
<file path=[Content_Types].xml><?xml version="1.0" encoding="utf-8"?>
<Types xmlns="http://schemas.openxmlformats.org/package/2006/content-types">
  <Default Extension="png" ContentType="image/png"/>
  <Default Extension="pdf" ContentType="application/pd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6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8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06.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128.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14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152.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157.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158.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174.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195.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208.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209.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213.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47" r:id="rId2"/>
  </p:sldMasterIdLst>
  <p:notesMasterIdLst>
    <p:notesMasterId r:id="rId229"/>
  </p:notesMasterIdLst>
  <p:handoutMasterIdLst>
    <p:handoutMasterId r:id="rId230"/>
  </p:handoutMasterIdLst>
  <p:sldIdLst>
    <p:sldId id="351" r:id="rId3"/>
    <p:sldId id="539" r:id="rId4"/>
    <p:sldId id="352" r:id="rId5"/>
    <p:sldId id="328" r:id="rId6"/>
    <p:sldId id="330" r:id="rId7"/>
    <p:sldId id="331" r:id="rId8"/>
    <p:sldId id="350" r:id="rId9"/>
    <p:sldId id="333" r:id="rId10"/>
    <p:sldId id="334" r:id="rId11"/>
    <p:sldId id="335" r:id="rId12"/>
    <p:sldId id="336" r:id="rId13"/>
    <p:sldId id="337" r:id="rId14"/>
    <p:sldId id="338" r:id="rId15"/>
    <p:sldId id="291" r:id="rId16"/>
    <p:sldId id="292" r:id="rId17"/>
    <p:sldId id="293" r:id="rId18"/>
    <p:sldId id="294" r:id="rId19"/>
    <p:sldId id="339" r:id="rId20"/>
    <p:sldId id="295" r:id="rId21"/>
    <p:sldId id="296" r:id="rId22"/>
    <p:sldId id="340" r:id="rId23"/>
    <p:sldId id="341" r:id="rId24"/>
    <p:sldId id="342" r:id="rId25"/>
    <p:sldId id="297" r:id="rId26"/>
    <p:sldId id="298" r:id="rId27"/>
    <p:sldId id="300" r:id="rId28"/>
    <p:sldId id="301" r:id="rId29"/>
    <p:sldId id="305" r:id="rId30"/>
    <p:sldId id="303" r:id="rId31"/>
    <p:sldId id="304" r:id="rId32"/>
    <p:sldId id="343" r:id="rId33"/>
    <p:sldId id="344" r:id="rId34"/>
    <p:sldId id="345" r:id="rId35"/>
    <p:sldId id="346" r:id="rId36"/>
    <p:sldId id="347" r:id="rId37"/>
    <p:sldId id="306" r:id="rId38"/>
    <p:sldId id="348" r:id="rId39"/>
    <p:sldId id="349" r:id="rId40"/>
    <p:sldId id="329" r:id="rId41"/>
    <p:sldId id="392" r:id="rId42"/>
    <p:sldId id="393" r:id="rId43"/>
    <p:sldId id="394" r:id="rId44"/>
    <p:sldId id="395" r:id="rId45"/>
    <p:sldId id="396" r:id="rId46"/>
    <p:sldId id="397" r:id="rId47"/>
    <p:sldId id="398" r:id="rId48"/>
    <p:sldId id="399" r:id="rId49"/>
    <p:sldId id="400" r:id="rId50"/>
    <p:sldId id="401" r:id="rId51"/>
    <p:sldId id="402" r:id="rId52"/>
    <p:sldId id="403" r:id="rId53"/>
    <p:sldId id="404" r:id="rId54"/>
    <p:sldId id="405" r:id="rId55"/>
    <p:sldId id="406" r:id="rId56"/>
    <p:sldId id="407" r:id="rId57"/>
    <p:sldId id="408" r:id="rId58"/>
    <p:sldId id="409" r:id="rId59"/>
    <p:sldId id="410" r:id="rId60"/>
    <p:sldId id="411" r:id="rId61"/>
    <p:sldId id="412" r:id="rId62"/>
    <p:sldId id="413" r:id="rId63"/>
    <p:sldId id="414" r:id="rId64"/>
    <p:sldId id="415" r:id="rId65"/>
    <p:sldId id="416" r:id="rId66"/>
    <p:sldId id="417" r:id="rId67"/>
    <p:sldId id="418" r:id="rId68"/>
    <p:sldId id="419" r:id="rId69"/>
    <p:sldId id="420" r:id="rId70"/>
    <p:sldId id="421" r:id="rId71"/>
    <p:sldId id="422" r:id="rId72"/>
    <p:sldId id="423" r:id="rId73"/>
    <p:sldId id="424" r:id="rId74"/>
    <p:sldId id="425" r:id="rId75"/>
    <p:sldId id="426" r:id="rId76"/>
    <p:sldId id="427" r:id="rId77"/>
    <p:sldId id="428" r:id="rId78"/>
    <p:sldId id="429" r:id="rId79"/>
    <p:sldId id="430" r:id="rId80"/>
    <p:sldId id="353" r:id="rId81"/>
    <p:sldId id="354" r:id="rId82"/>
    <p:sldId id="355" r:id="rId83"/>
    <p:sldId id="356" r:id="rId84"/>
    <p:sldId id="357" r:id="rId85"/>
    <p:sldId id="358" r:id="rId86"/>
    <p:sldId id="359" r:id="rId87"/>
    <p:sldId id="360" r:id="rId88"/>
    <p:sldId id="361" r:id="rId89"/>
    <p:sldId id="362" r:id="rId90"/>
    <p:sldId id="363" r:id="rId91"/>
    <p:sldId id="364" r:id="rId92"/>
    <p:sldId id="365" r:id="rId93"/>
    <p:sldId id="366" r:id="rId94"/>
    <p:sldId id="367" r:id="rId95"/>
    <p:sldId id="368" r:id="rId96"/>
    <p:sldId id="369" r:id="rId97"/>
    <p:sldId id="370" r:id="rId98"/>
    <p:sldId id="371" r:id="rId99"/>
    <p:sldId id="372" r:id="rId100"/>
    <p:sldId id="373" r:id="rId101"/>
    <p:sldId id="374" r:id="rId102"/>
    <p:sldId id="375" r:id="rId103"/>
    <p:sldId id="376" r:id="rId104"/>
    <p:sldId id="377" r:id="rId105"/>
    <p:sldId id="378" r:id="rId106"/>
    <p:sldId id="379" r:id="rId107"/>
    <p:sldId id="380" r:id="rId108"/>
    <p:sldId id="381" r:id="rId109"/>
    <p:sldId id="382" r:id="rId110"/>
    <p:sldId id="383" r:id="rId111"/>
    <p:sldId id="384" r:id="rId112"/>
    <p:sldId id="385" r:id="rId113"/>
    <p:sldId id="386" r:id="rId114"/>
    <p:sldId id="387" r:id="rId115"/>
    <p:sldId id="388" r:id="rId116"/>
    <p:sldId id="389" r:id="rId117"/>
    <p:sldId id="390" r:id="rId118"/>
    <p:sldId id="391" r:id="rId119"/>
    <p:sldId id="431" r:id="rId120"/>
    <p:sldId id="432" r:id="rId121"/>
    <p:sldId id="433" r:id="rId122"/>
    <p:sldId id="434" r:id="rId123"/>
    <p:sldId id="435" r:id="rId124"/>
    <p:sldId id="436" r:id="rId125"/>
    <p:sldId id="437" r:id="rId126"/>
    <p:sldId id="438" r:id="rId127"/>
    <p:sldId id="439" r:id="rId128"/>
    <p:sldId id="440" r:id="rId129"/>
    <p:sldId id="441" r:id="rId130"/>
    <p:sldId id="442" r:id="rId131"/>
    <p:sldId id="443" r:id="rId132"/>
    <p:sldId id="444" r:id="rId133"/>
    <p:sldId id="445" r:id="rId134"/>
    <p:sldId id="446" r:id="rId135"/>
    <p:sldId id="447" r:id="rId136"/>
    <p:sldId id="448" r:id="rId137"/>
    <p:sldId id="449" r:id="rId138"/>
    <p:sldId id="450" r:id="rId139"/>
    <p:sldId id="451" r:id="rId140"/>
    <p:sldId id="452" r:id="rId141"/>
    <p:sldId id="453" r:id="rId142"/>
    <p:sldId id="454" r:id="rId143"/>
    <p:sldId id="455" r:id="rId144"/>
    <p:sldId id="456" r:id="rId145"/>
    <p:sldId id="457" r:id="rId146"/>
    <p:sldId id="458" r:id="rId147"/>
    <p:sldId id="459" r:id="rId148"/>
    <p:sldId id="460" r:id="rId149"/>
    <p:sldId id="461" r:id="rId150"/>
    <p:sldId id="462" r:id="rId151"/>
    <p:sldId id="463" r:id="rId152"/>
    <p:sldId id="464" r:id="rId153"/>
    <p:sldId id="465" r:id="rId154"/>
    <p:sldId id="466" r:id="rId155"/>
    <p:sldId id="467" r:id="rId156"/>
    <p:sldId id="468" r:id="rId157"/>
    <p:sldId id="469" r:id="rId158"/>
    <p:sldId id="470" r:id="rId159"/>
    <p:sldId id="471" r:id="rId160"/>
    <p:sldId id="472" r:id="rId161"/>
    <p:sldId id="473" r:id="rId162"/>
    <p:sldId id="474" r:id="rId163"/>
    <p:sldId id="475" r:id="rId164"/>
    <p:sldId id="476" r:id="rId165"/>
    <p:sldId id="477" r:id="rId166"/>
    <p:sldId id="478" r:id="rId167"/>
    <p:sldId id="479" r:id="rId168"/>
    <p:sldId id="480" r:id="rId169"/>
    <p:sldId id="481" r:id="rId170"/>
    <p:sldId id="482" r:id="rId171"/>
    <p:sldId id="483" r:id="rId172"/>
    <p:sldId id="484" r:id="rId173"/>
    <p:sldId id="485" r:id="rId174"/>
    <p:sldId id="486" r:id="rId175"/>
    <p:sldId id="487" r:id="rId176"/>
    <p:sldId id="488" r:id="rId177"/>
    <p:sldId id="489" r:id="rId178"/>
    <p:sldId id="490" r:id="rId179"/>
    <p:sldId id="491" r:id="rId180"/>
    <p:sldId id="492" r:id="rId181"/>
    <p:sldId id="493" r:id="rId182"/>
    <p:sldId id="494" r:id="rId183"/>
    <p:sldId id="495" r:id="rId184"/>
    <p:sldId id="496" r:id="rId185"/>
    <p:sldId id="497" r:id="rId186"/>
    <p:sldId id="498" r:id="rId187"/>
    <p:sldId id="499" r:id="rId188"/>
    <p:sldId id="500" r:id="rId189"/>
    <p:sldId id="501" r:id="rId190"/>
    <p:sldId id="502" r:id="rId191"/>
    <p:sldId id="503" r:id="rId192"/>
    <p:sldId id="504" r:id="rId193"/>
    <p:sldId id="505" r:id="rId194"/>
    <p:sldId id="506" r:id="rId195"/>
    <p:sldId id="507" r:id="rId196"/>
    <p:sldId id="508" r:id="rId197"/>
    <p:sldId id="509" r:id="rId198"/>
    <p:sldId id="510" r:id="rId199"/>
    <p:sldId id="511" r:id="rId200"/>
    <p:sldId id="512" r:id="rId201"/>
    <p:sldId id="513" r:id="rId202"/>
    <p:sldId id="514" r:id="rId203"/>
    <p:sldId id="515" r:id="rId204"/>
    <p:sldId id="516" r:id="rId205"/>
    <p:sldId id="517" r:id="rId206"/>
    <p:sldId id="518" r:id="rId207"/>
    <p:sldId id="519" r:id="rId208"/>
    <p:sldId id="520" r:id="rId209"/>
    <p:sldId id="521" r:id="rId210"/>
    <p:sldId id="522" r:id="rId211"/>
    <p:sldId id="523" r:id="rId212"/>
    <p:sldId id="524" r:id="rId213"/>
    <p:sldId id="525" r:id="rId214"/>
    <p:sldId id="526" r:id="rId215"/>
    <p:sldId id="527" r:id="rId216"/>
    <p:sldId id="528" r:id="rId217"/>
    <p:sldId id="529" r:id="rId218"/>
    <p:sldId id="530" r:id="rId219"/>
    <p:sldId id="531" r:id="rId220"/>
    <p:sldId id="532" r:id="rId221"/>
    <p:sldId id="533" r:id="rId222"/>
    <p:sldId id="534" r:id="rId223"/>
    <p:sldId id="535" r:id="rId224"/>
    <p:sldId id="536" r:id="rId225"/>
    <p:sldId id="537" r:id="rId226"/>
    <p:sldId id="538" r:id="rId227"/>
    <p:sldId id="540" r:id="rId228"/>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84" charset="0"/>
        <a:ea typeface="+mn-ea"/>
        <a:cs typeface="+mn-cs"/>
      </a:defRPr>
    </a:lvl1pPr>
    <a:lvl2pPr marL="457200" algn="l" rtl="0" fontAlgn="base">
      <a:spcBef>
        <a:spcPct val="0"/>
      </a:spcBef>
      <a:spcAft>
        <a:spcPct val="0"/>
      </a:spcAft>
      <a:defRPr kern="1200">
        <a:solidFill>
          <a:schemeClr val="tx1"/>
        </a:solidFill>
        <a:latin typeface="Arial" pitchFamily="-84" charset="0"/>
        <a:ea typeface="+mn-ea"/>
        <a:cs typeface="+mn-cs"/>
      </a:defRPr>
    </a:lvl2pPr>
    <a:lvl3pPr marL="914400" algn="l" rtl="0" fontAlgn="base">
      <a:spcBef>
        <a:spcPct val="0"/>
      </a:spcBef>
      <a:spcAft>
        <a:spcPct val="0"/>
      </a:spcAft>
      <a:defRPr kern="1200">
        <a:solidFill>
          <a:schemeClr val="tx1"/>
        </a:solidFill>
        <a:latin typeface="Arial" pitchFamily="-84" charset="0"/>
        <a:ea typeface="+mn-ea"/>
        <a:cs typeface="+mn-cs"/>
      </a:defRPr>
    </a:lvl3pPr>
    <a:lvl4pPr marL="1371600" algn="l" rtl="0" fontAlgn="base">
      <a:spcBef>
        <a:spcPct val="0"/>
      </a:spcBef>
      <a:spcAft>
        <a:spcPct val="0"/>
      </a:spcAft>
      <a:defRPr kern="1200">
        <a:solidFill>
          <a:schemeClr val="tx1"/>
        </a:solidFill>
        <a:latin typeface="Arial" pitchFamily="-84" charset="0"/>
        <a:ea typeface="+mn-ea"/>
        <a:cs typeface="+mn-cs"/>
      </a:defRPr>
    </a:lvl4pPr>
    <a:lvl5pPr marL="1828800" algn="l" rtl="0" fontAlgn="base">
      <a:spcBef>
        <a:spcPct val="0"/>
      </a:spcBef>
      <a:spcAft>
        <a:spcPct val="0"/>
      </a:spcAft>
      <a:defRPr kern="1200">
        <a:solidFill>
          <a:schemeClr val="tx1"/>
        </a:solidFill>
        <a:latin typeface="Arial" pitchFamily="-84" charset="0"/>
        <a:ea typeface="+mn-ea"/>
        <a:cs typeface="+mn-cs"/>
      </a:defRPr>
    </a:lvl5pPr>
    <a:lvl6pPr marL="2286000" algn="l" defTabSz="457200" rtl="0" eaLnBrk="1" latinLnBrk="0" hangingPunct="1">
      <a:defRPr kern="1200">
        <a:solidFill>
          <a:schemeClr val="tx1"/>
        </a:solidFill>
        <a:latin typeface="Arial" pitchFamily="-84" charset="0"/>
        <a:ea typeface="+mn-ea"/>
        <a:cs typeface="+mn-cs"/>
      </a:defRPr>
    </a:lvl6pPr>
    <a:lvl7pPr marL="2743200" algn="l" defTabSz="457200" rtl="0" eaLnBrk="1" latinLnBrk="0" hangingPunct="1">
      <a:defRPr kern="1200">
        <a:solidFill>
          <a:schemeClr val="tx1"/>
        </a:solidFill>
        <a:latin typeface="Arial" pitchFamily="-84" charset="0"/>
        <a:ea typeface="+mn-ea"/>
        <a:cs typeface="+mn-cs"/>
      </a:defRPr>
    </a:lvl7pPr>
    <a:lvl8pPr marL="3200400" algn="l" defTabSz="457200" rtl="0" eaLnBrk="1" latinLnBrk="0" hangingPunct="1">
      <a:defRPr kern="1200">
        <a:solidFill>
          <a:schemeClr val="tx1"/>
        </a:solidFill>
        <a:latin typeface="Arial" pitchFamily="-84" charset="0"/>
        <a:ea typeface="+mn-ea"/>
        <a:cs typeface="+mn-cs"/>
      </a:defRPr>
    </a:lvl8pPr>
    <a:lvl9pPr marL="3657600" algn="l" defTabSz="457200" rtl="0" eaLnBrk="1" latinLnBrk="0" hangingPunct="1">
      <a:defRPr kern="1200">
        <a:solidFill>
          <a:schemeClr val="tx1"/>
        </a:solidFill>
        <a:latin typeface="Arial" pitchFamily="-8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15" autoAdjust="0"/>
    <p:restoredTop sz="86341" autoAdjust="0"/>
  </p:normalViewPr>
  <p:slideViewPr>
    <p:cSldViewPr>
      <p:cViewPr varScale="1">
        <p:scale>
          <a:sx n="63" d="100"/>
          <a:sy n="63" d="100"/>
        </p:scale>
        <p:origin x="570" y="60"/>
      </p:cViewPr>
      <p:guideLst>
        <p:guide orient="horz" pos="2160"/>
        <p:guide pos="2880"/>
      </p:guideLst>
    </p:cSldViewPr>
  </p:slideViewPr>
  <p:outlineViewPr>
    <p:cViewPr>
      <p:scale>
        <a:sx n="33" d="100"/>
        <a:sy n="33" d="100"/>
      </p:scale>
      <p:origin x="0" y="-187782"/>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122" d="100"/>
          <a:sy n="122" d="100"/>
        </p:scale>
        <p:origin x="-376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27" Type="http://schemas.openxmlformats.org/officeDocument/2006/relationships/slide" Target="slides/slide225.xml"/><Relationship Id="rId201" Type="http://schemas.openxmlformats.org/officeDocument/2006/relationships/slide" Target="slides/slide199.xml"/><Relationship Id="rId222" Type="http://schemas.openxmlformats.org/officeDocument/2006/relationships/slide" Target="slides/slide220.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217" Type="http://schemas.openxmlformats.org/officeDocument/2006/relationships/slide" Target="slides/slide21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slide" Target="slides/slide210.xml"/><Relationship Id="rId233" Type="http://schemas.openxmlformats.org/officeDocument/2006/relationships/theme" Target="theme/theme1.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slide" Target="slides/slide221.xml"/><Relationship Id="rId228" Type="http://schemas.openxmlformats.org/officeDocument/2006/relationships/slide" Target="slides/slide226.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notesMaster" Target="notesMasters/notesMaster1.xml"/><Relationship Id="rId19" Type="http://schemas.openxmlformats.org/officeDocument/2006/relationships/slide" Target="slides/slide17.xml"/><Relationship Id="rId224" Type="http://schemas.openxmlformats.org/officeDocument/2006/relationships/slide" Target="slides/slide222.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handoutMaster" Target="handoutMasters/handoutMaster1.xml"/><Relationship Id="rId235" Type="http://schemas.microsoft.com/office/2015/10/relationships/revisionInfo" Target="revisionInfo.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231" Type="http://schemas.openxmlformats.org/officeDocument/2006/relationships/presProps" Target="pres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diagrams/_rels/data59.xml.rels><?xml version="1.0" encoding="UTF-8" standalone="yes"?>
<Relationships xmlns="http://schemas.openxmlformats.org/package/2006/relationships"><Relationship Id="rId1" Type="http://schemas.openxmlformats.org/officeDocument/2006/relationships/image" Target="../media/image94.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10.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13.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14.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15.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16.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17.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18.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19.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20.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21.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22.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23.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24.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25.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26.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27.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29.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30.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31.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32.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33.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34.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35.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36.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37.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38.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40.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41.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42.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44.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45.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46.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47.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48.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49.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51.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52.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54.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57.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58.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59.xml.rels><?xml version="1.0" encoding="UTF-8" standalone="yes"?>
<Relationships xmlns="http://schemas.openxmlformats.org/package/2006/relationships"><Relationship Id="rId1" Type="http://schemas.openxmlformats.org/officeDocument/2006/relationships/image" Target="../media/image94.jpeg"/></Relationships>
</file>

<file path=ppt/diagrams/_rels/drawing60.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61.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62.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9.xml.rels><?xml version="1.0" encoding="UTF-8" standalone="yes"?>
<Relationships xmlns="http://schemas.openxmlformats.org/package/2006/relationships"><Relationship Id="rId1"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EA7591-2717-294E-AC74-2F172A4BEE55}"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5F7A0593-40EF-7443-B9C7-B17AAC770186}">
      <dgm:prSet phldrT="[Text]" custT="1"/>
      <dgm:spPr>
        <a:ln w="19050">
          <a:solidFill>
            <a:schemeClr val="bg2"/>
          </a:solidFill>
        </a:ln>
        <a:effectLst/>
      </dgm:spPr>
      <dgm:t>
        <a:bodyPr/>
        <a:lstStyle/>
        <a:p>
          <a:r>
            <a:rPr lang="en-US" sz="2400" b="1" dirty="0">
              <a:effectLst/>
            </a:rPr>
            <a:t>Channel</a:t>
          </a:r>
        </a:p>
      </dgm:t>
    </dgm:pt>
    <dgm:pt modelId="{5A1B5EDB-2951-0946-8D14-FF5D7B1E31E2}" type="parTrans" cxnId="{036C5106-7C5E-454C-9236-E7B42F4D24C2}">
      <dgm:prSet/>
      <dgm:spPr/>
      <dgm:t>
        <a:bodyPr/>
        <a:lstStyle/>
        <a:p>
          <a:endParaRPr lang="en-US"/>
        </a:p>
      </dgm:t>
    </dgm:pt>
    <dgm:pt modelId="{994B5059-DE77-C346-91CC-BA59A87E4E48}" type="sibTrans" cxnId="{036C5106-7C5E-454C-9236-E7B42F4D24C2}">
      <dgm:prSet/>
      <dgm:spPr/>
      <dgm:t>
        <a:bodyPr/>
        <a:lstStyle/>
        <a:p>
          <a:endParaRPr lang="en-US"/>
        </a:p>
      </dgm:t>
    </dgm:pt>
    <dgm:pt modelId="{BEA58EC8-6F44-824B-8D04-115EA1FC02F2}">
      <dgm:prSet custT="1"/>
      <dgm:spPr>
        <a:ln>
          <a:solidFill>
            <a:schemeClr val="bg2"/>
          </a:solidFill>
        </a:ln>
      </dgm:spPr>
      <dgm:t>
        <a:bodyPr/>
        <a:lstStyle/>
        <a:p>
          <a:r>
            <a:rPr lang="en-US" sz="1400" dirty="0">
              <a:effectLst>
                <a:outerShdw blurRad="38100" dist="38100" dir="2700000" algn="tl">
                  <a:srgbClr val="000000">
                    <a:alpha val="43137"/>
                  </a:srgbClr>
                </a:outerShdw>
              </a:effectLst>
            </a:rPr>
            <a:t>Wireless networking typically involves broadcast communications, which is far more susceptible to eavesdropping and jamming than wired networks</a:t>
          </a:r>
        </a:p>
      </dgm:t>
    </dgm:pt>
    <dgm:pt modelId="{BBB8D625-25F1-DB44-A5A2-632761202113}" type="parTrans" cxnId="{1FFC736F-71F2-764D-996C-E064FB022629}">
      <dgm:prSet/>
      <dgm:spPr/>
      <dgm:t>
        <a:bodyPr/>
        <a:lstStyle/>
        <a:p>
          <a:endParaRPr lang="en-US"/>
        </a:p>
      </dgm:t>
    </dgm:pt>
    <dgm:pt modelId="{CF938962-7E20-B54D-9975-25F5545BEC37}" type="sibTrans" cxnId="{1FFC736F-71F2-764D-996C-E064FB022629}">
      <dgm:prSet/>
      <dgm:spPr/>
      <dgm:t>
        <a:bodyPr/>
        <a:lstStyle/>
        <a:p>
          <a:endParaRPr lang="en-US"/>
        </a:p>
      </dgm:t>
    </dgm:pt>
    <dgm:pt modelId="{9C4980AA-34C1-964E-9280-C164845186A9}">
      <dgm:prSet custT="1"/>
      <dgm:spPr>
        <a:ln>
          <a:solidFill>
            <a:schemeClr val="bg2"/>
          </a:solidFill>
        </a:ln>
      </dgm:spPr>
      <dgm:t>
        <a:bodyPr/>
        <a:lstStyle/>
        <a:p>
          <a:r>
            <a:rPr lang="en-US" sz="1400" dirty="0">
              <a:effectLst>
                <a:outerShdw blurRad="38100" dist="38100" dir="2700000" algn="tl">
                  <a:srgbClr val="000000">
                    <a:alpha val="43137"/>
                  </a:srgbClr>
                </a:outerShdw>
              </a:effectLst>
            </a:rPr>
            <a:t>Wireless networks are also more vulnerable to active attacks that exploit vulnerabilities in communications protocols</a:t>
          </a:r>
        </a:p>
      </dgm:t>
    </dgm:pt>
    <dgm:pt modelId="{7825D392-F834-6F45-9B2E-C5A59A596DE7}" type="parTrans" cxnId="{F967A18F-0832-7246-BE38-313AAC28F3D1}">
      <dgm:prSet/>
      <dgm:spPr/>
      <dgm:t>
        <a:bodyPr/>
        <a:lstStyle/>
        <a:p>
          <a:endParaRPr lang="en-US"/>
        </a:p>
      </dgm:t>
    </dgm:pt>
    <dgm:pt modelId="{4C28BAFB-D900-044F-A2E7-1CFE84B779F9}" type="sibTrans" cxnId="{F967A18F-0832-7246-BE38-313AAC28F3D1}">
      <dgm:prSet/>
      <dgm:spPr/>
      <dgm:t>
        <a:bodyPr/>
        <a:lstStyle/>
        <a:p>
          <a:endParaRPr lang="en-US"/>
        </a:p>
      </dgm:t>
    </dgm:pt>
    <dgm:pt modelId="{CEF1222E-8B86-2146-AED0-DB7AB15B0325}">
      <dgm:prSet custT="1"/>
      <dgm:spPr>
        <a:ln w="19050">
          <a:solidFill>
            <a:schemeClr val="bg2"/>
          </a:solidFill>
        </a:ln>
        <a:effectLst/>
      </dgm:spPr>
      <dgm:t>
        <a:bodyPr/>
        <a:lstStyle/>
        <a:p>
          <a:r>
            <a:rPr lang="en-US" sz="2400" b="1" dirty="0">
              <a:effectLst/>
            </a:rPr>
            <a:t>Mobility</a:t>
          </a:r>
        </a:p>
      </dgm:t>
    </dgm:pt>
    <dgm:pt modelId="{9C396527-8503-6343-B043-7311677CCE0B}" type="parTrans" cxnId="{347E552D-25BE-E64F-A282-CB9A0A08080F}">
      <dgm:prSet/>
      <dgm:spPr/>
      <dgm:t>
        <a:bodyPr/>
        <a:lstStyle/>
        <a:p>
          <a:endParaRPr lang="en-US"/>
        </a:p>
      </dgm:t>
    </dgm:pt>
    <dgm:pt modelId="{919814D4-B308-EF46-8761-95EDA8157785}" type="sibTrans" cxnId="{347E552D-25BE-E64F-A282-CB9A0A08080F}">
      <dgm:prSet/>
      <dgm:spPr/>
      <dgm:t>
        <a:bodyPr/>
        <a:lstStyle/>
        <a:p>
          <a:endParaRPr lang="en-US"/>
        </a:p>
      </dgm:t>
    </dgm:pt>
    <dgm:pt modelId="{2E164398-7D34-FC44-AB73-5DFE00B98D9D}">
      <dgm:prSet custT="1"/>
      <dgm:spPr>
        <a:ln>
          <a:solidFill>
            <a:schemeClr val="bg2"/>
          </a:solidFill>
        </a:ln>
      </dgm:spPr>
      <dgm:t>
        <a:bodyPr/>
        <a:lstStyle/>
        <a:p>
          <a:r>
            <a:rPr lang="en-US" sz="1400" dirty="0">
              <a:effectLst>
                <a:outerShdw blurRad="38100" dist="38100" dir="2700000" algn="tl">
                  <a:srgbClr val="000000">
                    <a:alpha val="43137"/>
                  </a:srgbClr>
                </a:outerShdw>
              </a:effectLst>
            </a:rPr>
            <a:t>Wireless devices are far more portable and mobile than wired devices </a:t>
          </a:r>
        </a:p>
      </dgm:t>
    </dgm:pt>
    <dgm:pt modelId="{E6E4804B-67E9-3041-BACB-CF3FD61E4B71}" type="parTrans" cxnId="{5A85B1E2-4852-8C48-8A25-E4816DBB2F7E}">
      <dgm:prSet/>
      <dgm:spPr/>
      <dgm:t>
        <a:bodyPr/>
        <a:lstStyle/>
        <a:p>
          <a:endParaRPr lang="en-US"/>
        </a:p>
      </dgm:t>
    </dgm:pt>
    <dgm:pt modelId="{6F1ECED3-A442-364E-916F-33D8EEF3E85B}" type="sibTrans" cxnId="{5A85B1E2-4852-8C48-8A25-E4816DBB2F7E}">
      <dgm:prSet/>
      <dgm:spPr/>
      <dgm:t>
        <a:bodyPr/>
        <a:lstStyle/>
        <a:p>
          <a:endParaRPr lang="en-US"/>
        </a:p>
      </dgm:t>
    </dgm:pt>
    <dgm:pt modelId="{9854278D-CA32-2C47-B1FA-7FEDEC6CF047}">
      <dgm:prSet custT="1"/>
      <dgm:spPr>
        <a:ln>
          <a:solidFill>
            <a:schemeClr val="bg2"/>
          </a:solidFill>
        </a:ln>
      </dgm:spPr>
      <dgm:t>
        <a:bodyPr/>
        <a:lstStyle/>
        <a:p>
          <a:r>
            <a:rPr lang="en-US" sz="1400" dirty="0">
              <a:effectLst>
                <a:outerShdw blurRad="38100" dist="38100" dir="2700000" algn="tl">
                  <a:srgbClr val="000000">
                    <a:alpha val="43137"/>
                  </a:srgbClr>
                </a:outerShdw>
              </a:effectLst>
            </a:rPr>
            <a:t>This mobility results in a number of risks</a:t>
          </a:r>
        </a:p>
      </dgm:t>
    </dgm:pt>
    <dgm:pt modelId="{C336F402-856E-A744-A6D8-A858E23E76AB}" type="parTrans" cxnId="{BB9D36AF-44A2-A546-B74C-00C646D68489}">
      <dgm:prSet/>
      <dgm:spPr/>
      <dgm:t>
        <a:bodyPr/>
        <a:lstStyle/>
        <a:p>
          <a:endParaRPr lang="en-US"/>
        </a:p>
      </dgm:t>
    </dgm:pt>
    <dgm:pt modelId="{37623277-AD8F-D648-834A-11AB9E0BE915}" type="sibTrans" cxnId="{BB9D36AF-44A2-A546-B74C-00C646D68489}">
      <dgm:prSet/>
      <dgm:spPr/>
      <dgm:t>
        <a:bodyPr/>
        <a:lstStyle/>
        <a:p>
          <a:endParaRPr lang="en-US"/>
        </a:p>
      </dgm:t>
    </dgm:pt>
    <dgm:pt modelId="{2E2839CA-FD40-E54F-B454-A54C58DCA1EC}">
      <dgm:prSet custT="1"/>
      <dgm:spPr>
        <a:ln w="19050">
          <a:solidFill>
            <a:schemeClr val="bg2"/>
          </a:solidFill>
        </a:ln>
        <a:effectLst/>
      </dgm:spPr>
      <dgm:t>
        <a:bodyPr/>
        <a:lstStyle/>
        <a:p>
          <a:r>
            <a:rPr lang="en-US" sz="2400" b="1" dirty="0">
              <a:effectLst/>
            </a:rPr>
            <a:t>Resources</a:t>
          </a:r>
        </a:p>
      </dgm:t>
    </dgm:pt>
    <dgm:pt modelId="{1E322007-44B1-3340-BFDD-B3464DA447FD}" type="parTrans" cxnId="{D43F12EB-7EFF-4C4D-8A11-DDEBCC34FAC5}">
      <dgm:prSet/>
      <dgm:spPr/>
      <dgm:t>
        <a:bodyPr/>
        <a:lstStyle/>
        <a:p>
          <a:endParaRPr lang="en-US"/>
        </a:p>
      </dgm:t>
    </dgm:pt>
    <dgm:pt modelId="{B56AF4C8-A1BD-EC48-9604-FE1989F6F0FF}" type="sibTrans" cxnId="{D43F12EB-7EFF-4C4D-8A11-DDEBCC34FAC5}">
      <dgm:prSet/>
      <dgm:spPr/>
      <dgm:t>
        <a:bodyPr/>
        <a:lstStyle/>
        <a:p>
          <a:endParaRPr lang="en-US"/>
        </a:p>
      </dgm:t>
    </dgm:pt>
    <dgm:pt modelId="{7EB02CAC-5F44-1844-8022-C832067FE3E5}">
      <dgm:prSet custT="1"/>
      <dgm:spPr>
        <a:ln>
          <a:solidFill>
            <a:schemeClr val="bg2"/>
          </a:solidFill>
        </a:ln>
      </dgm:spPr>
      <dgm:t>
        <a:bodyPr/>
        <a:lstStyle/>
        <a:p>
          <a:r>
            <a:rPr lang="en-US" sz="1400" dirty="0">
              <a:effectLst>
                <a:outerShdw blurRad="38100" dist="38100" dir="2700000" algn="tl">
                  <a:srgbClr val="000000">
                    <a:alpha val="43137"/>
                  </a:srgbClr>
                </a:outerShdw>
              </a:effectLst>
            </a:rPr>
            <a:t>Some wireless devices, such as smartphones and tablets, have sophisticated operating systems but limited memory and processing resources with which to counter threats, including denial of service and malware</a:t>
          </a:r>
        </a:p>
      </dgm:t>
    </dgm:pt>
    <dgm:pt modelId="{12437B1F-C631-7A40-9B04-FE9480EE00CA}" type="parTrans" cxnId="{7057C22C-F846-384D-B921-8B3E6041CA9C}">
      <dgm:prSet/>
      <dgm:spPr/>
      <dgm:t>
        <a:bodyPr/>
        <a:lstStyle/>
        <a:p>
          <a:endParaRPr lang="en-US"/>
        </a:p>
      </dgm:t>
    </dgm:pt>
    <dgm:pt modelId="{5F671FEC-DA6D-534F-BAE1-5FD2F591EC9D}" type="sibTrans" cxnId="{7057C22C-F846-384D-B921-8B3E6041CA9C}">
      <dgm:prSet/>
      <dgm:spPr/>
      <dgm:t>
        <a:bodyPr/>
        <a:lstStyle/>
        <a:p>
          <a:endParaRPr lang="en-US"/>
        </a:p>
      </dgm:t>
    </dgm:pt>
    <dgm:pt modelId="{EA95307F-805F-0048-8FA0-7863F8330663}">
      <dgm:prSet custT="1"/>
      <dgm:spPr>
        <a:ln w="19050">
          <a:solidFill>
            <a:schemeClr val="bg2"/>
          </a:solidFill>
        </a:ln>
        <a:effectLst/>
      </dgm:spPr>
      <dgm:t>
        <a:bodyPr/>
        <a:lstStyle/>
        <a:p>
          <a:r>
            <a:rPr lang="en-US" sz="2400" b="1" dirty="0">
              <a:effectLst/>
            </a:rPr>
            <a:t>Accessibility</a:t>
          </a:r>
          <a:r>
            <a:rPr lang="en-US" sz="1600" b="1" dirty="0">
              <a:effectLst/>
            </a:rPr>
            <a:t> </a:t>
          </a:r>
        </a:p>
      </dgm:t>
    </dgm:pt>
    <dgm:pt modelId="{28579A18-503B-E744-8E05-481BD6C85DE3}" type="parTrans" cxnId="{CEC3C809-7C3C-244E-80F0-91AB2632A770}">
      <dgm:prSet/>
      <dgm:spPr/>
      <dgm:t>
        <a:bodyPr/>
        <a:lstStyle/>
        <a:p>
          <a:endParaRPr lang="en-US"/>
        </a:p>
      </dgm:t>
    </dgm:pt>
    <dgm:pt modelId="{94135DCA-3EF3-BC4E-A6F0-D4658F68709C}" type="sibTrans" cxnId="{CEC3C809-7C3C-244E-80F0-91AB2632A770}">
      <dgm:prSet/>
      <dgm:spPr/>
      <dgm:t>
        <a:bodyPr/>
        <a:lstStyle/>
        <a:p>
          <a:endParaRPr lang="en-US"/>
        </a:p>
      </dgm:t>
    </dgm:pt>
    <dgm:pt modelId="{38534438-B4E8-E14B-BB5E-09B8CC4B5F3A}">
      <dgm:prSet custT="1"/>
      <dgm:spPr>
        <a:ln>
          <a:solidFill>
            <a:schemeClr val="bg2"/>
          </a:solidFill>
        </a:ln>
      </dgm:spPr>
      <dgm:t>
        <a:bodyPr/>
        <a:lstStyle/>
        <a:p>
          <a:r>
            <a:rPr lang="en-US" sz="1400" dirty="0">
              <a:effectLst>
                <a:outerShdw blurRad="38100" dist="38100" dir="2700000" algn="tl">
                  <a:srgbClr val="000000">
                    <a:alpha val="43137"/>
                  </a:srgbClr>
                </a:outerShdw>
              </a:effectLst>
            </a:rPr>
            <a:t>Some wireless devices, such as sensors and robots, may be left unattended in remote and/or hostile locations </a:t>
          </a:r>
        </a:p>
      </dgm:t>
    </dgm:pt>
    <dgm:pt modelId="{B2936050-6A6A-FE4D-849C-7ABA0E9BBDB3}" type="parTrans" cxnId="{3AAC3A26-CC23-BC47-AAC0-3F543B68E514}">
      <dgm:prSet/>
      <dgm:spPr/>
      <dgm:t>
        <a:bodyPr/>
        <a:lstStyle/>
        <a:p>
          <a:endParaRPr lang="en-US"/>
        </a:p>
      </dgm:t>
    </dgm:pt>
    <dgm:pt modelId="{975E2BC2-276D-E446-815C-39904ADCF9E2}" type="sibTrans" cxnId="{3AAC3A26-CC23-BC47-AAC0-3F543B68E514}">
      <dgm:prSet/>
      <dgm:spPr/>
      <dgm:t>
        <a:bodyPr/>
        <a:lstStyle/>
        <a:p>
          <a:endParaRPr lang="en-US"/>
        </a:p>
      </dgm:t>
    </dgm:pt>
    <dgm:pt modelId="{98E4DC32-E364-A345-B4E5-30AA6E12BE76}">
      <dgm:prSet custT="1"/>
      <dgm:spPr>
        <a:ln>
          <a:solidFill>
            <a:schemeClr val="bg2"/>
          </a:solidFill>
        </a:ln>
      </dgm:spPr>
      <dgm:t>
        <a:bodyPr/>
        <a:lstStyle/>
        <a:p>
          <a:r>
            <a:rPr lang="en-US" sz="1400" dirty="0">
              <a:effectLst>
                <a:outerShdw blurRad="38100" dist="38100" dir="2700000" algn="tl">
                  <a:srgbClr val="000000">
                    <a:alpha val="43137"/>
                  </a:srgbClr>
                </a:outerShdw>
              </a:effectLst>
            </a:rPr>
            <a:t>This greatly increases their vulnerability to physical attacks </a:t>
          </a:r>
        </a:p>
      </dgm:t>
    </dgm:pt>
    <dgm:pt modelId="{B734726D-087C-A246-85C3-D788A134CC8A}" type="parTrans" cxnId="{D9501F4F-C1C4-3F4E-A080-AFE593045DC0}">
      <dgm:prSet/>
      <dgm:spPr/>
      <dgm:t>
        <a:bodyPr/>
        <a:lstStyle/>
        <a:p>
          <a:endParaRPr lang="en-US"/>
        </a:p>
      </dgm:t>
    </dgm:pt>
    <dgm:pt modelId="{24F7655D-4BBD-874A-87BE-88485339E572}" type="sibTrans" cxnId="{D9501F4F-C1C4-3F4E-A080-AFE593045DC0}">
      <dgm:prSet/>
      <dgm:spPr/>
      <dgm:t>
        <a:bodyPr/>
        <a:lstStyle/>
        <a:p>
          <a:endParaRPr lang="en-US"/>
        </a:p>
      </dgm:t>
    </dgm:pt>
    <dgm:pt modelId="{623D7F66-FB0B-F84A-BE21-9BCFAFC76FDE}" type="pres">
      <dgm:prSet presAssocID="{6AEA7591-2717-294E-AC74-2F172A4BEE55}" presName="theList" presStyleCnt="0">
        <dgm:presLayoutVars>
          <dgm:dir/>
          <dgm:animLvl val="lvl"/>
          <dgm:resizeHandles val="exact"/>
        </dgm:presLayoutVars>
      </dgm:prSet>
      <dgm:spPr/>
    </dgm:pt>
    <dgm:pt modelId="{CD2748F6-4D63-D248-B5E7-6E680D0C28A8}" type="pres">
      <dgm:prSet presAssocID="{5F7A0593-40EF-7443-B9C7-B17AAC770186}" presName="compNode" presStyleCnt="0"/>
      <dgm:spPr/>
    </dgm:pt>
    <dgm:pt modelId="{367C5AC0-6917-C543-B624-D9CB0ED51128}" type="pres">
      <dgm:prSet presAssocID="{5F7A0593-40EF-7443-B9C7-B17AAC770186}" presName="aNode" presStyleLbl="bgShp" presStyleIdx="0" presStyleCnt="4"/>
      <dgm:spPr/>
    </dgm:pt>
    <dgm:pt modelId="{77B04B13-2C26-CD46-9B73-874AD9E88A80}" type="pres">
      <dgm:prSet presAssocID="{5F7A0593-40EF-7443-B9C7-B17AAC770186}" presName="textNode" presStyleLbl="bgShp" presStyleIdx="0" presStyleCnt="4"/>
      <dgm:spPr/>
    </dgm:pt>
    <dgm:pt modelId="{02D4DFA6-A1C8-4645-AD7A-EE452C13A194}" type="pres">
      <dgm:prSet presAssocID="{5F7A0593-40EF-7443-B9C7-B17AAC770186}" presName="compChildNode" presStyleCnt="0"/>
      <dgm:spPr/>
    </dgm:pt>
    <dgm:pt modelId="{EAE72DD1-C22A-2B43-B5DC-607885006453}" type="pres">
      <dgm:prSet presAssocID="{5F7A0593-40EF-7443-B9C7-B17AAC770186}" presName="theInnerList" presStyleCnt="0"/>
      <dgm:spPr/>
    </dgm:pt>
    <dgm:pt modelId="{67929803-14DF-1544-8D2B-323DE6F32F3A}" type="pres">
      <dgm:prSet presAssocID="{BEA58EC8-6F44-824B-8D04-115EA1FC02F2}" presName="childNode" presStyleLbl="node1" presStyleIdx="0" presStyleCnt="7" custScaleX="104584" custScaleY="212534" custLinFactNeighborX="-1146" custLinFactNeighborY="-37002">
        <dgm:presLayoutVars>
          <dgm:bulletEnabled val="1"/>
        </dgm:presLayoutVars>
      </dgm:prSet>
      <dgm:spPr/>
    </dgm:pt>
    <dgm:pt modelId="{F3BC14C9-950F-E444-9CF9-B377B7447F5C}" type="pres">
      <dgm:prSet presAssocID="{BEA58EC8-6F44-824B-8D04-115EA1FC02F2}" presName="aSpace2" presStyleCnt="0"/>
      <dgm:spPr/>
    </dgm:pt>
    <dgm:pt modelId="{2AC36D6D-3FE5-6D44-BDB2-E7B3AF562E88}" type="pres">
      <dgm:prSet presAssocID="{9C4980AA-34C1-964E-9280-C164845186A9}" presName="childNode" presStyleLbl="node1" presStyleIdx="1" presStyleCnt="7" custScaleY="173612">
        <dgm:presLayoutVars>
          <dgm:bulletEnabled val="1"/>
        </dgm:presLayoutVars>
      </dgm:prSet>
      <dgm:spPr/>
    </dgm:pt>
    <dgm:pt modelId="{84D54343-F889-0D4E-A7C8-7E6B06F86C06}" type="pres">
      <dgm:prSet presAssocID="{5F7A0593-40EF-7443-B9C7-B17AAC770186}" presName="aSpace" presStyleCnt="0"/>
      <dgm:spPr/>
    </dgm:pt>
    <dgm:pt modelId="{72C4E8DE-9717-984B-9961-BAD11361B5DD}" type="pres">
      <dgm:prSet presAssocID="{CEF1222E-8B86-2146-AED0-DB7AB15B0325}" presName="compNode" presStyleCnt="0"/>
      <dgm:spPr/>
    </dgm:pt>
    <dgm:pt modelId="{9B5A35BD-4791-FB4F-B56D-AD2780711BE1}" type="pres">
      <dgm:prSet presAssocID="{CEF1222E-8B86-2146-AED0-DB7AB15B0325}" presName="aNode" presStyleLbl="bgShp" presStyleIdx="1" presStyleCnt="4"/>
      <dgm:spPr/>
    </dgm:pt>
    <dgm:pt modelId="{CD6BFC7C-6754-A041-B4BB-E707FDE1447C}" type="pres">
      <dgm:prSet presAssocID="{CEF1222E-8B86-2146-AED0-DB7AB15B0325}" presName="textNode" presStyleLbl="bgShp" presStyleIdx="1" presStyleCnt="4"/>
      <dgm:spPr/>
    </dgm:pt>
    <dgm:pt modelId="{5F6DDD6C-E0CC-BF4F-897B-E5225E86E8F8}" type="pres">
      <dgm:prSet presAssocID="{CEF1222E-8B86-2146-AED0-DB7AB15B0325}" presName="compChildNode" presStyleCnt="0"/>
      <dgm:spPr/>
    </dgm:pt>
    <dgm:pt modelId="{B98E5CAC-6981-5841-BEB2-C72BA5CAF46C}" type="pres">
      <dgm:prSet presAssocID="{CEF1222E-8B86-2146-AED0-DB7AB15B0325}" presName="theInnerList" presStyleCnt="0"/>
      <dgm:spPr/>
    </dgm:pt>
    <dgm:pt modelId="{DC2651F7-2330-7942-BE36-688BFEEBAAE3}" type="pres">
      <dgm:prSet presAssocID="{2E164398-7D34-FC44-AB73-5DFE00B98D9D}" presName="childNode" presStyleLbl="node1" presStyleIdx="2" presStyleCnt="7">
        <dgm:presLayoutVars>
          <dgm:bulletEnabled val="1"/>
        </dgm:presLayoutVars>
      </dgm:prSet>
      <dgm:spPr/>
    </dgm:pt>
    <dgm:pt modelId="{8C1BA2A7-D3CB-FA4E-8AB7-C5642A7C6EFA}" type="pres">
      <dgm:prSet presAssocID="{2E164398-7D34-FC44-AB73-5DFE00B98D9D}" presName="aSpace2" presStyleCnt="0"/>
      <dgm:spPr/>
    </dgm:pt>
    <dgm:pt modelId="{628DA986-683D-C44A-8E27-1838073A0383}" type="pres">
      <dgm:prSet presAssocID="{9854278D-CA32-2C47-B1FA-7FEDEC6CF047}" presName="childNode" presStyleLbl="node1" presStyleIdx="3" presStyleCnt="7">
        <dgm:presLayoutVars>
          <dgm:bulletEnabled val="1"/>
        </dgm:presLayoutVars>
      </dgm:prSet>
      <dgm:spPr/>
    </dgm:pt>
    <dgm:pt modelId="{5C04C512-C0B5-C648-A1CF-6D74883C16A7}" type="pres">
      <dgm:prSet presAssocID="{CEF1222E-8B86-2146-AED0-DB7AB15B0325}" presName="aSpace" presStyleCnt="0"/>
      <dgm:spPr/>
    </dgm:pt>
    <dgm:pt modelId="{C80EA9E8-D8F8-C446-BEF6-9F24EE037F42}" type="pres">
      <dgm:prSet presAssocID="{2E2839CA-FD40-E54F-B454-A54C58DCA1EC}" presName="compNode" presStyleCnt="0"/>
      <dgm:spPr/>
    </dgm:pt>
    <dgm:pt modelId="{E7DFC90C-6F3C-9C48-A13E-218F85B3DF76}" type="pres">
      <dgm:prSet presAssocID="{2E2839CA-FD40-E54F-B454-A54C58DCA1EC}" presName="aNode" presStyleLbl="bgShp" presStyleIdx="2" presStyleCnt="4"/>
      <dgm:spPr/>
    </dgm:pt>
    <dgm:pt modelId="{0B47A9F2-9FCF-7244-BA40-DCF5C1ADFC6A}" type="pres">
      <dgm:prSet presAssocID="{2E2839CA-FD40-E54F-B454-A54C58DCA1EC}" presName="textNode" presStyleLbl="bgShp" presStyleIdx="2" presStyleCnt="4"/>
      <dgm:spPr/>
    </dgm:pt>
    <dgm:pt modelId="{B21F3B88-EED5-9E40-A699-161CAF7155A2}" type="pres">
      <dgm:prSet presAssocID="{2E2839CA-FD40-E54F-B454-A54C58DCA1EC}" presName="compChildNode" presStyleCnt="0"/>
      <dgm:spPr/>
    </dgm:pt>
    <dgm:pt modelId="{B5240D9A-D670-054E-9BD8-EC84455B9377}" type="pres">
      <dgm:prSet presAssocID="{2E2839CA-FD40-E54F-B454-A54C58DCA1EC}" presName="theInnerList" presStyleCnt="0"/>
      <dgm:spPr/>
    </dgm:pt>
    <dgm:pt modelId="{89E78FAE-E7FC-6F45-9FD5-13656147126F}" type="pres">
      <dgm:prSet presAssocID="{7EB02CAC-5F44-1844-8022-C832067FE3E5}" presName="childNode" presStyleLbl="node1" presStyleIdx="4" presStyleCnt="7">
        <dgm:presLayoutVars>
          <dgm:bulletEnabled val="1"/>
        </dgm:presLayoutVars>
      </dgm:prSet>
      <dgm:spPr/>
    </dgm:pt>
    <dgm:pt modelId="{EDE5238F-842A-E845-A62D-303D57CB6649}" type="pres">
      <dgm:prSet presAssocID="{2E2839CA-FD40-E54F-B454-A54C58DCA1EC}" presName="aSpace" presStyleCnt="0"/>
      <dgm:spPr/>
    </dgm:pt>
    <dgm:pt modelId="{FC7E0A17-E9AB-A548-BC06-60F6A8EE0257}" type="pres">
      <dgm:prSet presAssocID="{EA95307F-805F-0048-8FA0-7863F8330663}" presName="compNode" presStyleCnt="0"/>
      <dgm:spPr/>
    </dgm:pt>
    <dgm:pt modelId="{4AEBEE3B-9523-B144-A854-03C26A736C56}" type="pres">
      <dgm:prSet presAssocID="{EA95307F-805F-0048-8FA0-7863F8330663}" presName="aNode" presStyleLbl="bgShp" presStyleIdx="3" presStyleCnt="4"/>
      <dgm:spPr/>
    </dgm:pt>
    <dgm:pt modelId="{892DE851-41A1-214B-8AAB-0048FA2A06F7}" type="pres">
      <dgm:prSet presAssocID="{EA95307F-805F-0048-8FA0-7863F8330663}" presName="textNode" presStyleLbl="bgShp" presStyleIdx="3" presStyleCnt="4"/>
      <dgm:spPr/>
    </dgm:pt>
    <dgm:pt modelId="{9EFB49D4-7C27-D84D-B694-B04C90F47602}" type="pres">
      <dgm:prSet presAssocID="{EA95307F-805F-0048-8FA0-7863F8330663}" presName="compChildNode" presStyleCnt="0"/>
      <dgm:spPr/>
    </dgm:pt>
    <dgm:pt modelId="{7BAF5D94-D45B-C84D-814F-F4DE8BB5666D}" type="pres">
      <dgm:prSet presAssocID="{EA95307F-805F-0048-8FA0-7863F8330663}" presName="theInnerList" presStyleCnt="0"/>
      <dgm:spPr/>
    </dgm:pt>
    <dgm:pt modelId="{DC570445-1816-FD46-B8CF-3D4044D757C8}" type="pres">
      <dgm:prSet presAssocID="{38534438-B4E8-E14B-BB5E-09B8CC4B5F3A}" presName="childNode" presStyleLbl="node1" presStyleIdx="5" presStyleCnt="7">
        <dgm:presLayoutVars>
          <dgm:bulletEnabled val="1"/>
        </dgm:presLayoutVars>
      </dgm:prSet>
      <dgm:spPr/>
    </dgm:pt>
    <dgm:pt modelId="{BB7450D6-BCF3-D44D-8E7A-7363782DC3E6}" type="pres">
      <dgm:prSet presAssocID="{38534438-B4E8-E14B-BB5E-09B8CC4B5F3A}" presName="aSpace2" presStyleCnt="0"/>
      <dgm:spPr/>
    </dgm:pt>
    <dgm:pt modelId="{A3AE3916-78BA-B542-BC6D-268AB17643C7}" type="pres">
      <dgm:prSet presAssocID="{98E4DC32-E364-A345-B4E5-30AA6E12BE76}" presName="childNode" presStyleLbl="node1" presStyleIdx="6" presStyleCnt="7">
        <dgm:presLayoutVars>
          <dgm:bulletEnabled val="1"/>
        </dgm:presLayoutVars>
      </dgm:prSet>
      <dgm:spPr/>
    </dgm:pt>
  </dgm:ptLst>
  <dgm:cxnLst>
    <dgm:cxn modelId="{036C5106-7C5E-454C-9236-E7B42F4D24C2}" srcId="{6AEA7591-2717-294E-AC74-2F172A4BEE55}" destId="{5F7A0593-40EF-7443-B9C7-B17AAC770186}" srcOrd="0" destOrd="0" parTransId="{5A1B5EDB-2951-0946-8D14-FF5D7B1E31E2}" sibTransId="{994B5059-DE77-C346-91CC-BA59A87E4E48}"/>
    <dgm:cxn modelId="{940D3907-01E5-AE40-8EDA-D193F6181A8C}" type="presOf" srcId="{CEF1222E-8B86-2146-AED0-DB7AB15B0325}" destId="{CD6BFC7C-6754-A041-B4BB-E707FDE1447C}" srcOrd="1" destOrd="0" presId="urn:microsoft.com/office/officeart/2005/8/layout/lProcess2"/>
    <dgm:cxn modelId="{CEC3C809-7C3C-244E-80F0-91AB2632A770}" srcId="{6AEA7591-2717-294E-AC74-2F172A4BEE55}" destId="{EA95307F-805F-0048-8FA0-7863F8330663}" srcOrd="3" destOrd="0" parTransId="{28579A18-503B-E744-8E05-481BD6C85DE3}" sibTransId="{94135DCA-3EF3-BC4E-A6F0-D4658F68709C}"/>
    <dgm:cxn modelId="{F8C2391A-8E28-CA4D-959F-046E08FDC4B2}" type="presOf" srcId="{EA95307F-805F-0048-8FA0-7863F8330663}" destId="{4AEBEE3B-9523-B144-A854-03C26A736C56}" srcOrd="0" destOrd="0" presId="urn:microsoft.com/office/officeart/2005/8/layout/lProcess2"/>
    <dgm:cxn modelId="{1CC41B1E-E089-CC47-B21D-9DD995EA81E6}" type="presOf" srcId="{7EB02CAC-5F44-1844-8022-C832067FE3E5}" destId="{89E78FAE-E7FC-6F45-9FD5-13656147126F}" srcOrd="0" destOrd="0" presId="urn:microsoft.com/office/officeart/2005/8/layout/lProcess2"/>
    <dgm:cxn modelId="{3AAC3A26-CC23-BC47-AAC0-3F543B68E514}" srcId="{EA95307F-805F-0048-8FA0-7863F8330663}" destId="{38534438-B4E8-E14B-BB5E-09B8CC4B5F3A}" srcOrd="0" destOrd="0" parTransId="{B2936050-6A6A-FE4D-849C-7ABA0E9BBDB3}" sibTransId="{975E2BC2-276D-E446-815C-39904ADCF9E2}"/>
    <dgm:cxn modelId="{7057C22C-F846-384D-B921-8B3E6041CA9C}" srcId="{2E2839CA-FD40-E54F-B454-A54C58DCA1EC}" destId="{7EB02CAC-5F44-1844-8022-C832067FE3E5}" srcOrd="0" destOrd="0" parTransId="{12437B1F-C631-7A40-9B04-FE9480EE00CA}" sibTransId="{5F671FEC-DA6D-534F-BAE1-5FD2F591EC9D}"/>
    <dgm:cxn modelId="{347E552D-25BE-E64F-A282-CB9A0A08080F}" srcId="{6AEA7591-2717-294E-AC74-2F172A4BEE55}" destId="{CEF1222E-8B86-2146-AED0-DB7AB15B0325}" srcOrd="1" destOrd="0" parTransId="{9C396527-8503-6343-B043-7311677CCE0B}" sibTransId="{919814D4-B308-EF46-8761-95EDA8157785}"/>
    <dgm:cxn modelId="{97995B46-1391-C44D-9941-1377735DF11C}" type="presOf" srcId="{9854278D-CA32-2C47-B1FA-7FEDEC6CF047}" destId="{628DA986-683D-C44A-8E27-1838073A0383}" srcOrd="0" destOrd="0" presId="urn:microsoft.com/office/officeart/2005/8/layout/lProcess2"/>
    <dgm:cxn modelId="{EE6E294C-9FF9-4242-AE19-85FB46316C9F}" type="presOf" srcId="{5F7A0593-40EF-7443-B9C7-B17AAC770186}" destId="{77B04B13-2C26-CD46-9B73-874AD9E88A80}" srcOrd="1" destOrd="0" presId="urn:microsoft.com/office/officeart/2005/8/layout/lProcess2"/>
    <dgm:cxn modelId="{2228BB6D-46F9-AE4F-912F-110DBADB62AF}" type="presOf" srcId="{38534438-B4E8-E14B-BB5E-09B8CC4B5F3A}" destId="{DC570445-1816-FD46-B8CF-3D4044D757C8}" srcOrd="0" destOrd="0" presId="urn:microsoft.com/office/officeart/2005/8/layout/lProcess2"/>
    <dgm:cxn modelId="{D9501F4F-C1C4-3F4E-A080-AFE593045DC0}" srcId="{EA95307F-805F-0048-8FA0-7863F8330663}" destId="{98E4DC32-E364-A345-B4E5-30AA6E12BE76}" srcOrd="1" destOrd="0" parTransId="{B734726D-087C-A246-85C3-D788A134CC8A}" sibTransId="{24F7655D-4BBD-874A-87BE-88485339E572}"/>
    <dgm:cxn modelId="{1FFC736F-71F2-764D-996C-E064FB022629}" srcId="{5F7A0593-40EF-7443-B9C7-B17AAC770186}" destId="{BEA58EC8-6F44-824B-8D04-115EA1FC02F2}" srcOrd="0" destOrd="0" parTransId="{BBB8D625-25F1-DB44-A5A2-632761202113}" sibTransId="{CF938962-7E20-B54D-9975-25F5545BEC37}"/>
    <dgm:cxn modelId="{DEFD9E55-AC74-FC4D-A3D9-FFFFD7686BC2}" type="presOf" srcId="{EA95307F-805F-0048-8FA0-7863F8330663}" destId="{892DE851-41A1-214B-8AAB-0048FA2A06F7}" srcOrd="1" destOrd="0" presId="urn:microsoft.com/office/officeart/2005/8/layout/lProcess2"/>
    <dgm:cxn modelId="{CD2E877A-0C67-824B-A7B5-E88A0D391C7D}" type="presOf" srcId="{2E2839CA-FD40-E54F-B454-A54C58DCA1EC}" destId="{E7DFC90C-6F3C-9C48-A13E-218F85B3DF76}" srcOrd="0" destOrd="0" presId="urn:microsoft.com/office/officeart/2005/8/layout/lProcess2"/>
    <dgm:cxn modelId="{F967A18F-0832-7246-BE38-313AAC28F3D1}" srcId="{5F7A0593-40EF-7443-B9C7-B17AAC770186}" destId="{9C4980AA-34C1-964E-9280-C164845186A9}" srcOrd="1" destOrd="0" parTransId="{7825D392-F834-6F45-9B2E-C5A59A596DE7}" sibTransId="{4C28BAFB-D900-044F-A2E7-1CFE84B779F9}"/>
    <dgm:cxn modelId="{2D3AAF9A-47DE-1B43-98B7-7C8DAC394393}" type="presOf" srcId="{98E4DC32-E364-A345-B4E5-30AA6E12BE76}" destId="{A3AE3916-78BA-B542-BC6D-268AB17643C7}" srcOrd="0" destOrd="0" presId="urn:microsoft.com/office/officeart/2005/8/layout/lProcess2"/>
    <dgm:cxn modelId="{BB9D36AF-44A2-A546-B74C-00C646D68489}" srcId="{CEF1222E-8B86-2146-AED0-DB7AB15B0325}" destId="{9854278D-CA32-2C47-B1FA-7FEDEC6CF047}" srcOrd="1" destOrd="0" parTransId="{C336F402-856E-A744-A6D8-A858E23E76AB}" sibTransId="{37623277-AD8F-D648-834A-11AB9E0BE915}"/>
    <dgm:cxn modelId="{2F03FBB0-6810-8C4F-94F9-3B2AB6FC2F0A}" type="presOf" srcId="{CEF1222E-8B86-2146-AED0-DB7AB15B0325}" destId="{9B5A35BD-4791-FB4F-B56D-AD2780711BE1}" srcOrd="0" destOrd="0" presId="urn:microsoft.com/office/officeart/2005/8/layout/lProcess2"/>
    <dgm:cxn modelId="{84B485C1-2181-074D-8EFE-69E7CC6FF99B}" type="presOf" srcId="{2E2839CA-FD40-E54F-B454-A54C58DCA1EC}" destId="{0B47A9F2-9FCF-7244-BA40-DCF5C1ADFC6A}" srcOrd="1" destOrd="0" presId="urn:microsoft.com/office/officeart/2005/8/layout/lProcess2"/>
    <dgm:cxn modelId="{D564F3CC-9FF2-A54A-BF02-DB978F6B798D}" type="presOf" srcId="{6AEA7591-2717-294E-AC74-2F172A4BEE55}" destId="{623D7F66-FB0B-F84A-BE21-9BCFAFC76FDE}" srcOrd="0" destOrd="0" presId="urn:microsoft.com/office/officeart/2005/8/layout/lProcess2"/>
    <dgm:cxn modelId="{C01C7BD3-F0ED-D748-98C1-1E5F87F4E2B6}" type="presOf" srcId="{5F7A0593-40EF-7443-B9C7-B17AAC770186}" destId="{367C5AC0-6917-C543-B624-D9CB0ED51128}" srcOrd="0" destOrd="0" presId="urn:microsoft.com/office/officeart/2005/8/layout/lProcess2"/>
    <dgm:cxn modelId="{E6F7EDD7-3224-674F-8D85-DB3991C71B5F}" type="presOf" srcId="{9C4980AA-34C1-964E-9280-C164845186A9}" destId="{2AC36D6D-3FE5-6D44-BDB2-E7B3AF562E88}" srcOrd="0" destOrd="0" presId="urn:microsoft.com/office/officeart/2005/8/layout/lProcess2"/>
    <dgm:cxn modelId="{5A85B1E2-4852-8C48-8A25-E4816DBB2F7E}" srcId="{CEF1222E-8B86-2146-AED0-DB7AB15B0325}" destId="{2E164398-7D34-FC44-AB73-5DFE00B98D9D}" srcOrd="0" destOrd="0" parTransId="{E6E4804B-67E9-3041-BACB-CF3FD61E4B71}" sibTransId="{6F1ECED3-A442-364E-916F-33D8EEF3E85B}"/>
    <dgm:cxn modelId="{4594A2E8-E6CF-5A49-8D1B-666D64317C71}" type="presOf" srcId="{2E164398-7D34-FC44-AB73-5DFE00B98D9D}" destId="{DC2651F7-2330-7942-BE36-688BFEEBAAE3}" srcOrd="0" destOrd="0" presId="urn:microsoft.com/office/officeart/2005/8/layout/lProcess2"/>
    <dgm:cxn modelId="{D43F12EB-7EFF-4C4D-8A11-DDEBCC34FAC5}" srcId="{6AEA7591-2717-294E-AC74-2F172A4BEE55}" destId="{2E2839CA-FD40-E54F-B454-A54C58DCA1EC}" srcOrd="2" destOrd="0" parTransId="{1E322007-44B1-3340-BFDD-B3464DA447FD}" sibTransId="{B56AF4C8-A1BD-EC48-9604-FE1989F6F0FF}"/>
    <dgm:cxn modelId="{C4AE81FC-A389-8046-B707-2D99A7A2D589}" type="presOf" srcId="{BEA58EC8-6F44-824B-8D04-115EA1FC02F2}" destId="{67929803-14DF-1544-8D2B-323DE6F32F3A}" srcOrd="0" destOrd="0" presId="urn:microsoft.com/office/officeart/2005/8/layout/lProcess2"/>
    <dgm:cxn modelId="{51DB3647-3708-BE4A-85DB-D0647FB95D0D}" type="presParOf" srcId="{623D7F66-FB0B-F84A-BE21-9BCFAFC76FDE}" destId="{CD2748F6-4D63-D248-B5E7-6E680D0C28A8}" srcOrd="0" destOrd="0" presId="urn:microsoft.com/office/officeart/2005/8/layout/lProcess2"/>
    <dgm:cxn modelId="{067D0DE0-C63C-6444-BD0B-17E26485892D}" type="presParOf" srcId="{CD2748F6-4D63-D248-B5E7-6E680D0C28A8}" destId="{367C5AC0-6917-C543-B624-D9CB0ED51128}" srcOrd="0" destOrd="0" presId="urn:microsoft.com/office/officeart/2005/8/layout/lProcess2"/>
    <dgm:cxn modelId="{DEB0DD31-19DE-5E4C-9EE3-D09934CAAE92}" type="presParOf" srcId="{CD2748F6-4D63-D248-B5E7-6E680D0C28A8}" destId="{77B04B13-2C26-CD46-9B73-874AD9E88A80}" srcOrd="1" destOrd="0" presId="urn:microsoft.com/office/officeart/2005/8/layout/lProcess2"/>
    <dgm:cxn modelId="{4D5EC0F9-4AA3-0544-AB2E-2DF9974BCE62}" type="presParOf" srcId="{CD2748F6-4D63-D248-B5E7-6E680D0C28A8}" destId="{02D4DFA6-A1C8-4645-AD7A-EE452C13A194}" srcOrd="2" destOrd="0" presId="urn:microsoft.com/office/officeart/2005/8/layout/lProcess2"/>
    <dgm:cxn modelId="{E92528D0-3170-EA4A-B1CA-498C2E7D3BC8}" type="presParOf" srcId="{02D4DFA6-A1C8-4645-AD7A-EE452C13A194}" destId="{EAE72DD1-C22A-2B43-B5DC-607885006453}" srcOrd="0" destOrd="0" presId="urn:microsoft.com/office/officeart/2005/8/layout/lProcess2"/>
    <dgm:cxn modelId="{CF7B0267-31EF-0F40-AF1D-547ED981C510}" type="presParOf" srcId="{EAE72DD1-C22A-2B43-B5DC-607885006453}" destId="{67929803-14DF-1544-8D2B-323DE6F32F3A}" srcOrd="0" destOrd="0" presId="urn:microsoft.com/office/officeart/2005/8/layout/lProcess2"/>
    <dgm:cxn modelId="{4BF000A8-B3AC-EC49-B630-30A982D31AEB}" type="presParOf" srcId="{EAE72DD1-C22A-2B43-B5DC-607885006453}" destId="{F3BC14C9-950F-E444-9CF9-B377B7447F5C}" srcOrd="1" destOrd="0" presId="urn:microsoft.com/office/officeart/2005/8/layout/lProcess2"/>
    <dgm:cxn modelId="{896E4DE1-CF98-1A45-A89D-AAFBBF883C94}" type="presParOf" srcId="{EAE72DD1-C22A-2B43-B5DC-607885006453}" destId="{2AC36D6D-3FE5-6D44-BDB2-E7B3AF562E88}" srcOrd="2" destOrd="0" presId="urn:microsoft.com/office/officeart/2005/8/layout/lProcess2"/>
    <dgm:cxn modelId="{0E73584D-BAB0-3A49-AE6E-7E1236ADBB18}" type="presParOf" srcId="{623D7F66-FB0B-F84A-BE21-9BCFAFC76FDE}" destId="{84D54343-F889-0D4E-A7C8-7E6B06F86C06}" srcOrd="1" destOrd="0" presId="urn:microsoft.com/office/officeart/2005/8/layout/lProcess2"/>
    <dgm:cxn modelId="{CF1B7E89-7689-FD44-91B7-8F12BF187220}" type="presParOf" srcId="{623D7F66-FB0B-F84A-BE21-9BCFAFC76FDE}" destId="{72C4E8DE-9717-984B-9961-BAD11361B5DD}" srcOrd="2" destOrd="0" presId="urn:microsoft.com/office/officeart/2005/8/layout/lProcess2"/>
    <dgm:cxn modelId="{DAF986C6-0D32-A84F-8EDD-DB4D66285BDE}" type="presParOf" srcId="{72C4E8DE-9717-984B-9961-BAD11361B5DD}" destId="{9B5A35BD-4791-FB4F-B56D-AD2780711BE1}" srcOrd="0" destOrd="0" presId="urn:microsoft.com/office/officeart/2005/8/layout/lProcess2"/>
    <dgm:cxn modelId="{A49B935A-5E37-5041-99FE-6E07337F8EC4}" type="presParOf" srcId="{72C4E8DE-9717-984B-9961-BAD11361B5DD}" destId="{CD6BFC7C-6754-A041-B4BB-E707FDE1447C}" srcOrd="1" destOrd="0" presId="urn:microsoft.com/office/officeart/2005/8/layout/lProcess2"/>
    <dgm:cxn modelId="{E8A3ED58-7D6E-6546-81C8-5F9E8F497683}" type="presParOf" srcId="{72C4E8DE-9717-984B-9961-BAD11361B5DD}" destId="{5F6DDD6C-E0CC-BF4F-897B-E5225E86E8F8}" srcOrd="2" destOrd="0" presId="urn:microsoft.com/office/officeart/2005/8/layout/lProcess2"/>
    <dgm:cxn modelId="{BE0DE470-49FC-4C46-9755-8E070E39767A}" type="presParOf" srcId="{5F6DDD6C-E0CC-BF4F-897B-E5225E86E8F8}" destId="{B98E5CAC-6981-5841-BEB2-C72BA5CAF46C}" srcOrd="0" destOrd="0" presId="urn:microsoft.com/office/officeart/2005/8/layout/lProcess2"/>
    <dgm:cxn modelId="{30D620DA-8EC8-D644-BDF3-3919410298AA}" type="presParOf" srcId="{B98E5CAC-6981-5841-BEB2-C72BA5CAF46C}" destId="{DC2651F7-2330-7942-BE36-688BFEEBAAE3}" srcOrd="0" destOrd="0" presId="urn:microsoft.com/office/officeart/2005/8/layout/lProcess2"/>
    <dgm:cxn modelId="{C88813DD-B367-2B4A-8383-1291003A4346}" type="presParOf" srcId="{B98E5CAC-6981-5841-BEB2-C72BA5CAF46C}" destId="{8C1BA2A7-D3CB-FA4E-8AB7-C5642A7C6EFA}" srcOrd="1" destOrd="0" presId="urn:microsoft.com/office/officeart/2005/8/layout/lProcess2"/>
    <dgm:cxn modelId="{31ECD343-0F65-F945-A970-475D1DC8D894}" type="presParOf" srcId="{B98E5CAC-6981-5841-BEB2-C72BA5CAF46C}" destId="{628DA986-683D-C44A-8E27-1838073A0383}" srcOrd="2" destOrd="0" presId="urn:microsoft.com/office/officeart/2005/8/layout/lProcess2"/>
    <dgm:cxn modelId="{E6630D90-DAFD-B04F-A86F-099F6EE17508}" type="presParOf" srcId="{623D7F66-FB0B-F84A-BE21-9BCFAFC76FDE}" destId="{5C04C512-C0B5-C648-A1CF-6D74883C16A7}" srcOrd="3" destOrd="0" presId="urn:microsoft.com/office/officeart/2005/8/layout/lProcess2"/>
    <dgm:cxn modelId="{1A151929-62D6-BD45-AA80-CD59E0E443BB}" type="presParOf" srcId="{623D7F66-FB0B-F84A-BE21-9BCFAFC76FDE}" destId="{C80EA9E8-D8F8-C446-BEF6-9F24EE037F42}" srcOrd="4" destOrd="0" presId="urn:microsoft.com/office/officeart/2005/8/layout/lProcess2"/>
    <dgm:cxn modelId="{9E66E028-BCA8-E040-B800-27B6270B2E73}" type="presParOf" srcId="{C80EA9E8-D8F8-C446-BEF6-9F24EE037F42}" destId="{E7DFC90C-6F3C-9C48-A13E-218F85B3DF76}" srcOrd="0" destOrd="0" presId="urn:microsoft.com/office/officeart/2005/8/layout/lProcess2"/>
    <dgm:cxn modelId="{2BB51871-BF1B-FF4A-9027-6E2A84B6EA85}" type="presParOf" srcId="{C80EA9E8-D8F8-C446-BEF6-9F24EE037F42}" destId="{0B47A9F2-9FCF-7244-BA40-DCF5C1ADFC6A}" srcOrd="1" destOrd="0" presId="urn:microsoft.com/office/officeart/2005/8/layout/lProcess2"/>
    <dgm:cxn modelId="{BEB8B8F6-6915-344C-A009-B6883C791C46}" type="presParOf" srcId="{C80EA9E8-D8F8-C446-BEF6-9F24EE037F42}" destId="{B21F3B88-EED5-9E40-A699-161CAF7155A2}" srcOrd="2" destOrd="0" presId="urn:microsoft.com/office/officeart/2005/8/layout/lProcess2"/>
    <dgm:cxn modelId="{7D71D942-BF7D-9247-9B67-C8089314BF3D}" type="presParOf" srcId="{B21F3B88-EED5-9E40-A699-161CAF7155A2}" destId="{B5240D9A-D670-054E-9BD8-EC84455B9377}" srcOrd="0" destOrd="0" presId="urn:microsoft.com/office/officeart/2005/8/layout/lProcess2"/>
    <dgm:cxn modelId="{3A66EA79-A1DF-2D4D-A336-81047338FF33}" type="presParOf" srcId="{B5240D9A-D670-054E-9BD8-EC84455B9377}" destId="{89E78FAE-E7FC-6F45-9FD5-13656147126F}" srcOrd="0" destOrd="0" presId="urn:microsoft.com/office/officeart/2005/8/layout/lProcess2"/>
    <dgm:cxn modelId="{A2648B51-D8BF-2D47-BF23-9C5275C13759}" type="presParOf" srcId="{623D7F66-FB0B-F84A-BE21-9BCFAFC76FDE}" destId="{EDE5238F-842A-E845-A62D-303D57CB6649}" srcOrd="5" destOrd="0" presId="urn:microsoft.com/office/officeart/2005/8/layout/lProcess2"/>
    <dgm:cxn modelId="{275462A4-0A71-8E48-A822-4C80B787FAAA}" type="presParOf" srcId="{623D7F66-FB0B-F84A-BE21-9BCFAFC76FDE}" destId="{FC7E0A17-E9AB-A548-BC06-60F6A8EE0257}" srcOrd="6" destOrd="0" presId="urn:microsoft.com/office/officeart/2005/8/layout/lProcess2"/>
    <dgm:cxn modelId="{3F811844-9FAB-9C4E-AFD5-158521B5FCBA}" type="presParOf" srcId="{FC7E0A17-E9AB-A548-BC06-60F6A8EE0257}" destId="{4AEBEE3B-9523-B144-A854-03C26A736C56}" srcOrd="0" destOrd="0" presId="urn:microsoft.com/office/officeart/2005/8/layout/lProcess2"/>
    <dgm:cxn modelId="{CE62E8DC-060E-1A4F-8055-A8BDC51A714F}" type="presParOf" srcId="{FC7E0A17-E9AB-A548-BC06-60F6A8EE0257}" destId="{892DE851-41A1-214B-8AAB-0048FA2A06F7}" srcOrd="1" destOrd="0" presId="urn:microsoft.com/office/officeart/2005/8/layout/lProcess2"/>
    <dgm:cxn modelId="{A678766C-2661-C549-B46B-F6D0B32AD641}" type="presParOf" srcId="{FC7E0A17-E9AB-A548-BC06-60F6A8EE0257}" destId="{9EFB49D4-7C27-D84D-B694-B04C90F47602}" srcOrd="2" destOrd="0" presId="urn:microsoft.com/office/officeart/2005/8/layout/lProcess2"/>
    <dgm:cxn modelId="{1182BD73-8480-6C42-B802-6BE1D1A9A744}" type="presParOf" srcId="{9EFB49D4-7C27-D84D-B694-B04C90F47602}" destId="{7BAF5D94-D45B-C84D-814F-F4DE8BB5666D}" srcOrd="0" destOrd="0" presId="urn:microsoft.com/office/officeart/2005/8/layout/lProcess2"/>
    <dgm:cxn modelId="{BCC29F60-5B7B-BC4B-9E2D-CD494B46E606}" type="presParOf" srcId="{7BAF5D94-D45B-C84D-814F-F4DE8BB5666D}" destId="{DC570445-1816-FD46-B8CF-3D4044D757C8}" srcOrd="0" destOrd="0" presId="urn:microsoft.com/office/officeart/2005/8/layout/lProcess2"/>
    <dgm:cxn modelId="{51524192-F8DE-2B4C-AA2B-A47D3066EDB6}" type="presParOf" srcId="{7BAF5D94-D45B-C84D-814F-F4DE8BB5666D}" destId="{BB7450D6-BCF3-D44D-8E7A-7363782DC3E6}" srcOrd="1" destOrd="0" presId="urn:microsoft.com/office/officeart/2005/8/layout/lProcess2"/>
    <dgm:cxn modelId="{3F5DB4AC-9FB6-414E-B815-3484FAE26CA3}" type="presParOf" srcId="{7BAF5D94-D45B-C84D-814F-F4DE8BB5666D}" destId="{A3AE3916-78BA-B542-BC6D-268AB17643C7}"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EFB7143-A7B9-0940-96AE-8468CBDC5A84}" type="doc">
      <dgm:prSet loTypeId="urn:microsoft.com/office/officeart/2005/8/layout/pyramid2" loCatId="pyramid" qsTypeId="urn:microsoft.com/office/officeart/2005/8/quickstyle/simple4" qsCatId="simple" csTypeId="urn:microsoft.com/office/officeart/2005/8/colors/accent1_2" csCatId="accent1" phldr="1"/>
      <dgm:spPr/>
    </dgm:pt>
    <dgm:pt modelId="{AEAC227B-DCAC-6542-8E0E-F365C9489D77}">
      <dgm:prSet phldrT="[Text]" custT="1"/>
      <dgm:spPr>
        <a:ln>
          <a:solidFill>
            <a:schemeClr val="bg2"/>
          </a:solidFill>
        </a:ln>
      </dgm:spPr>
      <dgm:t>
        <a:bodyPr/>
        <a:lstStyle/>
        <a:p>
          <a:r>
            <a:rPr lang="en-US" sz="1500" b="1" dirty="0"/>
            <a:t>EAP Over LAN (EAPOL) Key Confirmation Key (EAPOL-KCK)</a:t>
          </a:r>
          <a:endParaRPr lang="en-US" sz="1500" dirty="0"/>
        </a:p>
      </dgm:t>
    </dgm:pt>
    <dgm:pt modelId="{C78E6BDA-9298-8A4F-A72D-8235A3776671}" type="parTrans" cxnId="{B9633B7A-D218-5F4A-9CF5-0825262861DD}">
      <dgm:prSet/>
      <dgm:spPr/>
      <dgm:t>
        <a:bodyPr/>
        <a:lstStyle/>
        <a:p>
          <a:endParaRPr lang="en-US"/>
        </a:p>
      </dgm:t>
    </dgm:pt>
    <dgm:pt modelId="{75B3E5DF-0264-5D4B-BBBF-AD374E8C7534}" type="sibTrans" cxnId="{B9633B7A-D218-5F4A-9CF5-0825262861DD}">
      <dgm:prSet/>
      <dgm:spPr/>
      <dgm:t>
        <a:bodyPr/>
        <a:lstStyle/>
        <a:p>
          <a:endParaRPr lang="en-US"/>
        </a:p>
      </dgm:t>
    </dgm:pt>
    <dgm:pt modelId="{4FEB1CFB-34D1-B249-BC9B-C93F0D9537D4}">
      <dgm:prSet custT="1"/>
      <dgm:spPr>
        <a:ln>
          <a:solidFill>
            <a:schemeClr val="bg2"/>
          </a:solidFill>
        </a:ln>
      </dgm:spPr>
      <dgm:t>
        <a:bodyPr/>
        <a:lstStyle/>
        <a:p>
          <a:r>
            <a:rPr lang="en-US" sz="1500" dirty="0"/>
            <a:t>Supports the integrity and data origin authenticity of STA-to-AP control frames during operational setup of an RSN</a:t>
          </a:r>
        </a:p>
      </dgm:t>
    </dgm:pt>
    <dgm:pt modelId="{47AE2CAA-1D87-5143-BF85-CA59BC171251}" type="parTrans" cxnId="{B10AA062-7432-544E-BB1B-75F8D7BDDE52}">
      <dgm:prSet/>
      <dgm:spPr/>
      <dgm:t>
        <a:bodyPr/>
        <a:lstStyle/>
        <a:p>
          <a:endParaRPr lang="en-US"/>
        </a:p>
      </dgm:t>
    </dgm:pt>
    <dgm:pt modelId="{4D04D8E8-B712-8945-A037-61EC2016BABF}" type="sibTrans" cxnId="{B10AA062-7432-544E-BB1B-75F8D7BDDE52}">
      <dgm:prSet/>
      <dgm:spPr/>
      <dgm:t>
        <a:bodyPr/>
        <a:lstStyle/>
        <a:p>
          <a:endParaRPr lang="en-US"/>
        </a:p>
      </dgm:t>
    </dgm:pt>
    <dgm:pt modelId="{3EC235DA-A161-6749-8D85-24AEB55C13FE}">
      <dgm:prSet custT="1"/>
      <dgm:spPr>
        <a:ln>
          <a:solidFill>
            <a:schemeClr val="bg2"/>
          </a:solidFill>
        </a:ln>
      </dgm:spPr>
      <dgm:t>
        <a:bodyPr/>
        <a:lstStyle/>
        <a:p>
          <a:r>
            <a:rPr lang="en-US" sz="1500" dirty="0"/>
            <a:t>It also performs an access control function: proof-of-possession of the PMK</a:t>
          </a:r>
        </a:p>
      </dgm:t>
    </dgm:pt>
    <dgm:pt modelId="{A6DB4628-DC7A-244D-B006-22308D774126}" type="parTrans" cxnId="{BB8207B1-0768-9643-AE40-6BE22E1D03F2}">
      <dgm:prSet/>
      <dgm:spPr/>
      <dgm:t>
        <a:bodyPr/>
        <a:lstStyle/>
        <a:p>
          <a:endParaRPr lang="en-US"/>
        </a:p>
      </dgm:t>
    </dgm:pt>
    <dgm:pt modelId="{2D2527B5-B120-F244-B944-E616FB358883}" type="sibTrans" cxnId="{BB8207B1-0768-9643-AE40-6BE22E1D03F2}">
      <dgm:prSet/>
      <dgm:spPr/>
      <dgm:t>
        <a:bodyPr/>
        <a:lstStyle/>
        <a:p>
          <a:endParaRPr lang="en-US"/>
        </a:p>
      </dgm:t>
    </dgm:pt>
    <dgm:pt modelId="{A1D23813-49FE-C44A-9DA0-6067389A4E4B}">
      <dgm:prSet custT="1"/>
      <dgm:spPr>
        <a:ln>
          <a:solidFill>
            <a:schemeClr val="bg2"/>
          </a:solidFill>
        </a:ln>
      </dgm:spPr>
      <dgm:t>
        <a:bodyPr/>
        <a:lstStyle/>
        <a:p>
          <a:r>
            <a:rPr lang="en-US" sz="1500" dirty="0"/>
            <a:t>An entity that possesses the PMK is authorized to use the link</a:t>
          </a:r>
        </a:p>
      </dgm:t>
    </dgm:pt>
    <dgm:pt modelId="{5BC9BAD5-9414-AC45-B987-D82656D50E65}" type="parTrans" cxnId="{53B16198-9A6F-174F-9106-547DAA5539B8}">
      <dgm:prSet/>
      <dgm:spPr/>
      <dgm:t>
        <a:bodyPr/>
        <a:lstStyle/>
        <a:p>
          <a:endParaRPr lang="en-US"/>
        </a:p>
      </dgm:t>
    </dgm:pt>
    <dgm:pt modelId="{D0949CCC-A97F-7C42-BABF-FB63DF16C3A7}" type="sibTrans" cxnId="{53B16198-9A6F-174F-9106-547DAA5539B8}">
      <dgm:prSet/>
      <dgm:spPr/>
      <dgm:t>
        <a:bodyPr/>
        <a:lstStyle/>
        <a:p>
          <a:endParaRPr lang="en-US"/>
        </a:p>
      </dgm:t>
    </dgm:pt>
    <dgm:pt modelId="{ECA0CFE6-E96D-DC4D-8F07-F0F82581F1F8}">
      <dgm:prSet custT="1"/>
      <dgm:spPr>
        <a:ln>
          <a:solidFill>
            <a:schemeClr val="bg2"/>
          </a:solidFill>
        </a:ln>
      </dgm:spPr>
      <dgm:t>
        <a:bodyPr/>
        <a:lstStyle/>
        <a:p>
          <a:r>
            <a:rPr lang="en-US" sz="1500" b="1" dirty="0"/>
            <a:t>EAPOL Key Encryption Key (EAPOL-KEK)</a:t>
          </a:r>
        </a:p>
      </dgm:t>
    </dgm:pt>
    <dgm:pt modelId="{22ED1274-3093-4C46-B352-1258E98ED731}" type="parTrans" cxnId="{D4272E3A-3F0C-AB45-8FDD-9826A1513FFE}">
      <dgm:prSet/>
      <dgm:spPr/>
      <dgm:t>
        <a:bodyPr/>
        <a:lstStyle/>
        <a:p>
          <a:endParaRPr lang="en-US"/>
        </a:p>
      </dgm:t>
    </dgm:pt>
    <dgm:pt modelId="{F74846FF-D794-CE42-92B0-BC22A98CD70F}" type="sibTrans" cxnId="{D4272E3A-3F0C-AB45-8FDD-9826A1513FFE}">
      <dgm:prSet/>
      <dgm:spPr/>
      <dgm:t>
        <a:bodyPr/>
        <a:lstStyle/>
        <a:p>
          <a:endParaRPr lang="en-US"/>
        </a:p>
      </dgm:t>
    </dgm:pt>
    <dgm:pt modelId="{5075ED97-0F3E-794D-AB1E-EADBEA25C1FE}">
      <dgm:prSet custT="1"/>
      <dgm:spPr>
        <a:ln>
          <a:solidFill>
            <a:schemeClr val="bg2"/>
          </a:solidFill>
        </a:ln>
      </dgm:spPr>
      <dgm:t>
        <a:bodyPr/>
        <a:lstStyle/>
        <a:p>
          <a:r>
            <a:rPr lang="en-US" sz="1500" dirty="0"/>
            <a:t>Protects the confidentiality of keys and other data during some RSN association procedures</a:t>
          </a:r>
        </a:p>
      </dgm:t>
    </dgm:pt>
    <dgm:pt modelId="{994F053E-F832-FD4B-A8A0-B3711FA5293F}" type="parTrans" cxnId="{F9100F51-EF4D-C142-8DEA-E1799E6EF453}">
      <dgm:prSet/>
      <dgm:spPr/>
      <dgm:t>
        <a:bodyPr/>
        <a:lstStyle/>
        <a:p>
          <a:endParaRPr lang="en-US"/>
        </a:p>
      </dgm:t>
    </dgm:pt>
    <dgm:pt modelId="{7354AB26-E879-714B-B67B-51F825D6C45D}" type="sibTrans" cxnId="{F9100F51-EF4D-C142-8DEA-E1799E6EF453}">
      <dgm:prSet/>
      <dgm:spPr/>
      <dgm:t>
        <a:bodyPr/>
        <a:lstStyle/>
        <a:p>
          <a:endParaRPr lang="en-US"/>
        </a:p>
      </dgm:t>
    </dgm:pt>
    <dgm:pt modelId="{882F1BC5-F1FC-B140-83C3-D9F2CF7B12EB}">
      <dgm:prSet custT="1"/>
      <dgm:spPr>
        <a:ln>
          <a:solidFill>
            <a:schemeClr val="bg2"/>
          </a:solidFill>
        </a:ln>
      </dgm:spPr>
      <dgm:t>
        <a:bodyPr/>
        <a:lstStyle/>
        <a:p>
          <a:r>
            <a:rPr lang="en-US" sz="1500" b="1" dirty="0"/>
            <a:t>Temporal Key (TK)</a:t>
          </a:r>
        </a:p>
      </dgm:t>
    </dgm:pt>
    <dgm:pt modelId="{1FEB5EDF-FBED-6F46-B521-93A0A91C9E2A}" type="parTrans" cxnId="{C2990E58-A285-CE4D-817E-D7AD90FE170B}">
      <dgm:prSet/>
      <dgm:spPr/>
      <dgm:t>
        <a:bodyPr/>
        <a:lstStyle/>
        <a:p>
          <a:endParaRPr lang="en-US"/>
        </a:p>
      </dgm:t>
    </dgm:pt>
    <dgm:pt modelId="{12B799E9-EB01-8A4E-AA94-A6A93993FEA5}" type="sibTrans" cxnId="{C2990E58-A285-CE4D-817E-D7AD90FE170B}">
      <dgm:prSet/>
      <dgm:spPr/>
      <dgm:t>
        <a:bodyPr/>
        <a:lstStyle/>
        <a:p>
          <a:endParaRPr lang="en-US"/>
        </a:p>
      </dgm:t>
    </dgm:pt>
    <dgm:pt modelId="{E12D2968-D255-D946-BB99-1EABD2F2CE77}">
      <dgm:prSet custT="1"/>
      <dgm:spPr>
        <a:ln>
          <a:solidFill>
            <a:schemeClr val="bg2"/>
          </a:solidFill>
        </a:ln>
      </dgm:spPr>
      <dgm:t>
        <a:bodyPr/>
        <a:lstStyle/>
        <a:p>
          <a:r>
            <a:rPr lang="en-US" sz="1500" dirty="0"/>
            <a:t>Provides the actual protection for user traffic</a:t>
          </a:r>
        </a:p>
      </dgm:t>
    </dgm:pt>
    <dgm:pt modelId="{4C705B9E-CADB-5B45-A5B2-ACB1E3FB0376}" type="parTrans" cxnId="{4DB9AE6E-DBEA-EB43-B973-2693E22AE28E}">
      <dgm:prSet/>
      <dgm:spPr/>
      <dgm:t>
        <a:bodyPr/>
        <a:lstStyle/>
        <a:p>
          <a:endParaRPr lang="en-US"/>
        </a:p>
      </dgm:t>
    </dgm:pt>
    <dgm:pt modelId="{1861FDEB-F40D-1B48-82A2-8ECCE90418F9}" type="sibTrans" cxnId="{4DB9AE6E-DBEA-EB43-B973-2693E22AE28E}">
      <dgm:prSet/>
      <dgm:spPr/>
      <dgm:t>
        <a:bodyPr/>
        <a:lstStyle/>
        <a:p>
          <a:endParaRPr lang="en-US"/>
        </a:p>
      </dgm:t>
    </dgm:pt>
    <dgm:pt modelId="{02ACCFE9-79A6-B549-A957-74F77C137919}" type="pres">
      <dgm:prSet presAssocID="{3EFB7143-A7B9-0940-96AE-8468CBDC5A84}" presName="compositeShape" presStyleCnt="0">
        <dgm:presLayoutVars>
          <dgm:dir/>
          <dgm:resizeHandles/>
        </dgm:presLayoutVars>
      </dgm:prSet>
      <dgm:spPr/>
    </dgm:pt>
    <dgm:pt modelId="{B3D9FBD9-6E4D-8245-9BA6-6BBC54003EDB}" type="pres">
      <dgm:prSet presAssocID="{3EFB7143-A7B9-0940-96AE-8468CBDC5A84}" presName="pyramid" presStyleLbl="node1" presStyleIdx="0" presStyleCnt="1"/>
      <dgm:spPr>
        <a:ln>
          <a:solidFill>
            <a:schemeClr val="bg2"/>
          </a:solidFill>
        </a:ln>
      </dgm:spPr>
    </dgm:pt>
    <dgm:pt modelId="{856E825C-201D-D64B-BB35-9F12D7CE7DC6}" type="pres">
      <dgm:prSet presAssocID="{3EFB7143-A7B9-0940-96AE-8468CBDC5A84}" presName="theList" presStyleCnt="0"/>
      <dgm:spPr/>
    </dgm:pt>
    <dgm:pt modelId="{2F5B5F4A-BF40-8643-8CA0-D6D845181C61}" type="pres">
      <dgm:prSet presAssocID="{AEAC227B-DCAC-6542-8E0E-F365C9489D77}" presName="aNode" presStyleLbl="fgAcc1" presStyleIdx="0" presStyleCnt="3" custScaleX="146840" custScaleY="258087" custLinFactY="64382" custLinFactNeighborX="1614" custLinFactNeighborY="100000">
        <dgm:presLayoutVars>
          <dgm:bulletEnabled val="1"/>
        </dgm:presLayoutVars>
      </dgm:prSet>
      <dgm:spPr/>
    </dgm:pt>
    <dgm:pt modelId="{34D344CF-9A2F-8A42-B127-A7C1BB9E42E0}" type="pres">
      <dgm:prSet presAssocID="{AEAC227B-DCAC-6542-8E0E-F365C9489D77}" presName="aSpace" presStyleCnt="0"/>
      <dgm:spPr/>
    </dgm:pt>
    <dgm:pt modelId="{565D9650-2929-FC4A-8BEF-802A77FE8785}" type="pres">
      <dgm:prSet presAssocID="{ECA0CFE6-E96D-DC4D-8F07-F0F82581F1F8}" presName="aNode" presStyleLbl="fgAcc1" presStyleIdx="1" presStyleCnt="3" custScaleX="124828" custLinFactY="55530" custLinFactNeighborX="21532" custLinFactNeighborY="100000">
        <dgm:presLayoutVars>
          <dgm:bulletEnabled val="1"/>
        </dgm:presLayoutVars>
      </dgm:prSet>
      <dgm:spPr/>
    </dgm:pt>
    <dgm:pt modelId="{9BFC922D-B335-FD4B-9D50-3C38C00515BE}" type="pres">
      <dgm:prSet presAssocID="{ECA0CFE6-E96D-DC4D-8F07-F0F82581F1F8}" presName="aSpace" presStyleCnt="0"/>
      <dgm:spPr/>
    </dgm:pt>
    <dgm:pt modelId="{DE2ED70D-5967-3841-AD73-516C3D773BB2}" type="pres">
      <dgm:prSet presAssocID="{882F1BC5-F1FC-B140-83C3-D9F2CF7B12EB}" presName="aNode" presStyleLbl="fgAcc1" presStyleIdx="2" presStyleCnt="3" custLinFactY="46205" custLinFactNeighborX="44282" custLinFactNeighborY="100000">
        <dgm:presLayoutVars>
          <dgm:bulletEnabled val="1"/>
        </dgm:presLayoutVars>
      </dgm:prSet>
      <dgm:spPr/>
    </dgm:pt>
    <dgm:pt modelId="{526D5C6F-8DF8-3648-8A93-B5690A130E32}" type="pres">
      <dgm:prSet presAssocID="{882F1BC5-F1FC-B140-83C3-D9F2CF7B12EB}" presName="aSpace" presStyleCnt="0"/>
      <dgm:spPr/>
    </dgm:pt>
  </dgm:ptLst>
  <dgm:cxnLst>
    <dgm:cxn modelId="{978D2B13-9718-FD46-BD23-26666C6A541D}" type="presOf" srcId="{3EFB7143-A7B9-0940-96AE-8468CBDC5A84}" destId="{02ACCFE9-79A6-B549-A957-74F77C137919}" srcOrd="0" destOrd="0" presId="urn:microsoft.com/office/officeart/2005/8/layout/pyramid2"/>
    <dgm:cxn modelId="{F65E2339-6DFE-6F48-B2DE-FF33FB06241B}" type="presOf" srcId="{ECA0CFE6-E96D-DC4D-8F07-F0F82581F1F8}" destId="{565D9650-2929-FC4A-8BEF-802A77FE8785}" srcOrd="0" destOrd="0" presId="urn:microsoft.com/office/officeart/2005/8/layout/pyramid2"/>
    <dgm:cxn modelId="{D4272E3A-3F0C-AB45-8FDD-9826A1513FFE}" srcId="{3EFB7143-A7B9-0940-96AE-8468CBDC5A84}" destId="{ECA0CFE6-E96D-DC4D-8F07-F0F82581F1F8}" srcOrd="1" destOrd="0" parTransId="{22ED1274-3093-4C46-B352-1258E98ED731}" sibTransId="{F74846FF-D794-CE42-92B0-BC22A98CD70F}"/>
    <dgm:cxn modelId="{B10AA062-7432-544E-BB1B-75F8D7BDDE52}" srcId="{AEAC227B-DCAC-6542-8E0E-F365C9489D77}" destId="{4FEB1CFB-34D1-B249-BC9B-C93F0D9537D4}" srcOrd="0" destOrd="0" parTransId="{47AE2CAA-1D87-5143-BF85-CA59BC171251}" sibTransId="{4D04D8E8-B712-8945-A037-61EC2016BABF}"/>
    <dgm:cxn modelId="{4DB9AE6E-DBEA-EB43-B973-2693E22AE28E}" srcId="{882F1BC5-F1FC-B140-83C3-D9F2CF7B12EB}" destId="{E12D2968-D255-D946-BB99-1EABD2F2CE77}" srcOrd="0" destOrd="0" parTransId="{4C705B9E-CADB-5B45-A5B2-ACB1E3FB0376}" sibTransId="{1861FDEB-F40D-1B48-82A2-8ECCE90418F9}"/>
    <dgm:cxn modelId="{F9100F51-EF4D-C142-8DEA-E1799E6EF453}" srcId="{ECA0CFE6-E96D-DC4D-8F07-F0F82581F1F8}" destId="{5075ED97-0F3E-794D-AB1E-EADBEA25C1FE}" srcOrd="0" destOrd="0" parTransId="{994F053E-F832-FD4B-A8A0-B3711FA5293F}" sibTransId="{7354AB26-E879-714B-B67B-51F825D6C45D}"/>
    <dgm:cxn modelId="{C2990E58-A285-CE4D-817E-D7AD90FE170B}" srcId="{3EFB7143-A7B9-0940-96AE-8468CBDC5A84}" destId="{882F1BC5-F1FC-B140-83C3-D9F2CF7B12EB}" srcOrd="2" destOrd="0" parTransId="{1FEB5EDF-FBED-6F46-B521-93A0A91C9E2A}" sibTransId="{12B799E9-EB01-8A4E-AA94-A6A93993FEA5}"/>
    <dgm:cxn modelId="{B9633B7A-D218-5F4A-9CF5-0825262861DD}" srcId="{3EFB7143-A7B9-0940-96AE-8468CBDC5A84}" destId="{AEAC227B-DCAC-6542-8E0E-F365C9489D77}" srcOrd="0" destOrd="0" parTransId="{C78E6BDA-9298-8A4F-A72D-8235A3776671}" sibTransId="{75B3E5DF-0264-5D4B-BBBF-AD374E8C7534}"/>
    <dgm:cxn modelId="{34C2E48E-2379-4448-9299-29320EF93103}" type="presOf" srcId="{882F1BC5-F1FC-B140-83C3-D9F2CF7B12EB}" destId="{DE2ED70D-5967-3841-AD73-516C3D773BB2}" srcOrd="0" destOrd="0" presId="urn:microsoft.com/office/officeart/2005/8/layout/pyramid2"/>
    <dgm:cxn modelId="{6612CA95-9047-2746-8E73-C8915A0BBBEE}" type="presOf" srcId="{A1D23813-49FE-C44A-9DA0-6067389A4E4B}" destId="{2F5B5F4A-BF40-8643-8CA0-D6D845181C61}" srcOrd="0" destOrd="3" presId="urn:microsoft.com/office/officeart/2005/8/layout/pyramid2"/>
    <dgm:cxn modelId="{CF25AA96-8642-DD44-A36E-4F9500409EA2}" type="presOf" srcId="{4FEB1CFB-34D1-B249-BC9B-C93F0D9537D4}" destId="{2F5B5F4A-BF40-8643-8CA0-D6D845181C61}" srcOrd="0" destOrd="1" presId="urn:microsoft.com/office/officeart/2005/8/layout/pyramid2"/>
    <dgm:cxn modelId="{53B16198-9A6F-174F-9106-547DAA5539B8}" srcId="{AEAC227B-DCAC-6542-8E0E-F365C9489D77}" destId="{A1D23813-49FE-C44A-9DA0-6067389A4E4B}" srcOrd="2" destOrd="0" parTransId="{5BC9BAD5-9414-AC45-B987-D82656D50E65}" sibTransId="{D0949CCC-A97F-7C42-BABF-FB63DF16C3A7}"/>
    <dgm:cxn modelId="{FA62DFA7-1F54-F543-B288-2D20F3654556}" type="presOf" srcId="{E12D2968-D255-D946-BB99-1EABD2F2CE77}" destId="{DE2ED70D-5967-3841-AD73-516C3D773BB2}" srcOrd="0" destOrd="1" presId="urn:microsoft.com/office/officeart/2005/8/layout/pyramid2"/>
    <dgm:cxn modelId="{BB8207B1-0768-9643-AE40-6BE22E1D03F2}" srcId="{AEAC227B-DCAC-6542-8E0E-F365C9489D77}" destId="{3EC235DA-A161-6749-8D85-24AEB55C13FE}" srcOrd="1" destOrd="0" parTransId="{A6DB4628-DC7A-244D-B006-22308D774126}" sibTransId="{2D2527B5-B120-F244-B944-E616FB358883}"/>
    <dgm:cxn modelId="{D2C9C4BA-1A78-864C-928C-F7A6EB506C2C}" type="presOf" srcId="{3EC235DA-A161-6749-8D85-24AEB55C13FE}" destId="{2F5B5F4A-BF40-8643-8CA0-D6D845181C61}" srcOrd="0" destOrd="2" presId="urn:microsoft.com/office/officeart/2005/8/layout/pyramid2"/>
    <dgm:cxn modelId="{D5E25DC8-659B-2F47-816A-6EC73A258E86}" type="presOf" srcId="{5075ED97-0F3E-794D-AB1E-EADBEA25C1FE}" destId="{565D9650-2929-FC4A-8BEF-802A77FE8785}" srcOrd="0" destOrd="1" presId="urn:microsoft.com/office/officeart/2005/8/layout/pyramid2"/>
    <dgm:cxn modelId="{C26E44CF-8AB0-BC42-8108-DB657FA0E91C}" type="presOf" srcId="{AEAC227B-DCAC-6542-8E0E-F365C9489D77}" destId="{2F5B5F4A-BF40-8643-8CA0-D6D845181C61}" srcOrd="0" destOrd="0" presId="urn:microsoft.com/office/officeart/2005/8/layout/pyramid2"/>
    <dgm:cxn modelId="{0E21982E-96BD-4542-B71F-58F89820081F}" type="presParOf" srcId="{02ACCFE9-79A6-B549-A957-74F77C137919}" destId="{B3D9FBD9-6E4D-8245-9BA6-6BBC54003EDB}" srcOrd="0" destOrd="0" presId="urn:microsoft.com/office/officeart/2005/8/layout/pyramid2"/>
    <dgm:cxn modelId="{F49AD2E5-6841-6B4D-B81C-18F4FFDA1F26}" type="presParOf" srcId="{02ACCFE9-79A6-B549-A957-74F77C137919}" destId="{856E825C-201D-D64B-BB35-9F12D7CE7DC6}" srcOrd="1" destOrd="0" presId="urn:microsoft.com/office/officeart/2005/8/layout/pyramid2"/>
    <dgm:cxn modelId="{BAFBDDF6-AFB7-C342-8DA8-7CE17793D997}" type="presParOf" srcId="{856E825C-201D-D64B-BB35-9F12D7CE7DC6}" destId="{2F5B5F4A-BF40-8643-8CA0-D6D845181C61}" srcOrd="0" destOrd="0" presId="urn:microsoft.com/office/officeart/2005/8/layout/pyramid2"/>
    <dgm:cxn modelId="{B8D8AF9B-718A-BD4C-92C3-B2315F16E04E}" type="presParOf" srcId="{856E825C-201D-D64B-BB35-9F12D7CE7DC6}" destId="{34D344CF-9A2F-8A42-B127-A7C1BB9E42E0}" srcOrd="1" destOrd="0" presId="urn:microsoft.com/office/officeart/2005/8/layout/pyramid2"/>
    <dgm:cxn modelId="{60D96758-1519-614B-B9AB-A9DDAED074F7}" type="presParOf" srcId="{856E825C-201D-D64B-BB35-9F12D7CE7DC6}" destId="{565D9650-2929-FC4A-8BEF-802A77FE8785}" srcOrd="2" destOrd="0" presId="urn:microsoft.com/office/officeart/2005/8/layout/pyramid2"/>
    <dgm:cxn modelId="{58B95400-AC52-0244-A717-2B72ADFE188C}" type="presParOf" srcId="{856E825C-201D-D64B-BB35-9F12D7CE7DC6}" destId="{9BFC922D-B335-FD4B-9D50-3C38C00515BE}" srcOrd="3" destOrd="0" presId="urn:microsoft.com/office/officeart/2005/8/layout/pyramid2"/>
    <dgm:cxn modelId="{24D746BB-E6F8-9441-923F-4FB36258B8F9}" type="presParOf" srcId="{856E825C-201D-D64B-BB35-9F12D7CE7DC6}" destId="{DE2ED70D-5967-3841-AD73-516C3D773BB2}" srcOrd="4" destOrd="0" presId="urn:microsoft.com/office/officeart/2005/8/layout/pyramid2"/>
    <dgm:cxn modelId="{89FD7324-86FA-6644-9D2E-29BA1C8F8733}" type="presParOf" srcId="{856E825C-201D-D64B-BB35-9F12D7CE7DC6}" destId="{526D5C6F-8DF8-3648-8A93-B5690A130E32}"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0836CDC-F7BC-5E45-BC60-463871FD9C55}" type="doc">
      <dgm:prSet loTypeId="urn:microsoft.com/office/officeart/2005/8/layout/hierarchy2" loCatId="hierarchy" qsTypeId="urn:microsoft.com/office/officeart/2005/8/quickstyle/simple4" qsCatId="simple" csTypeId="urn:microsoft.com/office/officeart/2005/8/colors/accent1_2" csCatId="accent1" phldr="1"/>
      <dgm:spPr/>
      <dgm:t>
        <a:bodyPr/>
        <a:lstStyle/>
        <a:p>
          <a:endParaRPr lang="en-US"/>
        </a:p>
      </dgm:t>
    </dgm:pt>
    <dgm:pt modelId="{B7AACC3A-D777-EF45-974F-4BEFFA81F9AB}">
      <dgm:prSet phldrT="[Text]" custT="1"/>
      <dgm:spPr>
        <a:solidFill>
          <a:schemeClr val="tx2"/>
        </a:solidFill>
        <a:ln>
          <a:solidFill>
            <a:schemeClr val="bg2"/>
          </a:solidFill>
        </a:ln>
      </dgm:spPr>
      <dgm:t>
        <a:bodyPr/>
        <a:lstStyle/>
        <a:p>
          <a:r>
            <a:rPr lang="en-US" sz="1600" b="1" dirty="0">
              <a:solidFill>
                <a:schemeClr val="tx2">
                  <a:lumMod val="10000"/>
                </a:schemeClr>
              </a:solidFill>
            </a:rPr>
            <a:t>Temporal Key Integrity Protocol (TKIP) </a:t>
          </a:r>
        </a:p>
        <a:p>
          <a:r>
            <a:rPr lang="en-US" sz="1400" b="1" dirty="0">
              <a:solidFill>
                <a:schemeClr val="bg2"/>
              </a:solidFill>
            </a:rPr>
            <a:t>Designed to require only software changes to devices that are implemented with WEP</a:t>
          </a:r>
        </a:p>
      </dgm:t>
    </dgm:pt>
    <dgm:pt modelId="{E402D636-7163-D849-BC07-79CB2DEE13F3}" type="parTrans" cxnId="{23875ADC-9A7D-CA49-8278-30EE7D4F938E}">
      <dgm:prSet/>
      <dgm:spPr/>
      <dgm:t>
        <a:bodyPr/>
        <a:lstStyle/>
        <a:p>
          <a:endParaRPr lang="en-US"/>
        </a:p>
      </dgm:t>
    </dgm:pt>
    <dgm:pt modelId="{917CB52D-C9AC-5B45-B3F0-619E71F6A710}" type="sibTrans" cxnId="{23875ADC-9A7D-CA49-8278-30EE7D4F938E}">
      <dgm:prSet/>
      <dgm:spPr/>
      <dgm:t>
        <a:bodyPr/>
        <a:lstStyle/>
        <a:p>
          <a:endParaRPr lang="en-US"/>
        </a:p>
      </dgm:t>
    </dgm:pt>
    <dgm:pt modelId="{5CA6B09E-BEFE-6E49-90DB-7E5CA3C65E70}">
      <dgm:prSet custT="1"/>
      <dgm:spPr>
        <a:solidFill>
          <a:schemeClr val="tx2"/>
        </a:solidFill>
        <a:ln>
          <a:solidFill>
            <a:schemeClr val="bg2"/>
          </a:solidFill>
        </a:ln>
      </dgm:spPr>
      <dgm:t>
        <a:bodyPr/>
        <a:lstStyle/>
        <a:p>
          <a:r>
            <a:rPr lang="en-US" sz="1600" b="1" dirty="0">
              <a:solidFill>
                <a:schemeClr val="tx2">
                  <a:lumMod val="10000"/>
                </a:schemeClr>
              </a:solidFill>
            </a:rPr>
            <a:t>Counter Mode-CBC MAC Protocol (CCMP) </a:t>
          </a:r>
        </a:p>
        <a:p>
          <a:r>
            <a:rPr lang="en-US" sz="1400" b="1" dirty="0">
              <a:solidFill>
                <a:schemeClr val="tx2">
                  <a:lumMod val="10000"/>
                </a:schemeClr>
              </a:solidFill>
            </a:rPr>
            <a:t>Intended for newer IEEE 802.11 devices that are equipped with the hardware to support this scheme</a:t>
          </a:r>
        </a:p>
      </dgm:t>
    </dgm:pt>
    <dgm:pt modelId="{97653CE3-943E-E447-8F84-AE204AC64BEE}" type="parTrans" cxnId="{F0652088-E94F-A94D-ADA7-E57986878BAB}">
      <dgm:prSet/>
      <dgm:spPr/>
      <dgm:t>
        <a:bodyPr/>
        <a:lstStyle/>
        <a:p>
          <a:endParaRPr lang="en-US"/>
        </a:p>
      </dgm:t>
    </dgm:pt>
    <dgm:pt modelId="{E2805478-DF9C-8F40-A981-9E84DAF50254}" type="sibTrans" cxnId="{F0652088-E94F-A94D-ADA7-E57986878BAB}">
      <dgm:prSet/>
      <dgm:spPr/>
      <dgm:t>
        <a:bodyPr/>
        <a:lstStyle/>
        <a:p>
          <a:endParaRPr lang="en-US"/>
        </a:p>
      </dgm:t>
    </dgm:pt>
    <dgm:pt modelId="{1BA54344-A85D-FF43-96A8-5E730A8E110B}">
      <dgm:prSet custT="1"/>
      <dgm:spPr>
        <a:solidFill>
          <a:schemeClr val="tx2"/>
        </a:solidFill>
        <a:ln>
          <a:solidFill>
            <a:schemeClr val="bg2"/>
          </a:solidFill>
        </a:ln>
      </dgm:spPr>
      <dgm:t>
        <a:bodyPr/>
        <a:lstStyle/>
        <a:p>
          <a:r>
            <a:rPr lang="en-US" sz="2000" dirty="0">
              <a:solidFill>
                <a:schemeClr val="tx2">
                  <a:lumMod val="10000"/>
                </a:schemeClr>
              </a:solidFill>
            </a:rPr>
            <a:t>Provides two services:</a:t>
          </a:r>
        </a:p>
      </dgm:t>
    </dgm:pt>
    <dgm:pt modelId="{06F3B13A-BF98-B344-B6E9-6171F1A2167E}" type="parTrans" cxnId="{B0755E26-E349-704B-A855-01E877FE5F42}">
      <dgm:prSet/>
      <dgm:spPr>
        <a:ln>
          <a:solidFill>
            <a:schemeClr val="tx2"/>
          </a:solidFill>
        </a:ln>
      </dgm:spPr>
      <dgm:t>
        <a:bodyPr/>
        <a:lstStyle/>
        <a:p>
          <a:endParaRPr lang="en-US" dirty="0"/>
        </a:p>
      </dgm:t>
    </dgm:pt>
    <dgm:pt modelId="{970EB10D-83E8-3446-A2BD-93C259064A89}" type="sibTrans" cxnId="{B0755E26-E349-704B-A855-01E877FE5F42}">
      <dgm:prSet/>
      <dgm:spPr/>
      <dgm:t>
        <a:bodyPr/>
        <a:lstStyle/>
        <a:p>
          <a:endParaRPr lang="en-US"/>
        </a:p>
      </dgm:t>
    </dgm:pt>
    <dgm:pt modelId="{B93EBDF4-3350-C14B-9114-251E7CF0F271}">
      <dgm:prSet custT="1"/>
      <dgm:spPr>
        <a:solidFill>
          <a:schemeClr val="tx2"/>
        </a:solidFill>
        <a:ln>
          <a:solidFill>
            <a:schemeClr val="bg2"/>
          </a:solidFill>
        </a:ln>
      </dgm:spPr>
      <dgm:t>
        <a:bodyPr/>
        <a:lstStyle/>
        <a:p>
          <a:r>
            <a:rPr lang="en-US" sz="2000" dirty="0">
              <a:solidFill>
                <a:schemeClr val="tx2">
                  <a:lumMod val="10000"/>
                </a:schemeClr>
              </a:solidFill>
            </a:rPr>
            <a:t>Message integrity</a:t>
          </a:r>
        </a:p>
      </dgm:t>
    </dgm:pt>
    <dgm:pt modelId="{D251E970-3CA8-D947-9AA0-FE4836059EC4}" type="parTrans" cxnId="{2FBDA5FC-7BCD-2C45-B3EE-D4A339ED422B}">
      <dgm:prSet/>
      <dgm:spPr>
        <a:ln>
          <a:solidFill>
            <a:schemeClr val="tx2"/>
          </a:solidFill>
        </a:ln>
      </dgm:spPr>
      <dgm:t>
        <a:bodyPr/>
        <a:lstStyle/>
        <a:p>
          <a:endParaRPr lang="en-US" dirty="0"/>
        </a:p>
      </dgm:t>
    </dgm:pt>
    <dgm:pt modelId="{570A66F0-9017-7F43-9BD5-ED0DFC46AC53}" type="sibTrans" cxnId="{2FBDA5FC-7BCD-2C45-B3EE-D4A339ED422B}">
      <dgm:prSet/>
      <dgm:spPr/>
      <dgm:t>
        <a:bodyPr/>
        <a:lstStyle/>
        <a:p>
          <a:endParaRPr lang="en-US"/>
        </a:p>
      </dgm:t>
    </dgm:pt>
    <dgm:pt modelId="{50181C1A-CA36-8141-8333-47547B22AE54}">
      <dgm:prSet custT="1"/>
      <dgm:spPr>
        <a:solidFill>
          <a:schemeClr val="tx2"/>
        </a:solidFill>
        <a:ln>
          <a:solidFill>
            <a:schemeClr val="bg2"/>
          </a:solidFill>
        </a:ln>
      </dgm:spPr>
      <dgm:t>
        <a:bodyPr/>
        <a:lstStyle/>
        <a:p>
          <a:r>
            <a:rPr lang="en-US" sz="2000" dirty="0">
              <a:solidFill>
                <a:schemeClr val="tx2">
                  <a:lumMod val="10000"/>
                </a:schemeClr>
              </a:solidFill>
            </a:rPr>
            <a:t>Data confidentiality</a:t>
          </a:r>
        </a:p>
      </dgm:t>
    </dgm:pt>
    <dgm:pt modelId="{8DE998B4-82D2-4847-976A-78CAB09A7C32}" type="parTrans" cxnId="{6B077336-E2FB-6B40-A1DC-5AE9664BD8CC}">
      <dgm:prSet/>
      <dgm:spPr>
        <a:ln>
          <a:solidFill>
            <a:schemeClr val="tx2"/>
          </a:solidFill>
        </a:ln>
      </dgm:spPr>
      <dgm:t>
        <a:bodyPr/>
        <a:lstStyle/>
        <a:p>
          <a:endParaRPr lang="en-US" dirty="0"/>
        </a:p>
      </dgm:t>
    </dgm:pt>
    <dgm:pt modelId="{D4E18C70-F61E-C840-AA0A-BF4C537FA37A}" type="sibTrans" cxnId="{6B077336-E2FB-6B40-A1DC-5AE9664BD8CC}">
      <dgm:prSet/>
      <dgm:spPr/>
      <dgm:t>
        <a:bodyPr/>
        <a:lstStyle/>
        <a:p>
          <a:endParaRPr lang="en-US"/>
        </a:p>
      </dgm:t>
    </dgm:pt>
    <dgm:pt modelId="{991546F3-3EFC-1A4C-9822-D388F7005BD1}" type="pres">
      <dgm:prSet presAssocID="{B0836CDC-F7BC-5E45-BC60-463871FD9C55}" presName="diagram" presStyleCnt="0">
        <dgm:presLayoutVars>
          <dgm:chPref val="1"/>
          <dgm:dir/>
          <dgm:animOne val="branch"/>
          <dgm:animLvl val="lvl"/>
          <dgm:resizeHandles val="exact"/>
        </dgm:presLayoutVars>
      </dgm:prSet>
      <dgm:spPr/>
    </dgm:pt>
    <dgm:pt modelId="{F9D33866-816B-054B-AF21-18D7E8183BAE}" type="pres">
      <dgm:prSet presAssocID="{B7AACC3A-D777-EF45-974F-4BEFFA81F9AB}" presName="root1" presStyleCnt="0"/>
      <dgm:spPr/>
    </dgm:pt>
    <dgm:pt modelId="{DBA2978B-C028-2048-88F8-8536521D1DE7}" type="pres">
      <dgm:prSet presAssocID="{B7AACC3A-D777-EF45-974F-4BEFFA81F9AB}" presName="LevelOneTextNode" presStyleLbl="node0" presStyleIdx="0" presStyleCnt="2" custScaleX="135773" custScaleY="131824" custLinFactNeighborX="-356" custLinFactNeighborY="1472">
        <dgm:presLayoutVars>
          <dgm:chPref val="3"/>
        </dgm:presLayoutVars>
      </dgm:prSet>
      <dgm:spPr/>
    </dgm:pt>
    <dgm:pt modelId="{14ACA7B1-DEEC-CC4D-BAD6-8D373CA2D3FC}" type="pres">
      <dgm:prSet presAssocID="{B7AACC3A-D777-EF45-974F-4BEFFA81F9AB}" presName="level2hierChild" presStyleCnt="0"/>
      <dgm:spPr/>
    </dgm:pt>
    <dgm:pt modelId="{D8DA261A-36F5-114A-A6B5-82DF92AAC922}" type="pres">
      <dgm:prSet presAssocID="{5CA6B09E-BEFE-6E49-90DB-7E5CA3C65E70}" presName="root1" presStyleCnt="0"/>
      <dgm:spPr/>
    </dgm:pt>
    <dgm:pt modelId="{CF21E469-D0FE-F24F-B818-4DDE435CCC45}" type="pres">
      <dgm:prSet presAssocID="{5CA6B09E-BEFE-6E49-90DB-7E5CA3C65E70}" presName="LevelOneTextNode" presStyleLbl="node0" presStyleIdx="1" presStyleCnt="2" custScaleX="131522" custScaleY="156812" custLinFactNeighborX="-7531" custLinFactNeighborY="64311">
        <dgm:presLayoutVars>
          <dgm:chPref val="3"/>
        </dgm:presLayoutVars>
      </dgm:prSet>
      <dgm:spPr/>
    </dgm:pt>
    <dgm:pt modelId="{D077B512-16B2-F649-9CB4-FD2320C1C960}" type="pres">
      <dgm:prSet presAssocID="{5CA6B09E-BEFE-6E49-90DB-7E5CA3C65E70}" presName="level2hierChild" presStyleCnt="0"/>
      <dgm:spPr/>
    </dgm:pt>
    <dgm:pt modelId="{E4F90EFD-2709-8546-AA83-92B50F3BC397}" type="pres">
      <dgm:prSet presAssocID="{06F3B13A-BF98-B344-B6E9-6171F1A2167E}" presName="conn2-1" presStyleLbl="parChTrans1D2" presStyleIdx="0" presStyleCnt="1"/>
      <dgm:spPr/>
    </dgm:pt>
    <dgm:pt modelId="{585C804D-6A2D-584F-9300-D185ED00E240}" type="pres">
      <dgm:prSet presAssocID="{06F3B13A-BF98-B344-B6E9-6171F1A2167E}" presName="connTx" presStyleLbl="parChTrans1D2" presStyleIdx="0" presStyleCnt="1"/>
      <dgm:spPr/>
    </dgm:pt>
    <dgm:pt modelId="{2A7C4E5B-CEEE-C140-9E6C-95275F2C0C21}" type="pres">
      <dgm:prSet presAssocID="{1BA54344-A85D-FF43-96A8-5E730A8E110B}" presName="root2" presStyleCnt="0"/>
      <dgm:spPr/>
    </dgm:pt>
    <dgm:pt modelId="{C3FE01D3-2007-8445-9347-3928E9117DF0}" type="pres">
      <dgm:prSet presAssocID="{1BA54344-A85D-FF43-96A8-5E730A8E110B}" presName="LevelTwoTextNode" presStyleLbl="node2" presStyleIdx="0" presStyleCnt="1" custLinFactNeighborX="-695" custLinFactNeighborY="-38950">
        <dgm:presLayoutVars>
          <dgm:chPref val="3"/>
        </dgm:presLayoutVars>
      </dgm:prSet>
      <dgm:spPr/>
    </dgm:pt>
    <dgm:pt modelId="{A21D0B5F-30CB-574C-841B-FEE741FC9033}" type="pres">
      <dgm:prSet presAssocID="{1BA54344-A85D-FF43-96A8-5E730A8E110B}" presName="level3hierChild" presStyleCnt="0"/>
      <dgm:spPr/>
    </dgm:pt>
    <dgm:pt modelId="{E3E01BA0-D485-5148-9DD3-62EC5B851634}" type="pres">
      <dgm:prSet presAssocID="{D251E970-3CA8-D947-9AA0-FE4836059EC4}" presName="conn2-1" presStyleLbl="parChTrans1D3" presStyleIdx="0" presStyleCnt="2"/>
      <dgm:spPr/>
    </dgm:pt>
    <dgm:pt modelId="{27391B9D-7D92-034B-B221-369AD7DF047B}" type="pres">
      <dgm:prSet presAssocID="{D251E970-3CA8-D947-9AA0-FE4836059EC4}" presName="connTx" presStyleLbl="parChTrans1D3" presStyleIdx="0" presStyleCnt="2"/>
      <dgm:spPr/>
    </dgm:pt>
    <dgm:pt modelId="{5A628BBB-25DB-6C48-A804-AA0388C27210}" type="pres">
      <dgm:prSet presAssocID="{B93EBDF4-3350-C14B-9114-251E7CF0F271}" presName="root2" presStyleCnt="0"/>
      <dgm:spPr/>
    </dgm:pt>
    <dgm:pt modelId="{CCB433A4-930F-244E-B4E8-D182BEAF4511}" type="pres">
      <dgm:prSet presAssocID="{B93EBDF4-3350-C14B-9114-251E7CF0F271}" presName="LevelTwoTextNode" presStyleLbl="node3" presStyleIdx="0" presStyleCnt="2" custLinFactNeighborX="-10988" custLinFactNeighborY="-72092">
        <dgm:presLayoutVars>
          <dgm:chPref val="3"/>
        </dgm:presLayoutVars>
      </dgm:prSet>
      <dgm:spPr/>
    </dgm:pt>
    <dgm:pt modelId="{7ED862FD-5A2C-CA49-BFA4-BF62646C1BC8}" type="pres">
      <dgm:prSet presAssocID="{B93EBDF4-3350-C14B-9114-251E7CF0F271}" presName="level3hierChild" presStyleCnt="0"/>
      <dgm:spPr/>
    </dgm:pt>
    <dgm:pt modelId="{9FE10CBD-7177-CD4B-BEC2-8FC42AA1993B}" type="pres">
      <dgm:prSet presAssocID="{8DE998B4-82D2-4847-976A-78CAB09A7C32}" presName="conn2-1" presStyleLbl="parChTrans1D3" presStyleIdx="1" presStyleCnt="2"/>
      <dgm:spPr/>
    </dgm:pt>
    <dgm:pt modelId="{A94C07DB-0525-D142-9E39-2BDAC81C35F3}" type="pres">
      <dgm:prSet presAssocID="{8DE998B4-82D2-4847-976A-78CAB09A7C32}" presName="connTx" presStyleLbl="parChTrans1D3" presStyleIdx="1" presStyleCnt="2"/>
      <dgm:spPr/>
    </dgm:pt>
    <dgm:pt modelId="{411CBFC5-DC1C-D646-B279-E0C50147988F}" type="pres">
      <dgm:prSet presAssocID="{50181C1A-CA36-8141-8333-47547B22AE54}" presName="root2" presStyleCnt="0"/>
      <dgm:spPr/>
    </dgm:pt>
    <dgm:pt modelId="{5D00C8B7-8AB9-6E4F-8644-27A34534F96C}" type="pres">
      <dgm:prSet presAssocID="{50181C1A-CA36-8141-8333-47547B22AE54}" presName="LevelTwoTextNode" presStyleLbl="node3" presStyleIdx="1" presStyleCnt="2" custLinFactNeighborX="-10988" custLinFactNeighborY="-64982">
        <dgm:presLayoutVars>
          <dgm:chPref val="3"/>
        </dgm:presLayoutVars>
      </dgm:prSet>
      <dgm:spPr/>
    </dgm:pt>
    <dgm:pt modelId="{7F195FBF-DC58-674A-9A8D-00EC23D2E4F2}" type="pres">
      <dgm:prSet presAssocID="{50181C1A-CA36-8141-8333-47547B22AE54}" presName="level3hierChild" presStyleCnt="0"/>
      <dgm:spPr/>
    </dgm:pt>
  </dgm:ptLst>
  <dgm:cxnLst>
    <dgm:cxn modelId="{25F7500A-F8F9-BC4D-B13D-6E2E6CD414A4}" type="presOf" srcId="{8DE998B4-82D2-4847-976A-78CAB09A7C32}" destId="{9FE10CBD-7177-CD4B-BEC2-8FC42AA1993B}" srcOrd="0" destOrd="0" presId="urn:microsoft.com/office/officeart/2005/8/layout/hierarchy2"/>
    <dgm:cxn modelId="{B0755E26-E349-704B-A855-01E877FE5F42}" srcId="{5CA6B09E-BEFE-6E49-90DB-7E5CA3C65E70}" destId="{1BA54344-A85D-FF43-96A8-5E730A8E110B}" srcOrd="0" destOrd="0" parTransId="{06F3B13A-BF98-B344-B6E9-6171F1A2167E}" sibTransId="{970EB10D-83E8-3446-A2BD-93C259064A89}"/>
    <dgm:cxn modelId="{6B077336-E2FB-6B40-A1DC-5AE9664BD8CC}" srcId="{1BA54344-A85D-FF43-96A8-5E730A8E110B}" destId="{50181C1A-CA36-8141-8333-47547B22AE54}" srcOrd="1" destOrd="0" parTransId="{8DE998B4-82D2-4847-976A-78CAB09A7C32}" sibTransId="{D4E18C70-F61E-C840-AA0A-BF4C537FA37A}"/>
    <dgm:cxn modelId="{945E0D37-0853-064E-9791-90F68B0D7373}" type="presOf" srcId="{06F3B13A-BF98-B344-B6E9-6171F1A2167E}" destId="{585C804D-6A2D-584F-9300-D185ED00E240}" srcOrd="1" destOrd="0" presId="urn:microsoft.com/office/officeart/2005/8/layout/hierarchy2"/>
    <dgm:cxn modelId="{EF90CB5F-67CE-D945-88C1-6341C24D266C}" type="presOf" srcId="{B93EBDF4-3350-C14B-9114-251E7CF0F271}" destId="{CCB433A4-930F-244E-B4E8-D182BEAF4511}" srcOrd="0" destOrd="0" presId="urn:microsoft.com/office/officeart/2005/8/layout/hierarchy2"/>
    <dgm:cxn modelId="{5DAB7865-D023-2241-991F-34576B828143}" type="presOf" srcId="{1BA54344-A85D-FF43-96A8-5E730A8E110B}" destId="{C3FE01D3-2007-8445-9347-3928E9117DF0}" srcOrd="0" destOrd="0" presId="urn:microsoft.com/office/officeart/2005/8/layout/hierarchy2"/>
    <dgm:cxn modelId="{E1F35E6D-F2BB-2D48-888D-FD90832AAFA0}" type="presOf" srcId="{D251E970-3CA8-D947-9AA0-FE4836059EC4}" destId="{E3E01BA0-D485-5148-9DD3-62EC5B851634}" srcOrd="0" destOrd="0" presId="urn:microsoft.com/office/officeart/2005/8/layout/hierarchy2"/>
    <dgm:cxn modelId="{F0652088-E94F-A94D-ADA7-E57986878BAB}" srcId="{B0836CDC-F7BC-5E45-BC60-463871FD9C55}" destId="{5CA6B09E-BEFE-6E49-90DB-7E5CA3C65E70}" srcOrd="1" destOrd="0" parTransId="{97653CE3-943E-E447-8F84-AE204AC64BEE}" sibTransId="{E2805478-DF9C-8F40-A981-9E84DAF50254}"/>
    <dgm:cxn modelId="{20CD25B1-1EDD-7042-B469-6F12B7B4CCB5}" type="presOf" srcId="{D251E970-3CA8-D947-9AA0-FE4836059EC4}" destId="{27391B9D-7D92-034B-B221-369AD7DF047B}" srcOrd="1" destOrd="0" presId="urn:microsoft.com/office/officeart/2005/8/layout/hierarchy2"/>
    <dgm:cxn modelId="{761A43C2-6EDE-BE48-BC69-2DDEFCE99433}" type="presOf" srcId="{5CA6B09E-BEFE-6E49-90DB-7E5CA3C65E70}" destId="{CF21E469-D0FE-F24F-B818-4DDE435CCC45}" srcOrd="0" destOrd="0" presId="urn:microsoft.com/office/officeart/2005/8/layout/hierarchy2"/>
    <dgm:cxn modelId="{3E8478CB-927F-7A47-B5D6-D39217B39FEB}" type="presOf" srcId="{B7AACC3A-D777-EF45-974F-4BEFFA81F9AB}" destId="{DBA2978B-C028-2048-88F8-8536521D1DE7}" srcOrd="0" destOrd="0" presId="urn:microsoft.com/office/officeart/2005/8/layout/hierarchy2"/>
    <dgm:cxn modelId="{D6FF7DCE-AA96-B543-9BC8-4022A67A8E12}" type="presOf" srcId="{50181C1A-CA36-8141-8333-47547B22AE54}" destId="{5D00C8B7-8AB9-6E4F-8644-27A34534F96C}" srcOrd="0" destOrd="0" presId="urn:microsoft.com/office/officeart/2005/8/layout/hierarchy2"/>
    <dgm:cxn modelId="{23875ADC-9A7D-CA49-8278-30EE7D4F938E}" srcId="{B0836CDC-F7BC-5E45-BC60-463871FD9C55}" destId="{B7AACC3A-D777-EF45-974F-4BEFFA81F9AB}" srcOrd="0" destOrd="0" parTransId="{E402D636-7163-D849-BC07-79CB2DEE13F3}" sibTransId="{917CB52D-C9AC-5B45-B3F0-619E71F6A710}"/>
    <dgm:cxn modelId="{F0FF9DE5-EFBF-FC4A-B47B-4F865D3230B2}" type="presOf" srcId="{B0836CDC-F7BC-5E45-BC60-463871FD9C55}" destId="{991546F3-3EFC-1A4C-9822-D388F7005BD1}" srcOrd="0" destOrd="0" presId="urn:microsoft.com/office/officeart/2005/8/layout/hierarchy2"/>
    <dgm:cxn modelId="{3FF07DF8-3EA2-C94C-9E89-8988A8017C9E}" type="presOf" srcId="{8DE998B4-82D2-4847-976A-78CAB09A7C32}" destId="{A94C07DB-0525-D142-9E39-2BDAC81C35F3}" srcOrd="1" destOrd="0" presId="urn:microsoft.com/office/officeart/2005/8/layout/hierarchy2"/>
    <dgm:cxn modelId="{2FBDA5FC-7BCD-2C45-B3EE-D4A339ED422B}" srcId="{1BA54344-A85D-FF43-96A8-5E730A8E110B}" destId="{B93EBDF4-3350-C14B-9114-251E7CF0F271}" srcOrd="0" destOrd="0" parTransId="{D251E970-3CA8-D947-9AA0-FE4836059EC4}" sibTransId="{570A66F0-9017-7F43-9BD5-ED0DFC46AC53}"/>
    <dgm:cxn modelId="{6F653CFE-76B8-8145-A026-3DF419688E41}" type="presOf" srcId="{06F3B13A-BF98-B344-B6E9-6171F1A2167E}" destId="{E4F90EFD-2709-8546-AA83-92B50F3BC397}" srcOrd="0" destOrd="0" presId="urn:microsoft.com/office/officeart/2005/8/layout/hierarchy2"/>
    <dgm:cxn modelId="{1515DA04-5161-DC4D-AA7C-29BED672096B}" type="presParOf" srcId="{991546F3-3EFC-1A4C-9822-D388F7005BD1}" destId="{F9D33866-816B-054B-AF21-18D7E8183BAE}" srcOrd="0" destOrd="0" presId="urn:microsoft.com/office/officeart/2005/8/layout/hierarchy2"/>
    <dgm:cxn modelId="{B77D6927-A078-E645-9A27-5566C0E287B1}" type="presParOf" srcId="{F9D33866-816B-054B-AF21-18D7E8183BAE}" destId="{DBA2978B-C028-2048-88F8-8536521D1DE7}" srcOrd="0" destOrd="0" presId="urn:microsoft.com/office/officeart/2005/8/layout/hierarchy2"/>
    <dgm:cxn modelId="{1BE0B5A0-4CF2-B246-A22A-FCD396B06443}" type="presParOf" srcId="{F9D33866-816B-054B-AF21-18D7E8183BAE}" destId="{14ACA7B1-DEEC-CC4D-BAD6-8D373CA2D3FC}" srcOrd="1" destOrd="0" presId="urn:microsoft.com/office/officeart/2005/8/layout/hierarchy2"/>
    <dgm:cxn modelId="{240378B4-F24D-A943-8303-77298DCC85B7}" type="presParOf" srcId="{991546F3-3EFC-1A4C-9822-D388F7005BD1}" destId="{D8DA261A-36F5-114A-A6B5-82DF92AAC922}" srcOrd="1" destOrd="0" presId="urn:microsoft.com/office/officeart/2005/8/layout/hierarchy2"/>
    <dgm:cxn modelId="{2A64135D-5A40-CE46-910A-073D4A1204A9}" type="presParOf" srcId="{D8DA261A-36F5-114A-A6B5-82DF92AAC922}" destId="{CF21E469-D0FE-F24F-B818-4DDE435CCC45}" srcOrd="0" destOrd="0" presId="urn:microsoft.com/office/officeart/2005/8/layout/hierarchy2"/>
    <dgm:cxn modelId="{0D6EDF9F-AB86-854D-A79B-4BE0A6E408AE}" type="presParOf" srcId="{D8DA261A-36F5-114A-A6B5-82DF92AAC922}" destId="{D077B512-16B2-F649-9CB4-FD2320C1C960}" srcOrd="1" destOrd="0" presId="urn:microsoft.com/office/officeart/2005/8/layout/hierarchy2"/>
    <dgm:cxn modelId="{5841C53D-C5ED-8948-A9AB-3A4C4A2ECE8B}" type="presParOf" srcId="{D077B512-16B2-F649-9CB4-FD2320C1C960}" destId="{E4F90EFD-2709-8546-AA83-92B50F3BC397}" srcOrd="0" destOrd="0" presId="urn:microsoft.com/office/officeart/2005/8/layout/hierarchy2"/>
    <dgm:cxn modelId="{3FF37C3F-5E86-854B-AC8A-96AECF02DF00}" type="presParOf" srcId="{E4F90EFD-2709-8546-AA83-92B50F3BC397}" destId="{585C804D-6A2D-584F-9300-D185ED00E240}" srcOrd="0" destOrd="0" presId="urn:microsoft.com/office/officeart/2005/8/layout/hierarchy2"/>
    <dgm:cxn modelId="{E1C8BA59-20C2-534A-ADB1-8088C1707A05}" type="presParOf" srcId="{D077B512-16B2-F649-9CB4-FD2320C1C960}" destId="{2A7C4E5B-CEEE-C140-9E6C-95275F2C0C21}" srcOrd="1" destOrd="0" presId="urn:microsoft.com/office/officeart/2005/8/layout/hierarchy2"/>
    <dgm:cxn modelId="{E94E63F5-F674-C348-AD2F-209535515658}" type="presParOf" srcId="{2A7C4E5B-CEEE-C140-9E6C-95275F2C0C21}" destId="{C3FE01D3-2007-8445-9347-3928E9117DF0}" srcOrd="0" destOrd="0" presId="urn:microsoft.com/office/officeart/2005/8/layout/hierarchy2"/>
    <dgm:cxn modelId="{5F7B6903-3711-944F-BFDE-74ED54B3D76B}" type="presParOf" srcId="{2A7C4E5B-CEEE-C140-9E6C-95275F2C0C21}" destId="{A21D0B5F-30CB-574C-841B-FEE741FC9033}" srcOrd="1" destOrd="0" presId="urn:microsoft.com/office/officeart/2005/8/layout/hierarchy2"/>
    <dgm:cxn modelId="{46256062-3EC0-CA46-8A1A-0FA2971BE304}" type="presParOf" srcId="{A21D0B5F-30CB-574C-841B-FEE741FC9033}" destId="{E3E01BA0-D485-5148-9DD3-62EC5B851634}" srcOrd="0" destOrd="0" presId="urn:microsoft.com/office/officeart/2005/8/layout/hierarchy2"/>
    <dgm:cxn modelId="{B5DF7698-E84C-AF41-8547-0D99D7F69DAE}" type="presParOf" srcId="{E3E01BA0-D485-5148-9DD3-62EC5B851634}" destId="{27391B9D-7D92-034B-B221-369AD7DF047B}" srcOrd="0" destOrd="0" presId="urn:microsoft.com/office/officeart/2005/8/layout/hierarchy2"/>
    <dgm:cxn modelId="{99D24F3E-910F-BD46-804E-BCF491BC7351}" type="presParOf" srcId="{A21D0B5F-30CB-574C-841B-FEE741FC9033}" destId="{5A628BBB-25DB-6C48-A804-AA0388C27210}" srcOrd="1" destOrd="0" presId="urn:microsoft.com/office/officeart/2005/8/layout/hierarchy2"/>
    <dgm:cxn modelId="{87037727-A249-374A-AE14-40DCB67989C0}" type="presParOf" srcId="{5A628BBB-25DB-6C48-A804-AA0388C27210}" destId="{CCB433A4-930F-244E-B4E8-D182BEAF4511}" srcOrd="0" destOrd="0" presId="urn:microsoft.com/office/officeart/2005/8/layout/hierarchy2"/>
    <dgm:cxn modelId="{92F1FAED-6E23-5D47-82F0-2F023D2F698D}" type="presParOf" srcId="{5A628BBB-25DB-6C48-A804-AA0388C27210}" destId="{7ED862FD-5A2C-CA49-BFA4-BF62646C1BC8}" srcOrd="1" destOrd="0" presId="urn:microsoft.com/office/officeart/2005/8/layout/hierarchy2"/>
    <dgm:cxn modelId="{1131E2C9-B614-EA48-B103-66E97D221382}" type="presParOf" srcId="{A21D0B5F-30CB-574C-841B-FEE741FC9033}" destId="{9FE10CBD-7177-CD4B-BEC2-8FC42AA1993B}" srcOrd="2" destOrd="0" presId="urn:microsoft.com/office/officeart/2005/8/layout/hierarchy2"/>
    <dgm:cxn modelId="{75611881-1B30-3048-9E63-148F54702921}" type="presParOf" srcId="{9FE10CBD-7177-CD4B-BEC2-8FC42AA1993B}" destId="{A94C07DB-0525-D142-9E39-2BDAC81C35F3}" srcOrd="0" destOrd="0" presId="urn:microsoft.com/office/officeart/2005/8/layout/hierarchy2"/>
    <dgm:cxn modelId="{0EB35DBA-FA01-564A-A41D-64404E1B8496}" type="presParOf" srcId="{A21D0B5F-30CB-574C-841B-FEE741FC9033}" destId="{411CBFC5-DC1C-D646-B279-E0C50147988F}" srcOrd="3" destOrd="0" presId="urn:microsoft.com/office/officeart/2005/8/layout/hierarchy2"/>
    <dgm:cxn modelId="{0B5A754C-DC2A-CD43-84C1-2F6D9281B786}" type="presParOf" srcId="{411CBFC5-DC1C-D646-B279-E0C50147988F}" destId="{5D00C8B7-8AB9-6E4F-8644-27A34534F96C}" srcOrd="0" destOrd="0" presId="urn:microsoft.com/office/officeart/2005/8/layout/hierarchy2"/>
    <dgm:cxn modelId="{DCE2505B-EF0F-8A48-929C-2800A5D7D51D}" type="presParOf" srcId="{411CBFC5-DC1C-D646-B279-E0C50147988F}" destId="{7F195FBF-DC58-674A-9A8D-00EC23D2E4F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977DFF2-2E38-4E4D-B8F1-00FF64802FBC}"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4D7F915A-C1B7-D44F-8EFE-FB1849A3CC39}">
      <dgm:prSet/>
      <dgm:spPr>
        <a:solidFill>
          <a:schemeClr val="tx2"/>
        </a:solidFill>
        <a:ln>
          <a:solidFill>
            <a:schemeClr val="bg2"/>
          </a:solidFill>
        </a:ln>
        <a:effectLst/>
      </dgm:spPr>
      <dgm:t>
        <a:bodyPr/>
        <a:lstStyle/>
        <a:p>
          <a:pPr rtl="0"/>
          <a:r>
            <a:rPr lang="en-US" b="1" i="0" dirty="0">
              <a:solidFill>
                <a:schemeClr val="tx2">
                  <a:lumMod val="10000"/>
                </a:schemeClr>
              </a:solidFill>
            </a:rPr>
            <a:t>It is available free worldwide in versions that run on a variety of platforms</a:t>
          </a:r>
        </a:p>
      </dgm:t>
    </dgm:pt>
    <dgm:pt modelId="{90DA75CB-CEC0-BA4E-BB6E-21A7F8A94D75}" type="parTrans" cxnId="{FB682445-D214-B248-93F1-72534E8992F1}">
      <dgm:prSet/>
      <dgm:spPr/>
      <dgm:t>
        <a:bodyPr/>
        <a:lstStyle/>
        <a:p>
          <a:endParaRPr lang="en-US"/>
        </a:p>
      </dgm:t>
    </dgm:pt>
    <dgm:pt modelId="{C94F7191-785D-CB47-A9BE-77B120927E17}" type="sibTrans" cxnId="{FB682445-D214-B248-93F1-72534E8992F1}">
      <dgm:prSet/>
      <dgm:spPr/>
      <dgm:t>
        <a:bodyPr/>
        <a:lstStyle/>
        <a:p>
          <a:endParaRPr lang="en-US"/>
        </a:p>
      </dgm:t>
    </dgm:pt>
    <dgm:pt modelId="{F26E174F-B763-0D47-92A9-3C024561DD32}">
      <dgm:prSet/>
      <dgm:spPr>
        <a:solidFill>
          <a:schemeClr val="tx2"/>
        </a:solidFill>
        <a:ln>
          <a:solidFill>
            <a:schemeClr val="bg2"/>
          </a:solidFill>
        </a:ln>
        <a:effectLst/>
      </dgm:spPr>
      <dgm:t>
        <a:bodyPr/>
        <a:lstStyle/>
        <a:p>
          <a:pPr rtl="0"/>
          <a:r>
            <a:rPr lang="en-US" b="1" i="0" dirty="0">
              <a:solidFill>
                <a:schemeClr val="tx2">
                  <a:lumMod val="10000"/>
                </a:schemeClr>
              </a:solidFill>
            </a:rPr>
            <a:t>The commercial version satisfies users who want a product that comes with vendor support</a:t>
          </a:r>
        </a:p>
      </dgm:t>
    </dgm:pt>
    <dgm:pt modelId="{A54DDE41-53C2-3447-8F8F-A7821756A330}" type="parTrans" cxnId="{FA45F7A1-2CBD-1F47-BAED-34A4835A5C58}">
      <dgm:prSet/>
      <dgm:spPr/>
      <dgm:t>
        <a:bodyPr/>
        <a:lstStyle/>
        <a:p>
          <a:endParaRPr lang="en-US"/>
        </a:p>
      </dgm:t>
    </dgm:pt>
    <dgm:pt modelId="{EFF8C989-E698-CF4E-806D-923888D61831}" type="sibTrans" cxnId="{FA45F7A1-2CBD-1F47-BAED-34A4835A5C58}">
      <dgm:prSet/>
      <dgm:spPr/>
      <dgm:t>
        <a:bodyPr/>
        <a:lstStyle/>
        <a:p>
          <a:endParaRPr lang="en-US"/>
        </a:p>
      </dgm:t>
    </dgm:pt>
    <dgm:pt modelId="{76F7B079-932B-DA46-8155-B5329854E577}">
      <dgm:prSet/>
      <dgm:spPr>
        <a:solidFill>
          <a:schemeClr val="tx2"/>
        </a:solidFill>
        <a:ln>
          <a:solidFill>
            <a:schemeClr val="bg2"/>
          </a:solidFill>
        </a:ln>
        <a:effectLst/>
      </dgm:spPr>
      <dgm:t>
        <a:bodyPr/>
        <a:lstStyle/>
        <a:p>
          <a:pPr rtl="0"/>
          <a:r>
            <a:rPr lang="en-US" b="1" i="0" dirty="0">
              <a:solidFill>
                <a:schemeClr val="tx2">
                  <a:lumMod val="10000"/>
                </a:schemeClr>
              </a:solidFill>
            </a:rPr>
            <a:t>It is based on algorithms that have survived extensive public review and are considered extremely secure</a:t>
          </a:r>
        </a:p>
      </dgm:t>
    </dgm:pt>
    <dgm:pt modelId="{35703684-E635-974F-999E-8D569813AD13}" type="parTrans" cxnId="{E51ADFDD-86D5-4349-A960-8DDDA6A6B84F}">
      <dgm:prSet/>
      <dgm:spPr/>
      <dgm:t>
        <a:bodyPr/>
        <a:lstStyle/>
        <a:p>
          <a:endParaRPr lang="en-US"/>
        </a:p>
      </dgm:t>
    </dgm:pt>
    <dgm:pt modelId="{F96207C5-29F7-934A-8D7F-DCD8DFBA9E98}" type="sibTrans" cxnId="{E51ADFDD-86D5-4349-A960-8DDDA6A6B84F}">
      <dgm:prSet/>
      <dgm:spPr/>
      <dgm:t>
        <a:bodyPr/>
        <a:lstStyle/>
        <a:p>
          <a:endParaRPr lang="en-US"/>
        </a:p>
      </dgm:t>
    </dgm:pt>
    <dgm:pt modelId="{CAFB8964-2B58-3545-A8D2-1E75D9499AA1}">
      <dgm:prSet/>
      <dgm:spPr>
        <a:solidFill>
          <a:schemeClr val="tx2"/>
        </a:solidFill>
        <a:ln>
          <a:solidFill>
            <a:schemeClr val="bg2"/>
          </a:solidFill>
        </a:ln>
        <a:effectLst/>
      </dgm:spPr>
      <dgm:t>
        <a:bodyPr/>
        <a:lstStyle/>
        <a:p>
          <a:pPr rtl="0"/>
          <a:r>
            <a:rPr lang="en-US" b="1" i="0" dirty="0">
              <a:solidFill>
                <a:schemeClr val="tx2">
                  <a:lumMod val="10000"/>
                </a:schemeClr>
              </a:solidFill>
            </a:rPr>
            <a:t>It has a wide range of applicability</a:t>
          </a:r>
        </a:p>
      </dgm:t>
    </dgm:pt>
    <dgm:pt modelId="{3BEE56D2-667F-4847-8B65-48F498ADE306}" type="parTrans" cxnId="{5F1DC3DA-A037-E840-8CE9-0D09B4CA0719}">
      <dgm:prSet/>
      <dgm:spPr/>
      <dgm:t>
        <a:bodyPr/>
        <a:lstStyle/>
        <a:p>
          <a:endParaRPr lang="en-US"/>
        </a:p>
      </dgm:t>
    </dgm:pt>
    <dgm:pt modelId="{EF09F8B1-820E-0649-A520-E9BD3CC44954}" type="sibTrans" cxnId="{5F1DC3DA-A037-E840-8CE9-0D09B4CA0719}">
      <dgm:prSet/>
      <dgm:spPr/>
      <dgm:t>
        <a:bodyPr/>
        <a:lstStyle/>
        <a:p>
          <a:endParaRPr lang="en-US"/>
        </a:p>
      </dgm:t>
    </dgm:pt>
    <dgm:pt modelId="{19442F83-30A2-7A4D-9396-50FCD389343D}">
      <dgm:prSet/>
      <dgm:spPr>
        <a:solidFill>
          <a:schemeClr val="tx2"/>
        </a:solidFill>
        <a:ln>
          <a:solidFill>
            <a:schemeClr val="bg2"/>
          </a:solidFill>
        </a:ln>
        <a:effectLst/>
      </dgm:spPr>
      <dgm:t>
        <a:bodyPr/>
        <a:lstStyle/>
        <a:p>
          <a:pPr rtl="0"/>
          <a:r>
            <a:rPr lang="en-US" b="1" i="0" dirty="0">
              <a:solidFill>
                <a:schemeClr val="tx2">
                  <a:lumMod val="10000"/>
                </a:schemeClr>
              </a:solidFill>
            </a:rPr>
            <a:t>It was not developed by, nor is it controlled by, any governmental or standards organization</a:t>
          </a:r>
        </a:p>
      </dgm:t>
    </dgm:pt>
    <dgm:pt modelId="{2EC218EF-B9CC-214D-BB2B-8ED640AF2D5B}" type="parTrans" cxnId="{C4A8685B-14CC-4649-9517-FB76759B6EF2}">
      <dgm:prSet/>
      <dgm:spPr/>
      <dgm:t>
        <a:bodyPr/>
        <a:lstStyle/>
        <a:p>
          <a:endParaRPr lang="en-US"/>
        </a:p>
      </dgm:t>
    </dgm:pt>
    <dgm:pt modelId="{2C54712B-2FCC-F141-9081-0A45F86FBA48}" type="sibTrans" cxnId="{C4A8685B-14CC-4649-9517-FB76759B6EF2}">
      <dgm:prSet/>
      <dgm:spPr/>
      <dgm:t>
        <a:bodyPr/>
        <a:lstStyle/>
        <a:p>
          <a:endParaRPr lang="en-US"/>
        </a:p>
      </dgm:t>
    </dgm:pt>
    <dgm:pt modelId="{E668AD07-4279-374F-8238-1D9B9A7541A4}">
      <dgm:prSet/>
      <dgm:spPr>
        <a:solidFill>
          <a:schemeClr val="tx2"/>
        </a:solidFill>
        <a:ln>
          <a:solidFill>
            <a:schemeClr val="bg2"/>
          </a:solidFill>
        </a:ln>
        <a:effectLst/>
      </dgm:spPr>
      <dgm:t>
        <a:bodyPr/>
        <a:lstStyle/>
        <a:p>
          <a:pPr rtl="0"/>
          <a:r>
            <a:rPr lang="en-US" b="1" i="0" dirty="0">
              <a:solidFill>
                <a:schemeClr val="tx2">
                  <a:lumMod val="10000"/>
                </a:schemeClr>
              </a:solidFill>
            </a:rPr>
            <a:t>Is now on an Internet standards track, however it still has an aura of an antiestablishment endeavor</a:t>
          </a:r>
        </a:p>
      </dgm:t>
    </dgm:pt>
    <dgm:pt modelId="{B8B85AD2-E62F-3449-B2D6-CD333BF9E6F8}" type="parTrans" cxnId="{E3B0FD9C-30FB-B544-95E0-1BBF1E6589FA}">
      <dgm:prSet/>
      <dgm:spPr/>
      <dgm:t>
        <a:bodyPr/>
        <a:lstStyle/>
        <a:p>
          <a:endParaRPr lang="en-US"/>
        </a:p>
      </dgm:t>
    </dgm:pt>
    <dgm:pt modelId="{D9CA2B2E-F9BE-DA41-B7DF-E5BB257C93C8}" type="sibTrans" cxnId="{E3B0FD9C-30FB-B544-95E0-1BBF1E6589FA}">
      <dgm:prSet/>
      <dgm:spPr/>
      <dgm:t>
        <a:bodyPr/>
        <a:lstStyle/>
        <a:p>
          <a:endParaRPr lang="en-US"/>
        </a:p>
      </dgm:t>
    </dgm:pt>
    <dgm:pt modelId="{FA9FA977-8A10-5E48-8DD8-DFB3E17D9E10}" type="pres">
      <dgm:prSet presAssocID="{D977DFF2-2E38-4E4D-B8F1-00FF64802FBC}" presName="linear" presStyleCnt="0">
        <dgm:presLayoutVars>
          <dgm:animLvl val="lvl"/>
          <dgm:resizeHandles val="exact"/>
        </dgm:presLayoutVars>
      </dgm:prSet>
      <dgm:spPr/>
    </dgm:pt>
    <dgm:pt modelId="{611ECB6D-A646-8F4A-94F4-2A625645C025}" type="pres">
      <dgm:prSet presAssocID="{4D7F915A-C1B7-D44F-8EFE-FB1849A3CC39}" presName="parentText" presStyleLbl="node1" presStyleIdx="0" presStyleCnt="6">
        <dgm:presLayoutVars>
          <dgm:chMax val="0"/>
          <dgm:bulletEnabled val="1"/>
        </dgm:presLayoutVars>
      </dgm:prSet>
      <dgm:spPr/>
    </dgm:pt>
    <dgm:pt modelId="{4447BBC9-A76E-784B-B77C-04F75ADADA54}" type="pres">
      <dgm:prSet presAssocID="{C94F7191-785D-CB47-A9BE-77B120927E17}" presName="spacer" presStyleCnt="0"/>
      <dgm:spPr/>
    </dgm:pt>
    <dgm:pt modelId="{9047F29C-ED91-4844-B37C-A7D79FAC48E5}" type="pres">
      <dgm:prSet presAssocID="{F26E174F-B763-0D47-92A9-3C024561DD32}" presName="parentText" presStyleLbl="node1" presStyleIdx="1" presStyleCnt="6">
        <dgm:presLayoutVars>
          <dgm:chMax val="0"/>
          <dgm:bulletEnabled val="1"/>
        </dgm:presLayoutVars>
      </dgm:prSet>
      <dgm:spPr/>
    </dgm:pt>
    <dgm:pt modelId="{2348196F-E250-554A-A6FD-AAD195F5C347}" type="pres">
      <dgm:prSet presAssocID="{EFF8C989-E698-CF4E-806D-923888D61831}" presName="spacer" presStyleCnt="0"/>
      <dgm:spPr/>
    </dgm:pt>
    <dgm:pt modelId="{50626430-EBC0-2D49-9D99-5DEE880C586D}" type="pres">
      <dgm:prSet presAssocID="{76F7B079-932B-DA46-8155-B5329854E577}" presName="parentText" presStyleLbl="node1" presStyleIdx="2" presStyleCnt="6">
        <dgm:presLayoutVars>
          <dgm:chMax val="0"/>
          <dgm:bulletEnabled val="1"/>
        </dgm:presLayoutVars>
      </dgm:prSet>
      <dgm:spPr/>
    </dgm:pt>
    <dgm:pt modelId="{F9312456-0565-DF47-94EB-B9E6E23032F5}" type="pres">
      <dgm:prSet presAssocID="{F96207C5-29F7-934A-8D7F-DCD8DFBA9E98}" presName="spacer" presStyleCnt="0"/>
      <dgm:spPr/>
    </dgm:pt>
    <dgm:pt modelId="{B223FE5A-4A65-9740-B97C-9E474E7AEA2F}" type="pres">
      <dgm:prSet presAssocID="{CAFB8964-2B58-3545-A8D2-1E75D9499AA1}" presName="parentText" presStyleLbl="node1" presStyleIdx="3" presStyleCnt="6">
        <dgm:presLayoutVars>
          <dgm:chMax val="0"/>
          <dgm:bulletEnabled val="1"/>
        </dgm:presLayoutVars>
      </dgm:prSet>
      <dgm:spPr/>
    </dgm:pt>
    <dgm:pt modelId="{AE1A2033-3746-F14B-BA8A-56F43073EB1A}" type="pres">
      <dgm:prSet presAssocID="{EF09F8B1-820E-0649-A520-E9BD3CC44954}" presName="spacer" presStyleCnt="0"/>
      <dgm:spPr/>
    </dgm:pt>
    <dgm:pt modelId="{FF4ABC8F-C24D-2B43-B809-E05BFF717D35}" type="pres">
      <dgm:prSet presAssocID="{19442F83-30A2-7A4D-9396-50FCD389343D}" presName="parentText" presStyleLbl="node1" presStyleIdx="4" presStyleCnt="6">
        <dgm:presLayoutVars>
          <dgm:chMax val="0"/>
          <dgm:bulletEnabled val="1"/>
        </dgm:presLayoutVars>
      </dgm:prSet>
      <dgm:spPr/>
    </dgm:pt>
    <dgm:pt modelId="{2DDF7FA6-25D3-E942-840A-090CF2D4F80A}" type="pres">
      <dgm:prSet presAssocID="{2C54712B-2FCC-F141-9081-0A45F86FBA48}" presName="spacer" presStyleCnt="0"/>
      <dgm:spPr/>
    </dgm:pt>
    <dgm:pt modelId="{A4340635-66BD-B040-908E-9A8FE9FCC751}" type="pres">
      <dgm:prSet presAssocID="{E668AD07-4279-374F-8238-1D9B9A7541A4}" presName="parentText" presStyleLbl="node1" presStyleIdx="5" presStyleCnt="6">
        <dgm:presLayoutVars>
          <dgm:chMax val="0"/>
          <dgm:bulletEnabled val="1"/>
        </dgm:presLayoutVars>
      </dgm:prSet>
      <dgm:spPr/>
    </dgm:pt>
  </dgm:ptLst>
  <dgm:cxnLst>
    <dgm:cxn modelId="{A9B1A506-82BB-5742-B3E5-DE8ACEB1A4A3}" type="presOf" srcId="{4D7F915A-C1B7-D44F-8EFE-FB1849A3CC39}" destId="{611ECB6D-A646-8F4A-94F4-2A625645C025}" srcOrd="0" destOrd="0" presId="urn:microsoft.com/office/officeart/2005/8/layout/vList2"/>
    <dgm:cxn modelId="{8FA6C932-485A-494D-9B86-17EFDCB3E593}" type="presOf" srcId="{19442F83-30A2-7A4D-9396-50FCD389343D}" destId="{FF4ABC8F-C24D-2B43-B809-E05BFF717D35}" srcOrd="0" destOrd="0" presId="urn:microsoft.com/office/officeart/2005/8/layout/vList2"/>
    <dgm:cxn modelId="{C4A8685B-14CC-4649-9517-FB76759B6EF2}" srcId="{D977DFF2-2E38-4E4D-B8F1-00FF64802FBC}" destId="{19442F83-30A2-7A4D-9396-50FCD389343D}" srcOrd="4" destOrd="0" parTransId="{2EC218EF-B9CC-214D-BB2B-8ED640AF2D5B}" sibTransId="{2C54712B-2FCC-F141-9081-0A45F86FBA48}"/>
    <dgm:cxn modelId="{FB682445-D214-B248-93F1-72534E8992F1}" srcId="{D977DFF2-2E38-4E4D-B8F1-00FF64802FBC}" destId="{4D7F915A-C1B7-D44F-8EFE-FB1849A3CC39}" srcOrd="0" destOrd="0" parTransId="{90DA75CB-CEC0-BA4E-BB6E-21A7F8A94D75}" sibTransId="{C94F7191-785D-CB47-A9BE-77B120927E17}"/>
    <dgm:cxn modelId="{95201F49-D30F-354C-82B3-0CA3B88A5A52}" type="presOf" srcId="{CAFB8964-2B58-3545-A8D2-1E75D9499AA1}" destId="{B223FE5A-4A65-9740-B97C-9E474E7AEA2F}" srcOrd="0" destOrd="0" presId="urn:microsoft.com/office/officeart/2005/8/layout/vList2"/>
    <dgm:cxn modelId="{9291666A-40AA-7E4C-A489-A7AA78FB2C03}" type="presOf" srcId="{76F7B079-932B-DA46-8155-B5329854E577}" destId="{50626430-EBC0-2D49-9D99-5DEE880C586D}" srcOrd="0" destOrd="0" presId="urn:microsoft.com/office/officeart/2005/8/layout/vList2"/>
    <dgm:cxn modelId="{A125D84F-4D52-0347-9AC9-B84E44A5FE35}" type="presOf" srcId="{F26E174F-B763-0D47-92A9-3C024561DD32}" destId="{9047F29C-ED91-4844-B37C-A7D79FAC48E5}" srcOrd="0" destOrd="0" presId="urn:microsoft.com/office/officeart/2005/8/layout/vList2"/>
    <dgm:cxn modelId="{E3B0FD9C-30FB-B544-95E0-1BBF1E6589FA}" srcId="{D977DFF2-2E38-4E4D-B8F1-00FF64802FBC}" destId="{E668AD07-4279-374F-8238-1D9B9A7541A4}" srcOrd="5" destOrd="0" parTransId="{B8B85AD2-E62F-3449-B2D6-CD333BF9E6F8}" sibTransId="{D9CA2B2E-F9BE-DA41-B7DF-E5BB257C93C8}"/>
    <dgm:cxn modelId="{FA45F7A1-2CBD-1F47-BAED-34A4835A5C58}" srcId="{D977DFF2-2E38-4E4D-B8F1-00FF64802FBC}" destId="{F26E174F-B763-0D47-92A9-3C024561DD32}" srcOrd="1" destOrd="0" parTransId="{A54DDE41-53C2-3447-8F8F-A7821756A330}" sibTransId="{EFF8C989-E698-CF4E-806D-923888D61831}"/>
    <dgm:cxn modelId="{04E454A8-39B1-F647-8B21-D27474C2564F}" type="presOf" srcId="{D977DFF2-2E38-4E4D-B8F1-00FF64802FBC}" destId="{FA9FA977-8A10-5E48-8DD8-DFB3E17D9E10}" srcOrd="0" destOrd="0" presId="urn:microsoft.com/office/officeart/2005/8/layout/vList2"/>
    <dgm:cxn modelId="{FF939EAC-3700-5F4E-BB5F-007D1F2FDCC0}" type="presOf" srcId="{E668AD07-4279-374F-8238-1D9B9A7541A4}" destId="{A4340635-66BD-B040-908E-9A8FE9FCC751}" srcOrd="0" destOrd="0" presId="urn:microsoft.com/office/officeart/2005/8/layout/vList2"/>
    <dgm:cxn modelId="{5F1DC3DA-A037-E840-8CE9-0D09B4CA0719}" srcId="{D977DFF2-2E38-4E4D-B8F1-00FF64802FBC}" destId="{CAFB8964-2B58-3545-A8D2-1E75D9499AA1}" srcOrd="3" destOrd="0" parTransId="{3BEE56D2-667F-4847-8B65-48F498ADE306}" sibTransId="{EF09F8B1-820E-0649-A520-E9BD3CC44954}"/>
    <dgm:cxn modelId="{E51ADFDD-86D5-4349-A960-8DDDA6A6B84F}" srcId="{D977DFF2-2E38-4E4D-B8F1-00FF64802FBC}" destId="{76F7B079-932B-DA46-8155-B5329854E577}" srcOrd="2" destOrd="0" parTransId="{35703684-E635-974F-999E-8D569813AD13}" sibTransId="{F96207C5-29F7-934A-8D7F-DCD8DFBA9E98}"/>
    <dgm:cxn modelId="{92ADC04E-6556-C344-A1AA-D938E2414343}" type="presParOf" srcId="{FA9FA977-8A10-5E48-8DD8-DFB3E17D9E10}" destId="{611ECB6D-A646-8F4A-94F4-2A625645C025}" srcOrd="0" destOrd="0" presId="urn:microsoft.com/office/officeart/2005/8/layout/vList2"/>
    <dgm:cxn modelId="{E31A3ED3-B044-2447-A9F8-41E4EBC442ED}" type="presParOf" srcId="{FA9FA977-8A10-5E48-8DD8-DFB3E17D9E10}" destId="{4447BBC9-A76E-784B-B77C-04F75ADADA54}" srcOrd="1" destOrd="0" presId="urn:microsoft.com/office/officeart/2005/8/layout/vList2"/>
    <dgm:cxn modelId="{42CACC74-9DF8-2642-BB80-E653B878F638}" type="presParOf" srcId="{FA9FA977-8A10-5E48-8DD8-DFB3E17D9E10}" destId="{9047F29C-ED91-4844-B37C-A7D79FAC48E5}" srcOrd="2" destOrd="0" presId="urn:microsoft.com/office/officeart/2005/8/layout/vList2"/>
    <dgm:cxn modelId="{72AD0DDF-D88B-914B-8473-B0EE65D9918B}" type="presParOf" srcId="{FA9FA977-8A10-5E48-8DD8-DFB3E17D9E10}" destId="{2348196F-E250-554A-A6FD-AAD195F5C347}" srcOrd="3" destOrd="0" presId="urn:microsoft.com/office/officeart/2005/8/layout/vList2"/>
    <dgm:cxn modelId="{43A28AAD-B896-F846-BE1D-ADA66EFD4394}" type="presParOf" srcId="{FA9FA977-8A10-5E48-8DD8-DFB3E17D9E10}" destId="{50626430-EBC0-2D49-9D99-5DEE880C586D}" srcOrd="4" destOrd="0" presId="urn:microsoft.com/office/officeart/2005/8/layout/vList2"/>
    <dgm:cxn modelId="{428FC2EB-392F-E64B-96BC-D69B4E9E26D0}" type="presParOf" srcId="{FA9FA977-8A10-5E48-8DD8-DFB3E17D9E10}" destId="{F9312456-0565-DF47-94EB-B9E6E23032F5}" srcOrd="5" destOrd="0" presId="urn:microsoft.com/office/officeart/2005/8/layout/vList2"/>
    <dgm:cxn modelId="{593C6441-CD44-B745-BE4D-AA274B619C80}" type="presParOf" srcId="{FA9FA977-8A10-5E48-8DD8-DFB3E17D9E10}" destId="{B223FE5A-4A65-9740-B97C-9E474E7AEA2F}" srcOrd="6" destOrd="0" presId="urn:microsoft.com/office/officeart/2005/8/layout/vList2"/>
    <dgm:cxn modelId="{DB09E971-B8F0-A345-AE1E-2AF07D056B19}" type="presParOf" srcId="{FA9FA977-8A10-5E48-8DD8-DFB3E17D9E10}" destId="{AE1A2033-3746-F14B-BA8A-56F43073EB1A}" srcOrd="7" destOrd="0" presId="urn:microsoft.com/office/officeart/2005/8/layout/vList2"/>
    <dgm:cxn modelId="{1BCD41AB-3D31-0141-AAC9-14AE0624EA49}" type="presParOf" srcId="{FA9FA977-8A10-5E48-8DD8-DFB3E17D9E10}" destId="{FF4ABC8F-C24D-2B43-B809-E05BFF717D35}" srcOrd="8" destOrd="0" presId="urn:microsoft.com/office/officeart/2005/8/layout/vList2"/>
    <dgm:cxn modelId="{8BD44E04-5408-8A4A-9DF3-0A0707512350}" type="presParOf" srcId="{FA9FA977-8A10-5E48-8DD8-DFB3E17D9E10}" destId="{2DDF7FA6-25D3-E942-840A-090CF2D4F80A}" srcOrd="9" destOrd="0" presId="urn:microsoft.com/office/officeart/2005/8/layout/vList2"/>
    <dgm:cxn modelId="{B96BA3A7-5B58-BB43-9192-A5EC3E2063E7}" type="presParOf" srcId="{FA9FA977-8A10-5E48-8DD8-DFB3E17D9E10}" destId="{A4340635-66BD-B040-908E-9A8FE9FCC751}"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BAE6445-2F45-3346-98A6-B2A09C685E4F}"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6F974E23-BA26-C544-BF00-11283EB8BDB6}">
      <dgm:prSet phldrT="[Text]"/>
      <dgm:spPr>
        <a:ln>
          <a:solidFill>
            <a:schemeClr val="bg2"/>
          </a:solidFill>
        </a:ln>
      </dgm:spPr>
      <dgm:t>
        <a:bodyPr/>
        <a:lstStyle/>
        <a:p>
          <a:r>
            <a:rPr lang="en-US" dirty="0">
              <a:cs typeface="ＭＳ Ｐゴシック" pitchFamily="-84" charset="-128"/>
            </a:rPr>
            <a:t>In PGP each symmetric key is used only once</a:t>
          </a:r>
          <a:endParaRPr lang="en-US" dirty="0"/>
        </a:p>
      </dgm:t>
    </dgm:pt>
    <dgm:pt modelId="{D6BB5505-05E3-3C4C-9C72-9E577E4D161D}" type="parTrans" cxnId="{A0F989C6-57D2-F04A-9DC4-2BAFAB31FC72}">
      <dgm:prSet/>
      <dgm:spPr/>
      <dgm:t>
        <a:bodyPr/>
        <a:lstStyle/>
        <a:p>
          <a:endParaRPr lang="en-US"/>
        </a:p>
      </dgm:t>
    </dgm:pt>
    <dgm:pt modelId="{83913F64-7491-5C40-A4F0-627BE57F903D}" type="sibTrans" cxnId="{A0F989C6-57D2-F04A-9DC4-2BAFAB31FC72}">
      <dgm:prSet/>
      <dgm:spPr/>
      <dgm:t>
        <a:bodyPr/>
        <a:lstStyle/>
        <a:p>
          <a:endParaRPr lang="en-US"/>
        </a:p>
      </dgm:t>
    </dgm:pt>
    <dgm:pt modelId="{A35E98B1-AA01-524D-88C2-6740EFE8331E}">
      <dgm:prSet/>
      <dgm:spPr>
        <a:solidFill>
          <a:schemeClr val="tx2"/>
        </a:solidFill>
        <a:ln>
          <a:solidFill>
            <a:schemeClr val="bg2"/>
          </a:solidFill>
        </a:ln>
      </dgm:spPr>
      <dgm:t>
        <a:bodyPr/>
        <a:lstStyle/>
        <a:p>
          <a:r>
            <a:rPr lang="en-US" dirty="0">
              <a:solidFill>
                <a:schemeClr val="tx2">
                  <a:lumMod val="10000"/>
                </a:schemeClr>
              </a:solidFill>
            </a:rPr>
            <a:t>Although referred to as a session key, it is in reality a one-time key</a:t>
          </a:r>
        </a:p>
      </dgm:t>
    </dgm:pt>
    <dgm:pt modelId="{67FAE436-F56F-F84E-B068-EA2C2834A968}" type="parTrans" cxnId="{F4D7D2B1-E905-EA4E-94F0-3FADE9C83C22}">
      <dgm:prSet/>
      <dgm:spPr/>
      <dgm:t>
        <a:bodyPr/>
        <a:lstStyle/>
        <a:p>
          <a:endParaRPr lang="en-US"/>
        </a:p>
      </dgm:t>
    </dgm:pt>
    <dgm:pt modelId="{410642FD-E69C-A442-965D-4344B259A582}" type="sibTrans" cxnId="{F4D7D2B1-E905-EA4E-94F0-3FADE9C83C22}">
      <dgm:prSet/>
      <dgm:spPr/>
      <dgm:t>
        <a:bodyPr/>
        <a:lstStyle/>
        <a:p>
          <a:endParaRPr lang="en-US"/>
        </a:p>
      </dgm:t>
    </dgm:pt>
    <dgm:pt modelId="{1A59759A-276D-1C40-99CB-4F33887522C0}">
      <dgm:prSet/>
      <dgm:spPr>
        <a:solidFill>
          <a:schemeClr val="tx2"/>
        </a:solidFill>
        <a:ln>
          <a:solidFill>
            <a:schemeClr val="bg2"/>
          </a:solidFill>
        </a:ln>
      </dgm:spPr>
      <dgm:t>
        <a:bodyPr/>
        <a:lstStyle/>
        <a:p>
          <a:r>
            <a:rPr lang="en-US" dirty="0">
              <a:solidFill>
                <a:schemeClr val="tx2">
                  <a:lumMod val="10000"/>
                </a:schemeClr>
              </a:solidFill>
            </a:rPr>
            <a:t>Session key is bound to the message and transmitted with it</a:t>
          </a:r>
        </a:p>
      </dgm:t>
    </dgm:pt>
    <dgm:pt modelId="{18015D6A-8AC0-EB4A-8317-3E526EA508B1}" type="parTrans" cxnId="{4C537D4C-4232-4447-818C-848A8B465298}">
      <dgm:prSet/>
      <dgm:spPr/>
      <dgm:t>
        <a:bodyPr/>
        <a:lstStyle/>
        <a:p>
          <a:endParaRPr lang="en-US"/>
        </a:p>
      </dgm:t>
    </dgm:pt>
    <dgm:pt modelId="{D9A5F68E-EE70-FB41-9D5B-05ED330C3D40}" type="sibTrans" cxnId="{4C537D4C-4232-4447-818C-848A8B465298}">
      <dgm:prSet/>
      <dgm:spPr/>
      <dgm:t>
        <a:bodyPr/>
        <a:lstStyle/>
        <a:p>
          <a:endParaRPr lang="en-US"/>
        </a:p>
      </dgm:t>
    </dgm:pt>
    <dgm:pt modelId="{7535848A-2751-464A-A3F9-D46E3EB6C455}">
      <dgm:prSet/>
      <dgm:spPr>
        <a:solidFill>
          <a:schemeClr val="tx2"/>
        </a:solidFill>
        <a:ln>
          <a:solidFill>
            <a:schemeClr val="bg2"/>
          </a:solidFill>
        </a:ln>
      </dgm:spPr>
      <dgm:t>
        <a:bodyPr/>
        <a:lstStyle/>
        <a:p>
          <a:r>
            <a:rPr lang="en-US" dirty="0">
              <a:solidFill>
                <a:schemeClr val="tx2">
                  <a:lumMod val="10000"/>
                </a:schemeClr>
              </a:solidFill>
            </a:rPr>
            <a:t>To protect the key, it is encrypted with the receiver’s public key</a:t>
          </a:r>
        </a:p>
      </dgm:t>
    </dgm:pt>
    <dgm:pt modelId="{F8C5E94E-51B5-914B-A1BC-9696B307E1F7}" type="parTrans" cxnId="{8FCBCC6F-805C-0A4D-974A-C1ECA0138B8A}">
      <dgm:prSet/>
      <dgm:spPr/>
      <dgm:t>
        <a:bodyPr/>
        <a:lstStyle/>
        <a:p>
          <a:endParaRPr lang="en-US"/>
        </a:p>
      </dgm:t>
    </dgm:pt>
    <dgm:pt modelId="{87776E0C-7EFF-FE46-AC3D-F4F001A86BF4}" type="sibTrans" cxnId="{8FCBCC6F-805C-0A4D-974A-C1ECA0138B8A}">
      <dgm:prSet/>
      <dgm:spPr/>
      <dgm:t>
        <a:bodyPr/>
        <a:lstStyle/>
        <a:p>
          <a:endParaRPr lang="en-US"/>
        </a:p>
      </dgm:t>
    </dgm:pt>
    <dgm:pt modelId="{4C9FE992-6FE4-3E40-B86D-2BD48C2B1258}" type="pres">
      <dgm:prSet presAssocID="{8BAE6445-2F45-3346-98A6-B2A09C685E4F}" presName="Name0" presStyleCnt="0">
        <dgm:presLayoutVars>
          <dgm:dir/>
          <dgm:animLvl val="lvl"/>
          <dgm:resizeHandles val="exact"/>
        </dgm:presLayoutVars>
      </dgm:prSet>
      <dgm:spPr/>
    </dgm:pt>
    <dgm:pt modelId="{787AC96C-8FD4-274A-81CB-E78365E59716}" type="pres">
      <dgm:prSet presAssocID="{6F974E23-BA26-C544-BF00-11283EB8BDB6}" presName="composite" presStyleCnt="0"/>
      <dgm:spPr/>
    </dgm:pt>
    <dgm:pt modelId="{5C8256E5-E179-9241-BC04-07BA137D65BE}" type="pres">
      <dgm:prSet presAssocID="{6F974E23-BA26-C544-BF00-11283EB8BDB6}" presName="parTx" presStyleLbl="alignNode1" presStyleIdx="0" presStyleCnt="1">
        <dgm:presLayoutVars>
          <dgm:chMax val="0"/>
          <dgm:chPref val="0"/>
          <dgm:bulletEnabled val="1"/>
        </dgm:presLayoutVars>
      </dgm:prSet>
      <dgm:spPr/>
    </dgm:pt>
    <dgm:pt modelId="{CC5D343A-809E-C44E-B9C9-265EA6228B72}" type="pres">
      <dgm:prSet presAssocID="{6F974E23-BA26-C544-BF00-11283EB8BDB6}" presName="desTx" presStyleLbl="alignAccFollowNode1" presStyleIdx="0" presStyleCnt="1">
        <dgm:presLayoutVars>
          <dgm:bulletEnabled val="1"/>
        </dgm:presLayoutVars>
      </dgm:prSet>
      <dgm:spPr/>
    </dgm:pt>
  </dgm:ptLst>
  <dgm:cxnLst>
    <dgm:cxn modelId="{CF49F917-6ED1-8D4E-9507-7D4900BEF7E1}" type="presOf" srcId="{A35E98B1-AA01-524D-88C2-6740EFE8331E}" destId="{CC5D343A-809E-C44E-B9C9-265EA6228B72}" srcOrd="0" destOrd="0" presId="urn:microsoft.com/office/officeart/2005/8/layout/hList1"/>
    <dgm:cxn modelId="{C4A8393C-10A4-CC43-A6CD-03F14407DC5C}" type="presOf" srcId="{1A59759A-276D-1C40-99CB-4F33887522C0}" destId="{CC5D343A-809E-C44E-B9C9-265EA6228B72}" srcOrd="0" destOrd="1" presId="urn:microsoft.com/office/officeart/2005/8/layout/hList1"/>
    <dgm:cxn modelId="{4C537D4C-4232-4447-818C-848A8B465298}" srcId="{6F974E23-BA26-C544-BF00-11283EB8BDB6}" destId="{1A59759A-276D-1C40-99CB-4F33887522C0}" srcOrd="1" destOrd="0" parTransId="{18015D6A-8AC0-EB4A-8317-3E526EA508B1}" sibTransId="{D9A5F68E-EE70-FB41-9D5B-05ED330C3D40}"/>
    <dgm:cxn modelId="{8FCBCC6F-805C-0A4D-974A-C1ECA0138B8A}" srcId="{6F974E23-BA26-C544-BF00-11283EB8BDB6}" destId="{7535848A-2751-464A-A3F9-D46E3EB6C455}" srcOrd="2" destOrd="0" parTransId="{F8C5E94E-51B5-914B-A1BC-9696B307E1F7}" sibTransId="{87776E0C-7EFF-FE46-AC3D-F4F001A86BF4}"/>
    <dgm:cxn modelId="{F040B278-AF4C-5149-9D4C-E2587C9057A4}" type="presOf" srcId="{6F974E23-BA26-C544-BF00-11283EB8BDB6}" destId="{5C8256E5-E179-9241-BC04-07BA137D65BE}" srcOrd="0" destOrd="0" presId="urn:microsoft.com/office/officeart/2005/8/layout/hList1"/>
    <dgm:cxn modelId="{F4D7D2B1-E905-EA4E-94F0-3FADE9C83C22}" srcId="{6F974E23-BA26-C544-BF00-11283EB8BDB6}" destId="{A35E98B1-AA01-524D-88C2-6740EFE8331E}" srcOrd="0" destOrd="0" parTransId="{67FAE436-F56F-F84E-B068-EA2C2834A968}" sibTransId="{410642FD-E69C-A442-965D-4344B259A582}"/>
    <dgm:cxn modelId="{19E2ACB9-74C1-6C4F-A220-B2104FBC051F}" type="presOf" srcId="{7535848A-2751-464A-A3F9-D46E3EB6C455}" destId="{CC5D343A-809E-C44E-B9C9-265EA6228B72}" srcOrd="0" destOrd="2" presId="urn:microsoft.com/office/officeart/2005/8/layout/hList1"/>
    <dgm:cxn modelId="{A0F989C6-57D2-F04A-9DC4-2BAFAB31FC72}" srcId="{8BAE6445-2F45-3346-98A6-B2A09C685E4F}" destId="{6F974E23-BA26-C544-BF00-11283EB8BDB6}" srcOrd="0" destOrd="0" parTransId="{D6BB5505-05E3-3C4C-9C72-9E577E4D161D}" sibTransId="{83913F64-7491-5C40-A4F0-627BE57F903D}"/>
    <dgm:cxn modelId="{7446A3D1-2DA2-B148-9B6A-505B3DB2927B}" type="presOf" srcId="{8BAE6445-2F45-3346-98A6-B2A09C685E4F}" destId="{4C9FE992-6FE4-3E40-B86D-2BD48C2B1258}" srcOrd="0" destOrd="0" presId="urn:microsoft.com/office/officeart/2005/8/layout/hList1"/>
    <dgm:cxn modelId="{B125ADE1-6DD3-5446-B339-81B3F63B2368}" type="presParOf" srcId="{4C9FE992-6FE4-3E40-B86D-2BD48C2B1258}" destId="{787AC96C-8FD4-274A-81CB-E78365E59716}" srcOrd="0" destOrd="0" presId="urn:microsoft.com/office/officeart/2005/8/layout/hList1"/>
    <dgm:cxn modelId="{C4704795-D29C-8E44-ACC5-C38C13AED39D}" type="presParOf" srcId="{787AC96C-8FD4-274A-81CB-E78365E59716}" destId="{5C8256E5-E179-9241-BC04-07BA137D65BE}" srcOrd="0" destOrd="0" presId="urn:microsoft.com/office/officeart/2005/8/layout/hList1"/>
    <dgm:cxn modelId="{DF468F58-F8F9-0148-B8D9-10A53A316633}" type="presParOf" srcId="{787AC96C-8FD4-274A-81CB-E78365E59716}" destId="{CC5D343A-809E-C44E-B9C9-265EA6228B7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EB38808-79A5-DF42-A28F-CEF0945C3404}" type="doc">
      <dgm:prSet loTypeId="urn:microsoft.com/office/officeart/2005/8/layout/hProcess9" loCatId="process" qsTypeId="urn:microsoft.com/office/officeart/2005/8/quickstyle/simple4" qsCatId="simple" csTypeId="urn:microsoft.com/office/officeart/2005/8/colors/accent1_2" csCatId="accent1" phldr="1"/>
      <dgm:spPr/>
    </dgm:pt>
    <dgm:pt modelId="{8BF02CC6-771E-584A-AF2D-23238D12794F}">
      <dgm:prSet phldrT="[Text]"/>
      <dgm:spPr>
        <a:ln>
          <a:solidFill>
            <a:schemeClr val="tx1"/>
          </a:solidFill>
        </a:ln>
      </dgm:spPr>
      <dgm:t>
        <a:bodyPr/>
        <a:lstStyle/>
        <a:p>
          <a:r>
            <a:rPr lang="en-US" dirty="0"/>
            <a:t>The sender first signs the message with its own private key</a:t>
          </a:r>
        </a:p>
      </dgm:t>
    </dgm:pt>
    <dgm:pt modelId="{320F35BD-10E8-B240-86F0-791DEE154A39}" type="parTrans" cxnId="{E30F18BF-D03D-C34A-8077-0E0622549308}">
      <dgm:prSet/>
      <dgm:spPr/>
      <dgm:t>
        <a:bodyPr/>
        <a:lstStyle/>
        <a:p>
          <a:endParaRPr lang="en-US"/>
        </a:p>
      </dgm:t>
    </dgm:pt>
    <dgm:pt modelId="{AA85E958-74F5-CE40-AEBA-7572B7AC66CA}" type="sibTrans" cxnId="{E30F18BF-D03D-C34A-8077-0E0622549308}">
      <dgm:prSet/>
      <dgm:spPr/>
      <dgm:t>
        <a:bodyPr/>
        <a:lstStyle/>
        <a:p>
          <a:endParaRPr lang="en-US"/>
        </a:p>
      </dgm:t>
    </dgm:pt>
    <dgm:pt modelId="{E813157A-4F8B-074F-BE03-192E7B2BB552}">
      <dgm:prSet/>
      <dgm:spPr>
        <a:ln>
          <a:solidFill>
            <a:schemeClr val="tx1"/>
          </a:solidFill>
        </a:ln>
      </dgm:spPr>
      <dgm:t>
        <a:bodyPr/>
        <a:lstStyle/>
        <a:p>
          <a:r>
            <a:rPr lang="en-US" dirty="0"/>
            <a:t>Then encrypts the message with a session key</a:t>
          </a:r>
        </a:p>
      </dgm:t>
    </dgm:pt>
    <dgm:pt modelId="{91478DCD-F55C-4341-86B2-FA9656C3E92A}" type="parTrans" cxnId="{6816A70C-86C1-914F-96BF-974693A02720}">
      <dgm:prSet/>
      <dgm:spPr/>
      <dgm:t>
        <a:bodyPr/>
        <a:lstStyle/>
        <a:p>
          <a:endParaRPr lang="en-US"/>
        </a:p>
      </dgm:t>
    </dgm:pt>
    <dgm:pt modelId="{591CAFD4-B3C7-5D44-B98F-E7E400A354B1}" type="sibTrans" cxnId="{6816A70C-86C1-914F-96BF-974693A02720}">
      <dgm:prSet/>
      <dgm:spPr/>
      <dgm:t>
        <a:bodyPr/>
        <a:lstStyle/>
        <a:p>
          <a:endParaRPr lang="en-US"/>
        </a:p>
      </dgm:t>
    </dgm:pt>
    <dgm:pt modelId="{C0FD1171-D04D-334B-8892-477D9D0117A8}">
      <dgm:prSet/>
      <dgm:spPr>
        <a:ln>
          <a:solidFill>
            <a:schemeClr val="tx1"/>
          </a:solidFill>
        </a:ln>
      </dgm:spPr>
      <dgm:t>
        <a:bodyPr/>
        <a:lstStyle/>
        <a:p>
          <a:r>
            <a:rPr lang="en-US" dirty="0"/>
            <a:t>And finally encrypts the session key with the recipient’s public key</a:t>
          </a:r>
        </a:p>
      </dgm:t>
    </dgm:pt>
    <dgm:pt modelId="{0120FF97-E971-8A4D-897F-15CD15955BE6}" type="parTrans" cxnId="{BED0DE5C-E37D-344D-86C7-F771F457322A}">
      <dgm:prSet/>
      <dgm:spPr/>
      <dgm:t>
        <a:bodyPr/>
        <a:lstStyle/>
        <a:p>
          <a:endParaRPr lang="en-US"/>
        </a:p>
      </dgm:t>
    </dgm:pt>
    <dgm:pt modelId="{465BB8F3-55C1-9549-9587-4CCD0EDE3E93}" type="sibTrans" cxnId="{BED0DE5C-E37D-344D-86C7-F771F457322A}">
      <dgm:prSet/>
      <dgm:spPr/>
      <dgm:t>
        <a:bodyPr/>
        <a:lstStyle/>
        <a:p>
          <a:endParaRPr lang="en-US"/>
        </a:p>
      </dgm:t>
    </dgm:pt>
    <dgm:pt modelId="{8726C2C8-B964-6D4E-9E87-5701203A6AB5}" type="pres">
      <dgm:prSet presAssocID="{6EB38808-79A5-DF42-A28F-CEF0945C3404}" presName="CompostProcess" presStyleCnt="0">
        <dgm:presLayoutVars>
          <dgm:dir/>
          <dgm:resizeHandles val="exact"/>
        </dgm:presLayoutVars>
      </dgm:prSet>
      <dgm:spPr/>
    </dgm:pt>
    <dgm:pt modelId="{51B262C0-0D67-1743-AEEE-A96F8D4FECAD}" type="pres">
      <dgm:prSet presAssocID="{6EB38808-79A5-DF42-A28F-CEF0945C3404}" presName="arrow" presStyleLbl="bgShp" presStyleIdx="0" presStyleCnt="1"/>
      <dgm:spPr>
        <a:solidFill>
          <a:schemeClr val="tx1"/>
        </a:solidFill>
        <a:ln>
          <a:solidFill>
            <a:schemeClr val="bg2"/>
          </a:solidFill>
        </a:ln>
      </dgm:spPr>
    </dgm:pt>
    <dgm:pt modelId="{600D894A-0321-C640-8901-5D620EC22168}" type="pres">
      <dgm:prSet presAssocID="{6EB38808-79A5-DF42-A28F-CEF0945C3404}" presName="linearProcess" presStyleCnt="0"/>
      <dgm:spPr/>
    </dgm:pt>
    <dgm:pt modelId="{B931287F-6B31-744A-B957-E77CC5422750}" type="pres">
      <dgm:prSet presAssocID="{8BF02CC6-771E-584A-AF2D-23238D12794F}" presName="textNode" presStyleLbl="node1" presStyleIdx="0" presStyleCnt="3">
        <dgm:presLayoutVars>
          <dgm:bulletEnabled val="1"/>
        </dgm:presLayoutVars>
      </dgm:prSet>
      <dgm:spPr/>
    </dgm:pt>
    <dgm:pt modelId="{79796E12-55F8-1E40-8B39-1A4788E1A9C1}" type="pres">
      <dgm:prSet presAssocID="{AA85E958-74F5-CE40-AEBA-7572B7AC66CA}" presName="sibTrans" presStyleCnt="0"/>
      <dgm:spPr/>
    </dgm:pt>
    <dgm:pt modelId="{1C7E9D8B-E681-224D-B68E-C1D6E0D5DE37}" type="pres">
      <dgm:prSet presAssocID="{E813157A-4F8B-074F-BE03-192E7B2BB552}" presName="textNode" presStyleLbl="node1" presStyleIdx="1" presStyleCnt="3">
        <dgm:presLayoutVars>
          <dgm:bulletEnabled val="1"/>
        </dgm:presLayoutVars>
      </dgm:prSet>
      <dgm:spPr/>
    </dgm:pt>
    <dgm:pt modelId="{FE0197D1-CAF1-2B43-BE94-4EB1E745CCF5}" type="pres">
      <dgm:prSet presAssocID="{591CAFD4-B3C7-5D44-B98F-E7E400A354B1}" presName="sibTrans" presStyleCnt="0"/>
      <dgm:spPr/>
    </dgm:pt>
    <dgm:pt modelId="{D532BAE8-DA51-7D4C-884B-FC2FA30B1506}" type="pres">
      <dgm:prSet presAssocID="{C0FD1171-D04D-334B-8892-477D9D0117A8}" presName="textNode" presStyleLbl="node1" presStyleIdx="2" presStyleCnt="3">
        <dgm:presLayoutVars>
          <dgm:bulletEnabled val="1"/>
        </dgm:presLayoutVars>
      </dgm:prSet>
      <dgm:spPr/>
    </dgm:pt>
  </dgm:ptLst>
  <dgm:cxnLst>
    <dgm:cxn modelId="{6816A70C-86C1-914F-96BF-974693A02720}" srcId="{6EB38808-79A5-DF42-A28F-CEF0945C3404}" destId="{E813157A-4F8B-074F-BE03-192E7B2BB552}" srcOrd="1" destOrd="0" parTransId="{91478DCD-F55C-4341-86B2-FA9656C3E92A}" sibTransId="{591CAFD4-B3C7-5D44-B98F-E7E400A354B1}"/>
    <dgm:cxn modelId="{BED0DE5C-E37D-344D-86C7-F771F457322A}" srcId="{6EB38808-79A5-DF42-A28F-CEF0945C3404}" destId="{C0FD1171-D04D-334B-8892-477D9D0117A8}" srcOrd="2" destOrd="0" parTransId="{0120FF97-E971-8A4D-897F-15CD15955BE6}" sibTransId="{465BB8F3-55C1-9549-9587-4CCD0EDE3E93}"/>
    <dgm:cxn modelId="{CEEE8B48-7A86-264C-A939-9A1ECE53C3AD}" type="presOf" srcId="{C0FD1171-D04D-334B-8892-477D9D0117A8}" destId="{D532BAE8-DA51-7D4C-884B-FC2FA30B1506}" srcOrd="0" destOrd="0" presId="urn:microsoft.com/office/officeart/2005/8/layout/hProcess9"/>
    <dgm:cxn modelId="{010D6C96-272C-F144-8AB7-07AD6081502C}" type="presOf" srcId="{6EB38808-79A5-DF42-A28F-CEF0945C3404}" destId="{8726C2C8-B964-6D4E-9E87-5701203A6AB5}" srcOrd="0" destOrd="0" presId="urn:microsoft.com/office/officeart/2005/8/layout/hProcess9"/>
    <dgm:cxn modelId="{E30F18BF-D03D-C34A-8077-0E0622549308}" srcId="{6EB38808-79A5-DF42-A28F-CEF0945C3404}" destId="{8BF02CC6-771E-584A-AF2D-23238D12794F}" srcOrd="0" destOrd="0" parTransId="{320F35BD-10E8-B240-86F0-791DEE154A39}" sibTransId="{AA85E958-74F5-CE40-AEBA-7572B7AC66CA}"/>
    <dgm:cxn modelId="{C6A507C1-56E3-0542-9AAA-EDA46CBAAA4C}" type="presOf" srcId="{8BF02CC6-771E-584A-AF2D-23238D12794F}" destId="{B931287F-6B31-744A-B957-E77CC5422750}" srcOrd="0" destOrd="0" presId="urn:microsoft.com/office/officeart/2005/8/layout/hProcess9"/>
    <dgm:cxn modelId="{8C1CD1E7-B1D1-A342-A2EE-B486252CD658}" type="presOf" srcId="{E813157A-4F8B-074F-BE03-192E7B2BB552}" destId="{1C7E9D8B-E681-224D-B68E-C1D6E0D5DE37}" srcOrd="0" destOrd="0" presId="urn:microsoft.com/office/officeart/2005/8/layout/hProcess9"/>
    <dgm:cxn modelId="{015BA8C8-63CE-C24B-ABD1-D8D64E02BE22}" type="presParOf" srcId="{8726C2C8-B964-6D4E-9E87-5701203A6AB5}" destId="{51B262C0-0D67-1743-AEEE-A96F8D4FECAD}" srcOrd="0" destOrd="0" presId="urn:microsoft.com/office/officeart/2005/8/layout/hProcess9"/>
    <dgm:cxn modelId="{57786785-F2AF-FD4D-8916-E5B87ACD11DA}" type="presParOf" srcId="{8726C2C8-B964-6D4E-9E87-5701203A6AB5}" destId="{600D894A-0321-C640-8901-5D620EC22168}" srcOrd="1" destOrd="0" presId="urn:microsoft.com/office/officeart/2005/8/layout/hProcess9"/>
    <dgm:cxn modelId="{3E0DC184-7049-D341-B040-3E10E4F24655}" type="presParOf" srcId="{600D894A-0321-C640-8901-5D620EC22168}" destId="{B931287F-6B31-744A-B957-E77CC5422750}" srcOrd="0" destOrd="0" presId="urn:microsoft.com/office/officeart/2005/8/layout/hProcess9"/>
    <dgm:cxn modelId="{78ED34F6-04CC-7443-A997-14F14A172300}" type="presParOf" srcId="{600D894A-0321-C640-8901-5D620EC22168}" destId="{79796E12-55F8-1E40-8B39-1A4788E1A9C1}" srcOrd="1" destOrd="0" presId="urn:microsoft.com/office/officeart/2005/8/layout/hProcess9"/>
    <dgm:cxn modelId="{BB3275CA-7587-314A-836D-66775717C450}" type="presParOf" srcId="{600D894A-0321-C640-8901-5D620EC22168}" destId="{1C7E9D8B-E681-224D-B68E-C1D6E0D5DE37}" srcOrd="2" destOrd="0" presId="urn:microsoft.com/office/officeart/2005/8/layout/hProcess9"/>
    <dgm:cxn modelId="{50BF2944-A2C4-F94E-BF4C-2346CAA710A6}" type="presParOf" srcId="{600D894A-0321-C640-8901-5D620EC22168}" destId="{FE0197D1-CAF1-2B43-BE94-4EB1E745CCF5}" srcOrd="3" destOrd="0" presId="urn:microsoft.com/office/officeart/2005/8/layout/hProcess9"/>
    <dgm:cxn modelId="{93401F90-818C-FD44-B029-A704555187D2}" type="presParOf" srcId="{600D894A-0321-C640-8901-5D620EC22168}" destId="{D532BAE8-DA51-7D4C-884B-FC2FA30B1506}"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02D26EC-46F5-BE46-A80B-4E89EF0C21E2}" type="doc">
      <dgm:prSet loTypeId="urn:microsoft.com/office/officeart/2005/8/layout/bProcess4" loCatId="process" qsTypeId="urn:microsoft.com/office/officeart/2005/8/quickstyle/simple4" qsCatId="simple" csTypeId="urn:microsoft.com/office/officeart/2005/8/colors/accent1_2" csCatId="accent1" phldr="1"/>
      <dgm:spPr/>
    </dgm:pt>
    <dgm:pt modelId="{E5FCE8AB-47CD-1448-8D1B-537996823926}">
      <dgm:prSet phldrT="[Text]" custT="1"/>
      <dgm:spPr>
        <a:ln>
          <a:solidFill>
            <a:schemeClr val="tx1"/>
          </a:solidFill>
        </a:ln>
      </dgm:spPr>
      <dgm:t>
        <a:bodyPr/>
        <a:lstStyle/>
        <a:p>
          <a:r>
            <a:rPr lang="en-US" sz="1500" b="1" dirty="0"/>
            <a:t>Five new message header fields are defined, which may be included in an RFC 5322 header; these fields provide information about the body of the message</a:t>
          </a:r>
        </a:p>
      </dgm:t>
    </dgm:pt>
    <dgm:pt modelId="{AC5C9ED8-C39C-F448-92A3-622E1ABCAD6C}" type="parTrans" cxnId="{9E3CD309-40D8-4D47-A0D1-111ED6F306D8}">
      <dgm:prSet/>
      <dgm:spPr/>
      <dgm:t>
        <a:bodyPr/>
        <a:lstStyle/>
        <a:p>
          <a:endParaRPr lang="en-US"/>
        </a:p>
      </dgm:t>
    </dgm:pt>
    <dgm:pt modelId="{EB825C7E-1B65-3E40-B9C0-88E33C03FB34}" type="sibTrans" cxnId="{9E3CD309-40D8-4D47-A0D1-111ED6F306D8}">
      <dgm:prSet/>
      <dgm:spPr/>
      <dgm:t>
        <a:bodyPr/>
        <a:lstStyle/>
        <a:p>
          <a:endParaRPr lang="en-US" dirty="0"/>
        </a:p>
      </dgm:t>
    </dgm:pt>
    <dgm:pt modelId="{7E0226B9-39C0-8646-979C-DBDB798DFBFF}">
      <dgm:prSet custT="1"/>
      <dgm:spPr>
        <a:ln>
          <a:solidFill>
            <a:schemeClr val="tx1"/>
          </a:solidFill>
        </a:ln>
      </dgm:spPr>
      <dgm:t>
        <a:bodyPr/>
        <a:lstStyle/>
        <a:p>
          <a:r>
            <a:rPr lang="en-US" sz="1500" b="1" dirty="0"/>
            <a:t>A number of content formats are defined, thus standardizing representations that support multimedia electronic mail</a:t>
          </a:r>
        </a:p>
      </dgm:t>
    </dgm:pt>
    <dgm:pt modelId="{87A755A0-7B13-CC43-AA41-DA1E088917BE}" type="parTrans" cxnId="{5E27F37F-59F7-E443-98DF-80180C4349EE}">
      <dgm:prSet/>
      <dgm:spPr/>
      <dgm:t>
        <a:bodyPr/>
        <a:lstStyle/>
        <a:p>
          <a:endParaRPr lang="en-US"/>
        </a:p>
      </dgm:t>
    </dgm:pt>
    <dgm:pt modelId="{FCFF5AFD-AF63-5340-A7C4-DADB2C08BD9A}" type="sibTrans" cxnId="{5E27F37F-59F7-E443-98DF-80180C4349EE}">
      <dgm:prSet/>
      <dgm:spPr/>
      <dgm:t>
        <a:bodyPr/>
        <a:lstStyle/>
        <a:p>
          <a:endParaRPr lang="en-US" dirty="0"/>
        </a:p>
      </dgm:t>
    </dgm:pt>
    <dgm:pt modelId="{86E5C8D1-BDA8-A849-8D8A-A4ECB07F3882}">
      <dgm:prSet custT="1"/>
      <dgm:spPr>
        <a:ln>
          <a:solidFill>
            <a:schemeClr val="tx1"/>
          </a:solidFill>
        </a:ln>
      </dgm:spPr>
      <dgm:t>
        <a:bodyPr/>
        <a:lstStyle/>
        <a:p>
          <a:r>
            <a:rPr lang="en-US" sz="1500" b="1" dirty="0"/>
            <a:t>Transfer encodings are defined that enable the conversion of any content format into a form that is protected from alteration by the mail system</a:t>
          </a:r>
        </a:p>
      </dgm:t>
    </dgm:pt>
    <dgm:pt modelId="{860B4314-894A-2049-9758-F48460CEF6D7}" type="parTrans" cxnId="{7667AD3D-1E3E-684F-B509-CAF0A67D5D42}">
      <dgm:prSet/>
      <dgm:spPr/>
      <dgm:t>
        <a:bodyPr/>
        <a:lstStyle/>
        <a:p>
          <a:endParaRPr lang="en-US"/>
        </a:p>
      </dgm:t>
    </dgm:pt>
    <dgm:pt modelId="{BDA936CC-3400-7A47-84F0-E331C5D834BE}" type="sibTrans" cxnId="{7667AD3D-1E3E-684F-B509-CAF0A67D5D42}">
      <dgm:prSet/>
      <dgm:spPr/>
      <dgm:t>
        <a:bodyPr/>
        <a:lstStyle/>
        <a:p>
          <a:endParaRPr lang="en-US"/>
        </a:p>
      </dgm:t>
    </dgm:pt>
    <dgm:pt modelId="{4637B40D-7F89-E448-A3FB-E00377160758}" type="pres">
      <dgm:prSet presAssocID="{E02D26EC-46F5-BE46-A80B-4E89EF0C21E2}" presName="Name0" presStyleCnt="0">
        <dgm:presLayoutVars>
          <dgm:dir/>
          <dgm:resizeHandles/>
        </dgm:presLayoutVars>
      </dgm:prSet>
      <dgm:spPr/>
    </dgm:pt>
    <dgm:pt modelId="{FCACD3A7-F740-8D44-8641-2B86964B1B25}" type="pres">
      <dgm:prSet presAssocID="{E5FCE8AB-47CD-1448-8D1B-537996823926}" presName="compNode" presStyleCnt="0"/>
      <dgm:spPr/>
    </dgm:pt>
    <dgm:pt modelId="{021F577A-8243-A740-8887-BB3A61C03F5D}" type="pres">
      <dgm:prSet presAssocID="{E5FCE8AB-47CD-1448-8D1B-537996823926}" presName="dummyConnPt" presStyleCnt="0"/>
      <dgm:spPr/>
    </dgm:pt>
    <dgm:pt modelId="{D88A49EB-D5FA-234A-B3FA-8E36AA1E94C1}" type="pres">
      <dgm:prSet presAssocID="{E5FCE8AB-47CD-1448-8D1B-537996823926}" presName="node" presStyleLbl="node1" presStyleIdx="0" presStyleCnt="3" custScaleY="118751" custLinFactNeighborX="9328" custLinFactNeighborY="-31972">
        <dgm:presLayoutVars>
          <dgm:bulletEnabled val="1"/>
        </dgm:presLayoutVars>
      </dgm:prSet>
      <dgm:spPr/>
    </dgm:pt>
    <dgm:pt modelId="{972EDD0A-D6ED-B443-BF90-E534597684EA}" type="pres">
      <dgm:prSet presAssocID="{EB825C7E-1B65-3E40-B9C0-88E33C03FB34}" presName="sibTrans" presStyleLbl="bgSibTrans2D1" presStyleIdx="0" presStyleCnt="2"/>
      <dgm:spPr/>
    </dgm:pt>
    <dgm:pt modelId="{713B3F0D-3524-444B-8E64-27B916BCAC4B}" type="pres">
      <dgm:prSet presAssocID="{7E0226B9-39C0-8646-979C-DBDB798DFBFF}" presName="compNode" presStyleCnt="0"/>
      <dgm:spPr/>
    </dgm:pt>
    <dgm:pt modelId="{49875447-9567-1340-8147-0CE12E0F204F}" type="pres">
      <dgm:prSet presAssocID="{7E0226B9-39C0-8646-979C-DBDB798DFBFF}" presName="dummyConnPt" presStyleCnt="0"/>
      <dgm:spPr/>
    </dgm:pt>
    <dgm:pt modelId="{0292642D-2021-0C47-AED0-82DF5CC7DE13}" type="pres">
      <dgm:prSet presAssocID="{7E0226B9-39C0-8646-979C-DBDB798DFBFF}" presName="node" presStyleLbl="node1" presStyleIdx="1" presStyleCnt="3" custLinFactX="22804" custLinFactNeighborX="100000" custLinFactNeighborY="-72916">
        <dgm:presLayoutVars>
          <dgm:bulletEnabled val="1"/>
        </dgm:presLayoutVars>
      </dgm:prSet>
      <dgm:spPr/>
    </dgm:pt>
    <dgm:pt modelId="{858B011A-8BBE-EA4A-97B2-6087F43B238D}" type="pres">
      <dgm:prSet presAssocID="{FCFF5AFD-AF63-5340-A7C4-DADB2C08BD9A}" presName="sibTrans" presStyleLbl="bgSibTrans2D1" presStyleIdx="1" presStyleCnt="2"/>
      <dgm:spPr/>
    </dgm:pt>
    <dgm:pt modelId="{660DE7A1-97C8-F04E-9B23-0CD75E010F3E}" type="pres">
      <dgm:prSet presAssocID="{86E5C8D1-BDA8-A849-8D8A-A4ECB07F3882}" presName="compNode" presStyleCnt="0"/>
      <dgm:spPr/>
    </dgm:pt>
    <dgm:pt modelId="{7E0AD850-1BF2-564E-8E64-3E35A38C306A}" type="pres">
      <dgm:prSet presAssocID="{86E5C8D1-BDA8-A849-8D8A-A4ECB07F3882}" presName="dummyConnPt" presStyleCnt="0"/>
      <dgm:spPr/>
    </dgm:pt>
    <dgm:pt modelId="{078E16F4-C4C7-4C41-A536-8EBA4BCB1BFE}" type="pres">
      <dgm:prSet presAssocID="{86E5C8D1-BDA8-A849-8D8A-A4ECB07F3882}" presName="node" presStyleLbl="node1" presStyleIdx="2" presStyleCnt="3" custLinFactX="-11064" custLinFactNeighborX="-100000" custLinFactNeighborY="32155">
        <dgm:presLayoutVars>
          <dgm:bulletEnabled val="1"/>
        </dgm:presLayoutVars>
      </dgm:prSet>
      <dgm:spPr/>
    </dgm:pt>
  </dgm:ptLst>
  <dgm:cxnLst>
    <dgm:cxn modelId="{9E3CD309-40D8-4D47-A0D1-111ED6F306D8}" srcId="{E02D26EC-46F5-BE46-A80B-4E89EF0C21E2}" destId="{E5FCE8AB-47CD-1448-8D1B-537996823926}" srcOrd="0" destOrd="0" parTransId="{AC5C9ED8-C39C-F448-92A3-622E1ABCAD6C}" sibTransId="{EB825C7E-1B65-3E40-B9C0-88E33C03FB34}"/>
    <dgm:cxn modelId="{7667AD3D-1E3E-684F-B509-CAF0A67D5D42}" srcId="{E02D26EC-46F5-BE46-A80B-4E89EF0C21E2}" destId="{86E5C8D1-BDA8-A849-8D8A-A4ECB07F3882}" srcOrd="2" destOrd="0" parTransId="{860B4314-894A-2049-9758-F48460CEF6D7}" sibTransId="{BDA936CC-3400-7A47-84F0-E331C5D834BE}"/>
    <dgm:cxn modelId="{CA8A575B-6A51-DA4F-B59B-2D02C23B450B}" type="presOf" srcId="{E02D26EC-46F5-BE46-A80B-4E89EF0C21E2}" destId="{4637B40D-7F89-E448-A3FB-E00377160758}" srcOrd="0" destOrd="0" presId="urn:microsoft.com/office/officeart/2005/8/layout/bProcess4"/>
    <dgm:cxn modelId="{5E4BD365-CD58-004A-A263-41367D3B334A}" type="presOf" srcId="{E5FCE8AB-47CD-1448-8D1B-537996823926}" destId="{D88A49EB-D5FA-234A-B3FA-8E36AA1E94C1}" srcOrd="0" destOrd="0" presId="urn:microsoft.com/office/officeart/2005/8/layout/bProcess4"/>
    <dgm:cxn modelId="{642B5948-607D-704E-AC7E-032655BB469B}" type="presOf" srcId="{7E0226B9-39C0-8646-979C-DBDB798DFBFF}" destId="{0292642D-2021-0C47-AED0-82DF5CC7DE13}" srcOrd="0" destOrd="0" presId="urn:microsoft.com/office/officeart/2005/8/layout/bProcess4"/>
    <dgm:cxn modelId="{3255CF76-FA1C-614E-81C2-FF4B6C0EBCA9}" type="presOf" srcId="{86E5C8D1-BDA8-A849-8D8A-A4ECB07F3882}" destId="{078E16F4-C4C7-4C41-A536-8EBA4BCB1BFE}" srcOrd="0" destOrd="0" presId="urn:microsoft.com/office/officeart/2005/8/layout/bProcess4"/>
    <dgm:cxn modelId="{5E27F37F-59F7-E443-98DF-80180C4349EE}" srcId="{E02D26EC-46F5-BE46-A80B-4E89EF0C21E2}" destId="{7E0226B9-39C0-8646-979C-DBDB798DFBFF}" srcOrd="1" destOrd="0" parTransId="{87A755A0-7B13-CC43-AA41-DA1E088917BE}" sibTransId="{FCFF5AFD-AF63-5340-A7C4-DADB2C08BD9A}"/>
    <dgm:cxn modelId="{C9FC24AC-B3EF-C843-B4F5-4ACFAE672334}" type="presOf" srcId="{FCFF5AFD-AF63-5340-A7C4-DADB2C08BD9A}" destId="{858B011A-8BBE-EA4A-97B2-6087F43B238D}" srcOrd="0" destOrd="0" presId="urn:microsoft.com/office/officeart/2005/8/layout/bProcess4"/>
    <dgm:cxn modelId="{2490B7D9-2FCE-E340-9B56-FE69E69A37D4}" type="presOf" srcId="{EB825C7E-1B65-3E40-B9C0-88E33C03FB34}" destId="{972EDD0A-D6ED-B443-BF90-E534597684EA}" srcOrd="0" destOrd="0" presId="urn:microsoft.com/office/officeart/2005/8/layout/bProcess4"/>
    <dgm:cxn modelId="{3EC614CE-D785-214F-B8B7-886A016B8184}" type="presParOf" srcId="{4637B40D-7F89-E448-A3FB-E00377160758}" destId="{FCACD3A7-F740-8D44-8641-2B86964B1B25}" srcOrd="0" destOrd="0" presId="urn:microsoft.com/office/officeart/2005/8/layout/bProcess4"/>
    <dgm:cxn modelId="{AA90AC21-5F76-1F45-8593-BED098125881}" type="presParOf" srcId="{FCACD3A7-F740-8D44-8641-2B86964B1B25}" destId="{021F577A-8243-A740-8887-BB3A61C03F5D}" srcOrd="0" destOrd="0" presId="urn:microsoft.com/office/officeart/2005/8/layout/bProcess4"/>
    <dgm:cxn modelId="{BCE5AAA9-5B3C-F64F-98C2-B3A6F78F6730}" type="presParOf" srcId="{FCACD3A7-F740-8D44-8641-2B86964B1B25}" destId="{D88A49EB-D5FA-234A-B3FA-8E36AA1E94C1}" srcOrd="1" destOrd="0" presId="urn:microsoft.com/office/officeart/2005/8/layout/bProcess4"/>
    <dgm:cxn modelId="{536A7E72-9B9B-2B46-92F4-2438D2C6A141}" type="presParOf" srcId="{4637B40D-7F89-E448-A3FB-E00377160758}" destId="{972EDD0A-D6ED-B443-BF90-E534597684EA}" srcOrd="1" destOrd="0" presId="urn:microsoft.com/office/officeart/2005/8/layout/bProcess4"/>
    <dgm:cxn modelId="{0031DB0D-74A8-F24D-BA60-DF433C2C0D3B}" type="presParOf" srcId="{4637B40D-7F89-E448-A3FB-E00377160758}" destId="{713B3F0D-3524-444B-8E64-27B916BCAC4B}" srcOrd="2" destOrd="0" presId="urn:microsoft.com/office/officeart/2005/8/layout/bProcess4"/>
    <dgm:cxn modelId="{3803D575-B3F9-E048-BE32-2EF3DEB7E98F}" type="presParOf" srcId="{713B3F0D-3524-444B-8E64-27B916BCAC4B}" destId="{49875447-9567-1340-8147-0CE12E0F204F}" srcOrd="0" destOrd="0" presId="urn:microsoft.com/office/officeart/2005/8/layout/bProcess4"/>
    <dgm:cxn modelId="{573B93C7-28D4-6945-A2B5-15A21A0EBC4D}" type="presParOf" srcId="{713B3F0D-3524-444B-8E64-27B916BCAC4B}" destId="{0292642D-2021-0C47-AED0-82DF5CC7DE13}" srcOrd="1" destOrd="0" presId="urn:microsoft.com/office/officeart/2005/8/layout/bProcess4"/>
    <dgm:cxn modelId="{DA088ECE-B13A-3142-961A-1BA951A724C3}" type="presParOf" srcId="{4637B40D-7F89-E448-A3FB-E00377160758}" destId="{858B011A-8BBE-EA4A-97B2-6087F43B238D}" srcOrd="3" destOrd="0" presId="urn:microsoft.com/office/officeart/2005/8/layout/bProcess4"/>
    <dgm:cxn modelId="{6C1CE756-62EE-354D-86D9-2450B465726E}" type="presParOf" srcId="{4637B40D-7F89-E448-A3FB-E00377160758}" destId="{660DE7A1-97C8-F04E-9B23-0CD75E010F3E}" srcOrd="4" destOrd="0" presId="urn:microsoft.com/office/officeart/2005/8/layout/bProcess4"/>
    <dgm:cxn modelId="{00FB7D04-6D9E-0E4B-A965-B08B8BB6E23D}" type="presParOf" srcId="{660DE7A1-97C8-F04E-9B23-0CD75E010F3E}" destId="{7E0AD850-1BF2-564E-8E64-3E35A38C306A}" srcOrd="0" destOrd="0" presId="urn:microsoft.com/office/officeart/2005/8/layout/bProcess4"/>
    <dgm:cxn modelId="{D3E01E46-8FE2-FE40-9D09-AD3FEFFD9913}" type="presParOf" srcId="{660DE7A1-97C8-F04E-9B23-0CD75E010F3E}" destId="{078E16F4-C4C7-4C41-A536-8EBA4BCB1BFE}"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0F91678-A966-014A-AFE3-F3D065DF6BC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A51A051B-B444-5C4D-ACCD-2A20DD4E2424}">
      <dgm:prSet custT="1"/>
      <dgm:spPr/>
      <dgm:t>
        <a:bodyPr/>
        <a:lstStyle/>
        <a:p>
          <a:pPr rtl="0"/>
          <a:r>
            <a:rPr lang="en-US" sz="1800" dirty="0"/>
            <a:t>MIME-Version</a:t>
          </a:r>
        </a:p>
      </dgm:t>
    </dgm:pt>
    <dgm:pt modelId="{8776F8E4-929F-EE4F-9587-AEED3A3789FB}" type="parTrans" cxnId="{C0827931-ADBE-7542-8773-310152EBA1A4}">
      <dgm:prSet/>
      <dgm:spPr/>
      <dgm:t>
        <a:bodyPr/>
        <a:lstStyle/>
        <a:p>
          <a:endParaRPr lang="en-US"/>
        </a:p>
      </dgm:t>
    </dgm:pt>
    <dgm:pt modelId="{AFE95660-BFD2-F744-96FE-FACB8D9DE7B5}" type="sibTrans" cxnId="{C0827931-ADBE-7542-8773-310152EBA1A4}">
      <dgm:prSet/>
      <dgm:spPr/>
      <dgm:t>
        <a:bodyPr/>
        <a:lstStyle/>
        <a:p>
          <a:endParaRPr lang="en-US"/>
        </a:p>
      </dgm:t>
    </dgm:pt>
    <dgm:pt modelId="{F31C79FB-85F6-7C43-A794-B3F4DDE05DF4}">
      <dgm:prSet/>
      <dgm:spPr/>
      <dgm:t>
        <a:bodyPr/>
        <a:lstStyle/>
        <a:p>
          <a:pPr rtl="0"/>
          <a:r>
            <a:rPr lang="en-US" dirty="0"/>
            <a:t>Must have the parameter value 1.0</a:t>
          </a:r>
        </a:p>
      </dgm:t>
    </dgm:pt>
    <dgm:pt modelId="{04C8D68A-9CCD-764A-A3BF-7BFD50312E9D}" type="parTrans" cxnId="{13F08BDF-93E0-9E42-830B-D8B6BF0DDCC1}">
      <dgm:prSet/>
      <dgm:spPr/>
      <dgm:t>
        <a:bodyPr/>
        <a:lstStyle/>
        <a:p>
          <a:endParaRPr lang="en-US"/>
        </a:p>
      </dgm:t>
    </dgm:pt>
    <dgm:pt modelId="{D72DE6BB-3CE9-7D4F-9D78-1B2E4F7DD480}" type="sibTrans" cxnId="{13F08BDF-93E0-9E42-830B-D8B6BF0DDCC1}">
      <dgm:prSet/>
      <dgm:spPr/>
      <dgm:t>
        <a:bodyPr/>
        <a:lstStyle/>
        <a:p>
          <a:endParaRPr lang="en-US"/>
        </a:p>
      </dgm:t>
    </dgm:pt>
    <dgm:pt modelId="{A64C4E49-A0FB-9E44-BB1D-A5CD8B1AE6EB}">
      <dgm:prSet/>
      <dgm:spPr/>
      <dgm:t>
        <a:bodyPr/>
        <a:lstStyle/>
        <a:p>
          <a:pPr rtl="0"/>
          <a:r>
            <a:rPr lang="en-US" dirty="0"/>
            <a:t>This field indicates that the message conforms to RFCs 2045 and 2046</a:t>
          </a:r>
        </a:p>
      </dgm:t>
    </dgm:pt>
    <dgm:pt modelId="{57DBDDC1-3B17-8C40-AD8C-CFBA8BF28BF9}" type="parTrans" cxnId="{90173BE2-1E04-1745-A40A-D7E2A549B1A9}">
      <dgm:prSet/>
      <dgm:spPr/>
      <dgm:t>
        <a:bodyPr/>
        <a:lstStyle/>
        <a:p>
          <a:endParaRPr lang="en-US"/>
        </a:p>
      </dgm:t>
    </dgm:pt>
    <dgm:pt modelId="{6413D08D-EA4A-764A-A87F-1337495A5A65}" type="sibTrans" cxnId="{90173BE2-1E04-1745-A40A-D7E2A549B1A9}">
      <dgm:prSet/>
      <dgm:spPr/>
      <dgm:t>
        <a:bodyPr/>
        <a:lstStyle/>
        <a:p>
          <a:endParaRPr lang="en-US"/>
        </a:p>
      </dgm:t>
    </dgm:pt>
    <dgm:pt modelId="{80DC049B-7FD5-3045-83DD-F1080B16A5FD}">
      <dgm:prSet custT="1"/>
      <dgm:spPr/>
      <dgm:t>
        <a:bodyPr/>
        <a:lstStyle/>
        <a:p>
          <a:pPr rtl="0"/>
          <a:r>
            <a:rPr lang="en-US" sz="1800" dirty="0"/>
            <a:t>Content-Type</a:t>
          </a:r>
        </a:p>
      </dgm:t>
    </dgm:pt>
    <dgm:pt modelId="{8DB4D05B-BD93-564D-BC96-D04C53A8B166}" type="parTrans" cxnId="{6DC5843C-F893-554C-B497-EE783C6D42AA}">
      <dgm:prSet/>
      <dgm:spPr/>
      <dgm:t>
        <a:bodyPr/>
        <a:lstStyle/>
        <a:p>
          <a:endParaRPr lang="en-US"/>
        </a:p>
      </dgm:t>
    </dgm:pt>
    <dgm:pt modelId="{90A38F66-0514-6B40-9287-C28DD9752DA8}" type="sibTrans" cxnId="{6DC5843C-F893-554C-B497-EE783C6D42AA}">
      <dgm:prSet/>
      <dgm:spPr/>
      <dgm:t>
        <a:bodyPr/>
        <a:lstStyle/>
        <a:p>
          <a:endParaRPr lang="en-US"/>
        </a:p>
      </dgm:t>
    </dgm:pt>
    <dgm:pt modelId="{9EFBC27B-9187-484D-AD98-003F107DD10F}">
      <dgm:prSet/>
      <dgm:spPr/>
      <dgm:t>
        <a:bodyPr/>
        <a:lstStyle/>
        <a:p>
          <a:pPr rtl="0"/>
          <a:r>
            <a:rPr lang="en-US" dirty="0"/>
            <a:t>Describes the data contained in the body with sufficient detail that the receiving user agent can pick an appropriate agent or mechanism to represent the data to the user or otherwise deal with the data in an appropriate manner</a:t>
          </a:r>
        </a:p>
      </dgm:t>
    </dgm:pt>
    <dgm:pt modelId="{625F119B-BFD1-F543-B281-1D322E011FB3}" type="parTrans" cxnId="{4A2F6DC5-D150-1048-AE28-1FF498F06545}">
      <dgm:prSet/>
      <dgm:spPr/>
      <dgm:t>
        <a:bodyPr/>
        <a:lstStyle/>
        <a:p>
          <a:endParaRPr lang="en-US"/>
        </a:p>
      </dgm:t>
    </dgm:pt>
    <dgm:pt modelId="{105A3B14-4266-A84D-A904-71E74119EB9C}" type="sibTrans" cxnId="{4A2F6DC5-D150-1048-AE28-1FF498F06545}">
      <dgm:prSet/>
      <dgm:spPr/>
      <dgm:t>
        <a:bodyPr/>
        <a:lstStyle/>
        <a:p>
          <a:endParaRPr lang="en-US"/>
        </a:p>
      </dgm:t>
    </dgm:pt>
    <dgm:pt modelId="{2C9CC854-3F87-254F-A2B1-29161529ADF1}">
      <dgm:prSet custT="1"/>
      <dgm:spPr/>
      <dgm:t>
        <a:bodyPr/>
        <a:lstStyle/>
        <a:p>
          <a:pPr rtl="0"/>
          <a:r>
            <a:rPr lang="en-US" sz="1800" dirty="0"/>
            <a:t>Content-Transfer-Encoding</a:t>
          </a:r>
        </a:p>
      </dgm:t>
    </dgm:pt>
    <dgm:pt modelId="{37A459E1-3DFD-484E-A449-6ACB53A26CC2}" type="parTrans" cxnId="{F6EE9D8A-6F99-E049-ABEB-5EA5B04B5184}">
      <dgm:prSet/>
      <dgm:spPr/>
      <dgm:t>
        <a:bodyPr/>
        <a:lstStyle/>
        <a:p>
          <a:endParaRPr lang="en-US"/>
        </a:p>
      </dgm:t>
    </dgm:pt>
    <dgm:pt modelId="{97FE1EB6-3554-394B-B19F-2EB818A7E00F}" type="sibTrans" cxnId="{F6EE9D8A-6F99-E049-ABEB-5EA5B04B5184}">
      <dgm:prSet/>
      <dgm:spPr/>
      <dgm:t>
        <a:bodyPr/>
        <a:lstStyle/>
        <a:p>
          <a:endParaRPr lang="en-US"/>
        </a:p>
      </dgm:t>
    </dgm:pt>
    <dgm:pt modelId="{C0493049-879C-7048-81E3-E88D8A386435}">
      <dgm:prSet/>
      <dgm:spPr/>
      <dgm:t>
        <a:bodyPr/>
        <a:lstStyle/>
        <a:p>
          <a:pPr rtl="0"/>
          <a:r>
            <a:rPr lang="en-US" dirty="0"/>
            <a:t>Indicates the type of transformation that has been used to represent the body of the message in a way that is acceptable for mail transport</a:t>
          </a:r>
        </a:p>
      </dgm:t>
    </dgm:pt>
    <dgm:pt modelId="{8858A644-7071-C74C-A99E-CCE8AB40A547}" type="parTrans" cxnId="{40DC9E8D-B94C-0948-AD4A-5CF5278F6F75}">
      <dgm:prSet/>
      <dgm:spPr/>
      <dgm:t>
        <a:bodyPr/>
        <a:lstStyle/>
        <a:p>
          <a:endParaRPr lang="en-US"/>
        </a:p>
      </dgm:t>
    </dgm:pt>
    <dgm:pt modelId="{4CF35CDC-BA3B-8F45-BB5B-0536A3C176F2}" type="sibTrans" cxnId="{40DC9E8D-B94C-0948-AD4A-5CF5278F6F75}">
      <dgm:prSet/>
      <dgm:spPr/>
      <dgm:t>
        <a:bodyPr/>
        <a:lstStyle/>
        <a:p>
          <a:endParaRPr lang="en-US"/>
        </a:p>
      </dgm:t>
    </dgm:pt>
    <dgm:pt modelId="{87FBB302-2DE2-1C42-85BA-409AF46FD45E}">
      <dgm:prSet custT="1"/>
      <dgm:spPr/>
      <dgm:t>
        <a:bodyPr/>
        <a:lstStyle/>
        <a:p>
          <a:pPr rtl="0"/>
          <a:r>
            <a:rPr lang="en-US" sz="1800" dirty="0"/>
            <a:t>Content-ID</a:t>
          </a:r>
        </a:p>
      </dgm:t>
    </dgm:pt>
    <dgm:pt modelId="{B1DDF52A-03C2-ED42-BCB4-B84B7D2B9F2C}" type="parTrans" cxnId="{C684D08E-BF39-C646-8A0B-05126313DA0B}">
      <dgm:prSet/>
      <dgm:spPr/>
      <dgm:t>
        <a:bodyPr/>
        <a:lstStyle/>
        <a:p>
          <a:endParaRPr lang="en-US"/>
        </a:p>
      </dgm:t>
    </dgm:pt>
    <dgm:pt modelId="{81CC6E2D-C9C7-CC49-94DF-7BCBF745FD8D}" type="sibTrans" cxnId="{C684D08E-BF39-C646-8A0B-05126313DA0B}">
      <dgm:prSet/>
      <dgm:spPr/>
      <dgm:t>
        <a:bodyPr/>
        <a:lstStyle/>
        <a:p>
          <a:endParaRPr lang="en-US"/>
        </a:p>
      </dgm:t>
    </dgm:pt>
    <dgm:pt modelId="{E2C2B88E-C365-1342-A70B-E66784EEBADA}">
      <dgm:prSet/>
      <dgm:spPr/>
      <dgm:t>
        <a:bodyPr/>
        <a:lstStyle/>
        <a:p>
          <a:pPr rtl="0"/>
          <a:r>
            <a:rPr lang="en-US" dirty="0"/>
            <a:t>Used to identify MIME entities uniquely in multiple contexts</a:t>
          </a:r>
        </a:p>
      </dgm:t>
    </dgm:pt>
    <dgm:pt modelId="{0C65C72B-4B61-A94E-BDEC-BFF0D37E59FA}" type="parTrans" cxnId="{669D4825-009B-E74C-A02E-BA0A0CBB9F58}">
      <dgm:prSet/>
      <dgm:spPr/>
      <dgm:t>
        <a:bodyPr/>
        <a:lstStyle/>
        <a:p>
          <a:endParaRPr lang="en-US"/>
        </a:p>
      </dgm:t>
    </dgm:pt>
    <dgm:pt modelId="{6141C23A-9D80-B74C-B097-1398C10B4B73}" type="sibTrans" cxnId="{669D4825-009B-E74C-A02E-BA0A0CBB9F58}">
      <dgm:prSet/>
      <dgm:spPr/>
      <dgm:t>
        <a:bodyPr/>
        <a:lstStyle/>
        <a:p>
          <a:endParaRPr lang="en-US"/>
        </a:p>
      </dgm:t>
    </dgm:pt>
    <dgm:pt modelId="{DD51DDBF-23E0-B343-B9F6-E49D54C489B5}">
      <dgm:prSet custT="1"/>
      <dgm:spPr/>
      <dgm:t>
        <a:bodyPr/>
        <a:lstStyle/>
        <a:p>
          <a:pPr rtl="0"/>
          <a:r>
            <a:rPr lang="en-US" sz="1800" dirty="0"/>
            <a:t>Content-Description</a:t>
          </a:r>
        </a:p>
      </dgm:t>
    </dgm:pt>
    <dgm:pt modelId="{A9DB291B-5DDE-7A4E-8BC2-0322A79053D8}" type="parTrans" cxnId="{3DE04106-F15A-5A4E-ACE9-78D6C34928B6}">
      <dgm:prSet/>
      <dgm:spPr/>
      <dgm:t>
        <a:bodyPr/>
        <a:lstStyle/>
        <a:p>
          <a:endParaRPr lang="en-US"/>
        </a:p>
      </dgm:t>
    </dgm:pt>
    <dgm:pt modelId="{D77F60C8-BFE7-E44C-9DCE-ADD797F2CB9E}" type="sibTrans" cxnId="{3DE04106-F15A-5A4E-ACE9-78D6C34928B6}">
      <dgm:prSet/>
      <dgm:spPr/>
      <dgm:t>
        <a:bodyPr/>
        <a:lstStyle/>
        <a:p>
          <a:endParaRPr lang="en-US"/>
        </a:p>
      </dgm:t>
    </dgm:pt>
    <dgm:pt modelId="{F83775D9-231C-DC44-A2D0-E6F9CB883F69}">
      <dgm:prSet/>
      <dgm:spPr/>
      <dgm:t>
        <a:bodyPr/>
        <a:lstStyle/>
        <a:p>
          <a:pPr rtl="0"/>
          <a:r>
            <a:rPr lang="en-US" dirty="0"/>
            <a:t>A text description of the object with the body;  this is useful when the object is not readable</a:t>
          </a:r>
        </a:p>
      </dgm:t>
    </dgm:pt>
    <dgm:pt modelId="{84E1DDA8-5A62-1C4D-9143-A7763DC0FB31}" type="parTrans" cxnId="{8B2D44C8-F569-2C40-8369-F5381957DF24}">
      <dgm:prSet/>
      <dgm:spPr/>
      <dgm:t>
        <a:bodyPr/>
        <a:lstStyle/>
        <a:p>
          <a:endParaRPr lang="en-US"/>
        </a:p>
      </dgm:t>
    </dgm:pt>
    <dgm:pt modelId="{19B7166B-0324-224D-82E1-FB4C4C32A8F2}" type="sibTrans" cxnId="{8B2D44C8-F569-2C40-8369-F5381957DF24}">
      <dgm:prSet/>
      <dgm:spPr/>
      <dgm:t>
        <a:bodyPr/>
        <a:lstStyle/>
        <a:p>
          <a:endParaRPr lang="en-US"/>
        </a:p>
      </dgm:t>
    </dgm:pt>
    <dgm:pt modelId="{44878D81-C104-7847-9BF0-A7694467A921}" type="pres">
      <dgm:prSet presAssocID="{30F91678-A966-014A-AFE3-F3D065DF6BCC}" presName="linear" presStyleCnt="0">
        <dgm:presLayoutVars>
          <dgm:dir/>
          <dgm:animLvl val="lvl"/>
          <dgm:resizeHandles val="exact"/>
        </dgm:presLayoutVars>
      </dgm:prSet>
      <dgm:spPr/>
    </dgm:pt>
    <dgm:pt modelId="{F4B8651E-3ED3-9E48-B1B8-A623EDC3BE28}" type="pres">
      <dgm:prSet presAssocID="{A51A051B-B444-5C4D-ACCD-2A20DD4E2424}" presName="parentLin" presStyleCnt="0"/>
      <dgm:spPr/>
    </dgm:pt>
    <dgm:pt modelId="{48EC8570-AC82-C646-A9E0-D97EA89C7C19}" type="pres">
      <dgm:prSet presAssocID="{A51A051B-B444-5C4D-ACCD-2A20DD4E2424}" presName="parentLeftMargin" presStyleLbl="node1" presStyleIdx="0" presStyleCnt="5"/>
      <dgm:spPr/>
    </dgm:pt>
    <dgm:pt modelId="{F3CA23DE-DCA7-8A4B-85EC-47D5EDFB354E}" type="pres">
      <dgm:prSet presAssocID="{A51A051B-B444-5C4D-ACCD-2A20DD4E2424}" presName="parentText" presStyleLbl="node1" presStyleIdx="0" presStyleCnt="5" custScaleX="36225">
        <dgm:presLayoutVars>
          <dgm:chMax val="0"/>
          <dgm:bulletEnabled val="1"/>
        </dgm:presLayoutVars>
      </dgm:prSet>
      <dgm:spPr/>
    </dgm:pt>
    <dgm:pt modelId="{BEBA6324-3904-494E-BF0D-E5725ED52E91}" type="pres">
      <dgm:prSet presAssocID="{A51A051B-B444-5C4D-ACCD-2A20DD4E2424}" presName="negativeSpace" presStyleCnt="0"/>
      <dgm:spPr/>
    </dgm:pt>
    <dgm:pt modelId="{E470F2D5-B98B-CE44-9C25-1EFDE028763E}" type="pres">
      <dgm:prSet presAssocID="{A51A051B-B444-5C4D-ACCD-2A20DD4E2424}" presName="childText" presStyleLbl="conFgAcc1" presStyleIdx="0" presStyleCnt="5">
        <dgm:presLayoutVars>
          <dgm:bulletEnabled val="1"/>
        </dgm:presLayoutVars>
      </dgm:prSet>
      <dgm:spPr/>
    </dgm:pt>
    <dgm:pt modelId="{07AFA613-A516-8C45-AA10-C38E404E4015}" type="pres">
      <dgm:prSet presAssocID="{AFE95660-BFD2-F744-96FE-FACB8D9DE7B5}" presName="spaceBetweenRectangles" presStyleCnt="0"/>
      <dgm:spPr/>
    </dgm:pt>
    <dgm:pt modelId="{77BBCC61-96F6-9E40-8EC8-3B69EDB77954}" type="pres">
      <dgm:prSet presAssocID="{80DC049B-7FD5-3045-83DD-F1080B16A5FD}" presName="parentLin" presStyleCnt="0"/>
      <dgm:spPr/>
    </dgm:pt>
    <dgm:pt modelId="{7A72E58F-7E0B-3B4F-92FC-54A2C6DAC1B5}" type="pres">
      <dgm:prSet presAssocID="{80DC049B-7FD5-3045-83DD-F1080B16A5FD}" presName="parentLeftMargin" presStyleLbl="node1" presStyleIdx="0" presStyleCnt="5"/>
      <dgm:spPr/>
    </dgm:pt>
    <dgm:pt modelId="{9D394F1D-EBFB-3948-A773-BA9E32EB8A2D}" type="pres">
      <dgm:prSet presAssocID="{80DC049B-7FD5-3045-83DD-F1080B16A5FD}" presName="parentText" presStyleLbl="node1" presStyleIdx="1" presStyleCnt="5" custScaleX="41326">
        <dgm:presLayoutVars>
          <dgm:chMax val="0"/>
          <dgm:bulletEnabled val="1"/>
        </dgm:presLayoutVars>
      </dgm:prSet>
      <dgm:spPr/>
    </dgm:pt>
    <dgm:pt modelId="{F2E2BA8F-51B0-3E4B-8E2C-566ECF10426F}" type="pres">
      <dgm:prSet presAssocID="{80DC049B-7FD5-3045-83DD-F1080B16A5FD}" presName="negativeSpace" presStyleCnt="0"/>
      <dgm:spPr/>
    </dgm:pt>
    <dgm:pt modelId="{E8BFF411-F451-A341-8D87-49C77FF491D5}" type="pres">
      <dgm:prSet presAssocID="{80DC049B-7FD5-3045-83DD-F1080B16A5FD}" presName="childText" presStyleLbl="conFgAcc1" presStyleIdx="1" presStyleCnt="5">
        <dgm:presLayoutVars>
          <dgm:bulletEnabled val="1"/>
        </dgm:presLayoutVars>
      </dgm:prSet>
      <dgm:spPr/>
    </dgm:pt>
    <dgm:pt modelId="{94545572-E2D1-A840-B151-EEDCC1725653}" type="pres">
      <dgm:prSet presAssocID="{90A38F66-0514-6B40-9287-C28DD9752DA8}" presName="spaceBetweenRectangles" presStyleCnt="0"/>
      <dgm:spPr/>
    </dgm:pt>
    <dgm:pt modelId="{7C5669DA-8D78-D443-B89E-7342304866EA}" type="pres">
      <dgm:prSet presAssocID="{2C9CC854-3F87-254F-A2B1-29161529ADF1}" presName="parentLin" presStyleCnt="0"/>
      <dgm:spPr/>
    </dgm:pt>
    <dgm:pt modelId="{DDFB5F5A-0D30-3348-ADC5-C650D90FEE0B}" type="pres">
      <dgm:prSet presAssocID="{2C9CC854-3F87-254F-A2B1-29161529ADF1}" presName="parentLeftMargin" presStyleLbl="node1" presStyleIdx="1" presStyleCnt="5"/>
      <dgm:spPr/>
    </dgm:pt>
    <dgm:pt modelId="{68DCEE62-EEE0-0F46-AD28-366444FAC71E}" type="pres">
      <dgm:prSet presAssocID="{2C9CC854-3F87-254F-A2B1-29161529ADF1}" presName="parentText" presStyleLbl="node1" presStyleIdx="2" presStyleCnt="5" custScaleX="64286">
        <dgm:presLayoutVars>
          <dgm:chMax val="0"/>
          <dgm:bulletEnabled val="1"/>
        </dgm:presLayoutVars>
      </dgm:prSet>
      <dgm:spPr/>
    </dgm:pt>
    <dgm:pt modelId="{7059B93F-5854-4C42-8C9A-467A138CFD2E}" type="pres">
      <dgm:prSet presAssocID="{2C9CC854-3F87-254F-A2B1-29161529ADF1}" presName="negativeSpace" presStyleCnt="0"/>
      <dgm:spPr/>
    </dgm:pt>
    <dgm:pt modelId="{65D12871-84DA-1740-9B7A-B977929B67B0}" type="pres">
      <dgm:prSet presAssocID="{2C9CC854-3F87-254F-A2B1-29161529ADF1}" presName="childText" presStyleLbl="conFgAcc1" presStyleIdx="2" presStyleCnt="5">
        <dgm:presLayoutVars>
          <dgm:bulletEnabled val="1"/>
        </dgm:presLayoutVars>
      </dgm:prSet>
      <dgm:spPr/>
    </dgm:pt>
    <dgm:pt modelId="{AAE1D0A2-4608-7B49-9996-B99BA586799F}" type="pres">
      <dgm:prSet presAssocID="{97FE1EB6-3554-394B-B19F-2EB818A7E00F}" presName="spaceBetweenRectangles" presStyleCnt="0"/>
      <dgm:spPr/>
    </dgm:pt>
    <dgm:pt modelId="{D0A6A33C-6FDB-514D-9133-1415707A85ED}" type="pres">
      <dgm:prSet presAssocID="{87FBB302-2DE2-1C42-85BA-409AF46FD45E}" presName="parentLin" presStyleCnt="0"/>
      <dgm:spPr/>
    </dgm:pt>
    <dgm:pt modelId="{038E828F-39A9-A443-9762-F6918CB067F8}" type="pres">
      <dgm:prSet presAssocID="{87FBB302-2DE2-1C42-85BA-409AF46FD45E}" presName="parentLeftMargin" presStyleLbl="node1" presStyleIdx="2" presStyleCnt="5"/>
      <dgm:spPr/>
    </dgm:pt>
    <dgm:pt modelId="{55DCFBF2-A92B-2D49-8E14-712808571A32}" type="pres">
      <dgm:prSet presAssocID="{87FBB302-2DE2-1C42-85BA-409AF46FD45E}" presName="parentText" presStyleLbl="node1" presStyleIdx="3" presStyleCnt="5" custScaleX="38775">
        <dgm:presLayoutVars>
          <dgm:chMax val="0"/>
          <dgm:bulletEnabled val="1"/>
        </dgm:presLayoutVars>
      </dgm:prSet>
      <dgm:spPr/>
    </dgm:pt>
    <dgm:pt modelId="{A77513AA-EE86-B049-9B6A-4E4DB9D9E803}" type="pres">
      <dgm:prSet presAssocID="{87FBB302-2DE2-1C42-85BA-409AF46FD45E}" presName="negativeSpace" presStyleCnt="0"/>
      <dgm:spPr/>
    </dgm:pt>
    <dgm:pt modelId="{ECB79F2C-3DB5-E846-95BD-E5064A03373D}" type="pres">
      <dgm:prSet presAssocID="{87FBB302-2DE2-1C42-85BA-409AF46FD45E}" presName="childText" presStyleLbl="conFgAcc1" presStyleIdx="3" presStyleCnt="5">
        <dgm:presLayoutVars>
          <dgm:bulletEnabled val="1"/>
        </dgm:presLayoutVars>
      </dgm:prSet>
      <dgm:spPr/>
    </dgm:pt>
    <dgm:pt modelId="{D6F7455C-C119-D043-B764-574835ECAF8D}" type="pres">
      <dgm:prSet presAssocID="{81CC6E2D-C9C7-CC49-94DF-7BCBF745FD8D}" presName="spaceBetweenRectangles" presStyleCnt="0"/>
      <dgm:spPr/>
    </dgm:pt>
    <dgm:pt modelId="{FA8C67F0-3B9A-5B40-9805-AAF40D878D9B}" type="pres">
      <dgm:prSet presAssocID="{DD51DDBF-23E0-B343-B9F6-E49D54C489B5}" presName="parentLin" presStyleCnt="0"/>
      <dgm:spPr/>
    </dgm:pt>
    <dgm:pt modelId="{9BA1CC4F-1DE9-8A4E-BF58-26CF6DB397FE}" type="pres">
      <dgm:prSet presAssocID="{DD51DDBF-23E0-B343-B9F6-E49D54C489B5}" presName="parentLeftMargin" presStyleLbl="node1" presStyleIdx="3" presStyleCnt="5"/>
      <dgm:spPr/>
    </dgm:pt>
    <dgm:pt modelId="{AFA02130-531F-2541-A40D-4D4C90AABF70}" type="pres">
      <dgm:prSet presAssocID="{DD51DDBF-23E0-B343-B9F6-E49D54C489B5}" presName="parentText" presStyleLbl="node1" presStyleIdx="4" presStyleCnt="5" custScaleX="48980">
        <dgm:presLayoutVars>
          <dgm:chMax val="0"/>
          <dgm:bulletEnabled val="1"/>
        </dgm:presLayoutVars>
      </dgm:prSet>
      <dgm:spPr/>
    </dgm:pt>
    <dgm:pt modelId="{C9C57EDF-A407-A54D-A20A-ADB613F35F8F}" type="pres">
      <dgm:prSet presAssocID="{DD51DDBF-23E0-B343-B9F6-E49D54C489B5}" presName="negativeSpace" presStyleCnt="0"/>
      <dgm:spPr/>
    </dgm:pt>
    <dgm:pt modelId="{7052E4C0-0365-DF4E-996C-A00169E89A13}" type="pres">
      <dgm:prSet presAssocID="{DD51DDBF-23E0-B343-B9F6-E49D54C489B5}" presName="childText" presStyleLbl="conFgAcc1" presStyleIdx="4" presStyleCnt="5">
        <dgm:presLayoutVars>
          <dgm:bulletEnabled val="1"/>
        </dgm:presLayoutVars>
      </dgm:prSet>
      <dgm:spPr/>
    </dgm:pt>
  </dgm:ptLst>
  <dgm:cxnLst>
    <dgm:cxn modelId="{3DE04106-F15A-5A4E-ACE9-78D6C34928B6}" srcId="{30F91678-A966-014A-AFE3-F3D065DF6BCC}" destId="{DD51DDBF-23E0-B343-B9F6-E49D54C489B5}" srcOrd="4" destOrd="0" parTransId="{A9DB291B-5DDE-7A4E-8BC2-0322A79053D8}" sibTransId="{D77F60C8-BFE7-E44C-9DCE-ADD797F2CB9E}"/>
    <dgm:cxn modelId="{C4A48707-8581-1C4D-9EBD-DAACA4B007DB}" type="presOf" srcId="{F83775D9-231C-DC44-A2D0-E6F9CB883F69}" destId="{7052E4C0-0365-DF4E-996C-A00169E89A13}" srcOrd="0" destOrd="0" presId="urn:microsoft.com/office/officeart/2005/8/layout/list1"/>
    <dgm:cxn modelId="{A759D90D-317E-164E-98C4-77A98472F801}" type="presOf" srcId="{30F91678-A966-014A-AFE3-F3D065DF6BCC}" destId="{44878D81-C104-7847-9BF0-A7694467A921}" srcOrd="0" destOrd="0" presId="urn:microsoft.com/office/officeart/2005/8/layout/list1"/>
    <dgm:cxn modelId="{62CCDD21-5E09-0E46-9940-6370791F1756}" type="presOf" srcId="{F31C79FB-85F6-7C43-A794-B3F4DDE05DF4}" destId="{E470F2D5-B98B-CE44-9C25-1EFDE028763E}" srcOrd="0" destOrd="0" presId="urn:microsoft.com/office/officeart/2005/8/layout/list1"/>
    <dgm:cxn modelId="{669D4825-009B-E74C-A02E-BA0A0CBB9F58}" srcId="{87FBB302-2DE2-1C42-85BA-409AF46FD45E}" destId="{E2C2B88E-C365-1342-A70B-E66784EEBADA}" srcOrd="0" destOrd="0" parTransId="{0C65C72B-4B61-A94E-BDEC-BFF0D37E59FA}" sibTransId="{6141C23A-9D80-B74C-B097-1398C10B4B73}"/>
    <dgm:cxn modelId="{940F3D2A-4C4D-894F-A8A1-265D927EDBF9}" type="presOf" srcId="{A51A051B-B444-5C4D-ACCD-2A20DD4E2424}" destId="{F3CA23DE-DCA7-8A4B-85EC-47D5EDFB354E}" srcOrd="1" destOrd="0" presId="urn:microsoft.com/office/officeart/2005/8/layout/list1"/>
    <dgm:cxn modelId="{33776D2D-9848-6B4C-B2B5-1FAF05D93380}" type="presOf" srcId="{DD51DDBF-23E0-B343-B9F6-E49D54C489B5}" destId="{9BA1CC4F-1DE9-8A4E-BF58-26CF6DB397FE}" srcOrd="0" destOrd="0" presId="urn:microsoft.com/office/officeart/2005/8/layout/list1"/>
    <dgm:cxn modelId="{C0827931-ADBE-7542-8773-310152EBA1A4}" srcId="{30F91678-A966-014A-AFE3-F3D065DF6BCC}" destId="{A51A051B-B444-5C4D-ACCD-2A20DD4E2424}" srcOrd="0" destOrd="0" parTransId="{8776F8E4-929F-EE4F-9587-AEED3A3789FB}" sibTransId="{AFE95660-BFD2-F744-96FE-FACB8D9DE7B5}"/>
    <dgm:cxn modelId="{15626D39-85E8-A147-86B7-92354FC85396}" type="presOf" srcId="{E2C2B88E-C365-1342-A70B-E66784EEBADA}" destId="{ECB79F2C-3DB5-E846-95BD-E5064A03373D}" srcOrd="0" destOrd="0" presId="urn:microsoft.com/office/officeart/2005/8/layout/list1"/>
    <dgm:cxn modelId="{6DC5843C-F893-554C-B497-EE783C6D42AA}" srcId="{30F91678-A966-014A-AFE3-F3D065DF6BCC}" destId="{80DC049B-7FD5-3045-83DD-F1080B16A5FD}" srcOrd="1" destOrd="0" parTransId="{8DB4D05B-BD93-564D-BC96-D04C53A8B166}" sibTransId="{90A38F66-0514-6B40-9287-C28DD9752DA8}"/>
    <dgm:cxn modelId="{5E66C46A-AB7C-BD4E-96B3-F6AC9FD9046D}" type="presOf" srcId="{87FBB302-2DE2-1C42-85BA-409AF46FD45E}" destId="{55DCFBF2-A92B-2D49-8E14-712808571A32}" srcOrd="1" destOrd="0" presId="urn:microsoft.com/office/officeart/2005/8/layout/list1"/>
    <dgm:cxn modelId="{14082052-3E40-1345-8038-8B186E992241}" type="presOf" srcId="{A51A051B-B444-5C4D-ACCD-2A20DD4E2424}" destId="{48EC8570-AC82-C646-A9E0-D97EA89C7C19}" srcOrd="0" destOrd="0" presId="urn:microsoft.com/office/officeart/2005/8/layout/list1"/>
    <dgm:cxn modelId="{7F357E53-2443-ED46-A113-E86ABB517A75}" type="presOf" srcId="{A64C4E49-A0FB-9E44-BB1D-A5CD8B1AE6EB}" destId="{E470F2D5-B98B-CE44-9C25-1EFDE028763E}" srcOrd="0" destOrd="1" presId="urn:microsoft.com/office/officeart/2005/8/layout/list1"/>
    <dgm:cxn modelId="{A208E876-1735-2946-8D6F-DDCC85968089}" type="presOf" srcId="{2C9CC854-3F87-254F-A2B1-29161529ADF1}" destId="{68DCEE62-EEE0-0F46-AD28-366444FAC71E}" srcOrd="1" destOrd="0" presId="urn:microsoft.com/office/officeart/2005/8/layout/list1"/>
    <dgm:cxn modelId="{CCB8DB88-B870-6940-87F7-34B806C52D11}" type="presOf" srcId="{9EFBC27B-9187-484D-AD98-003F107DD10F}" destId="{E8BFF411-F451-A341-8D87-49C77FF491D5}" srcOrd="0" destOrd="0" presId="urn:microsoft.com/office/officeart/2005/8/layout/list1"/>
    <dgm:cxn modelId="{67AB5889-852C-3244-98D1-0929EB14A4A1}" type="presOf" srcId="{2C9CC854-3F87-254F-A2B1-29161529ADF1}" destId="{DDFB5F5A-0D30-3348-ADC5-C650D90FEE0B}" srcOrd="0" destOrd="0" presId="urn:microsoft.com/office/officeart/2005/8/layout/list1"/>
    <dgm:cxn modelId="{F6EE9D8A-6F99-E049-ABEB-5EA5B04B5184}" srcId="{30F91678-A966-014A-AFE3-F3D065DF6BCC}" destId="{2C9CC854-3F87-254F-A2B1-29161529ADF1}" srcOrd="2" destOrd="0" parTransId="{37A459E1-3DFD-484E-A449-6ACB53A26CC2}" sibTransId="{97FE1EB6-3554-394B-B19F-2EB818A7E00F}"/>
    <dgm:cxn modelId="{40DC9E8D-B94C-0948-AD4A-5CF5278F6F75}" srcId="{2C9CC854-3F87-254F-A2B1-29161529ADF1}" destId="{C0493049-879C-7048-81E3-E88D8A386435}" srcOrd="0" destOrd="0" parTransId="{8858A644-7071-C74C-A99E-CCE8AB40A547}" sibTransId="{4CF35CDC-BA3B-8F45-BB5B-0536A3C176F2}"/>
    <dgm:cxn modelId="{C684D08E-BF39-C646-8A0B-05126313DA0B}" srcId="{30F91678-A966-014A-AFE3-F3D065DF6BCC}" destId="{87FBB302-2DE2-1C42-85BA-409AF46FD45E}" srcOrd="3" destOrd="0" parTransId="{B1DDF52A-03C2-ED42-BCB4-B84B7D2B9F2C}" sibTransId="{81CC6E2D-C9C7-CC49-94DF-7BCBF745FD8D}"/>
    <dgm:cxn modelId="{1695B39D-2E8D-A146-8D71-704D8B9FE405}" type="presOf" srcId="{80DC049B-7FD5-3045-83DD-F1080B16A5FD}" destId="{7A72E58F-7E0B-3B4F-92FC-54A2C6DAC1B5}" srcOrd="0" destOrd="0" presId="urn:microsoft.com/office/officeart/2005/8/layout/list1"/>
    <dgm:cxn modelId="{3E82B6AF-F560-F34C-8C28-3DDAE239C12D}" type="presOf" srcId="{80DC049B-7FD5-3045-83DD-F1080B16A5FD}" destId="{9D394F1D-EBFB-3948-A773-BA9E32EB8A2D}" srcOrd="1" destOrd="0" presId="urn:microsoft.com/office/officeart/2005/8/layout/list1"/>
    <dgm:cxn modelId="{4A2F6DC5-D150-1048-AE28-1FF498F06545}" srcId="{80DC049B-7FD5-3045-83DD-F1080B16A5FD}" destId="{9EFBC27B-9187-484D-AD98-003F107DD10F}" srcOrd="0" destOrd="0" parTransId="{625F119B-BFD1-F543-B281-1D322E011FB3}" sibTransId="{105A3B14-4266-A84D-A904-71E74119EB9C}"/>
    <dgm:cxn modelId="{E90FDAC7-F9EB-8A48-9620-B3966DA28D8D}" type="presOf" srcId="{DD51DDBF-23E0-B343-B9F6-E49D54C489B5}" destId="{AFA02130-531F-2541-A40D-4D4C90AABF70}" srcOrd="1" destOrd="0" presId="urn:microsoft.com/office/officeart/2005/8/layout/list1"/>
    <dgm:cxn modelId="{8B2D44C8-F569-2C40-8369-F5381957DF24}" srcId="{DD51DDBF-23E0-B343-B9F6-E49D54C489B5}" destId="{F83775D9-231C-DC44-A2D0-E6F9CB883F69}" srcOrd="0" destOrd="0" parTransId="{84E1DDA8-5A62-1C4D-9143-A7763DC0FB31}" sibTransId="{19B7166B-0324-224D-82E1-FB4C4C32A8F2}"/>
    <dgm:cxn modelId="{13F08BDF-93E0-9E42-830B-D8B6BF0DDCC1}" srcId="{A51A051B-B444-5C4D-ACCD-2A20DD4E2424}" destId="{F31C79FB-85F6-7C43-A794-B3F4DDE05DF4}" srcOrd="0" destOrd="0" parTransId="{04C8D68A-9CCD-764A-A3BF-7BFD50312E9D}" sibTransId="{D72DE6BB-3CE9-7D4F-9D78-1B2E4F7DD480}"/>
    <dgm:cxn modelId="{90173BE2-1E04-1745-A40A-D7E2A549B1A9}" srcId="{A51A051B-B444-5C4D-ACCD-2A20DD4E2424}" destId="{A64C4E49-A0FB-9E44-BB1D-A5CD8B1AE6EB}" srcOrd="1" destOrd="0" parTransId="{57DBDDC1-3B17-8C40-AD8C-CFBA8BF28BF9}" sibTransId="{6413D08D-EA4A-764A-A87F-1337495A5A65}"/>
    <dgm:cxn modelId="{B6FFD0F8-0EB9-D248-ABA7-7CDC25C9A2D4}" type="presOf" srcId="{C0493049-879C-7048-81E3-E88D8A386435}" destId="{65D12871-84DA-1740-9B7A-B977929B67B0}" srcOrd="0" destOrd="0" presId="urn:microsoft.com/office/officeart/2005/8/layout/list1"/>
    <dgm:cxn modelId="{F2C92BFD-CA97-E448-A5A9-17018E0B7156}" type="presOf" srcId="{87FBB302-2DE2-1C42-85BA-409AF46FD45E}" destId="{038E828F-39A9-A443-9762-F6918CB067F8}" srcOrd="0" destOrd="0" presId="urn:microsoft.com/office/officeart/2005/8/layout/list1"/>
    <dgm:cxn modelId="{D677621E-D263-7A48-A196-1D3ECE6B9DAE}" type="presParOf" srcId="{44878D81-C104-7847-9BF0-A7694467A921}" destId="{F4B8651E-3ED3-9E48-B1B8-A623EDC3BE28}" srcOrd="0" destOrd="0" presId="urn:microsoft.com/office/officeart/2005/8/layout/list1"/>
    <dgm:cxn modelId="{38EF0B74-ED39-1C46-966E-EE42517EE3C4}" type="presParOf" srcId="{F4B8651E-3ED3-9E48-B1B8-A623EDC3BE28}" destId="{48EC8570-AC82-C646-A9E0-D97EA89C7C19}" srcOrd="0" destOrd="0" presId="urn:microsoft.com/office/officeart/2005/8/layout/list1"/>
    <dgm:cxn modelId="{3EFE2A9A-D140-374E-9CFD-A1068B72AD2E}" type="presParOf" srcId="{F4B8651E-3ED3-9E48-B1B8-A623EDC3BE28}" destId="{F3CA23DE-DCA7-8A4B-85EC-47D5EDFB354E}" srcOrd="1" destOrd="0" presId="urn:microsoft.com/office/officeart/2005/8/layout/list1"/>
    <dgm:cxn modelId="{BF04533B-49BB-4E48-B5E0-79F32D545D24}" type="presParOf" srcId="{44878D81-C104-7847-9BF0-A7694467A921}" destId="{BEBA6324-3904-494E-BF0D-E5725ED52E91}" srcOrd="1" destOrd="0" presId="urn:microsoft.com/office/officeart/2005/8/layout/list1"/>
    <dgm:cxn modelId="{5BA98400-4DB3-9E4F-A8C9-7BEDEEC73237}" type="presParOf" srcId="{44878D81-C104-7847-9BF0-A7694467A921}" destId="{E470F2D5-B98B-CE44-9C25-1EFDE028763E}" srcOrd="2" destOrd="0" presId="urn:microsoft.com/office/officeart/2005/8/layout/list1"/>
    <dgm:cxn modelId="{B0C31420-F710-C14F-89E3-9F25937BEDA2}" type="presParOf" srcId="{44878D81-C104-7847-9BF0-A7694467A921}" destId="{07AFA613-A516-8C45-AA10-C38E404E4015}" srcOrd="3" destOrd="0" presId="urn:microsoft.com/office/officeart/2005/8/layout/list1"/>
    <dgm:cxn modelId="{60403AF6-A287-9848-B921-89CD85DC57FF}" type="presParOf" srcId="{44878D81-C104-7847-9BF0-A7694467A921}" destId="{77BBCC61-96F6-9E40-8EC8-3B69EDB77954}" srcOrd="4" destOrd="0" presId="urn:microsoft.com/office/officeart/2005/8/layout/list1"/>
    <dgm:cxn modelId="{A06E1FDD-A2CA-1043-BC99-6817A91C02BF}" type="presParOf" srcId="{77BBCC61-96F6-9E40-8EC8-3B69EDB77954}" destId="{7A72E58F-7E0B-3B4F-92FC-54A2C6DAC1B5}" srcOrd="0" destOrd="0" presId="urn:microsoft.com/office/officeart/2005/8/layout/list1"/>
    <dgm:cxn modelId="{89E23CA3-80DD-264C-BC24-898278911D88}" type="presParOf" srcId="{77BBCC61-96F6-9E40-8EC8-3B69EDB77954}" destId="{9D394F1D-EBFB-3948-A773-BA9E32EB8A2D}" srcOrd="1" destOrd="0" presId="urn:microsoft.com/office/officeart/2005/8/layout/list1"/>
    <dgm:cxn modelId="{53F02B89-3600-C049-8465-710BC1DDD8E8}" type="presParOf" srcId="{44878D81-C104-7847-9BF0-A7694467A921}" destId="{F2E2BA8F-51B0-3E4B-8E2C-566ECF10426F}" srcOrd="5" destOrd="0" presId="urn:microsoft.com/office/officeart/2005/8/layout/list1"/>
    <dgm:cxn modelId="{8C9F3A8B-40CF-FF42-940A-48E46BD55C2A}" type="presParOf" srcId="{44878D81-C104-7847-9BF0-A7694467A921}" destId="{E8BFF411-F451-A341-8D87-49C77FF491D5}" srcOrd="6" destOrd="0" presId="urn:microsoft.com/office/officeart/2005/8/layout/list1"/>
    <dgm:cxn modelId="{7EAB7A7B-704E-A14D-BFF6-62A5264EBA38}" type="presParOf" srcId="{44878D81-C104-7847-9BF0-A7694467A921}" destId="{94545572-E2D1-A840-B151-EEDCC1725653}" srcOrd="7" destOrd="0" presId="urn:microsoft.com/office/officeart/2005/8/layout/list1"/>
    <dgm:cxn modelId="{3C91D318-8111-9F41-B9D9-8887CDDE0C55}" type="presParOf" srcId="{44878D81-C104-7847-9BF0-A7694467A921}" destId="{7C5669DA-8D78-D443-B89E-7342304866EA}" srcOrd="8" destOrd="0" presId="urn:microsoft.com/office/officeart/2005/8/layout/list1"/>
    <dgm:cxn modelId="{7A7AFBDE-CBDA-D048-A627-007B5D54B9D5}" type="presParOf" srcId="{7C5669DA-8D78-D443-B89E-7342304866EA}" destId="{DDFB5F5A-0D30-3348-ADC5-C650D90FEE0B}" srcOrd="0" destOrd="0" presId="urn:microsoft.com/office/officeart/2005/8/layout/list1"/>
    <dgm:cxn modelId="{275A3441-F8E2-5547-8253-205DFEF32CE6}" type="presParOf" srcId="{7C5669DA-8D78-D443-B89E-7342304866EA}" destId="{68DCEE62-EEE0-0F46-AD28-366444FAC71E}" srcOrd="1" destOrd="0" presId="urn:microsoft.com/office/officeart/2005/8/layout/list1"/>
    <dgm:cxn modelId="{EC836277-AC2B-1B4E-A29F-3AE41878BCFB}" type="presParOf" srcId="{44878D81-C104-7847-9BF0-A7694467A921}" destId="{7059B93F-5854-4C42-8C9A-467A138CFD2E}" srcOrd="9" destOrd="0" presId="urn:microsoft.com/office/officeart/2005/8/layout/list1"/>
    <dgm:cxn modelId="{C9820705-CC05-CA43-836E-213B11C0D058}" type="presParOf" srcId="{44878D81-C104-7847-9BF0-A7694467A921}" destId="{65D12871-84DA-1740-9B7A-B977929B67B0}" srcOrd="10" destOrd="0" presId="urn:microsoft.com/office/officeart/2005/8/layout/list1"/>
    <dgm:cxn modelId="{291D4B7E-2B66-1944-8EF5-253809759274}" type="presParOf" srcId="{44878D81-C104-7847-9BF0-A7694467A921}" destId="{AAE1D0A2-4608-7B49-9996-B99BA586799F}" srcOrd="11" destOrd="0" presId="urn:microsoft.com/office/officeart/2005/8/layout/list1"/>
    <dgm:cxn modelId="{77ADE4E6-C7F4-3448-B901-57E0C68051AD}" type="presParOf" srcId="{44878D81-C104-7847-9BF0-A7694467A921}" destId="{D0A6A33C-6FDB-514D-9133-1415707A85ED}" srcOrd="12" destOrd="0" presId="urn:microsoft.com/office/officeart/2005/8/layout/list1"/>
    <dgm:cxn modelId="{2BB7D9A7-4D8B-A04A-A59B-7888F4E109F5}" type="presParOf" srcId="{D0A6A33C-6FDB-514D-9133-1415707A85ED}" destId="{038E828F-39A9-A443-9762-F6918CB067F8}" srcOrd="0" destOrd="0" presId="urn:microsoft.com/office/officeart/2005/8/layout/list1"/>
    <dgm:cxn modelId="{6E4BB664-D9D1-C848-98F5-8C78363AFC56}" type="presParOf" srcId="{D0A6A33C-6FDB-514D-9133-1415707A85ED}" destId="{55DCFBF2-A92B-2D49-8E14-712808571A32}" srcOrd="1" destOrd="0" presId="urn:microsoft.com/office/officeart/2005/8/layout/list1"/>
    <dgm:cxn modelId="{52978810-7C48-4845-B7CE-189FCCEF78D4}" type="presParOf" srcId="{44878D81-C104-7847-9BF0-A7694467A921}" destId="{A77513AA-EE86-B049-9B6A-4E4DB9D9E803}" srcOrd="13" destOrd="0" presId="urn:microsoft.com/office/officeart/2005/8/layout/list1"/>
    <dgm:cxn modelId="{175D2C86-D667-6846-B535-C466E5D6149F}" type="presParOf" srcId="{44878D81-C104-7847-9BF0-A7694467A921}" destId="{ECB79F2C-3DB5-E846-95BD-E5064A03373D}" srcOrd="14" destOrd="0" presId="urn:microsoft.com/office/officeart/2005/8/layout/list1"/>
    <dgm:cxn modelId="{8527AF4C-0973-184B-AB29-262F512101C5}" type="presParOf" srcId="{44878D81-C104-7847-9BF0-A7694467A921}" destId="{D6F7455C-C119-D043-B764-574835ECAF8D}" srcOrd="15" destOrd="0" presId="urn:microsoft.com/office/officeart/2005/8/layout/list1"/>
    <dgm:cxn modelId="{BA541C36-3B7F-A74A-9DF8-82EE1775CD0B}" type="presParOf" srcId="{44878D81-C104-7847-9BF0-A7694467A921}" destId="{FA8C67F0-3B9A-5B40-9805-AAF40D878D9B}" srcOrd="16" destOrd="0" presId="urn:microsoft.com/office/officeart/2005/8/layout/list1"/>
    <dgm:cxn modelId="{3A0783DD-7647-F340-8315-5450562B7827}" type="presParOf" srcId="{FA8C67F0-3B9A-5B40-9805-AAF40D878D9B}" destId="{9BA1CC4F-1DE9-8A4E-BF58-26CF6DB397FE}" srcOrd="0" destOrd="0" presId="urn:microsoft.com/office/officeart/2005/8/layout/list1"/>
    <dgm:cxn modelId="{37435FE0-F3C6-6E42-86A0-B294A293A659}" type="presParOf" srcId="{FA8C67F0-3B9A-5B40-9805-AAF40D878D9B}" destId="{AFA02130-531F-2541-A40D-4D4C90AABF70}" srcOrd="1" destOrd="0" presId="urn:microsoft.com/office/officeart/2005/8/layout/list1"/>
    <dgm:cxn modelId="{A4784428-35EB-A94D-A2F8-6CD87439B107}" type="presParOf" srcId="{44878D81-C104-7847-9BF0-A7694467A921}" destId="{C9C57EDF-A407-A54D-A20A-ADB613F35F8F}" srcOrd="17" destOrd="0" presId="urn:microsoft.com/office/officeart/2005/8/layout/list1"/>
    <dgm:cxn modelId="{E7EFF6F6-24A5-B544-AB73-D68577AECED1}" type="presParOf" srcId="{44878D81-C104-7847-9BF0-A7694467A921}" destId="{7052E4C0-0365-DF4E-996C-A00169E89A13}"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7FD8E20-BBAB-AB4E-8999-A300E17AF441}" type="doc">
      <dgm:prSet loTypeId="urn:microsoft.com/office/officeart/2005/8/layout/matrix1" loCatId="matrix" qsTypeId="urn:microsoft.com/office/officeart/2005/8/quickstyle/simple4" qsCatId="simple" csTypeId="urn:microsoft.com/office/officeart/2005/8/colors/accent1_2" csCatId="accent1" phldr="1"/>
      <dgm:spPr/>
      <dgm:t>
        <a:bodyPr/>
        <a:lstStyle/>
        <a:p>
          <a:endParaRPr lang="en-US"/>
        </a:p>
      </dgm:t>
    </dgm:pt>
    <dgm:pt modelId="{8867499F-75A7-AE4E-989E-DB1BC3C97276}">
      <dgm:prSet custT="1"/>
      <dgm:spPr>
        <a:solidFill>
          <a:schemeClr val="tx2"/>
        </a:solidFill>
        <a:ln>
          <a:solidFill>
            <a:schemeClr val="tx1"/>
          </a:solidFill>
        </a:ln>
      </dgm:spPr>
      <dgm:t>
        <a:bodyPr/>
        <a:lstStyle/>
        <a:p>
          <a:pPr rtl="0"/>
          <a:r>
            <a:rPr lang="en-US" sz="1800" b="1" i="0" dirty="0">
              <a:solidFill>
                <a:schemeClr val="tx2">
                  <a:lumMod val="10000"/>
                </a:schemeClr>
              </a:solidFill>
            </a:rPr>
            <a:t>S/MIME</a:t>
          </a:r>
        </a:p>
      </dgm:t>
    </dgm:pt>
    <dgm:pt modelId="{724AA4BE-A61F-FD44-95E5-664160770CC3}" type="parTrans" cxnId="{A2CF7598-D2BE-C442-B355-EE23A1848FB0}">
      <dgm:prSet/>
      <dgm:spPr/>
      <dgm:t>
        <a:bodyPr/>
        <a:lstStyle/>
        <a:p>
          <a:endParaRPr lang="en-US"/>
        </a:p>
      </dgm:t>
    </dgm:pt>
    <dgm:pt modelId="{59608713-F55D-8C48-842D-AB6555D22F97}" type="sibTrans" cxnId="{A2CF7598-D2BE-C442-B355-EE23A1848FB0}">
      <dgm:prSet/>
      <dgm:spPr/>
      <dgm:t>
        <a:bodyPr/>
        <a:lstStyle/>
        <a:p>
          <a:endParaRPr lang="en-US"/>
        </a:p>
      </dgm:t>
    </dgm:pt>
    <dgm:pt modelId="{5F117A6A-2F46-A646-83F4-43A7F551D8C1}">
      <dgm:prSet custT="1"/>
      <dgm:spPr>
        <a:ln>
          <a:solidFill>
            <a:schemeClr val="bg2"/>
          </a:solidFill>
        </a:ln>
      </dgm:spPr>
      <dgm:t>
        <a:bodyPr/>
        <a:lstStyle/>
        <a:p>
          <a:pPr rtl="0"/>
          <a:r>
            <a:rPr lang="en-US" sz="1500" b="1" i="0" dirty="0"/>
            <a:t>Consists of encrypted content of any type and encrypted content encryption keys for one or more recipients</a:t>
          </a:r>
        </a:p>
      </dgm:t>
    </dgm:pt>
    <dgm:pt modelId="{49EECC26-1271-5E40-9ED1-537D518FB99B}" type="parTrans" cxnId="{83FC3868-EB54-134B-87AC-2D5D665DD78A}">
      <dgm:prSet/>
      <dgm:spPr/>
      <dgm:t>
        <a:bodyPr/>
        <a:lstStyle/>
        <a:p>
          <a:endParaRPr lang="en-US"/>
        </a:p>
      </dgm:t>
    </dgm:pt>
    <dgm:pt modelId="{165517F0-AD87-D843-9D34-F586697CAE54}" type="sibTrans" cxnId="{83FC3868-EB54-134B-87AC-2D5D665DD78A}">
      <dgm:prSet/>
      <dgm:spPr/>
      <dgm:t>
        <a:bodyPr/>
        <a:lstStyle/>
        <a:p>
          <a:endParaRPr lang="en-US"/>
        </a:p>
      </dgm:t>
    </dgm:pt>
    <dgm:pt modelId="{2D0FB0CB-5D93-EC4E-82BA-8562C7635C5C}">
      <dgm:prSet custT="1"/>
      <dgm:spPr>
        <a:ln>
          <a:solidFill>
            <a:schemeClr val="bg2"/>
          </a:solidFill>
        </a:ln>
      </dgm:spPr>
      <dgm:t>
        <a:bodyPr/>
        <a:lstStyle/>
        <a:p>
          <a:pPr rtl="0"/>
          <a:r>
            <a:rPr lang="en-US" sz="1500" b="1" i="0" dirty="0"/>
            <a:t>Signed data</a:t>
          </a:r>
        </a:p>
      </dgm:t>
    </dgm:pt>
    <dgm:pt modelId="{09C5C9E9-22DA-3F4E-8200-6F8E488DDCCE}" type="parTrans" cxnId="{ACD6DF65-56D2-E54E-9B58-6836BE5DB536}">
      <dgm:prSet/>
      <dgm:spPr/>
      <dgm:t>
        <a:bodyPr/>
        <a:lstStyle/>
        <a:p>
          <a:endParaRPr lang="en-US"/>
        </a:p>
      </dgm:t>
    </dgm:pt>
    <dgm:pt modelId="{CCD3ED45-3583-8B42-89B3-D51965DC6972}" type="sibTrans" cxnId="{ACD6DF65-56D2-E54E-9B58-6836BE5DB536}">
      <dgm:prSet/>
      <dgm:spPr/>
      <dgm:t>
        <a:bodyPr/>
        <a:lstStyle/>
        <a:p>
          <a:endParaRPr lang="en-US"/>
        </a:p>
      </dgm:t>
    </dgm:pt>
    <dgm:pt modelId="{C4D3E7B3-7B20-9645-86D9-784D9B7C5A31}">
      <dgm:prSet custT="1"/>
      <dgm:spPr>
        <a:ln>
          <a:solidFill>
            <a:schemeClr val="bg2"/>
          </a:solidFill>
        </a:ln>
      </dgm:spPr>
      <dgm:t>
        <a:bodyPr/>
        <a:lstStyle/>
        <a:p>
          <a:pPr rtl="0"/>
          <a:r>
            <a:rPr lang="en-US" sz="1500" b="1" i="0" dirty="0"/>
            <a:t>A digital signature is formed by taking the message digest of the content to be signed and then encrypting that with the private key of the signer</a:t>
          </a:r>
        </a:p>
      </dgm:t>
    </dgm:pt>
    <dgm:pt modelId="{5398D308-62BC-4644-BE39-F555DCA7E5EA}" type="parTrans" cxnId="{8364EB7B-29B1-9344-8242-00AEDEE531DC}">
      <dgm:prSet/>
      <dgm:spPr/>
      <dgm:t>
        <a:bodyPr/>
        <a:lstStyle/>
        <a:p>
          <a:endParaRPr lang="en-US"/>
        </a:p>
      </dgm:t>
    </dgm:pt>
    <dgm:pt modelId="{EBA005E3-A8C5-4643-9F68-3EF3D3545616}" type="sibTrans" cxnId="{8364EB7B-29B1-9344-8242-00AEDEE531DC}">
      <dgm:prSet/>
      <dgm:spPr/>
      <dgm:t>
        <a:bodyPr/>
        <a:lstStyle/>
        <a:p>
          <a:endParaRPr lang="en-US"/>
        </a:p>
      </dgm:t>
    </dgm:pt>
    <dgm:pt modelId="{A78B885B-D4CA-B148-AA80-5B38FC4EB324}">
      <dgm:prSet custT="1"/>
      <dgm:spPr>
        <a:ln>
          <a:solidFill>
            <a:schemeClr val="bg2"/>
          </a:solidFill>
        </a:ln>
      </dgm:spPr>
      <dgm:t>
        <a:bodyPr/>
        <a:lstStyle/>
        <a:p>
          <a:pPr rtl="0"/>
          <a:r>
            <a:rPr lang="en-US" sz="1500" b="1" i="0" dirty="0"/>
            <a:t>The content plus signature are then encoded using base64 encoding</a:t>
          </a:r>
        </a:p>
      </dgm:t>
    </dgm:pt>
    <dgm:pt modelId="{11753F4D-17FE-4B42-A347-FF1005B8784C}" type="parTrans" cxnId="{A6F7702A-5B62-CC49-AE73-C2EB31E328EC}">
      <dgm:prSet/>
      <dgm:spPr/>
      <dgm:t>
        <a:bodyPr/>
        <a:lstStyle/>
        <a:p>
          <a:endParaRPr lang="en-US"/>
        </a:p>
      </dgm:t>
    </dgm:pt>
    <dgm:pt modelId="{2B5D299B-F4C6-0045-82FB-FAE5C9B03AFA}" type="sibTrans" cxnId="{A6F7702A-5B62-CC49-AE73-C2EB31E328EC}">
      <dgm:prSet/>
      <dgm:spPr/>
      <dgm:t>
        <a:bodyPr/>
        <a:lstStyle/>
        <a:p>
          <a:endParaRPr lang="en-US"/>
        </a:p>
      </dgm:t>
    </dgm:pt>
    <dgm:pt modelId="{58188176-9DEF-6C4D-B5C7-E6C9A2F7E320}">
      <dgm:prSet custT="1"/>
      <dgm:spPr>
        <a:ln>
          <a:solidFill>
            <a:schemeClr val="bg2"/>
          </a:solidFill>
        </a:ln>
      </dgm:spPr>
      <dgm:t>
        <a:bodyPr/>
        <a:lstStyle/>
        <a:p>
          <a:pPr rtl="0"/>
          <a:r>
            <a:rPr lang="en-US" sz="1500" b="1" i="0" dirty="0"/>
            <a:t>A signed data message can only be viewed by a recipient with S/MIME capability</a:t>
          </a:r>
        </a:p>
      </dgm:t>
    </dgm:pt>
    <dgm:pt modelId="{CAB56076-2393-DF4A-9A02-FABCF85AEE85}" type="parTrans" cxnId="{48126D24-298C-8A41-A988-A322D373CAC1}">
      <dgm:prSet/>
      <dgm:spPr/>
      <dgm:t>
        <a:bodyPr/>
        <a:lstStyle/>
        <a:p>
          <a:endParaRPr lang="en-US"/>
        </a:p>
      </dgm:t>
    </dgm:pt>
    <dgm:pt modelId="{F8E47110-864F-F946-B1F1-08D5A4B11FAB}" type="sibTrans" cxnId="{48126D24-298C-8A41-A988-A322D373CAC1}">
      <dgm:prSet/>
      <dgm:spPr/>
      <dgm:t>
        <a:bodyPr/>
        <a:lstStyle/>
        <a:p>
          <a:endParaRPr lang="en-US"/>
        </a:p>
      </dgm:t>
    </dgm:pt>
    <dgm:pt modelId="{B2034489-3185-C540-B5F0-5370C8055050}">
      <dgm:prSet custT="1"/>
      <dgm:spPr>
        <a:ln>
          <a:solidFill>
            <a:schemeClr val="bg2"/>
          </a:solidFill>
        </a:ln>
      </dgm:spPr>
      <dgm:t>
        <a:bodyPr/>
        <a:lstStyle/>
        <a:p>
          <a:pPr rtl="0"/>
          <a:r>
            <a:rPr lang="en-US" sz="1500" b="1" i="0" dirty="0"/>
            <a:t>Clear-signed data</a:t>
          </a:r>
        </a:p>
      </dgm:t>
    </dgm:pt>
    <dgm:pt modelId="{6D3BD0F0-BF47-9042-8F5A-768380500A2E}" type="parTrans" cxnId="{BC3E91E9-AF10-8C49-BF3D-054B6CFA77A2}">
      <dgm:prSet/>
      <dgm:spPr/>
      <dgm:t>
        <a:bodyPr/>
        <a:lstStyle/>
        <a:p>
          <a:endParaRPr lang="en-US"/>
        </a:p>
      </dgm:t>
    </dgm:pt>
    <dgm:pt modelId="{590F36F0-5021-0846-A2F8-537D4294489C}" type="sibTrans" cxnId="{BC3E91E9-AF10-8C49-BF3D-054B6CFA77A2}">
      <dgm:prSet/>
      <dgm:spPr/>
      <dgm:t>
        <a:bodyPr/>
        <a:lstStyle/>
        <a:p>
          <a:endParaRPr lang="en-US"/>
        </a:p>
      </dgm:t>
    </dgm:pt>
    <dgm:pt modelId="{6DD0CFDB-34C5-1946-AC7E-4D34E8994784}">
      <dgm:prSet custT="1"/>
      <dgm:spPr>
        <a:ln>
          <a:solidFill>
            <a:schemeClr val="bg2"/>
          </a:solidFill>
        </a:ln>
      </dgm:spPr>
      <dgm:t>
        <a:bodyPr/>
        <a:lstStyle/>
        <a:p>
          <a:pPr rtl="0"/>
          <a:r>
            <a:rPr lang="en-US" sz="1500" b="1" i="0" dirty="0"/>
            <a:t>Only the digital signature is encoded using base64</a:t>
          </a:r>
        </a:p>
      </dgm:t>
    </dgm:pt>
    <dgm:pt modelId="{90BF5490-38D4-2942-9DE1-9AFE463120A0}" type="parTrans" cxnId="{4101C39C-331D-D741-BF2E-A6B71C96EC00}">
      <dgm:prSet/>
      <dgm:spPr/>
      <dgm:t>
        <a:bodyPr/>
        <a:lstStyle/>
        <a:p>
          <a:endParaRPr lang="en-US"/>
        </a:p>
      </dgm:t>
    </dgm:pt>
    <dgm:pt modelId="{348A17E0-68C9-8548-BEBD-813D9204BBF3}" type="sibTrans" cxnId="{4101C39C-331D-D741-BF2E-A6B71C96EC00}">
      <dgm:prSet/>
      <dgm:spPr/>
      <dgm:t>
        <a:bodyPr/>
        <a:lstStyle/>
        <a:p>
          <a:endParaRPr lang="en-US"/>
        </a:p>
      </dgm:t>
    </dgm:pt>
    <dgm:pt modelId="{4ACA0DA4-4397-A446-A71B-3A85CAC90AD9}">
      <dgm:prSet custT="1"/>
      <dgm:spPr>
        <a:ln>
          <a:solidFill>
            <a:schemeClr val="bg2"/>
          </a:solidFill>
        </a:ln>
      </dgm:spPr>
      <dgm:t>
        <a:bodyPr/>
        <a:lstStyle/>
        <a:p>
          <a:pPr rtl="0"/>
          <a:r>
            <a:rPr lang="en-US" sz="1500" b="1" i="0" dirty="0"/>
            <a:t>As a result recipients without S/MIME capability can view the message content, although they cannot verify the signature</a:t>
          </a:r>
        </a:p>
      </dgm:t>
    </dgm:pt>
    <dgm:pt modelId="{72FAA1C4-38F0-C846-94AA-DF83280B0CE9}" type="parTrans" cxnId="{68FC614E-62B6-894D-B071-96CBFA4AE376}">
      <dgm:prSet/>
      <dgm:spPr/>
      <dgm:t>
        <a:bodyPr/>
        <a:lstStyle/>
        <a:p>
          <a:endParaRPr lang="en-US"/>
        </a:p>
      </dgm:t>
    </dgm:pt>
    <dgm:pt modelId="{E62A4DE8-70C6-2241-A151-ABB783B6B6F2}" type="sibTrans" cxnId="{68FC614E-62B6-894D-B071-96CBFA4AE376}">
      <dgm:prSet/>
      <dgm:spPr/>
      <dgm:t>
        <a:bodyPr/>
        <a:lstStyle/>
        <a:p>
          <a:endParaRPr lang="en-US"/>
        </a:p>
      </dgm:t>
    </dgm:pt>
    <dgm:pt modelId="{731BCB4C-EE4F-4F49-B21F-96EC72CC8C0F}">
      <dgm:prSet custT="1"/>
      <dgm:spPr>
        <a:ln>
          <a:solidFill>
            <a:schemeClr val="bg2"/>
          </a:solidFill>
        </a:ln>
      </dgm:spPr>
      <dgm:t>
        <a:bodyPr/>
        <a:lstStyle/>
        <a:p>
          <a:pPr rtl="0"/>
          <a:r>
            <a:rPr lang="en-US" sz="1500" b="1" i="0" dirty="0"/>
            <a:t>Signed and enveloped data</a:t>
          </a:r>
        </a:p>
      </dgm:t>
    </dgm:pt>
    <dgm:pt modelId="{04AB088F-48F6-6349-8CA7-70EDC0621D88}" type="parTrans" cxnId="{798D5819-874D-7E45-A5A7-8AB2FBD591A2}">
      <dgm:prSet/>
      <dgm:spPr/>
      <dgm:t>
        <a:bodyPr/>
        <a:lstStyle/>
        <a:p>
          <a:endParaRPr lang="en-US"/>
        </a:p>
      </dgm:t>
    </dgm:pt>
    <dgm:pt modelId="{87C07632-F4FE-4245-A7CC-FDAE813B1F42}" type="sibTrans" cxnId="{798D5819-874D-7E45-A5A7-8AB2FBD591A2}">
      <dgm:prSet/>
      <dgm:spPr/>
      <dgm:t>
        <a:bodyPr/>
        <a:lstStyle/>
        <a:p>
          <a:endParaRPr lang="en-US"/>
        </a:p>
      </dgm:t>
    </dgm:pt>
    <dgm:pt modelId="{3A859234-B01D-404B-BCAC-1A3E8C617380}">
      <dgm:prSet custT="1"/>
      <dgm:spPr>
        <a:ln>
          <a:solidFill>
            <a:schemeClr val="bg2"/>
          </a:solidFill>
        </a:ln>
      </dgm:spPr>
      <dgm:t>
        <a:bodyPr/>
        <a:lstStyle/>
        <a:p>
          <a:pPr rtl="0"/>
          <a:r>
            <a:rPr lang="en-US" sz="1500" b="1" i="0" dirty="0"/>
            <a:t>Signed-only and encrypted-only entities may be nested, so that encrypted data may be signed and signed data or clear-signed data may be encrypted</a:t>
          </a:r>
        </a:p>
      </dgm:t>
    </dgm:pt>
    <dgm:pt modelId="{ED2DEFC2-FF23-8847-BF79-88950D08D02A}" type="parTrans" cxnId="{60C32DF3-03F1-5444-9E4B-BD5F8525F04D}">
      <dgm:prSet/>
      <dgm:spPr/>
      <dgm:t>
        <a:bodyPr/>
        <a:lstStyle/>
        <a:p>
          <a:endParaRPr lang="en-US"/>
        </a:p>
      </dgm:t>
    </dgm:pt>
    <dgm:pt modelId="{34219511-7C86-F34A-8A3F-DC019DE899E4}" type="sibTrans" cxnId="{60C32DF3-03F1-5444-9E4B-BD5F8525F04D}">
      <dgm:prSet/>
      <dgm:spPr/>
      <dgm:t>
        <a:bodyPr/>
        <a:lstStyle/>
        <a:p>
          <a:endParaRPr lang="en-US"/>
        </a:p>
      </dgm:t>
    </dgm:pt>
    <dgm:pt modelId="{D254715A-6D8C-E347-AF34-F13997A308F5}">
      <dgm:prSet custT="1"/>
      <dgm:spPr>
        <a:ln>
          <a:solidFill>
            <a:schemeClr val="bg2"/>
          </a:solidFill>
        </a:ln>
      </dgm:spPr>
      <dgm:t>
        <a:bodyPr/>
        <a:lstStyle/>
        <a:p>
          <a:pPr rtl="0"/>
          <a:r>
            <a:rPr lang="en-US" sz="1500" b="1" i="0" dirty="0"/>
            <a:t>Enveloped data</a:t>
          </a:r>
        </a:p>
      </dgm:t>
    </dgm:pt>
    <dgm:pt modelId="{C1EBA866-19F9-324A-8F47-853B53501D5C}" type="parTrans" cxnId="{FB9AE25F-4CB7-564F-B2BC-7BAAE602F3BE}">
      <dgm:prSet/>
      <dgm:spPr/>
      <dgm:t>
        <a:bodyPr/>
        <a:lstStyle/>
        <a:p>
          <a:endParaRPr lang="en-US"/>
        </a:p>
      </dgm:t>
    </dgm:pt>
    <dgm:pt modelId="{7865A31F-7B84-9D48-8FC4-DAD02691C3DA}" type="sibTrans" cxnId="{FB9AE25F-4CB7-564F-B2BC-7BAAE602F3BE}">
      <dgm:prSet/>
      <dgm:spPr/>
      <dgm:t>
        <a:bodyPr/>
        <a:lstStyle/>
        <a:p>
          <a:endParaRPr lang="en-US"/>
        </a:p>
      </dgm:t>
    </dgm:pt>
    <dgm:pt modelId="{0C1FA5C6-5CBB-3149-8050-54F6452AD5AE}" type="pres">
      <dgm:prSet presAssocID="{67FD8E20-BBAB-AB4E-8999-A300E17AF441}" presName="diagram" presStyleCnt="0">
        <dgm:presLayoutVars>
          <dgm:chMax val="1"/>
          <dgm:dir/>
          <dgm:animLvl val="ctr"/>
          <dgm:resizeHandles val="exact"/>
        </dgm:presLayoutVars>
      </dgm:prSet>
      <dgm:spPr/>
    </dgm:pt>
    <dgm:pt modelId="{FAB5F08C-4737-8142-B46A-6C8744859F6C}" type="pres">
      <dgm:prSet presAssocID="{67FD8E20-BBAB-AB4E-8999-A300E17AF441}" presName="matrix" presStyleCnt="0"/>
      <dgm:spPr/>
    </dgm:pt>
    <dgm:pt modelId="{4AE1B1F3-AC32-C240-AFB6-88C711BEA5C3}" type="pres">
      <dgm:prSet presAssocID="{67FD8E20-BBAB-AB4E-8999-A300E17AF441}" presName="tile1" presStyleLbl="node1" presStyleIdx="0" presStyleCnt="4"/>
      <dgm:spPr/>
    </dgm:pt>
    <dgm:pt modelId="{E20DBC92-C2AD-F043-93DE-C7EBA088C9AF}" type="pres">
      <dgm:prSet presAssocID="{67FD8E20-BBAB-AB4E-8999-A300E17AF441}" presName="tile1text" presStyleLbl="node1" presStyleIdx="0" presStyleCnt="4">
        <dgm:presLayoutVars>
          <dgm:chMax val="0"/>
          <dgm:chPref val="0"/>
          <dgm:bulletEnabled val="1"/>
        </dgm:presLayoutVars>
      </dgm:prSet>
      <dgm:spPr/>
    </dgm:pt>
    <dgm:pt modelId="{2153AE21-EA9E-AF4D-8F47-2E16FCCB6048}" type="pres">
      <dgm:prSet presAssocID="{67FD8E20-BBAB-AB4E-8999-A300E17AF441}" presName="tile2" presStyleLbl="node1" presStyleIdx="1" presStyleCnt="4"/>
      <dgm:spPr/>
    </dgm:pt>
    <dgm:pt modelId="{938B8276-5661-E64D-B905-0BC0AD2CFD4D}" type="pres">
      <dgm:prSet presAssocID="{67FD8E20-BBAB-AB4E-8999-A300E17AF441}" presName="tile2text" presStyleLbl="node1" presStyleIdx="1" presStyleCnt="4">
        <dgm:presLayoutVars>
          <dgm:chMax val="0"/>
          <dgm:chPref val="0"/>
          <dgm:bulletEnabled val="1"/>
        </dgm:presLayoutVars>
      </dgm:prSet>
      <dgm:spPr/>
    </dgm:pt>
    <dgm:pt modelId="{799CB885-93D8-9543-B22B-D79A744F5B64}" type="pres">
      <dgm:prSet presAssocID="{67FD8E20-BBAB-AB4E-8999-A300E17AF441}" presName="tile3" presStyleLbl="node1" presStyleIdx="2" presStyleCnt="4"/>
      <dgm:spPr/>
    </dgm:pt>
    <dgm:pt modelId="{40E597D8-1E87-F143-BB02-2620661E127D}" type="pres">
      <dgm:prSet presAssocID="{67FD8E20-BBAB-AB4E-8999-A300E17AF441}" presName="tile3text" presStyleLbl="node1" presStyleIdx="2" presStyleCnt="4">
        <dgm:presLayoutVars>
          <dgm:chMax val="0"/>
          <dgm:chPref val="0"/>
          <dgm:bulletEnabled val="1"/>
        </dgm:presLayoutVars>
      </dgm:prSet>
      <dgm:spPr/>
    </dgm:pt>
    <dgm:pt modelId="{E7B5E7DB-A3B3-6843-BFC1-49650FBE65D4}" type="pres">
      <dgm:prSet presAssocID="{67FD8E20-BBAB-AB4E-8999-A300E17AF441}" presName="tile4" presStyleLbl="node1" presStyleIdx="3" presStyleCnt="4" custLinFactNeighborX="3478"/>
      <dgm:spPr/>
    </dgm:pt>
    <dgm:pt modelId="{A63E9495-7D2A-D04D-839E-847148DEB424}" type="pres">
      <dgm:prSet presAssocID="{67FD8E20-BBAB-AB4E-8999-A300E17AF441}" presName="tile4text" presStyleLbl="node1" presStyleIdx="3" presStyleCnt="4">
        <dgm:presLayoutVars>
          <dgm:chMax val="0"/>
          <dgm:chPref val="0"/>
          <dgm:bulletEnabled val="1"/>
        </dgm:presLayoutVars>
      </dgm:prSet>
      <dgm:spPr/>
    </dgm:pt>
    <dgm:pt modelId="{ADC1D07E-D5C9-1B45-A557-FB28CAF09163}" type="pres">
      <dgm:prSet presAssocID="{67FD8E20-BBAB-AB4E-8999-A300E17AF441}" presName="centerTile" presStyleLbl="fgShp" presStyleIdx="0" presStyleCnt="1" custScaleX="91305" custScaleY="68180" custLinFactNeighborX="-8920" custLinFactNeighborY="22160">
        <dgm:presLayoutVars>
          <dgm:chMax val="0"/>
          <dgm:chPref val="0"/>
        </dgm:presLayoutVars>
      </dgm:prSet>
      <dgm:spPr/>
    </dgm:pt>
  </dgm:ptLst>
  <dgm:cxnLst>
    <dgm:cxn modelId="{21C5D304-F317-784B-A30B-A1EA68D42F2C}" type="presOf" srcId="{6DD0CFDB-34C5-1946-AC7E-4D34E8994784}" destId="{40E597D8-1E87-F143-BB02-2620661E127D}" srcOrd="1" destOrd="1" presId="urn:microsoft.com/office/officeart/2005/8/layout/matrix1"/>
    <dgm:cxn modelId="{AF320305-193E-8F4E-A1D1-3D0F4087D926}" type="presOf" srcId="{D254715A-6D8C-E347-AF34-F13997A308F5}" destId="{E20DBC92-C2AD-F043-93DE-C7EBA088C9AF}" srcOrd="1" destOrd="0" presId="urn:microsoft.com/office/officeart/2005/8/layout/matrix1"/>
    <dgm:cxn modelId="{2619730D-5A24-9341-A39A-2282FBE4228F}" type="presOf" srcId="{6DD0CFDB-34C5-1946-AC7E-4D34E8994784}" destId="{799CB885-93D8-9543-B22B-D79A744F5B64}" srcOrd="0" destOrd="1" presId="urn:microsoft.com/office/officeart/2005/8/layout/matrix1"/>
    <dgm:cxn modelId="{798D5819-874D-7E45-A5A7-8AB2FBD591A2}" srcId="{8867499F-75A7-AE4E-989E-DB1BC3C97276}" destId="{731BCB4C-EE4F-4F49-B21F-96EC72CC8C0F}" srcOrd="3" destOrd="0" parTransId="{04AB088F-48F6-6349-8CA7-70EDC0621D88}" sibTransId="{87C07632-F4FE-4245-A7CC-FDAE813B1F42}"/>
    <dgm:cxn modelId="{48126D24-298C-8A41-A988-A322D373CAC1}" srcId="{2D0FB0CB-5D93-EC4E-82BA-8562C7635C5C}" destId="{58188176-9DEF-6C4D-B5C7-E6C9A2F7E320}" srcOrd="2" destOrd="0" parTransId="{CAB56076-2393-DF4A-9A02-FABCF85AEE85}" sibTransId="{F8E47110-864F-F946-B1F1-08D5A4B11FAB}"/>
    <dgm:cxn modelId="{2264BA29-0F84-E749-A92D-396FB2DA7E5B}" type="presOf" srcId="{B2034489-3185-C540-B5F0-5370C8055050}" destId="{799CB885-93D8-9543-B22B-D79A744F5B64}" srcOrd="0" destOrd="0" presId="urn:microsoft.com/office/officeart/2005/8/layout/matrix1"/>
    <dgm:cxn modelId="{A6F7702A-5B62-CC49-AE73-C2EB31E328EC}" srcId="{2D0FB0CB-5D93-EC4E-82BA-8562C7635C5C}" destId="{A78B885B-D4CA-B148-AA80-5B38FC4EB324}" srcOrd="1" destOrd="0" parTransId="{11753F4D-17FE-4B42-A347-FF1005B8784C}" sibTransId="{2B5D299B-F4C6-0045-82FB-FAE5C9B03AFA}"/>
    <dgm:cxn modelId="{8A4C232F-A645-6C4C-9ADF-E502D70F0AFE}" type="presOf" srcId="{A78B885B-D4CA-B148-AA80-5B38FC4EB324}" destId="{938B8276-5661-E64D-B905-0BC0AD2CFD4D}" srcOrd="1" destOrd="2" presId="urn:microsoft.com/office/officeart/2005/8/layout/matrix1"/>
    <dgm:cxn modelId="{71946333-E4AC-4546-955A-8682900F3742}" type="presOf" srcId="{2D0FB0CB-5D93-EC4E-82BA-8562C7635C5C}" destId="{2153AE21-EA9E-AF4D-8F47-2E16FCCB6048}" srcOrd="0" destOrd="0" presId="urn:microsoft.com/office/officeart/2005/8/layout/matrix1"/>
    <dgm:cxn modelId="{3C1CA33A-D68D-5247-A4C9-E96AD079C3A0}" type="presOf" srcId="{3A859234-B01D-404B-BCAC-1A3E8C617380}" destId="{E7B5E7DB-A3B3-6843-BFC1-49650FBE65D4}" srcOrd="0" destOrd="1" presId="urn:microsoft.com/office/officeart/2005/8/layout/matrix1"/>
    <dgm:cxn modelId="{9281FE3C-F57A-2748-B067-D16E00CF9AA1}" type="presOf" srcId="{2D0FB0CB-5D93-EC4E-82BA-8562C7635C5C}" destId="{938B8276-5661-E64D-B905-0BC0AD2CFD4D}" srcOrd="1" destOrd="0" presId="urn:microsoft.com/office/officeart/2005/8/layout/matrix1"/>
    <dgm:cxn modelId="{2E10563D-C40A-4C4D-8EAB-9AA6674C1F43}" type="presOf" srcId="{C4D3E7B3-7B20-9645-86D9-784D9B7C5A31}" destId="{2153AE21-EA9E-AF4D-8F47-2E16FCCB6048}" srcOrd="0" destOrd="1" presId="urn:microsoft.com/office/officeart/2005/8/layout/matrix1"/>
    <dgm:cxn modelId="{FB9AE25F-4CB7-564F-B2BC-7BAAE602F3BE}" srcId="{8867499F-75A7-AE4E-989E-DB1BC3C97276}" destId="{D254715A-6D8C-E347-AF34-F13997A308F5}" srcOrd="0" destOrd="0" parTransId="{C1EBA866-19F9-324A-8F47-853B53501D5C}" sibTransId="{7865A31F-7B84-9D48-8FC4-DAD02691C3DA}"/>
    <dgm:cxn modelId="{18B16C44-BEE5-F64C-8F03-FE8E4DB43557}" type="presOf" srcId="{B2034489-3185-C540-B5F0-5370C8055050}" destId="{40E597D8-1E87-F143-BB02-2620661E127D}" srcOrd="1" destOrd="0" presId="urn:microsoft.com/office/officeart/2005/8/layout/matrix1"/>
    <dgm:cxn modelId="{ACD6DF65-56D2-E54E-9B58-6836BE5DB536}" srcId="{8867499F-75A7-AE4E-989E-DB1BC3C97276}" destId="{2D0FB0CB-5D93-EC4E-82BA-8562C7635C5C}" srcOrd="1" destOrd="0" parTransId="{09C5C9E9-22DA-3F4E-8200-6F8E488DDCCE}" sibTransId="{CCD3ED45-3583-8B42-89B3-D51965DC6972}"/>
    <dgm:cxn modelId="{83FC3868-EB54-134B-87AC-2D5D665DD78A}" srcId="{D254715A-6D8C-E347-AF34-F13997A308F5}" destId="{5F117A6A-2F46-A646-83F4-43A7F551D8C1}" srcOrd="0" destOrd="0" parTransId="{49EECC26-1271-5E40-9ED1-537D518FB99B}" sibTransId="{165517F0-AD87-D843-9D34-F586697CAE54}"/>
    <dgm:cxn modelId="{68FC614E-62B6-894D-B071-96CBFA4AE376}" srcId="{B2034489-3185-C540-B5F0-5370C8055050}" destId="{4ACA0DA4-4397-A446-A71B-3A85CAC90AD9}" srcOrd="1" destOrd="0" parTransId="{72FAA1C4-38F0-C846-94AA-DF83280B0CE9}" sibTransId="{E62A4DE8-70C6-2241-A151-ABB783B6B6F2}"/>
    <dgm:cxn modelId="{8364EB7B-29B1-9344-8242-00AEDEE531DC}" srcId="{2D0FB0CB-5D93-EC4E-82BA-8562C7635C5C}" destId="{C4D3E7B3-7B20-9645-86D9-784D9B7C5A31}" srcOrd="0" destOrd="0" parTransId="{5398D308-62BC-4644-BE39-F555DCA7E5EA}" sibTransId="{EBA005E3-A8C5-4643-9F68-3EF3D3545616}"/>
    <dgm:cxn modelId="{85BF2A88-670F-3C4B-8A72-B9B2336E2751}" type="presOf" srcId="{4ACA0DA4-4397-A446-A71B-3A85CAC90AD9}" destId="{40E597D8-1E87-F143-BB02-2620661E127D}" srcOrd="1" destOrd="2" presId="urn:microsoft.com/office/officeart/2005/8/layout/matrix1"/>
    <dgm:cxn modelId="{CD08B188-D69A-E047-B956-169F0220D587}" type="presOf" srcId="{D254715A-6D8C-E347-AF34-F13997A308F5}" destId="{4AE1B1F3-AC32-C240-AFB6-88C711BEA5C3}" srcOrd="0" destOrd="0" presId="urn:microsoft.com/office/officeart/2005/8/layout/matrix1"/>
    <dgm:cxn modelId="{BE7F5B8D-D7FF-B24B-A285-0899F3FD63FF}" type="presOf" srcId="{4ACA0DA4-4397-A446-A71B-3A85CAC90AD9}" destId="{799CB885-93D8-9543-B22B-D79A744F5B64}" srcOrd="0" destOrd="2" presId="urn:microsoft.com/office/officeart/2005/8/layout/matrix1"/>
    <dgm:cxn modelId="{A479FD91-CFCF-4140-8E4D-49EE5B219C5C}" type="presOf" srcId="{5F117A6A-2F46-A646-83F4-43A7F551D8C1}" destId="{4AE1B1F3-AC32-C240-AFB6-88C711BEA5C3}" srcOrd="0" destOrd="1" presId="urn:microsoft.com/office/officeart/2005/8/layout/matrix1"/>
    <dgm:cxn modelId="{398BEC97-24A8-904B-8DA9-D254BE4A6C8E}" type="presOf" srcId="{731BCB4C-EE4F-4F49-B21F-96EC72CC8C0F}" destId="{E7B5E7DB-A3B3-6843-BFC1-49650FBE65D4}" srcOrd="0" destOrd="0" presId="urn:microsoft.com/office/officeart/2005/8/layout/matrix1"/>
    <dgm:cxn modelId="{4C1B2398-83EB-164C-A5B1-EBEB8EFD69BD}" type="presOf" srcId="{67FD8E20-BBAB-AB4E-8999-A300E17AF441}" destId="{0C1FA5C6-5CBB-3149-8050-54F6452AD5AE}" srcOrd="0" destOrd="0" presId="urn:microsoft.com/office/officeart/2005/8/layout/matrix1"/>
    <dgm:cxn modelId="{A2CF7598-D2BE-C442-B355-EE23A1848FB0}" srcId="{67FD8E20-BBAB-AB4E-8999-A300E17AF441}" destId="{8867499F-75A7-AE4E-989E-DB1BC3C97276}" srcOrd="0" destOrd="0" parTransId="{724AA4BE-A61F-FD44-95E5-664160770CC3}" sibTransId="{59608713-F55D-8C48-842D-AB6555D22F97}"/>
    <dgm:cxn modelId="{4101C39C-331D-D741-BF2E-A6B71C96EC00}" srcId="{B2034489-3185-C540-B5F0-5370C8055050}" destId="{6DD0CFDB-34C5-1946-AC7E-4D34E8994784}" srcOrd="0" destOrd="0" parTransId="{90BF5490-38D4-2942-9DE1-9AFE463120A0}" sibTransId="{348A17E0-68C9-8548-BEBD-813D9204BBF3}"/>
    <dgm:cxn modelId="{F57828B8-817B-0F4C-A651-77A5C0FFE7CA}" type="presOf" srcId="{3A859234-B01D-404B-BCAC-1A3E8C617380}" destId="{A63E9495-7D2A-D04D-839E-847148DEB424}" srcOrd="1" destOrd="1" presId="urn:microsoft.com/office/officeart/2005/8/layout/matrix1"/>
    <dgm:cxn modelId="{976898BF-C8C9-D14F-94E7-02A228C53590}" type="presOf" srcId="{731BCB4C-EE4F-4F49-B21F-96EC72CC8C0F}" destId="{A63E9495-7D2A-D04D-839E-847148DEB424}" srcOrd="1" destOrd="0" presId="urn:microsoft.com/office/officeart/2005/8/layout/matrix1"/>
    <dgm:cxn modelId="{DBFF5CC9-9920-BB40-9B5A-DCFE889D8E31}" type="presOf" srcId="{58188176-9DEF-6C4D-B5C7-E6C9A2F7E320}" destId="{2153AE21-EA9E-AF4D-8F47-2E16FCCB6048}" srcOrd="0" destOrd="3" presId="urn:microsoft.com/office/officeart/2005/8/layout/matrix1"/>
    <dgm:cxn modelId="{088378E6-7D75-0B4B-9AA4-061F3612BC99}" type="presOf" srcId="{A78B885B-D4CA-B148-AA80-5B38FC4EB324}" destId="{2153AE21-EA9E-AF4D-8F47-2E16FCCB6048}" srcOrd="0" destOrd="2" presId="urn:microsoft.com/office/officeart/2005/8/layout/matrix1"/>
    <dgm:cxn modelId="{9514E8E6-9C9E-B741-857D-490C371DD470}" type="presOf" srcId="{8867499F-75A7-AE4E-989E-DB1BC3C97276}" destId="{ADC1D07E-D5C9-1B45-A557-FB28CAF09163}" srcOrd="0" destOrd="0" presId="urn:microsoft.com/office/officeart/2005/8/layout/matrix1"/>
    <dgm:cxn modelId="{03AC79E7-8B6E-8D4D-B33A-DEE80DE6E599}" type="presOf" srcId="{5F117A6A-2F46-A646-83F4-43A7F551D8C1}" destId="{E20DBC92-C2AD-F043-93DE-C7EBA088C9AF}" srcOrd="1" destOrd="1" presId="urn:microsoft.com/office/officeart/2005/8/layout/matrix1"/>
    <dgm:cxn modelId="{BC3E91E9-AF10-8C49-BF3D-054B6CFA77A2}" srcId="{8867499F-75A7-AE4E-989E-DB1BC3C97276}" destId="{B2034489-3185-C540-B5F0-5370C8055050}" srcOrd="2" destOrd="0" parTransId="{6D3BD0F0-BF47-9042-8F5A-768380500A2E}" sibTransId="{590F36F0-5021-0846-A2F8-537D4294489C}"/>
    <dgm:cxn modelId="{ED4E5EEE-F41F-9542-997F-EB6C263A434C}" type="presOf" srcId="{C4D3E7B3-7B20-9645-86D9-784D9B7C5A31}" destId="{938B8276-5661-E64D-B905-0BC0AD2CFD4D}" srcOrd="1" destOrd="1" presId="urn:microsoft.com/office/officeart/2005/8/layout/matrix1"/>
    <dgm:cxn modelId="{60C32DF3-03F1-5444-9E4B-BD5F8525F04D}" srcId="{731BCB4C-EE4F-4F49-B21F-96EC72CC8C0F}" destId="{3A859234-B01D-404B-BCAC-1A3E8C617380}" srcOrd="0" destOrd="0" parTransId="{ED2DEFC2-FF23-8847-BF79-88950D08D02A}" sibTransId="{34219511-7C86-F34A-8A3F-DC019DE899E4}"/>
    <dgm:cxn modelId="{BA4820FF-4DE5-5E4C-8152-CEB79B96CA1F}" type="presOf" srcId="{58188176-9DEF-6C4D-B5C7-E6C9A2F7E320}" destId="{938B8276-5661-E64D-B905-0BC0AD2CFD4D}" srcOrd="1" destOrd="3" presId="urn:microsoft.com/office/officeart/2005/8/layout/matrix1"/>
    <dgm:cxn modelId="{BFCA5C13-D0D9-3743-AD93-7712A8295962}" type="presParOf" srcId="{0C1FA5C6-5CBB-3149-8050-54F6452AD5AE}" destId="{FAB5F08C-4737-8142-B46A-6C8744859F6C}" srcOrd="0" destOrd="0" presId="urn:microsoft.com/office/officeart/2005/8/layout/matrix1"/>
    <dgm:cxn modelId="{826E3877-6CF7-1F4F-AF6F-6458C524B075}" type="presParOf" srcId="{FAB5F08C-4737-8142-B46A-6C8744859F6C}" destId="{4AE1B1F3-AC32-C240-AFB6-88C711BEA5C3}" srcOrd="0" destOrd="0" presId="urn:microsoft.com/office/officeart/2005/8/layout/matrix1"/>
    <dgm:cxn modelId="{D34454A1-5D01-C64C-8CD2-D50A60468ADF}" type="presParOf" srcId="{FAB5F08C-4737-8142-B46A-6C8744859F6C}" destId="{E20DBC92-C2AD-F043-93DE-C7EBA088C9AF}" srcOrd="1" destOrd="0" presId="urn:microsoft.com/office/officeart/2005/8/layout/matrix1"/>
    <dgm:cxn modelId="{F0F1C386-1CFA-8C44-AF54-1B1F2F150622}" type="presParOf" srcId="{FAB5F08C-4737-8142-B46A-6C8744859F6C}" destId="{2153AE21-EA9E-AF4D-8F47-2E16FCCB6048}" srcOrd="2" destOrd="0" presId="urn:microsoft.com/office/officeart/2005/8/layout/matrix1"/>
    <dgm:cxn modelId="{F654AC63-78F8-DF47-87F2-927DF74B610D}" type="presParOf" srcId="{FAB5F08C-4737-8142-B46A-6C8744859F6C}" destId="{938B8276-5661-E64D-B905-0BC0AD2CFD4D}" srcOrd="3" destOrd="0" presId="urn:microsoft.com/office/officeart/2005/8/layout/matrix1"/>
    <dgm:cxn modelId="{7228397E-0BD2-AE4B-926E-694749E276FC}" type="presParOf" srcId="{FAB5F08C-4737-8142-B46A-6C8744859F6C}" destId="{799CB885-93D8-9543-B22B-D79A744F5B64}" srcOrd="4" destOrd="0" presId="urn:microsoft.com/office/officeart/2005/8/layout/matrix1"/>
    <dgm:cxn modelId="{A52EE1EF-6554-0D43-8D28-E64FA8A505DF}" type="presParOf" srcId="{FAB5F08C-4737-8142-B46A-6C8744859F6C}" destId="{40E597D8-1E87-F143-BB02-2620661E127D}" srcOrd="5" destOrd="0" presId="urn:microsoft.com/office/officeart/2005/8/layout/matrix1"/>
    <dgm:cxn modelId="{21F5825E-C0B4-114F-B506-42411EF282BC}" type="presParOf" srcId="{FAB5F08C-4737-8142-B46A-6C8744859F6C}" destId="{E7B5E7DB-A3B3-6843-BFC1-49650FBE65D4}" srcOrd="6" destOrd="0" presId="urn:microsoft.com/office/officeart/2005/8/layout/matrix1"/>
    <dgm:cxn modelId="{FD212F50-3C77-6F4A-9861-7AF5D9A557B8}" type="presParOf" srcId="{FAB5F08C-4737-8142-B46A-6C8744859F6C}" destId="{A63E9495-7D2A-D04D-839E-847148DEB424}" srcOrd="7" destOrd="0" presId="urn:microsoft.com/office/officeart/2005/8/layout/matrix1"/>
    <dgm:cxn modelId="{97094A16-888A-D04F-A4CB-8AB55FB681E6}" type="presParOf" srcId="{0C1FA5C6-5CBB-3149-8050-54F6452AD5AE}" destId="{ADC1D07E-D5C9-1B45-A557-FB28CAF09163}"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605BC7D-6CBA-804E-B2B8-BB24A3D713BA}"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81C5031F-CE83-F54C-AEF4-6D26B304772A}">
      <dgm:prSet phldrT="[Text]" custT="1"/>
      <dgm:spPr/>
      <dgm:t>
        <a:bodyPr/>
        <a:lstStyle/>
        <a:p>
          <a:r>
            <a:rPr lang="en-US" sz="1500" b="1" i="0" dirty="0"/>
            <a:t>Generate a pseudorandom session key for a particular symmetric encryption algorithm</a:t>
          </a:r>
        </a:p>
      </dgm:t>
    </dgm:pt>
    <dgm:pt modelId="{AC1B7067-E1EF-A344-8709-7AE0A6694BED}" type="parTrans" cxnId="{2D3631F0-B5F9-1F4D-890C-085E40D0779F}">
      <dgm:prSet/>
      <dgm:spPr/>
      <dgm:t>
        <a:bodyPr/>
        <a:lstStyle/>
        <a:p>
          <a:endParaRPr lang="en-US"/>
        </a:p>
      </dgm:t>
    </dgm:pt>
    <dgm:pt modelId="{82F3577B-06D0-C445-BF65-819EE4EB9409}" type="sibTrans" cxnId="{2D3631F0-B5F9-1F4D-890C-085E40D0779F}">
      <dgm:prSet/>
      <dgm:spPr>
        <a:solidFill>
          <a:schemeClr val="tx2"/>
        </a:solidFill>
        <a:ln>
          <a:solidFill>
            <a:schemeClr val="bg2"/>
          </a:solidFill>
        </a:ln>
      </dgm:spPr>
      <dgm:t>
        <a:bodyPr/>
        <a:lstStyle/>
        <a:p>
          <a:endParaRPr lang="en-US" dirty="0"/>
        </a:p>
      </dgm:t>
    </dgm:pt>
    <dgm:pt modelId="{F1D40321-A12A-BE44-84D3-0A2099D8CDEA}">
      <dgm:prSet custT="1"/>
      <dgm:spPr/>
      <dgm:t>
        <a:bodyPr/>
        <a:lstStyle/>
        <a:p>
          <a:r>
            <a:rPr lang="en-US" sz="1500" b="1" i="0" dirty="0"/>
            <a:t>For each recipient, encrypt the session key with the recipient’s public RSA key</a:t>
          </a:r>
        </a:p>
      </dgm:t>
    </dgm:pt>
    <dgm:pt modelId="{43515704-6D9C-2545-AC36-DE6F9ACAF51E}" type="parTrans" cxnId="{5F969079-E80F-A64B-B823-8F3F39D0A7D4}">
      <dgm:prSet/>
      <dgm:spPr/>
      <dgm:t>
        <a:bodyPr/>
        <a:lstStyle/>
        <a:p>
          <a:endParaRPr lang="en-US"/>
        </a:p>
      </dgm:t>
    </dgm:pt>
    <dgm:pt modelId="{03CE9978-0BE6-E84B-B554-50C8880B4C7A}" type="sibTrans" cxnId="{5F969079-E80F-A64B-B823-8F3F39D0A7D4}">
      <dgm:prSet/>
      <dgm:spPr>
        <a:solidFill>
          <a:schemeClr val="tx2"/>
        </a:solidFill>
        <a:ln>
          <a:solidFill>
            <a:schemeClr val="bg2"/>
          </a:solidFill>
        </a:ln>
      </dgm:spPr>
      <dgm:t>
        <a:bodyPr/>
        <a:lstStyle/>
        <a:p>
          <a:endParaRPr lang="en-US" dirty="0"/>
        </a:p>
      </dgm:t>
    </dgm:pt>
    <dgm:pt modelId="{719B5293-0D30-444E-B3FC-4D7726A71BCB}">
      <dgm:prSet custT="1"/>
      <dgm:spPr/>
      <dgm:t>
        <a:bodyPr/>
        <a:lstStyle/>
        <a:p>
          <a:r>
            <a:rPr lang="en-US" sz="1500" b="1" i="0" dirty="0"/>
            <a:t>For each recipient, prepare a block known as </a:t>
          </a:r>
          <a:r>
            <a:rPr lang="en-US" sz="1500" b="1" i="0" dirty="0">
              <a:latin typeface="Courier New"/>
              <a:cs typeface="Courier New"/>
            </a:rPr>
            <a:t>RecipientInfo </a:t>
          </a:r>
          <a:r>
            <a:rPr lang="en-US" sz="1500" b="1" i="0" dirty="0">
              <a:cs typeface="Courier New"/>
            </a:rPr>
            <a:t>that contains an identifier of the recipient’s public-key certificate, an identifier of the algorithm used to encrypt the session key, and the encrypted session key</a:t>
          </a:r>
        </a:p>
      </dgm:t>
    </dgm:pt>
    <dgm:pt modelId="{52BE5FF8-16F9-844C-BAC8-6B1344D093AA}" type="parTrans" cxnId="{E411F62E-1021-E742-9329-93CD0F7C0E16}">
      <dgm:prSet/>
      <dgm:spPr/>
      <dgm:t>
        <a:bodyPr/>
        <a:lstStyle/>
        <a:p>
          <a:endParaRPr lang="en-US"/>
        </a:p>
      </dgm:t>
    </dgm:pt>
    <dgm:pt modelId="{FA06F20C-F234-E247-BBA3-FC6C714263CE}" type="sibTrans" cxnId="{E411F62E-1021-E742-9329-93CD0F7C0E16}">
      <dgm:prSet/>
      <dgm:spPr>
        <a:solidFill>
          <a:schemeClr val="tx2"/>
        </a:solidFill>
        <a:ln>
          <a:solidFill>
            <a:schemeClr val="bg2"/>
          </a:solidFill>
        </a:ln>
      </dgm:spPr>
      <dgm:t>
        <a:bodyPr/>
        <a:lstStyle/>
        <a:p>
          <a:endParaRPr lang="en-US" dirty="0"/>
        </a:p>
      </dgm:t>
    </dgm:pt>
    <dgm:pt modelId="{40604889-C874-024C-AA49-85FFE5142744}">
      <dgm:prSet custT="1"/>
      <dgm:spPr/>
      <dgm:t>
        <a:bodyPr/>
        <a:lstStyle/>
        <a:p>
          <a:r>
            <a:rPr lang="en-US" sz="1500" b="1" i="0" dirty="0">
              <a:cs typeface="Courier New"/>
            </a:rPr>
            <a:t>Encrypt the message content with the session key</a:t>
          </a:r>
          <a:r>
            <a:rPr lang="en-US" sz="1500" b="1" i="0" dirty="0"/>
            <a:t> </a:t>
          </a:r>
        </a:p>
      </dgm:t>
    </dgm:pt>
    <dgm:pt modelId="{D59DD21D-8F2B-D845-8D24-0906B5BA24D7}" type="parTrans" cxnId="{AD6A61EB-20E8-6241-BACE-B88471E91B5F}">
      <dgm:prSet/>
      <dgm:spPr/>
      <dgm:t>
        <a:bodyPr/>
        <a:lstStyle/>
        <a:p>
          <a:endParaRPr lang="en-US"/>
        </a:p>
      </dgm:t>
    </dgm:pt>
    <dgm:pt modelId="{89849169-617D-BD42-90C9-E99FC93B1C2B}" type="sibTrans" cxnId="{AD6A61EB-20E8-6241-BACE-B88471E91B5F}">
      <dgm:prSet/>
      <dgm:spPr/>
      <dgm:t>
        <a:bodyPr/>
        <a:lstStyle/>
        <a:p>
          <a:endParaRPr lang="en-US"/>
        </a:p>
      </dgm:t>
    </dgm:pt>
    <dgm:pt modelId="{3701EDB1-138E-9E46-9979-880B13224AB2}" type="pres">
      <dgm:prSet presAssocID="{9605BC7D-6CBA-804E-B2B8-BB24A3D713BA}" presName="outerComposite" presStyleCnt="0">
        <dgm:presLayoutVars>
          <dgm:chMax val="5"/>
          <dgm:dir/>
          <dgm:resizeHandles val="exact"/>
        </dgm:presLayoutVars>
      </dgm:prSet>
      <dgm:spPr/>
    </dgm:pt>
    <dgm:pt modelId="{BE5042EE-5962-3C4A-BF1B-50A23DC0F0F5}" type="pres">
      <dgm:prSet presAssocID="{9605BC7D-6CBA-804E-B2B8-BB24A3D713BA}" presName="dummyMaxCanvas" presStyleCnt="0">
        <dgm:presLayoutVars/>
      </dgm:prSet>
      <dgm:spPr/>
    </dgm:pt>
    <dgm:pt modelId="{DC0241FA-7A3B-2540-99A4-A6418DDD1EA1}" type="pres">
      <dgm:prSet presAssocID="{9605BC7D-6CBA-804E-B2B8-BB24A3D713BA}" presName="FourNodes_1" presStyleLbl="node1" presStyleIdx="0" presStyleCnt="4">
        <dgm:presLayoutVars>
          <dgm:bulletEnabled val="1"/>
        </dgm:presLayoutVars>
      </dgm:prSet>
      <dgm:spPr/>
    </dgm:pt>
    <dgm:pt modelId="{22ADCE59-A6D1-984D-BF84-74718F412EC1}" type="pres">
      <dgm:prSet presAssocID="{9605BC7D-6CBA-804E-B2B8-BB24A3D713BA}" presName="FourNodes_2" presStyleLbl="node1" presStyleIdx="1" presStyleCnt="4">
        <dgm:presLayoutVars>
          <dgm:bulletEnabled val="1"/>
        </dgm:presLayoutVars>
      </dgm:prSet>
      <dgm:spPr/>
    </dgm:pt>
    <dgm:pt modelId="{A7C405DB-DC2C-E540-914D-23DD9BB65F79}" type="pres">
      <dgm:prSet presAssocID="{9605BC7D-6CBA-804E-B2B8-BB24A3D713BA}" presName="FourNodes_3" presStyleLbl="node1" presStyleIdx="2" presStyleCnt="4">
        <dgm:presLayoutVars>
          <dgm:bulletEnabled val="1"/>
        </dgm:presLayoutVars>
      </dgm:prSet>
      <dgm:spPr/>
    </dgm:pt>
    <dgm:pt modelId="{D3171E81-8DA9-F04B-85CE-0B54B5DF11AD}" type="pres">
      <dgm:prSet presAssocID="{9605BC7D-6CBA-804E-B2B8-BB24A3D713BA}" presName="FourNodes_4" presStyleLbl="node1" presStyleIdx="3" presStyleCnt="4">
        <dgm:presLayoutVars>
          <dgm:bulletEnabled val="1"/>
        </dgm:presLayoutVars>
      </dgm:prSet>
      <dgm:spPr/>
    </dgm:pt>
    <dgm:pt modelId="{4F1B002C-C953-264E-AD33-8E894E64E173}" type="pres">
      <dgm:prSet presAssocID="{9605BC7D-6CBA-804E-B2B8-BB24A3D713BA}" presName="FourConn_1-2" presStyleLbl="fgAccFollowNode1" presStyleIdx="0" presStyleCnt="3">
        <dgm:presLayoutVars>
          <dgm:bulletEnabled val="1"/>
        </dgm:presLayoutVars>
      </dgm:prSet>
      <dgm:spPr/>
    </dgm:pt>
    <dgm:pt modelId="{B57C5CB7-9E23-374F-9AD0-A772CEA91AF0}" type="pres">
      <dgm:prSet presAssocID="{9605BC7D-6CBA-804E-B2B8-BB24A3D713BA}" presName="FourConn_2-3" presStyleLbl="fgAccFollowNode1" presStyleIdx="1" presStyleCnt="3">
        <dgm:presLayoutVars>
          <dgm:bulletEnabled val="1"/>
        </dgm:presLayoutVars>
      </dgm:prSet>
      <dgm:spPr/>
    </dgm:pt>
    <dgm:pt modelId="{75224DAF-6741-704C-A1FB-BF13866920F8}" type="pres">
      <dgm:prSet presAssocID="{9605BC7D-6CBA-804E-B2B8-BB24A3D713BA}" presName="FourConn_3-4" presStyleLbl="fgAccFollowNode1" presStyleIdx="2" presStyleCnt="3">
        <dgm:presLayoutVars>
          <dgm:bulletEnabled val="1"/>
        </dgm:presLayoutVars>
      </dgm:prSet>
      <dgm:spPr/>
    </dgm:pt>
    <dgm:pt modelId="{C0022A29-8CAE-E64E-AA91-CA9E796F6839}" type="pres">
      <dgm:prSet presAssocID="{9605BC7D-6CBA-804E-B2B8-BB24A3D713BA}" presName="FourNodes_1_text" presStyleLbl="node1" presStyleIdx="3" presStyleCnt="4">
        <dgm:presLayoutVars>
          <dgm:bulletEnabled val="1"/>
        </dgm:presLayoutVars>
      </dgm:prSet>
      <dgm:spPr/>
    </dgm:pt>
    <dgm:pt modelId="{7D8105A9-A913-7642-AD65-F8E1CCE4CCBD}" type="pres">
      <dgm:prSet presAssocID="{9605BC7D-6CBA-804E-B2B8-BB24A3D713BA}" presName="FourNodes_2_text" presStyleLbl="node1" presStyleIdx="3" presStyleCnt="4">
        <dgm:presLayoutVars>
          <dgm:bulletEnabled val="1"/>
        </dgm:presLayoutVars>
      </dgm:prSet>
      <dgm:spPr/>
    </dgm:pt>
    <dgm:pt modelId="{FF863488-B9B0-9B4E-9C8B-5F2FC3A62477}" type="pres">
      <dgm:prSet presAssocID="{9605BC7D-6CBA-804E-B2B8-BB24A3D713BA}" presName="FourNodes_3_text" presStyleLbl="node1" presStyleIdx="3" presStyleCnt="4">
        <dgm:presLayoutVars>
          <dgm:bulletEnabled val="1"/>
        </dgm:presLayoutVars>
      </dgm:prSet>
      <dgm:spPr/>
    </dgm:pt>
    <dgm:pt modelId="{69A96FE0-ABC6-CC43-B84F-518F090F1775}" type="pres">
      <dgm:prSet presAssocID="{9605BC7D-6CBA-804E-B2B8-BB24A3D713BA}" presName="FourNodes_4_text" presStyleLbl="node1" presStyleIdx="3" presStyleCnt="4">
        <dgm:presLayoutVars>
          <dgm:bulletEnabled val="1"/>
        </dgm:presLayoutVars>
      </dgm:prSet>
      <dgm:spPr/>
    </dgm:pt>
  </dgm:ptLst>
  <dgm:cxnLst>
    <dgm:cxn modelId="{80FBF315-6BEF-514D-996F-0B4F83762509}" type="presOf" srcId="{82F3577B-06D0-C445-BF65-819EE4EB9409}" destId="{4F1B002C-C953-264E-AD33-8E894E64E173}" srcOrd="0" destOrd="0" presId="urn:microsoft.com/office/officeart/2005/8/layout/vProcess5"/>
    <dgm:cxn modelId="{E411F62E-1021-E742-9329-93CD0F7C0E16}" srcId="{9605BC7D-6CBA-804E-B2B8-BB24A3D713BA}" destId="{719B5293-0D30-444E-B3FC-4D7726A71BCB}" srcOrd="2" destOrd="0" parTransId="{52BE5FF8-16F9-844C-BAC8-6B1344D093AA}" sibTransId="{FA06F20C-F234-E247-BBA3-FC6C714263CE}"/>
    <dgm:cxn modelId="{F8739938-5497-C646-87C0-6D35DB7566F9}" type="presOf" srcId="{40604889-C874-024C-AA49-85FFE5142744}" destId="{69A96FE0-ABC6-CC43-B84F-518F090F1775}" srcOrd="1" destOrd="0" presId="urn:microsoft.com/office/officeart/2005/8/layout/vProcess5"/>
    <dgm:cxn modelId="{1D497661-D35F-AB48-8E64-9352EACEE75B}" type="presOf" srcId="{81C5031F-CE83-F54C-AEF4-6D26B304772A}" destId="{C0022A29-8CAE-E64E-AA91-CA9E796F6839}" srcOrd="1" destOrd="0" presId="urn:microsoft.com/office/officeart/2005/8/layout/vProcess5"/>
    <dgm:cxn modelId="{C81B016B-2EEE-7F40-9F50-838B1BBA2841}" type="presOf" srcId="{40604889-C874-024C-AA49-85FFE5142744}" destId="{D3171E81-8DA9-F04B-85CE-0B54B5DF11AD}" srcOrd="0" destOrd="0" presId="urn:microsoft.com/office/officeart/2005/8/layout/vProcess5"/>
    <dgm:cxn modelId="{5F969079-E80F-A64B-B823-8F3F39D0A7D4}" srcId="{9605BC7D-6CBA-804E-B2B8-BB24A3D713BA}" destId="{F1D40321-A12A-BE44-84D3-0A2099D8CDEA}" srcOrd="1" destOrd="0" parTransId="{43515704-6D9C-2545-AC36-DE6F9ACAF51E}" sibTransId="{03CE9978-0BE6-E84B-B554-50C8880B4C7A}"/>
    <dgm:cxn modelId="{468E7E5A-5409-0748-9307-5758B0501EDE}" type="presOf" srcId="{719B5293-0D30-444E-B3FC-4D7726A71BCB}" destId="{FF863488-B9B0-9B4E-9C8B-5F2FC3A62477}" srcOrd="1" destOrd="0" presId="urn:microsoft.com/office/officeart/2005/8/layout/vProcess5"/>
    <dgm:cxn modelId="{47686E7B-0981-B044-82FC-0226250C5AE0}" type="presOf" srcId="{9605BC7D-6CBA-804E-B2B8-BB24A3D713BA}" destId="{3701EDB1-138E-9E46-9979-880B13224AB2}" srcOrd="0" destOrd="0" presId="urn:microsoft.com/office/officeart/2005/8/layout/vProcess5"/>
    <dgm:cxn modelId="{D5DEE688-6BC3-1F43-8AED-E6DD68E28B46}" type="presOf" srcId="{81C5031F-CE83-F54C-AEF4-6D26B304772A}" destId="{DC0241FA-7A3B-2540-99A4-A6418DDD1EA1}" srcOrd="0" destOrd="0" presId="urn:microsoft.com/office/officeart/2005/8/layout/vProcess5"/>
    <dgm:cxn modelId="{D53F4E8D-5380-6449-B3A4-5BE27C700A14}" type="presOf" srcId="{F1D40321-A12A-BE44-84D3-0A2099D8CDEA}" destId="{7D8105A9-A913-7642-AD65-F8E1CCE4CCBD}" srcOrd="1" destOrd="0" presId="urn:microsoft.com/office/officeart/2005/8/layout/vProcess5"/>
    <dgm:cxn modelId="{F0C376AC-E172-5944-93D4-2F6816ECB26B}" type="presOf" srcId="{FA06F20C-F234-E247-BBA3-FC6C714263CE}" destId="{75224DAF-6741-704C-A1FB-BF13866920F8}" srcOrd="0" destOrd="0" presId="urn:microsoft.com/office/officeart/2005/8/layout/vProcess5"/>
    <dgm:cxn modelId="{4B5954AF-F481-7241-AF4F-B4480CFA7F2B}" type="presOf" srcId="{F1D40321-A12A-BE44-84D3-0A2099D8CDEA}" destId="{22ADCE59-A6D1-984D-BF84-74718F412EC1}" srcOrd="0" destOrd="0" presId="urn:microsoft.com/office/officeart/2005/8/layout/vProcess5"/>
    <dgm:cxn modelId="{8B8C92BC-CFEE-CA49-A931-4562549920BF}" type="presOf" srcId="{03CE9978-0BE6-E84B-B554-50C8880B4C7A}" destId="{B57C5CB7-9E23-374F-9AD0-A772CEA91AF0}" srcOrd="0" destOrd="0" presId="urn:microsoft.com/office/officeart/2005/8/layout/vProcess5"/>
    <dgm:cxn modelId="{DE219ADF-736A-5D41-9240-A4B228370317}" type="presOf" srcId="{719B5293-0D30-444E-B3FC-4D7726A71BCB}" destId="{A7C405DB-DC2C-E540-914D-23DD9BB65F79}" srcOrd="0" destOrd="0" presId="urn:microsoft.com/office/officeart/2005/8/layout/vProcess5"/>
    <dgm:cxn modelId="{AD6A61EB-20E8-6241-BACE-B88471E91B5F}" srcId="{9605BC7D-6CBA-804E-B2B8-BB24A3D713BA}" destId="{40604889-C874-024C-AA49-85FFE5142744}" srcOrd="3" destOrd="0" parTransId="{D59DD21D-8F2B-D845-8D24-0906B5BA24D7}" sibTransId="{89849169-617D-BD42-90C9-E99FC93B1C2B}"/>
    <dgm:cxn modelId="{2D3631F0-B5F9-1F4D-890C-085E40D0779F}" srcId="{9605BC7D-6CBA-804E-B2B8-BB24A3D713BA}" destId="{81C5031F-CE83-F54C-AEF4-6D26B304772A}" srcOrd="0" destOrd="0" parTransId="{AC1B7067-E1EF-A344-8709-7AE0A6694BED}" sibTransId="{82F3577B-06D0-C445-BF65-819EE4EB9409}"/>
    <dgm:cxn modelId="{29B6BD9E-E225-6949-9FEF-E0DF5FD4882A}" type="presParOf" srcId="{3701EDB1-138E-9E46-9979-880B13224AB2}" destId="{BE5042EE-5962-3C4A-BF1B-50A23DC0F0F5}" srcOrd="0" destOrd="0" presId="urn:microsoft.com/office/officeart/2005/8/layout/vProcess5"/>
    <dgm:cxn modelId="{AF2222C3-597C-D14B-B0DB-869AE512B700}" type="presParOf" srcId="{3701EDB1-138E-9E46-9979-880B13224AB2}" destId="{DC0241FA-7A3B-2540-99A4-A6418DDD1EA1}" srcOrd="1" destOrd="0" presId="urn:microsoft.com/office/officeart/2005/8/layout/vProcess5"/>
    <dgm:cxn modelId="{2D31E880-BBCE-CC4E-B425-791FE5F2750A}" type="presParOf" srcId="{3701EDB1-138E-9E46-9979-880B13224AB2}" destId="{22ADCE59-A6D1-984D-BF84-74718F412EC1}" srcOrd="2" destOrd="0" presId="urn:microsoft.com/office/officeart/2005/8/layout/vProcess5"/>
    <dgm:cxn modelId="{06B27D80-D23B-D64F-9E54-DE593945FFD6}" type="presParOf" srcId="{3701EDB1-138E-9E46-9979-880B13224AB2}" destId="{A7C405DB-DC2C-E540-914D-23DD9BB65F79}" srcOrd="3" destOrd="0" presId="urn:microsoft.com/office/officeart/2005/8/layout/vProcess5"/>
    <dgm:cxn modelId="{972104B5-9973-7C4B-8E3C-4B98932EF925}" type="presParOf" srcId="{3701EDB1-138E-9E46-9979-880B13224AB2}" destId="{D3171E81-8DA9-F04B-85CE-0B54B5DF11AD}" srcOrd="4" destOrd="0" presId="urn:microsoft.com/office/officeart/2005/8/layout/vProcess5"/>
    <dgm:cxn modelId="{4796E909-4054-2D4F-A42F-7089756F0EDF}" type="presParOf" srcId="{3701EDB1-138E-9E46-9979-880B13224AB2}" destId="{4F1B002C-C953-264E-AD33-8E894E64E173}" srcOrd="5" destOrd="0" presId="urn:microsoft.com/office/officeart/2005/8/layout/vProcess5"/>
    <dgm:cxn modelId="{2769559E-48DE-AB43-B25A-87B996187737}" type="presParOf" srcId="{3701EDB1-138E-9E46-9979-880B13224AB2}" destId="{B57C5CB7-9E23-374F-9AD0-A772CEA91AF0}" srcOrd="6" destOrd="0" presId="urn:microsoft.com/office/officeart/2005/8/layout/vProcess5"/>
    <dgm:cxn modelId="{90F6302C-1B7D-B94E-A178-2D0B4D3DF962}" type="presParOf" srcId="{3701EDB1-138E-9E46-9979-880B13224AB2}" destId="{75224DAF-6741-704C-A1FB-BF13866920F8}" srcOrd="7" destOrd="0" presId="urn:microsoft.com/office/officeart/2005/8/layout/vProcess5"/>
    <dgm:cxn modelId="{70699EE7-A753-8B4E-8CF1-70135D0DD80B}" type="presParOf" srcId="{3701EDB1-138E-9E46-9979-880B13224AB2}" destId="{C0022A29-8CAE-E64E-AA91-CA9E796F6839}" srcOrd="8" destOrd="0" presId="urn:microsoft.com/office/officeart/2005/8/layout/vProcess5"/>
    <dgm:cxn modelId="{3A95FC2F-85CA-8E48-9AA8-9054ADBCFACB}" type="presParOf" srcId="{3701EDB1-138E-9E46-9979-880B13224AB2}" destId="{7D8105A9-A913-7642-AD65-F8E1CCE4CCBD}" srcOrd="9" destOrd="0" presId="urn:microsoft.com/office/officeart/2005/8/layout/vProcess5"/>
    <dgm:cxn modelId="{1D6B3B64-BB5C-8F4C-835F-67CC0E9F5F2A}" type="presParOf" srcId="{3701EDB1-138E-9E46-9979-880B13224AB2}" destId="{FF863488-B9B0-9B4E-9C8B-5F2FC3A62477}" srcOrd="10" destOrd="0" presId="urn:microsoft.com/office/officeart/2005/8/layout/vProcess5"/>
    <dgm:cxn modelId="{82FF086D-6668-E247-909D-8FCFCC1A3C27}" type="presParOf" srcId="{3701EDB1-138E-9E46-9979-880B13224AB2}" destId="{69A96FE0-ABC6-CC43-B84F-518F090F1775}"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713171B-723F-E646-B567-7828D9B060F5}" type="doc">
      <dgm:prSet loTypeId="urn:microsoft.com/office/officeart/2005/8/layout/arrow2" loCatId="process" qsTypeId="urn:microsoft.com/office/officeart/2005/8/quickstyle/simple4" qsCatId="simple" csTypeId="urn:microsoft.com/office/officeart/2005/8/colors/accent1_2" csCatId="accent1" phldr="1"/>
      <dgm:spPr/>
      <dgm:t>
        <a:bodyPr/>
        <a:lstStyle/>
        <a:p>
          <a:endParaRPr lang="en-US"/>
        </a:p>
      </dgm:t>
    </dgm:pt>
    <dgm:pt modelId="{74B3D2B1-806F-D744-86BE-6D879BBC16A2}">
      <dgm:prSet phldrT="[Text]"/>
      <dgm:spPr/>
      <dgm:t>
        <a:bodyPr/>
        <a:lstStyle/>
        <a:p>
          <a:r>
            <a:rPr lang="en-US" b="1" dirty="0">
              <a:solidFill>
                <a:schemeClr val="tx2">
                  <a:lumMod val="10000"/>
                </a:schemeClr>
              </a:solidFill>
            </a:rPr>
            <a:t>Select a message digest algorithm (SHA or MD5)</a:t>
          </a:r>
        </a:p>
      </dgm:t>
    </dgm:pt>
    <dgm:pt modelId="{2633BF21-6621-CC40-B647-E3FD64BADB6E}" type="parTrans" cxnId="{1605A4C7-B30B-0841-AB74-5073E90B4BF0}">
      <dgm:prSet/>
      <dgm:spPr/>
      <dgm:t>
        <a:bodyPr/>
        <a:lstStyle/>
        <a:p>
          <a:endParaRPr lang="en-US"/>
        </a:p>
      </dgm:t>
    </dgm:pt>
    <dgm:pt modelId="{5A87E385-1645-684A-9E76-20CDD89908FC}" type="sibTrans" cxnId="{1605A4C7-B30B-0841-AB74-5073E90B4BF0}">
      <dgm:prSet/>
      <dgm:spPr/>
      <dgm:t>
        <a:bodyPr/>
        <a:lstStyle/>
        <a:p>
          <a:endParaRPr lang="en-US"/>
        </a:p>
      </dgm:t>
    </dgm:pt>
    <dgm:pt modelId="{430B4876-7570-574F-AC09-B684ADAE1845}">
      <dgm:prSet/>
      <dgm:spPr/>
      <dgm:t>
        <a:bodyPr/>
        <a:lstStyle/>
        <a:p>
          <a:r>
            <a:rPr lang="en-US" b="1" dirty="0">
              <a:solidFill>
                <a:schemeClr val="tx2">
                  <a:lumMod val="10000"/>
                </a:schemeClr>
              </a:solidFill>
            </a:rPr>
            <a:t>Compute the message digest (hash function) of the content to be signed</a:t>
          </a:r>
        </a:p>
      </dgm:t>
    </dgm:pt>
    <dgm:pt modelId="{9804845B-7166-C245-A033-1707011C1340}" type="parTrans" cxnId="{F820CA5E-8221-A54C-9C83-93788DECE038}">
      <dgm:prSet/>
      <dgm:spPr/>
      <dgm:t>
        <a:bodyPr/>
        <a:lstStyle/>
        <a:p>
          <a:endParaRPr lang="en-US"/>
        </a:p>
      </dgm:t>
    </dgm:pt>
    <dgm:pt modelId="{A8EFB0CD-6CCC-4046-84C2-B9073B010F56}" type="sibTrans" cxnId="{F820CA5E-8221-A54C-9C83-93788DECE038}">
      <dgm:prSet/>
      <dgm:spPr/>
      <dgm:t>
        <a:bodyPr/>
        <a:lstStyle/>
        <a:p>
          <a:endParaRPr lang="en-US"/>
        </a:p>
      </dgm:t>
    </dgm:pt>
    <dgm:pt modelId="{E92CCB42-E23A-3B45-92CD-D94D59D74CEA}">
      <dgm:prSet/>
      <dgm:spPr/>
      <dgm:t>
        <a:bodyPr/>
        <a:lstStyle/>
        <a:p>
          <a:r>
            <a:rPr lang="en-US" b="1" dirty="0">
              <a:solidFill>
                <a:schemeClr val="tx2">
                  <a:lumMod val="10000"/>
                </a:schemeClr>
              </a:solidFill>
            </a:rPr>
            <a:t>Encrypt the message digest with the signer’s private key</a:t>
          </a:r>
        </a:p>
      </dgm:t>
    </dgm:pt>
    <dgm:pt modelId="{EC29B15F-0AFE-DB48-A496-0CFA5701D052}" type="parTrans" cxnId="{82E57096-26B3-A848-969A-9D46C3347148}">
      <dgm:prSet/>
      <dgm:spPr/>
      <dgm:t>
        <a:bodyPr/>
        <a:lstStyle/>
        <a:p>
          <a:endParaRPr lang="en-US"/>
        </a:p>
      </dgm:t>
    </dgm:pt>
    <dgm:pt modelId="{7F94153B-E220-E247-8239-FD3395C37145}" type="sibTrans" cxnId="{82E57096-26B3-A848-969A-9D46C3347148}">
      <dgm:prSet/>
      <dgm:spPr/>
      <dgm:t>
        <a:bodyPr/>
        <a:lstStyle/>
        <a:p>
          <a:endParaRPr lang="en-US"/>
        </a:p>
      </dgm:t>
    </dgm:pt>
    <dgm:pt modelId="{72A6FF65-4637-1646-B700-EA5033041EEA}">
      <dgm:prSet/>
      <dgm:spPr/>
      <dgm:t>
        <a:bodyPr/>
        <a:lstStyle/>
        <a:p>
          <a:r>
            <a:rPr lang="en-US" b="1" dirty="0">
              <a:solidFill>
                <a:schemeClr val="tx2">
                  <a:lumMod val="10000"/>
                </a:schemeClr>
              </a:solidFill>
            </a:rPr>
            <a:t>Prepare a block known as </a:t>
          </a:r>
          <a:r>
            <a:rPr lang="en-US" b="1" dirty="0">
              <a:solidFill>
                <a:schemeClr val="tx2">
                  <a:lumMod val="10000"/>
                </a:schemeClr>
              </a:solidFill>
              <a:latin typeface="Courier New"/>
              <a:cs typeface="Courier New"/>
            </a:rPr>
            <a:t>SignerInfo </a:t>
          </a:r>
          <a:r>
            <a:rPr lang="en-US" b="1" dirty="0">
              <a:solidFill>
                <a:schemeClr val="tx2">
                  <a:lumMod val="10000"/>
                </a:schemeClr>
              </a:solidFill>
              <a:cs typeface="Courier New"/>
            </a:rPr>
            <a:t>that contains the signer’s public-key certificate, an identifier of the message digest algorithm, an identifier of the algorithm used to encrypt the message digest, and the encrypted message digest</a:t>
          </a:r>
          <a:endParaRPr lang="en-US" b="1" dirty="0">
            <a:solidFill>
              <a:schemeClr val="tx2">
                <a:lumMod val="10000"/>
              </a:schemeClr>
            </a:solidFill>
          </a:endParaRPr>
        </a:p>
      </dgm:t>
    </dgm:pt>
    <dgm:pt modelId="{68C6072A-AAA2-BA4D-B1FF-59AB105BBB23}" type="parTrans" cxnId="{0C03DBE1-8B86-1845-B4C7-A92A72CDC6E0}">
      <dgm:prSet/>
      <dgm:spPr/>
      <dgm:t>
        <a:bodyPr/>
        <a:lstStyle/>
        <a:p>
          <a:endParaRPr lang="en-US"/>
        </a:p>
      </dgm:t>
    </dgm:pt>
    <dgm:pt modelId="{29657DB5-1E4D-8D4A-BAD5-AA2F9FAF1861}" type="sibTrans" cxnId="{0C03DBE1-8B86-1845-B4C7-A92A72CDC6E0}">
      <dgm:prSet/>
      <dgm:spPr/>
      <dgm:t>
        <a:bodyPr/>
        <a:lstStyle/>
        <a:p>
          <a:endParaRPr lang="en-US"/>
        </a:p>
      </dgm:t>
    </dgm:pt>
    <dgm:pt modelId="{19DA2E74-1C7C-BB48-8CE8-7E2ACE114457}" type="pres">
      <dgm:prSet presAssocID="{4713171B-723F-E646-B567-7828D9B060F5}" presName="arrowDiagram" presStyleCnt="0">
        <dgm:presLayoutVars>
          <dgm:chMax val="5"/>
          <dgm:dir/>
          <dgm:resizeHandles val="exact"/>
        </dgm:presLayoutVars>
      </dgm:prSet>
      <dgm:spPr/>
    </dgm:pt>
    <dgm:pt modelId="{6583A533-B32F-3445-A521-7E6E85915F15}" type="pres">
      <dgm:prSet presAssocID="{4713171B-723F-E646-B567-7828D9B060F5}" presName="arrow" presStyleLbl="bgShp" presStyleIdx="0" presStyleCnt="1"/>
      <dgm:spPr>
        <a:effectLst>
          <a:glow rad="38100">
            <a:schemeClr val="accent1">
              <a:alpha val="45000"/>
            </a:schemeClr>
          </a:glow>
          <a:softEdge rad="101600"/>
        </a:effectLst>
      </dgm:spPr>
    </dgm:pt>
    <dgm:pt modelId="{53B967A3-8927-744E-9DDC-9DC043AA37B2}" type="pres">
      <dgm:prSet presAssocID="{4713171B-723F-E646-B567-7828D9B060F5}" presName="arrowDiagram4" presStyleCnt="0"/>
      <dgm:spPr/>
    </dgm:pt>
    <dgm:pt modelId="{39B3DB2F-CFDB-3D46-BC03-E9933E33FB8F}" type="pres">
      <dgm:prSet presAssocID="{74B3D2B1-806F-D744-86BE-6D879BBC16A2}" presName="bullet4a" presStyleLbl="node1" presStyleIdx="0" presStyleCnt="4"/>
      <dgm:spPr>
        <a:ln>
          <a:solidFill>
            <a:schemeClr val="tx1"/>
          </a:solidFill>
        </a:ln>
      </dgm:spPr>
    </dgm:pt>
    <dgm:pt modelId="{70F67D8F-56D9-E74F-8BDF-5458066225AA}" type="pres">
      <dgm:prSet presAssocID="{74B3D2B1-806F-D744-86BE-6D879BBC16A2}" presName="textBox4a" presStyleLbl="revTx" presStyleIdx="0" presStyleCnt="4" custLinFactNeighborX="749" custLinFactNeighborY="-430">
        <dgm:presLayoutVars>
          <dgm:bulletEnabled val="1"/>
        </dgm:presLayoutVars>
      </dgm:prSet>
      <dgm:spPr/>
    </dgm:pt>
    <dgm:pt modelId="{87961540-DD8B-5449-83AA-9C3C44DC1EF4}" type="pres">
      <dgm:prSet presAssocID="{430B4876-7570-574F-AC09-B684ADAE1845}" presName="bullet4b" presStyleLbl="node1" presStyleIdx="1" presStyleCnt="4"/>
      <dgm:spPr>
        <a:ln>
          <a:solidFill>
            <a:schemeClr val="tx1"/>
          </a:solidFill>
        </a:ln>
      </dgm:spPr>
    </dgm:pt>
    <dgm:pt modelId="{E7240535-9187-B840-9E04-359208A868C4}" type="pres">
      <dgm:prSet presAssocID="{430B4876-7570-574F-AC09-B684ADAE1845}" presName="textBox4b" presStyleLbl="revTx" presStyleIdx="1" presStyleCnt="4" custScaleY="78652" custLinFactNeighborX="1934" custLinFactNeighborY="-7808">
        <dgm:presLayoutVars>
          <dgm:bulletEnabled val="1"/>
        </dgm:presLayoutVars>
      </dgm:prSet>
      <dgm:spPr/>
    </dgm:pt>
    <dgm:pt modelId="{4CFE7342-B602-1544-9847-E9A231A05FD5}" type="pres">
      <dgm:prSet presAssocID="{E92CCB42-E23A-3B45-92CD-D94D59D74CEA}" presName="bullet4c" presStyleLbl="node1" presStyleIdx="2" presStyleCnt="4"/>
      <dgm:spPr>
        <a:ln>
          <a:solidFill>
            <a:schemeClr val="tx1"/>
          </a:solidFill>
        </a:ln>
      </dgm:spPr>
    </dgm:pt>
    <dgm:pt modelId="{9A149516-666B-5D44-8845-9B7ED7179393}" type="pres">
      <dgm:prSet presAssocID="{E92CCB42-E23A-3B45-92CD-D94D59D74CEA}" presName="textBox4c" presStyleLbl="revTx" presStyleIdx="2" presStyleCnt="4" custScaleY="65270" custLinFactNeighborX="4559" custLinFactNeighborY="-10506">
        <dgm:presLayoutVars>
          <dgm:bulletEnabled val="1"/>
        </dgm:presLayoutVars>
      </dgm:prSet>
      <dgm:spPr/>
    </dgm:pt>
    <dgm:pt modelId="{21544247-92C1-3D44-99B2-72E06AC3A1AF}" type="pres">
      <dgm:prSet presAssocID="{72A6FF65-4637-1646-B700-EA5033041EEA}" presName="bullet4d" presStyleLbl="node1" presStyleIdx="3" presStyleCnt="4"/>
      <dgm:spPr>
        <a:ln>
          <a:solidFill>
            <a:schemeClr val="tx1"/>
          </a:solidFill>
        </a:ln>
      </dgm:spPr>
    </dgm:pt>
    <dgm:pt modelId="{A1C86641-BAF9-664F-9EAC-CE643C68B505}" type="pres">
      <dgm:prSet presAssocID="{72A6FF65-4637-1646-B700-EA5033041EEA}" presName="textBox4d" presStyleLbl="revTx" presStyleIdx="3" presStyleCnt="4" custScaleY="89114" custLinFactNeighborX="5894" custLinFactNeighborY="2031">
        <dgm:presLayoutVars>
          <dgm:bulletEnabled val="1"/>
        </dgm:presLayoutVars>
      </dgm:prSet>
      <dgm:spPr/>
    </dgm:pt>
  </dgm:ptLst>
  <dgm:cxnLst>
    <dgm:cxn modelId="{A6B1A501-C4AF-934F-85D2-FD8D8B0F928C}" type="presOf" srcId="{74B3D2B1-806F-D744-86BE-6D879BBC16A2}" destId="{70F67D8F-56D9-E74F-8BDF-5458066225AA}" srcOrd="0" destOrd="0" presId="urn:microsoft.com/office/officeart/2005/8/layout/arrow2"/>
    <dgm:cxn modelId="{4FDBB72E-93FA-8E47-948C-741710F8B7D4}" type="presOf" srcId="{430B4876-7570-574F-AC09-B684ADAE1845}" destId="{E7240535-9187-B840-9E04-359208A868C4}" srcOrd="0" destOrd="0" presId="urn:microsoft.com/office/officeart/2005/8/layout/arrow2"/>
    <dgm:cxn modelId="{F820CA5E-8221-A54C-9C83-93788DECE038}" srcId="{4713171B-723F-E646-B567-7828D9B060F5}" destId="{430B4876-7570-574F-AC09-B684ADAE1845}" srcOrd="1" destOrd="0" parTransId="{9804845B-7166-C245-A033-1707011C1340}" sibTransId="{A8EFB0CD-6CCC-4046-84C2-B9073B010F56}"/>
    <dgm:cxn modelId="{CFBED759-0B08-1445-9178-232A35E01777}" type="presOf" srcId="{4713171B-723F-E646-B567-7828D9B060F5}" destId="{19DA2E74-1C7C-BB48-8CE8-7E2ACE114457}" srcOrd="0" destOrd="0" presId="urn:microsoft.com/office/officeart/2005/8/layout/arrow2"/>
    <dgm:cxn modelId="{82E57096-26B3-A848-969A-9D46C3347148}" srcId="{4713171B-723F-E646-B567-7828D9B060F5}" destId="{E92CCB42-E23A-3B45-92CD-D94D59D74CEA}" srcOrd="2" destOrd="0" parTransId="{EC29B15F-0AFE-DB48-A496-0CFA5701D052}" sibTransId="{7F94153B-E220-E247-8239-FD3395C37145}"/>
    <dgm:cxn modelId="{1605A4C7-B30B-0841-AB74-5073E90B4BF0}" srcId="{4713171B-723F-E646-B567-7828D9B060F5}" destId="{74B3D2B1-806F-D744-86BE-6D879BBC16A2}" srcOrd="0" destOrd="0" parTransId="{2633BF21-6621-CC40-B647-E3FD64BADB6E}" sibTransId="{5A87E385-1645-684A-9E76-20CDD89908FC}"/>
    <dgm:cxn modelId="{0C03DBE1-8B86-1845-B4C7-A92A72CDC6E0}" srcId="{4713171B-723F-E646-B567-7828D9B060F5}" destId="{72A6FF65-4637-1646-B700-EA5033041EEA}" srcOrd="3" destOrd="0" parTransId="{68C6072A-AAA2-BA4D-B1FF-59AB105BBB23}" sibTransId="{29657DB5-1E4D-8D4A-BAD5-AA2F9FAF1861}"/>
    <dgm:cxn modelId="{EAF2EFF4-7A53-3D4F-BD7D-F47E133B7B71}" type="presOf" srcId="{72A6FF65-4637-1646-B700-EA5033041EEA}" destId="{A1C86641-BAF9-664F-9EAC-CE643C68B505}" srcOrd="0" destOrd="0" presId="urn:microsoft.com/office/officeart/2005/8/layout/arrow2"/>
    <dgm:cxn modelId="{118114F8-E9AF-C541-8A01-6BAD1CE71762}" type="presOf" srcId="{E92CCB42-E23A-3B45-92CD-D94D59D74CEA}" destId="{9A149516-666B-5D44-8845-9B7ED7179393}" srcOrd="0" destOrd="0" presId="urn:microsoft.com/office/officeart/2005/8/layout/arrow2"/>
    <dgm:cxn modelId="{020C9A1C-7AFA-6447-9092-FF44B5B9F31D}" type="presParOf" srcId="{19DA2E74-1C7C-BB48-8CE8-7E2ACE114457}" destId="{6583A533-B32F-3445-A521-7E6E85915F15}" srcOrd="0" destOrd="0" presId="urn:microsoft.com/office/officeart/2005/8/layout/arrow2"/>
    <dgm:cxn modelId="{ABC76D32-C03C-D149-81D9-488F8BF4ECEF}" type="presParOf" srcId="{19DA2E74-1C7C-BB48-8CE8-7E2ACE114457}" destId="{53B967A3-8927-744E-9DDC-9DC043AA37B2}" srcOrd="1" destOrd="0" presId="urn:microsoft.com/office/officeart/2005/8/layout/arrow2"/>
    <dgm:cxn modelId="{C7CCA965-D5F6-3F4C-B2FB-A858FD708F3C}" type="presParOf" srcId="{53B967A3-8927-744E-9DDC-9DC043AA37B2}" destId="{39B3DB2F-CFDB-3D46-BC03-E9933E33FB8F}" srcOrd="0" destOrd="0" presId="urn:microsoft.com/office/officeart/2005/8/layout/arrow2"/>
    <dgm:cxn modelId="{C1C6E791-8B2B-D14C-B8D5-A081312826CC}" type="presParOf" srcId="{53B967A3-8927-744E-9DDC-9DC043AA37B2}" destId="{70F67D8F-56D9-E74F-8BDF-5458066225AA}" srcOrd="1" destOrd="0" presId="urn:microsoft.com/office/officeart/2005/8/layout/arrow2"/>
    <dgm:cxn modelId="{8A67988D-1939-9B40-AEB2-532C9446F505}" type="presParOf" srcId="{53B967A3-8927-744E-9DDC-9DC043AA37B2}" destId="{87961540-DD8B-5449-83AA-9C3C44DC1EF4}" srcOrd="2" destOrd="0" presId="urn:microsoft.com/office/officeart/2005/8/layout/arrow2"/>
    <dgm:cxn modelId="{EC88B17E-FB3C-7248-AF7E-37DF1B5E4D46}" type="presParOf" srcId="{53B967A3-8927-744E-9DDC-9DC043AA37B2}" destId="{E7240535-9187-B840-9E04-359208A868C4}" srcOrd="3" destOrd="0" presId="urn:microsoft.com/office/officeart/2005/8/layout/arrow2"/>
    <dgm:cxn modelId="{2C82FC85-35D9-F244-AABC-81A93D7D265A}" type="presParOf" srcId="{53B967A3-8927-744E-9DDC-9DC043AA37B2}" destId="{4CFE7342-B602-1544-9847-E9A231A05FD5}" srcOrd="4" destOrd="0" presId="urn:microsoft.com/office/officeart/2005/8/layout/arrow2"/>
    <dgm:cxn modelId="{B96099C1-607B-0A4B-9E1A-33D09D9453CB}" type="presParOf" srcId="{53B967A3-8927-744E-9DDC-9DC043AA37B2}" destId="{9A149516-666B-5D44-8845-9B7ED7179393}" srcOrd="5" destOrd="0" presId="urn:microsoft.com/office/officeart/2005/8/layout/arrow2"/>
    <dgm:cxn modelId="{C7A3E67F-3491-6E40-8EA0-6616B1E3FE9F}" type="presParOf" srcId="{53B967A3-8927-744E-9DDC-9DC043AA37B2}" destId="{21544247-92C1-3D44-99B2-72E06AC3A1AF}" srcOrd="6" destOrd="0" presId="urn:microsoft.com/office/officeart/2005/8/layout/arrow2"/>
    <dgm:cxn modelId="{2D574F94-D08A-4841-8DC2-46AA3B9821C4}" type="presParOf" srcId="{53B967A3-8927-744E-9DDC-9DC043AA37B2}" destId="{A1C86641-BAF9-664F-9EAC-CE643C68B505}"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C9721F-3101-8449-8E88-A7043F0983DC}"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4CE48727-10B2-FE4E-ACAA-23E074A1E8D1}">
      <dgm:prSet custT="1"/>
      <dgm:spPr/>
      <dgm:t>
        <a:bodyPr/>
        <a:lstStyle/>
        <a:p>
          <a:pPr rtl="0"/>
          <a:r>
            <a:rPr lang="en-US" sz="1300" b="1" dirty="0"/>
            <a:t>Accidental association</a:t>
          </a:r>
        </a:p>
      </dgm:t>
    </dgm:pt>
    <dgm:pt modelId="{58D1BA93-CAEA-564C-A1D9-78DD073E8B5F}" type="parTrans" cxnId="{98420087-46BC-164F-98C1-6D0632A9AA12}">
      <dgm:prSet/>
      <dgm:spPr/>
      <dgm:t>
        <a:bodyPr/>
        <a:lstStyle/>
        <a:p>
          <a:endParaRPr lang="en-US"/>
        </a:p>
      </dgm:t>
    </dgm:pt>
    <dgm:pt modelId="{4472282D-A2E9-C043-A5E7-B11DF0922A25}" type="sibTrans" cxnId="{98420087-46BC-164F-98C1-6D0632A9AA12}">
      <dgm:prSet/>
      <dgm:spPr/>
      <dgm:t>
        <a:bodyPr/>
        <a:lstStyle/>
        <a:p>
          <a:endParaRPr lang="en-US"/>
        </a:p>
      </dgm:t>
    </dgm:pt>
    <dgm:pt modelId="{928F53D1-972C-4E47-AB99-3576804690C3}">
      <dgm:prSet custT="1"/>
      <dgm:spPr/>
      <dgm:t>
        <a:bodyPr/>
        <a:lstStyle/>
        <a:p>
          <a:pPr rtl="0"/>
          <a:r>
            <a:rPr lang="en-US" sz="1300" dirty="0"/>
            <a:t>Company wireless LANs in close proximity may create overlapping transmission ranges</a:t>
          </a:r>
        </a:p>
      </dgm:t>
    </dgm:pt>
    <dgm:pt modelId="{8401EF1B-B014-6C41-B0BE-ACE48F3E9155}" type="parTrans" cxnId="{C3AF607F-302E-C14C-AA96-84B4124670F2}">
      <dgm:prSet/>
      <dgm:spPr/>
      <dgm:t>
        <a:bodyPr/>
        <a:lstStyle/>
        <a:p>
          <a:endParaRPr lang="en-US"/>
        </a:p>
      </dgm:t>
    </dgm:pt>
    <dgm:pt modelId="{5E80C29B-1ACC-0F41-B22D-1305015A383F}" type="sibTrans" cxnId="{C3AF607F-302E-C14C-AA96-84B4124670F2}">
      <dgm:prSet/>
      <dgm:spPr/>
      <dgm:t>
        <a:bodyPr/>
        <a:lstStyle/>
        <a:p>
          <a:endParaRPr lang="en-US"/>
        </a:p>
      </dgm:t>
    </dgm:pt>
    <dgm:pt modelId="{6384EAA7-A42E-1F4E-B070-D927D7C514B1}">
      <dgm:prSet custT="1"/>
      <dgm:spPr/>
      <dgm:t>
        <a:bodyPr/>
        <a:lstStyle/>
        <a:p>
          <a:pPr rtl="0"/>
          <a:r>
            <a:rPr lang="en-US" sz="1300" dirty="0"/>
            <a:t>A user intending to connect to one LAN may unintentionally lock on to a wireless access point from a neighboring network</a:t>
          </a:r>
        </a:p>
      </dgm:t>
    </dgm:pt>
    <dgm:pt modelId="{4391628C-E0E6-1441-9231-16F1CDD5C8C5}" type="parTrans" cxnId="{E769B9F8-C59B-F240-B104-AD20C163C99C}">
      <dgm:prSet/>
      <dgm:spPr/>
      <dgm:t>
        <a:bodyPr/>
        <a:lstStyle/>
        <a:p>
          <a:endParaRPr lang="en-US"/>
        </a:p>
      </dgm:t>
    </dgm:pt>
    <dgm:pt modelId="{1E762212-CBE5-9648-9D07-F494D2FA1FEE}" type="sibTrans" cxnId="{E769B9F8-C59B-F240-B104-AD20C163C99C}">
      <dgm:prSet/>
      <dgm:spPr/>
      <dgm:t>
        <a:bodyPr/>
        <a:lstStyle/>
        <a:p>
          <a:endParaRPr lang="en-US"/>
        </a:p>
      </dgm:t>
    </dgm:pt>
    <dgm:pt modelId="{DE7C6A77-F221-D841-813F-AD33DD04CF9E}">
      <dgm:prSet custT="1"/>
      <dgm:spPr/>
      <dgm:t>
        <a:bodyPr/>
        <a:lstStyle/>
        <a:p>
          <a:pPr rtl="0"/>
          <a:r>
            <a:rPr lang="en-US" sz="1300" b="1" dirty="0"/>
            <a:t>Malicious association</a:t>
          </a:r>
          <a:endParaRPr lang="en-US" sz="1300" dirty="0"/>
        </a:p>
      </dgm:t>
    </dgm:pt>
    <dgm:pt modelId="{E5210C61-8685-4749-8646-A374ABCC2AF4}" type="parTrans" cxnId="{4A89C607-28F2-CD44-9125-6E5839E2258B}">
      <dgm:prSet/>
      <dgm:spPr/>
      <dgm:t>
        <a:bodyPr/>
        <a:lstStyle/>
        <a:p>
          <a:endParaRPr lang="en-US"/>
        </a:p>
      </dgm:t>
    </dgm:pt>
    <dgm:pt modelId="{5FF55D44-EFEC-E64F-B1DC-543F7B793CDF}" type="sibTrans" cxnId="{4A89C607-28F2-CD44-9125-6E5839E2258B}">
      <dgm:prSet/>
      <dgm:spPr/>
      <dgm:t>
        <a:bodyPr/>
        <a:lstStyle/>
        <a:p>
          <a:endParaRPr lang="en-US"/>
        </a:p>
      </dgm:t>
    </dgm:pt>
    <dgm:pt modelId="{CF42A5A9-F636-574C-A150-4AD51D486DCC}">
      <dgm:prSet custT="1"/>
      <dgm:spPr/>
      <dgm:t>
        <a:bodyPr/>
        <a:lstStyle/>
        <a:p>
          <a:pPr rtl="0"/>
          <a:r>
            <a:rPr lang="en-US" sz="1300" dirty="0"/>
            <a:t>In this situation, a wireless device is configured to appear to be a legitimate access point, enabling the operator to steal passwords from legitimate users and then penetrate a wired network through a legitimate wireless access point</a:t>
          </a:r>
        </a:p>
      </dgm:t>
    </dgm:pt>
    <dgm:pt modelId="{903ADC81-FCFC-6F49-BEEC-C4BA2FB2DB86}" type="parTrans" cxnId="{E2497FE0-C7B4-7947-ACFB-E12DC2202236}">
      <dgm:prSet/>
      <dgm:spPr/>
      <dgm:t>
        <a:bodyPr/>
        <a:lstStyle/>
        <a:p>
          <a:endParaRPr lang="en-US"/>
        </a:p>
      </dgm:t>
    </dgm:pt>
    <dgm:pt modelId="{DEE6D6AA-25C5-DE40-82C0-BF37779C6298}" type="sibTrans" cxnId="{E2497FE0-C7B4-7947-ACFB-E12DC2202236}">
      <dgm:prSet/>
      <dgm:spPr/>
      <dgm:t>
        <a:bodyPr/>
        <a:lstStyle/>
        <a:p>
          <a:endParaRPr lang="en-US"/>
        </a:p>
      </dgm:t>
    </dgm:pt>
    <dgm:pt modelId="{C67AF0EC-6A96-1047-8F78-D398D3015601}">
      <dgm:prSet custT="1"/>
      <dgm:spPr/>
      <dgm:t>
        <a:bodyPr/>
        <a:lstStyle/>
        <a:p>
          <a:pPr rtl="0"/>
          <a:r>
            <a:rPr lang="en-US" sz="1300" b="1" dirty="0"/>
            <a:t>Ad hoc networks</a:t>
          </a:r>
          <a:endParaRPr lang="en-US" sz="1300" dirty="0"/>
        </a:p>
      </dgm:t>
    </dgm:pt>
    <dgm:pt modelId="{0997D17E-4CA2-034D-82E1-B80DDE66EBF6}" type="parTrans" cxnId="{B8EB5D4E-4691-6244-B6AB-4F4794B477DE}">
      <dgm:prSet/>
      <dgm:spPr/>
      <dgm:t>
        <a:bodyPr/>
        <a:lstStyle/>
        <a:p>
          <a:endParaRPr lang="en-US"/>
        </a:p>
      </dgm:t>
    </dgm:pt>
    <dgm:pt modelId="{CE17BB19-6ADD-6B4F-AA8E-3F5B873BB3AB}" type="sibTrans" cxnId="{B8EB5D4E-4691-6244-B6AB-4F4794B477DE}">
      <dgm:prSet/>
      <dgm:spPr/>
      <dgm:t>
        <a:bodyPr/>
        <a:lstStyle/>
        <a:p>
          <a:endParaRPr lang="en-US"/>
        </a:p>
      </dgm:t>
    </dgm:pt>
    <dgm:pt modelId="{5C4952A5-5ECC-2A4C-BE8C-A6E088FDACA5}">
      <dgm:prSet custT="1"/>
      <dgm:spPr/>
      <dgm:t>
        <a:bodyPr/>
        <a:lstStyle/>
        <a:p>
          <a:pPr rtl="0"/>
          <a:r>
            <a:rPr lang="en-US" sz="1300" dirty="0"/>
            <a:t>These are peer-to-peer networks between wireless computers with no access point between them</a:t>
          </a:r>
        </a:p>
      </dgm:t>
    </dgm:pt>
    <dgm:pt modelId="{F10A213F-F0DC-684E-92E5-FA8D14937557}" type="parTrans" cxnId="{A42582CA-C47D-454E-99A9-C7DDB83E0F56}">
      <dgm:prSet/>
      <dgm:spPr/>
      <dgm:t>
        <a:bodyPr/>
        <a:lstStyle/>
        <a:p>
          <a:endParaRPr lang="en-US"/>
        </a:p>
      </dgm:t>
    </dgm:pt>
    <dgm:pt modelId="{5EDE648B-7174-7C49-96B8-53182AF5FC46}" type="sibTrans" cxnId="{A42582CA-C47D-454E-99A9-C7DDB83E0F56}">
      <dgm:prSet/>
      <dgm:spPr/>
      <dgm:t>
        <a:bodyPr/>
        <a:lstStyle/>
        <a:p>
          <a:endParaRPr lang="en-US"/>
        </a:p>
      </dgm:t>
    </dgm:pt>
    <dgm:pt modelId="{81CDA6E4-0FFD-BD4D-9737-111750F5173A}">
      <dgm:prSet custT="1"/>
      <dgm:spPr/>
      <dgm:t>
        <a:bodyPr/>
        <a:lstStyle/>
        <a:p>
          <a:pPr rtl="0"/>
          <a:r>
            <a:rPr lang="en-US" sz="1300" dirty="0"/>
            <a:t>Such networks can pose a security threat due to a lack of a central point of control</a:t>
          </a:r>
        </a:p>
      </dgm:t>
    </dgm:pt>
    <dgm:pt modelId="{311B429D-B4F0-3C48-8AA2-ACDD7212FE60}" type="parTrans" cxnId="{477FB991-EAA1-A84D-BE2D-087553E12A53}">
      <dgm:prSet/>
      <dgm:spPr/>
      <dgm:t>
        <a:bodyPr/>
        <a:lstStyle/>
        <a:p>
          <a:endParaRPr lang="en-US"/>
        </a:p>
      </dgm:t>
    </dgm:pt>
    <dgm:pt modelId="{81B9D4A6-65AB-7F4B-88FF-8B4C7E6FF841}" type="sibTrans" cxnId="{477FB991-EAA1-A84D-BE2D-087553E12A53}">
      <dgm:prSet/>
      <dgm:spPr/>
      <dgm:t>
        <a:bodyPr/>
        <a:lstStyle/>
        <a:p>
          <a:endParaRPr lang="en-US"/>
        </a:p>
      </dgm:t>
    </dgm:pt>
    <dgm:pt modelId="{52DFD666-163F-E244-9652-C8761813AF9F}">
      <dgm:prSet custT="1"/>
      <dgm:spPr/>
      <dgm:t>
        <a:bodyPr/>
        <a:lstStyle/>
        <a:p>
          <a:pPr rtl="0"/>
          <a:r>
            <a:rPr lang="en-US" sz="1300" b="1" dirty="0"/>
            <a:t>Nontraditional networks</a:t>
          </a:r>
          <a:endParaRPr lang="en-US" sz="1300" dirty="0"/>
        </a:p>
      </dgm:t>
    </dgm:pt>
    <dgm:pt modelId="{1CA80AD2-5BE3-C343-AE02-B401624575F1}" type="parTrans" cxnId="{5774BE82-9618-3E49-8DA2-7C8BA00AF1DA}">
      <dgm:prSet/>
      <dgm:spPr/>
      <dgm:t>
        <a:bodyPr/>
        <a:lstStyle/>
        <a:p>
          <a:endParaRPr lang="en-US"/>
        </a:p>
      </dgm:t>
    </dgm:pt>
    <dgm:pt modelId="{5655CF72-5737-8E46-A4E0-B9FB3051C5D2}" type="sibTrans" cxnId="{5774BE82-9618-3E49-8DA2-7C8BA00AF1DA}">
      <dgm:prSet/>
      <dgm:spPr/>
      <dgm:t>
        <a:bodyPr/>
        <a:lstStyle/>
        <a:p>
          <a:endParaRPr lang="en-US"/>
        </a:p>
      </dgm:t>
    </dgm:pt>
    <dgm:pt modelId="{3E7048FD-1A42-7345-A0AE-B99488E6037C}">
      <dgm:prSet custT="1"/>
      <dgm:spPr/>
      <dgm:t>
        <a:bodyPr/>
        <a:lstStyle/>
        <a:p>
          <a:pPr rtl="0"/>
          <a:r>
            <a:rPr lang="en-US" sz="1300" dirty="0"/>
            <a:t>Personal network Bluetooth devices, barcode readers, and handheld PDAs pose a security risk in terms of both eavesdropping and spoofing</a:t>
          </a:r>
        </a:p>
      </dgm:t>
    </dgm:pt>
    <dgm:pt modelId="{79481775-1D95-C34C-B1DA-666FAB4CF76A}" type="parTrans" cxnId="{3BDE4756-B41F-4A45-819B-46BD9BA87686}">
      <dgm:prSet/>
      <dgm:spPr/>
      <dgm:t>
        <a:bodyPr/>
        <a:lstStyle/>
        <a:p>
          <a:endParaRPr lang="en-US"/>
        </a:p>
      </dgm:t>
    </dgm:pt>
    <dgm:pt modelId="{72C67E40-76A9-8D41-8F98-6BAC53C520DC}" type="sibTrans" cxnId="{3BDE4756-B41F-4A45-819B-46BD9BA87686}">
      <dgm:prSet/>
      <dgm:spPr/>
      <dgm:t>
        <a:bodyPr/>
        <a:lstStyle/>
        <a:p>
          <a:endParaRPr lang="en-US"/>
        </a:p>
      </dgm:t>
    </dgm:pt>
    <dgm:pt modelId="{9AD94705-B1CE-354E-9C12-13BBCB0AA532}">
      <dgm:prSet custT="1"/>
      <dgm:spPr/>
      <dgm:t>
        <a:bodyPr/>
        <a:lstStyle/>
        <a:p>
          <a:pPr rtl="0"/>
          <a:r>
            <a:rPr lang="en-US" sz="1300" b="1" dirty="0"/>
            <a:t>Identity theft (MAC spoofing)</a:t>
          </a:r>
          <a:endParaRPr lang="en-US" sz="1300" dirty="0"/>
        </a:p>
      </dgm:t>
    </dgm:pt>
    <dgm:pt modelId="{285BA2B6-A2CC-4F43-80F6-B8528594BF8C}" type="parTrans" cxnId="{8A8793F1-C931-9F41-9F77-9594E9A9DF4A}">
      <dgm:prSet/>
      <dgm:spPr/>
      <dgm:t>
        <a:bodyPr/>
        <a:lstStyle/>
        <a:p>
          <a:endParaRPr lang="en-US"/>
        </a:p>
      </dgm:t>
    </dgm:pt>
    <dgm:pt modelId="{0D3E2D48-A679-2640-A40B-4D8ED93CC4CC}" type="sibTrans" cxnId="{8A8793F1-C931-9F41-9F77-9594E9A9DF4A}">
      <dgm:prSet/>
      <dgm:spPr/>
      <dgm:t>
        <a:bodyPr/>
        <a:lstStyle/>
        <a:p>
          <a:endParaRPr lang="en-US"/>
        </a:p>
      </dgm:t>
    </dgm:pt>
    <dgm:pt modelId="{209F9119-5458-9745-B7A5-7C44AFB189AF}">
      <dgm:prSet custT="1"/>
      <dgm:spPr/>
      <dgm:t>
        <a:bodyPr/>
        <a:lstStyle/>
        <a:p>
          <a:pPr rtl="0"/>
          <a:r>
            <a:rPr lang="en-US" sz="1300" dirty="0"/>
            <a:t>This occurs when an attacker is able to eavesdrop on network traffic and identify the MAC address of a computer with network privileges</a:t>
          </a:r>
        </a:p>
      </dgm:t>
    </dgm:pt>
    <dgm:pt modelId="{5E8CF271-C353-FF49-953E-C65D0B7C98C1}" type="parTrans" cxnId="{DA747DFE-357A-BD4B-98A9-01398724CD8A}">
      <dgm:prSet/>
      <dgm:spPr/>
      <dgm:t>
        <a:bodyPr/>
        <a:lstStyle/>
        <a:p>
          <a:endParaRPr lang="en-US"/>
        </a:p>
      </dgm:t>
    </dgm:pt>
    <dgm:pt modelId="{CF0AFE7F-A798-A041-9FE2-8E3149072F91}" type="sibTrans" cxnId="{DA747DFE-357A-BD4B-98A9-01398724CD8A}">
      <dgm:prSet/>
      <dgm:spPr/>
      <dgm:t>
        <a:bodyPr/>
        <a:lstStyle/>
        <a:p>
          <a:endParaRPr lang="en-US"/>
        </a:p>
      </dgm:t>
    </dgm:pt>
    <dgm:pt modelId="{E993531D-FA1A-B745-80E6-061CD8FA155F}">
      <dgm:prSet custT="1"/>
      <dgm:spPr/>
      <dgm:t>
        <a:bodyPr/>
        <a:lstStyle/>
        <a:p>
          <a:pPr rtl="0"/>
          <a:r>
            <a:rPr lang="en-US" sz="1300" b="1" dirty="0"/>
            <a:t>Man-in-the-middle attacks</a:t>
          </a:r>
          <a:endParaRPr lang="en-US" sz="1300" dirty="0"/>
        </a:p>
      </dgm:t>
    </dgm:pt>
    <dgm:pt modelId="{CF0A4FA2-C4A5-334A-BD2A-4F8A07DAE422}" type="parTrans" cxnId="{632DB05D-86B7-1848-ADB3-BEA33BAB6A54}">
      <dgm:prSet/>
      <dgm:spPr/>
      <dgm:t>
        <a:bodyPr/>
        <a:lstStyle/>
        <a:p>
          <a:endParaRPr lang="en-US"/>
        </a:p>
      </dgm:t>
    </dgm:pt>
    <dgm:pt modelId="{889507D3-CC4B-834D-B1D1-93908BB998A5}" type="sibTrans" cxnId="{632DB05D-86B7-1848-ADB3-BEA33BAB6A54}">
      <dgm:prSet/>
      <dgm:spPr/>
      <dgm:t>
        <a:bodyPr/>
        <a:lstStyle/>
        <a:p>
          <a:endParaRPr lang="en-US"/>
        </a:p>
      </dgm:t>
    </dgm:pt>
    <dgm:pt modelId="{14A334B1-1DBA-4445-BC3D-2791AA69CCB4}">
      <dgm:prSet custT="1"/>
      <dgm:spPr/>
      <dgm:t>
        <a:bodyPr/>
        <a:lstStyle/>
        <a:p>
          <a:pPr rtl="0"/>
          <a:r>
            <a:rPr lang="en-US" sz="1300" dirty="0"/>
            <a:t>This attack involves persuading a user and an access point to believe that they are talking to each other when in fact the communication is going through an intermediate attacking device</a:t>
          </a:r>
        </a:p>
      </dgm:t>
    </dgm:pt>
    <dgm:pt modelId="{DA33D17B-7AFF-7D44-BC40-E74B1B3789BA}" type="parTrans" cxnId="{90313931-5B3A-D444-921D-58E36B9FAB9D}">
      <dgm:prSet/>
      <dgm:spPr/>
      <dgm:t>
        <a:bodyPr/>
        <a:lstStyle/>
        <a:p>
          <a:endParaRPr lang="en-US"/>
        </a:p>
      </dgm:t>
    </dgm:pt>
    <dgm:pt modelId="{64694EB3-4857-9D4E-8228-54A4550140BD}" type="sibTrans" cxnId="{90313931-5B3A-D444-921D-58E36B9FAB9D}">
      <dgm:prSet/>
      <dgm:spPr/>
      <dgm:t>
        <a:bodyPr/>
        <a:lstStyle/>
        <a:p>
          <a:endParaRPr lang="en-US"/>
        </a:p>
      </dgm:t>
    </dgm:pt>
    <dgm:pt modelId="{E9D1FCB0-73B2-1144-BFA1-5C7AD5ED5CBF}">
      <dgm:prSet custT="1"/>
      <dgm:spPr/>
      <dgm:t>
        <a:bodyPr/>
        <a:lstStyle/>
        <a:p>
          <a:pPr rtl="0"/>
          <a:r>
            <a:rPr lang="en-US" sz="1300" dirty="0"/>
            <a:t>Wireless networks are particularly vulnerable to such attacks</a:t>
          </a:r>
        </a:p>
      </dgm:t>
    </dgm:pt>
    <dgm:pt modelId="{803D794F-8D6B-8D46-BA50-D3EFAC26DB45}" type="parTrans" cxnId="{00A04419-7841-E44B-BC8D-49A9E3F7585A}">
      <dgm:prSet/>
      <dgm:spPr/>
      <dgm:t>
        <a:bodyPr/>
        <a:lstStyle/>
        <a:p>
          <a:endParaRPr lang="en-US"/>
        </a:p>
      </dgm:t>
    </dgm:pt>
    <dgm:pt modelId="{CD576F7B-0AE2-524C-8A4E-B5BBE6F42660}" type="sibTrans" cxnId="{00A04419-7841-E44B-BC8D-49A9E3F7585A}">
      <dgm:prSet/>
      <dgm:spPr/>
      <dgm:t>
        <a:bodyPr/>
        <a:lstStyle/>
        <a:p>
          <a:endParaRPr lang="en-US"/>
        </a:p>
      </dgm:t>
    </dgm:pt>
    <dgm:pt modelId="{DAD4637D-3744-C14E-8D2D-661A26DCB430}">
      <dgm:prSet custT="1"/>
      <dgm:spPr/>
      <dgm:t>
        <a:bodyPr/>
        <a:lstStyle/>
        <a:p>
          <a:pPr rtl="0"/>
          <a:r>
            <a:rPr lang="en-US" sz="1300" b="1" dirty="0"/>
            <a:t>Denial of service (DoS)</a:t>
          </a:r>
          <a:endParaRPr lang="en-US" sz="1300" dirty="0"/>
        </a:p>
      </dgm:t>
    </dgm:pt>
    <dgm:pt modelId="{5AF3550F-05B7-0B47-88BC-A9112E825EE6}" type="parTrans" cxnId="{6B11ABB7-97EA-A24E-9FF3-85CC6678D877}">
      <dgm:prSet/>
      <dgm:spPr/>
      <dgm:t>
        <a:bodyPr/>
        <a:lstStyle/>
        <a:p>
          <a:endParaRPr lang="en-US"/>
        </a:p>
      </dgm:t>
    </dgm:pt>
    <dgm:pt modelId="{F26FADE4-CEE0-3C42-8F12-76DAB0A32D74}" type="sibTrans" cxnId="{6B11ABB7-97EA-A24E-9FF3-85CC6678D877}">
      <dgm:prSet/>
      <dgm:spPr/>
      <dgm:t>
        <a:bodyPr/>
        <a:lstStyle/>
        <a:p>
          <a:endParaRPr lang="en-US"/>
        </a:p>
      </dgm:t>
    </dgm:pt>
    <dgm:pt modelId="{D53597B7-F6FE-8842-9BFB-C5FA76E5D979}">
      <dgm:prSet custT="1"/>
      <dgm:spPr/>
      <dgm:t>
        <a:bodyPr/>
        <a:lstStyle/>
        <a:p>
          <a:pPr rtl="0"/>
          <a:r>
            <a:rPr lang="en-US" sz="1300" dirty="0"/>
            <a:t>This attack occurs when an attacker continually bombards a wireless access point or some other accessible wireless port with various protocol messages designed to consume system resources</a:t>
          </a:r>
        </a:p>
      </dgm:t>
    </dgm:pt>
    <dgm:pt modelId="{C4E536DE-CC91-3045-B54D-9FF26715329C}" type="parTrans" cxnId="{F6D36ECF-3214-A04F-B6DA-92FF67590954}">
      <dgm:prSet/>
      <dgm:spPr/>
      <dgm:t>
        <a:bodyPr/>
        <a:lstStyle/>
        <a:p>
          <a:endParaRPr lang="en-US"/>
        </a:p>
      </dgm:t>
    </dgm:pt>
    <dgm:pt modelId="{9B91783F-7067-ED4E-8B2E-6724FCE97E84}" type="sibTrans" cxnId="{F6D36ECF-3214-A04F-B6DA-92FF67590954}">
      <dgm:prSet/>
      <dgm:spPr/>
      <dgm:t>
        <a:bodyPr/>
        <a:lstStyle/>
        <a:p>
          <a:endParaRPr lang="en-US"/>
        </a:p>
      </dgm:t>
    </dgm:pt>
    <dgm:pt modelId="{7E85D6DD-9198-DE4D-A75D-8245EFAFD45D}">
      <dgm:prSet custT="1"/>
      <dgm:spPr/>
      <dgm:t>
        <a:bodyPr/>
        <a:lstStyle/>
        <a:p>
          <a:pPr rtl="0"/>
          <a:r>
            <a:rPr lang="en-US" sz="1300" dirty="0"/>
            <a:t>The wireless environment lends itself to this type of attack because it is so easy for the attacker to direct multiple wireless messages at the target</a:t>
          </a:r>
        </a:p>
      </dgm:t>
    </dgm:pt>
    <dgm:pt modelId="{5FAE20E5-00FE-CA42-B54D-0A392F222EFF}" type="parTrans" cxnId="{5340FC6C-65DC-FE40-ACE2-2E823B5D2BCB}">
      <dgm:prSet/>
      <dgm:spPr/>
      <dgm:t>
        <a:bodyPr/>
        <a:lstStyle/>
        <a:p>
          <a:endParaRPr lang="en-US"/>
        </a:p>
      </dgm:t>
    </dgm:pt>
    <dgm:pt modelId="{4668551F-228D-584A-B20E-3BC38789DC68}" type="sibTrans" cxnId="{5340FC6C-65DC-FE40-ACE2-2E823B5D2BCB}">
      <dgm:prSet/>
      <dgm:spPr/>
      <dgm:t>
        <a:bodyPr/>
        <a:lstStyle/>
        <a:p>
          <a:endParaRPr lang="en-US"/>
        </a:p>
      </dgm:t>
    </dgm:pt>
    <dgm:pt modelId="{51D948EC-1876-724A-BBF8-5B1B6E40799E}">
      <dgm:prSet custT="1"/>
      <dgm:spPr/>
      <dgm:t>
        <a:bodyPr/>
        <a:lstStyle/>
        <a:p>
          <a:pPr rtl="0"/>
          <a:r>
            <a:rPr lang="en-US" sz="1300" b="1" dirty="0"/>
            <a:t>Network injection</a:t>
          </a:r>
          <a:endParaRPr lang="en-US" sz="1300" dirty="0"/>
        </a:p>
      </dgm:t>
    </dgm:pt>
    <dgm:pt modelId="{60BB2020-6C68-AA4D-B1CF-E4C04F4555EE}" type="parTrans" cxnId="{95C235A1-1E16-404D-9E8D-2E15FD1B7A3A}">
      <dgm:prSet/>
      <dgm:spPr/>
      <dgm:t>
        <a:bodyPr/>
        <a:lstStyle/>
        <a:p>
          <a:endParaRPr lang="en-US"/>
        </a:p>
      </dgm:t>
    </dgm:pt>
    <dgm:pt modelId="{2960E002-95B8-0743-9F5C-963446178AE1}" type="sibTrans" cxnId="{95C235A1-1E16-404D-9E8D-2E15FD1B7A3A}">
      <dgm:prSet/>
      <dgm:spPr/>
      <dgm:t>
        <a:bodyPr/>
        <a:lstStyle/>
        <a:p>
          <a:endParaRPr lang="en-US"/>
        </a:p>
      </dgm:t>
    </dgm:pt>
    <dgm:pt modelId="{85498CE0-7D17-E646-BDC0-7B5E1BE39094}">
      <dgm:prSet custT="1"/>
      <dgm:spPr/>
      <dgm:t>
        <a:bodyPr/>
        <a:lstStyle/>
        <a:p>
          <a:pPr rtl="0"/>
          <a:r>
            <a:rPr lang="en-US" sz="1300" dirty="0"/>
            <a:t>This attack targets wireless access points that are exposed to nonfiltered network traffic, such as routing protocol messages or network management messages</a:t>
          </a:r>
        </a:p>
      </dgm:t>
    </dgm:pt>
    <dgm:pt modelId="{0E2C508D-75A7-5848-9456-E7DE398D234C}" type="parTrans" cxnId="{DCA56F46-354E-C342-9143-CD7A67661A8B}">
      <dgm:prSet/>
      <dgm:spPr/>
      <dgm:t>
        <a:bodyPr/>
        <a:lstStyle/>
        <a:p>
          <a:endParaRPr lang="en-US"/>
        </a:p>
      </dgm:t>
    </dgm:pt>
    <dgm:pt modelId="{84F91965-C46D-6C49-876F-1EB2E88F374A}" type="sibTrans" cxnId="{DCA56F46-354E-C342-9143-CD7A67661A8B}">
      <dgm:prSet/>
      <dgm:spPr/>
      <dgm:t>
        <a:bodyPr/>
        <a:lstStyle/>
        <a:p>
          <a:endParaRPr lang="en-US"/>
        </a:p>
      </dgm:t>
    </dgm:pt>
    <dgm:pt modelId="{4B462FE8-F44F-EF43-9D99-4F92D236A60D}" type="pres">
      <dgm:prSet presAssocID="{FCC9721F-3101-8449-8E88-A7043F0983DC}" presName="diagram" presStyleCnt="0">
        <dgm:presLayoutVars>
          <dgm:dir/>
          <dgm:resizeHandles val="exact"/>
        </dgm:presLayoutVars>
      </dgm:prSet>
      <dgm:spPr/>
    </dgm:pt>
    <dgm:pt modelId="{2B671576-F78E-184D-83E0-3BDB34F2F9FD}" type="pres">
      <dgm:prSet presAssocID="{4CE48727-10B2-FE4E-ACAA-23E074A1E8D1}" presName="node" presStyleLbl="node1" presStyleIdx="0" presStyleCnt="8">
        <dgm:presLayoutVars>
          <dgm:bulletEnabled val="1"/>
        </dgm:presLayoutVars>
      </dgm:prSet>
      <dgm:spPr/>
    </dgm:pt>
    <dgm:pt modelId="{12785612-653D-2446-957A-5A032943780C}" type="pres">
      <dgm:prSet presAssocID="{4472282D-A2E9-C043-A5E7-B11DF0922A25}" presName="sibTrans" presStyleCnt="0"/>
      <dgm:spPr/>
    </dgm:pt>
    <dgm:pt modelId="{478B66F1-FB18-1A4C-9275-168BCC8ACD9F}" type="pres">
      <dgm:prSet presAssocID="{DE7C6A77-F221-D841-813F-AD33DD04CF9E}" presName="node" presStyleLbl="node1" presStyleIdx="1" presStyleCnt="8">
        <dgm:presLayoutVars>
          <dgm:bulletEnabled val="1"/>
        </dgm:presLayoutVars>
      </dgm:prSet>
      <dgm:spPr/>
    </dgm:pt>
    <dgm:pt modelId="{81DFEF77-7EFC-C040-AF77-1756A46E174B}" type="pres">
      <dgm:prSet presAssocID="{5FF55D44-EFEC-E64F-B1DC-543F7B793CDF}" presName="sibTrans" presStyleCnt="0"/>
      <dgm:spPr/>
    </dgm:pt>
    <dgm:pt modelId="{C82FFA1A-289F-4D4F-831F-6863B4BFE1E0}" type="pres">
      <dgm:prSet presAssocID="{C67AF0EC-6A96-1047-8F78-D398D3015601}" presName="node" presStyleLbl="node1" presStyleIdx="2" presStyleCnt="8">
        <dgm:presLayoutVars>
          <dgm:bulletEnabled val="1"/>
        </dgm:presLayoutVars>
      </dgm:prSet>
      <dgm:spPr/>
    </dgm:pt>
    <dgm:pt modelId="{211E9EFE-9B7B-9246-8DCF-602D2DD6C51A}" type="pres">
      <dgm:prSet presAssocID="{CE17BB19-6ADD-6B4F-AA8E-3F5B873BB3AB}" presName="sibTrans" presStyleCnt="0"/>
      <dgm:spPr/>
    </dgm:pt>
    <dgm:pt modelId="{B20C0E7F-DA72-4741-838F-B215541149E0}" type="pres">
      <dgm:prSet presAssocID="{52DFD666-163F-E244-9652-C8761813AF9F}" presName="node" presStyleLbl="node1" presStyleIdx="3" presStyleCnt="8">
        <dgm:presLayoutVars>
          <dgm:bulletEnabled val="1"/>
        </dgm:presLayoutVars>
      </dgm:prSet>
      <dgm:spPr/>
    </dgm:pt>
    <dgm:pt modelId="{DB97BB53-39E6-1443-BBFB-D68AE46E7AEB}" type="pres">
      <dgm:prSet presAssocID="{5655CF72-5737-8E46-A4E0-B9FB3051C5D2}" presName="sibTrans" presStyleCnt="0"/>
      <dgm:spPr/>
    </dgm:pt>
    <dgm:pt modelId="{3588E3F2-C313-A045-995B-A34262437F42}" type="pres">
      <dgm:prSet presAssocID="{9AD94705-B1CE-354E-9C12-13BBCB0AA532}" presName="node" presStyleLbl="node1" presStyleIdx="4" presStyleCnt="8">
        <dgm:presLayoutVars>
          <dgm:bulletEnabled val="1"/>
        </dgm:presLayoutVars>
      </dgm:prSet>
      <dgm:spPr/>
    </dgm:pt>
    <dgm:pt modelId="{E00C21EE-953E-CF42-BC95-BC47AE2C930C}" type="pres">
      <dgm:prSet presAssocID="{0D3E2D48-A679-2640-A40B-4D8ED93CC4CC}" presName="sibTrans" presStyleCnt="0"/>
      <dgm:spPr/>
    </dgm:pt>
    <dgm:pt modelId="{5D681988-7A89-B547-AD48-FBA0F87809A0}" type="pres">
      <dgm:prSet presAssocID="{E993531D-FA1A-B745-80E6-061CD8FA155F}" presName="node" presStyleLbl="node1" presStyleIdx="5" presStyleCnt="8" custScaleY="107846">
        <dgm:presLayoutVars>
          <dgm:bulletEnabled val="1"/>
        </dgm:presLayoutVars>
      </dgm:prSet>
      <dgm:spPr/>
    </dgm:pt>
    <dgm:pt modelId="{7FE352FB-3F85-604F-AA31-E1F839A224F7}" type="pres">
      <dgm:prSet presAssocID="{889507D3-CC4B-834D-B1D1-93908BB998A5}" presName="sibTrans" presStyleCnt="0"/>
      <dgm:spPr/>
    </dgm:pt>
    <dgm:pt modelId="{00C0004D-86CE-A942-8FCC-31AE0D5DE8A8}" type="pres">
      <dgm:prSet presAssocID="{DAD4637D-3744-C14E-8D2D-661A26DCB430}" presName="node" presStyleLbl="node1" presStyleIdx="6" presStyleCnt="8" custScaleX="135333">
        <dgm:presLayoutVars>
          <dgm:bulletEnabled val="1"/>
        </dgm:presLayoutVars>
      </dgm:prSet>
      <dgm:spPr/>
    </dgm:pt>
    <dgm:pt modelId="{F7811AA7-36B3-824C-B5E5-C73F5CAC0747}" type="pres">
      <dgm:prSet presAssocID="{F26FADE4-CEE0-3C42-8F12-76DAB0A32D74}" presName="sibTrans" presStyleCnt="0"/>
      <dgm:spPr/>
    </dgm:pt>
    <dgm:pt modelId="{C9F54C5C-8A8C-F847-B82B-39DE9262F154}" type="pres">
      <dgm:prSet presAssocID="{51D948EC-1876-724A-BBF8-5B1B6E40799E}" presName="node" presStyleLbl="node1" presStyleIdx="7" presStyleCnt="8">
        <dgm:presLayoutVars>
          <dgm:bulletEnabled val="1"/>
        </dgm:presLayoutVars>
      </dgm:prSet>
      <dgm:spPr/>
    </dgm:pt>
  </dgm:ptLst>
  <dgm:cxnLst>
    <dgm:cxn modelId="{818CC405-5A55-2A45-9F3B-F7AE0FD169F5}" type="presOf" srcId="{928F53D1-972C-4E47-AB99-3576804690C3}" destId="{2B671576-F78E-184D-83E0-3BDB34F2F9FD}" srcOrd="0" destOrd="1" presId="urn:microsoft.com/office/officeart/2005/8/layout/default"/>
    <dgm:cxn modelId="{4A89C607-28F2-CD44-9125-6E5839E2258B}" srcId="{FCC9721F-3101-8449-8E88-A7043F0983DC}" destId="{DE7C6A77-F221-D841-813F-AD33DD04CF9E}" srcOrd="1" destOrd="0" parTransId="{E5210C61-8685-4749-8646-A374ABCC2AF4}" sibTransId="{5FF55D44-EFEC-E64F-B1DC-543F7B793CDF}"/>
    <dgm:cxn modelId="{9DC7B514-1E92-8245-BCC0-D682CD184C79}" type="presOf" srcId="{FCC9721F-3101-8449-8E88-A7043F0983DC}" destId="{4B462FE8-F44F-EF43-9D99-4F92D236A60D}" srcOrd="0" destOrd="0" presId="urn:microsoft.com/office/officeart/2005/8/layout/default"/>
    <dgm:cxn modelId="{18C4CE18-C75C-BA44-91B9-339E717B6F59}" type="presOf" srcId="{E9D1FCB0-73B2-1144-BFA1-5C7AD5ED5CBF}" destId="{5D681988-7A89-B547-AD48-FBA0F87809A0}" srcOrd="0" destOrd="2" presId="urn:microsoft.com/office/officeart/2005/8/layout/default"/>
    <dgm:cxn modelId="{00A04419-7841-E44B-BC8D-49A9E3F7585A}" srcId="{E993531D-FA1A-B745-80E6-061CD8FA155F}" destId="{E9D1FCB0-73B2-1144-BFA1-5C7AD5ED5CBF}" srcOrd="1" destOrd="0" parTransId="{803D794F-8D6B-8D46-BA50-D3EFAC26DB45}" sibTransId="{CD576F7B-0AE2-524C-8A4E-B5BBE6F42660}"/>
    <dgm:cxn modelId="{90313931-5B3A-D444-921D-58E36B9FAB9D}" srcId="{E993531D-FA1A-B745-80E6-061CD8FA155F}" destId="{14A334B1-1DBA-4445-BC3D-2791AA69CCB4}" srcOrd="0" destOrd="0" parTransId="{DA33D17B-7AFF-7D44-BC40-E74B1B3789BA}" sibTransId="{64694EB3-4857-9D4E-8228-54A4550140BD}"/>
    <dgm:cxn modelId="{C2443036-440F-4D49-8A6A-D20B9E0EF8B8}" type="presOf" srcId="{E993531D-FA1A-B745-80E6-061CD8FA155F}" destId="{5D681988-7A89-B547-AD48-FBA0F87809A0}" srcOrd="0" destOrd="0" presId="urn:microsoft.com/office/officeart/2005/8/layout/default"/>
    <dgm:cxn modelId="{989A8137-6EA7-6740-9441-EC03E3455825}" type="presOf" srcId="{D53597B7-F6FE-8842-9BFB-C5FA76E5D979}" destId="{00C0004D-86CE-A942-8FCC-31AE0D5DE8A8}" srcOrd="0" destOrd="1" presId="urn:microsoft.com/office/officeart/2005/8/layout/default"/>
    <dgm:cxn modelId="{632DB05D-86B7-1848-ADB3-BEA33BAB6A54}" srcId="{FCC9721F-3101-8449-8E88-A7043F0983DC}" destId="{E993531D-FA1A-B745-80E6-061CD8FA155F}" srcOrd="5" destOrd="0" parTransId="{CF0A4FA2-C4A5-334A-BD2A-4F8A07DAE422}" sibTransId="{889507D3-CC4B-834D-B1D1-93908BB998A5}"/>
    <dgm:cxn modelId="{24728845-DCFD-8A49-9AF9-B179A23B8A91}" type="presOf" srcId="{52DFD666-163F-E244-9652-C8761813AF9F}" destId="{B20C0E7F-DA72-4741-838F-B215541149E0}" srcOrd="0" destOrd="0" presId="urn:microsoft.com/office/officeart/2005/8/layout/default"/>
    <dgm:cxn modelId="{DCA56F46-354E-C342-9143-CD7A67661A8B}" srcId="{51D948EC-1876-724A-BBF8-5B1B6E40799E}" destId="{85498CE0-7D17-E646-BDC0-7B5E1BE39094}" srcOrd="0" destOrd="0" parTransId="{0E2C508D-75A7-5848-9456-E7DE398D234C}" sibTransId="{84F91965-C46D-6C49-876F-1EB2E88F374A}"/>
    <dgm:cxn modelId="{2F5A004B-EA22-8343-8B56-A55690849CF3}" type="presOf" srcId="{14A334B1-1DBA-4445-BC3D-2791AA69CCB4}" destId="{5D681988-7A89-B547-AD48-FBA0F87809A0}" srcOrd="0" destOrd="1" presId="urn:microsoft.com/office/officeart/2005/8/layout/default"/>
    <dgm:cxn modelId="{2283C64B-775C-0C49-BEAC-37E67608417C}" type="presOf" srcId="{DAD4637D-3744-C14E-8D2D-661A26DCB430}" destId="{00C0004D-86CE-A942-8FCC-31AE0D5DE8A8}" srcOrd="0" destOrd="0" presId="urn:microsoft.com/office/officeart/2005/8/layout/default"/>
    <dgm:cxn modelId="{5340FC6C-65DC-FE40-ACE2-2E823B5D2BCB}" srcId="{DAD4637D-3744-C14E-8D2D-661A26DCB430}" destId="{7E85D6DD-9198-DE4D-A75D-8245EFAFD45D}" srcOrd="1" destOrd="0" parTransId="{5FAE20E5-00FE-CA42-B54D-0A392F222EFF}" sibTransId="{4668551F-228D-584A-B20E-3BC38789DC68}"/>
    <dgm:cxn modelId="{B8EB5D4E-4691-6244-B6AB-4F4794B477DE}" srcId="{FCC9721F-3101-8449-8E88-A7043F0983DC}" destId="{C67AF0EC-6A96-1047-8F78-D398D3015601}" srcOrd="2" destOrd="0" parTransId="{0997D17E-4CA2-034D-82E1-B80DDE66EBF6}" sibTransId="{CE17BB19-6ADD-6B4F-AA8E-3F5B873BB3AB}"/>
    <dgm:cxn modelId="{3BDE4756-B41F-4A45-819B-46BD9BA87686}" srcId="{52DFD666-163F-E244-9652-C8761813AF9F}" destId="{3E7048FD-1A42-7345-A0AE-B99488E6037C}" srcOrd="0" destOrd="0" parTransId="{79481775-1D95-C34C-B1DA-666FAB4CF76A}" sibTransId="{72C67E40-76A9-8D41-8F98-6BAC53C520DC}"/>
    <dgm:cxn modelId="{C3AF607F-302E-C14C-AA96-84B4124670F2}" srcId="{4CE48727-10B2-FE4E-ACAA-23E074A1E8D1}" destId="{928F53D1-972C-4E47-AB99-3576804690C3}" srcOrd="0" destOrd="0" parTransId="{8401EF1B-B014-6C41-B0BE-ACE48F3E9155}" sibTransId="{5E80C29B-1ACC-0F41-B22D-1305015A383F}"/>
    <dgm:cxn modelId="{5774BE82-9618-3E49-8DA2-7C8BA00AF1DA}" srcId="{FCC9721F-3101-8449-8E88-A7043F0983DC}" destId="{52DFD666-163F-E244-9652-C8761813AF9F}" srcOrd="3" destOrd="0" parTransId="{1CA80AD2-5BE3-C343-AE02-B401624575F1}" sibTransId="{5655CF72-5737-8E46-A4E0-B9FB3051C5D2}"/>
    <dgm:cxn modelId="{98420087-46BC-164F-98C1-6D0632A9AA12}" srcId="{FCC9721F-3101-8449-8E88-A7043F0983DC}" destId="{4CE48727-10B2-FE4E-ACAA-23E074A1E8D1}" srcOrd="0" destOrd="0" parTransId="{58D1BA93-CAEA-564C-A1D9-78DD073E8B5F}" sibTransId="{4472282D-A2E9-C043-A5E7-B11DF0922A25}"/>
    <dgm:cxn modelId="{477FB991-EAA1-A84D-BE2D-087553E12A53}" srcId="{C67AF0EC-6A96-1047-8F78-D398D3015601}" destId="{81CDA6E4-0FFD-BD4D-9737-111750F5173A}" srcOrd="1" destOrd="0" parTransId="{311B429D-B4F0-3C48-8AA2-ACDD7212FE60}" sibTransId="{81B9D4A6-65AB-7F4B-88FF-8B4C7E6FF841}"/>
    <dgm:cxn modelId="{620B2D9E-D9D9-B249-AF0E-7B151FE4498E}" type="presOf" srcId="{9AD94705-B1CE-354E-9C12-13BBCB0AA532}" destId="{3588E3F2-C313-A045-995B-A34262437F42}" srcOrd="0" destOrd="0" presId="urn:microsoft.com/office/officeart/2005/8/layout/default"/>
    <dgm:cxn modelId="{5338B1A0-0B21-0447-9BC9-3C353CBC0F12}" type="presOf" srcId="{5C4952A5-5ECC-2A4C-BE8C-A6E088FDACA5}" destId="{C82FFA1A-289F-4D4F-831F-6863B4BFE1E0}" srcOrd="0" destOrd="1" presId="urn:microsoft.com/office/officeart/2005/8/layout/default"/>
    <dgm:cxn modelId="{95C235A1-1E16-404D-9E8D-2E15FD1B7A3A}" srcId="{FCC9721F-3101-8449-8E88-A7043F0983DC}" destId="{51D948EC-1876-724A-BBF8-5B1B6E40799E}" srcOrd="7" destOrd="0" parTransId="{60BB2020-6C68-AA4D-B1CF-E4C04F4555EE}" sibTransId="{2960E002-95B8-0743-9F5C-963446178AE1}"/>
    <dgm:cxn modelId="{AA218FAC-11C0-B543-9FD9-EBF596B76ABD}" type="presOf" srcId="{3E7048FD-1A42-7345-A0AE-B99488E6037C}" destId="{B20C0E7F-DA72-4741-838F-B215541149E0}" srcOrd="0" destOrd="1" presId="urn:microsoft.com/office/officeart/2005/8/layout/default"/>
    <dgm:cxn modelId="{7D006BB1-6337-0840-9A00-DA320B90DCB4}" type="presOf" srcId="{6384EAA7-A42E-1F4E-B070-D927D7C514B1}" destId="{2B671576-F78E-184D-83E0-3BDB34F2F9FD}" srcOrd="0" destOrd="2" presId="urn:microsoft.com/office/officeart/2005/8/layout/default"/>
    <dgm:cxn modelId="{6B11ABB7-97EA-A24E-9FF3-85CC6678D877}" srcId="{FCC9721F-3101-8449-8E88-A7043F0983DC}" destId="{DAD4637D-3744-C14E-8D2D-661A26DCB430}" srcOrd="6" destOrd="0" parTransId="{5AF3550F-05B7-0B47-88BC-A9112E825EE6}" sibTransId="{F26FADE4-CEE0-3C42-8F12-76DAB0A32D74}"/>
    <dgm:cxn modelId="{9FACC5B9-03C4-0A43-B8C2-6D0DDB19B356}" type="presOf" srcId="{81CDA6E4-0FFD-BD4D-9737-111750F5173A}" destId="{C82FFA1A-289F-4D4F-831F-6863B4BFE1E0}" srcOrd="0" destOrd="2" presId="urn:microsoft.com/office/officeart/2005/8/layout/default"/>
    <dgm:cxn modelId="{0C0573BE-54DD-004D-88FA-EB05C380E62B}" type="presOf" srcId="{85498CE0-7D17-E646-BDC0-7B5E1BE39094}" destId="{C9F54C5C-8A8C-F847-B82B-39DE9262F154}" srcOrd="0" destOrd="1" presId="urn:microsoft.com/office/officeart/2005/8/layout/default"/>
    <dgm:cxn modelId="{F87CFFC6-86EF-C342-BF24-EF1F235F2D7B}" type="presOf" srcId="{DE7C6A77-F221-D841-813F-AD33DD04CF9E}" destId="{478B66F1-FB18-1A4C-9275-168BCC8ACD9F}" srcOrd="0" destOrd="0" presId="urn:microsoft.com/office/officeart/2005/8/layout/default"/>
    <dgm:cxn modelId="{A42582CA-C47D-454E-99A9-C7DDB83E0F56}" srcId="{C67AF0EC-6A96-1047-8F78-D398D3015601}" destId="{5C4952A5-5ECC-2A4C-BE8C-A6E088FDACA5}" srcOrd="0" destOrd="0" parTransId="{F10A213F-F0DC-684E-92E5-FA8D14937557}" sibTransId="{5EDE648B-7174-7C49-96B8-53182AF5FC46}"/>
    <dgm:cxn modelId="{F6D36ECF-3214-A04F-B6DA-92FF67590954}" srcId="{DAD4637D-3744-C14E-8D2D-661A26DCB430}" destId="{D53597B7-F6FE-8842-9BFB-C5FA76E5D979}" srcOrd="0" destOrd="0" parTransId="{C4E536DE-CC91-3045-B54D-9FF26715329C}" sibTransId="{9B91783F-7067-ED4E-8B2E-6724FCE97E84}"/>
    <dgm:cxn modelId="{730D85D3-9AF5-834F-AD1C-69F39AD6C22B}" type="presOf" srcId="{51D948EC-1876-724A-BBF8-5B1B6E40799E}" destId="{C9F54C5C-8A8C-F847-B82B-39DE9262F154}" srcOrd="0" destOrd="0" presId="urn:microsoft.com/office/officeart/2005/8/layout/default"/>
    <dgm:cxn modelId="{5C9F28D9-1C50-E842-808F-5680AA219383}" type="presOf" srcId="{4CE48727-10B2-FE4E-ACAA-23E074A1E8D1}" destId="{2B671576-F78E-184D-83E0-3BDB34F2F9FD}" srcOrd="0" destOrd="0" presId="urn:microsoft.com/office/officeart/2005/8/layout/default"/>
    <dgm:cxn modelId="{E2497FE0-C7B4-7947-ACFB-E12DC2202236}" srcId="{DE7C6A77-F221-D841-813F-AD33DD04CF9E}" destId="{CF42A5A9-F636-574C-A150-4AD51D486DCC}" srcOrd="0" destOrd="0" parTransId="{903ADC81-FCFC-6F49-BEEC-C4BA2FB2DB86}" sibTransId="{DEE6D6AA-25C5-DE40-82C0-BF37779C6298}"/>
    <dgm:cxn modelId="{36A564E6-A20F-534C-A815-CF1DB97C48B6}" type="presOf" srcId="{CF42A5A9-F636-574C-A150-4AD51D486DCC}" destId="{478B66F1-FB18-1A4C-9275-168BCC8ACD9F}" srcOrd="0" destOrd="1" presId="urn:microsoft.com/office/officeart/2005/8/layout/default"/>
    <dgm:cxn modelId="{8A8793F1-C931-9F41-9F77-9594E9A9DF4A}" srcId="{FCC9721F-3101-8449-8E88-A7043F0983DC}" destId="{9AD94705-B1CE-354E-9C12-13BBCB0AA532}" srcOrd="4" destOrd="0" parTransId="{285BA2B6-A2CC-4F43-80F6-B8528594BF8C}" sibTransId="{0D3E2D48-A679-2640-A40B-4D8ED93CC4CC}"/>
    <dgm:cxn modelId="{8902FFF4-26B1-D74B-8028-29CA2E8859D4}" type="presOf" srcId="{209F9119-5458-9745-B7A5-7C44AFB189AF}" destId="{3588E3F2-C313-A045-995B-A34262437F42}" srcOrd="0" destOrd="1" presId="urn:microsoft.com/office/officeart/2005/8/layout/default"/>
    <dgm:cxn modelId="{E769B9F8-C59B-F240-B104-AD20C163C99C}" srcId="{4CE48727-10B2-FE4E-ACAA-23E074A1E8D1}" destId="{6384EAA7-A42E-1F4E-B070-D927D7C514B1}" srcOrd="1" destOrd="0" parTransId="{4391628C-E0E6-1441-9231-16F1CDD5C8C5}" sibTransId="{1E762212-CBE5-9648-9D07-F494D2FA1FEE}"/>
    <dgm:cxn modelId="{63D239FB-0527-964F-937E-6597DF73B068}" type="presOf" srcId="{C67AF0EC-6A96-1047-8F78-D398D3015601}" destId="{C82FFA1A-289F-4D4F-831F-6863B4BFE1E0}" srcOrd="0" destOrd="0" presId="urn:microsoft.com/office/officeart/2005/8/layout/default"/>
    <dgm:cxn modelId="{6A76D9FD-8CEA-174C-AFB0-0FB52088B7E4}" type="presOf" srcId="{7E85D6DD-9198-DE4D-A75D-8245EFAFD45D}" destId="{00C0004D-86CE-A942-8FCC-31AE0D5DE8A8}" srcOrd="0" destOrd="2" presId="urn:microsoft.com/office/officeart/2005/8/layout/default"/>
    <dgm:cxn modelId="{DA747DFE-357A-BD4B-98A9-01398724CD8A}" srcId="{9AD94705-B1CE-354E-9C12-13BBCB0AA532}" destId="{209F9119-5458-9745-B7A5-7C44AFB189AF}" srcOrd="0" destOrd="0" parTransId="{5E8CF271-C353-FF49-953E-C65D0B7C98C1}" sibTransId="{CF0AFE7F-A798-A041-9FE2-8E3149072F91}"/>
    <dgm:cxn modelId="{F9D7CFA2-0094-9D4D-B423-AC581A7411BF}" type="presParOf" srcId="{4B462FE8-F44F-EF43-9D99-4F92D236A60D}" destId="{2B671576-F78E-184D-83E0-3BDB34F2F9FD}" srcOrd="0" destOrd="0" presId="urn:microsoft.com/office/officeart/2005/8/layout/default"/>
    <dgm:cxn modelId="{700F1A8E-F5A9-9F44-9C1D-9E0E06446563}" type="presParOf" srcId="{4B462FE8-F44F-EF43-9D99-4F92D236A60D}" destId="{12785612-653D-2446-957A-5A032943780C}" srcOrd="1" destOrd="0" presId="urn:microsoft.com/office/officeart/2005/8/layout/default"/>
    <dgm:cxn modelId="{629FA53D-140B-2D43-A05C-9B5EABB5F307}" type="presParOf" srcId="{4B462FE8-F44F-EF43-9D99-4F92D236A60D}" destId="{478B66F1-FB18-1A4C-9275-168BCC8ACD9F}" srcOrd="2" destOrd="0" presId="urn:microsoft.com/office/officeart/2005/8/layout/default"/>
    <dgm:cxn modelId="{623EE624-7F83-7242-B148-BC5D80F05E55}" type="presParOf" srcId="{4B462FE8-F44F-EF43-9D99-4F92D236A60D}" destId="{81DFEF77-7EFC-C040-AF77-1756A46E174B}" srcOrd="3" destOrd="0" presId="urn:microsoft.com/office/officeart/2005/8/layout/default"/>
    <dgm:cxn modelId="{A154A345-F06C-5645-BB8E-26B5E4462522}" type="presParOf" srcId="{4B462FE8-F44F-EF43-9D99-4F92D236A60D}" destId="{C82FFA1A-289F-4D4F-831F-6863B4BFE1E0}" srcOrd="4" destOrd="0" presId="urn:microsoft.com/office/officeart/2005/8/layout/default"/>
    <dgm:cxn modelId="{0BB3A04C-F8A5-714B-84DB-BBAA255CF706}" type="presParOf" srcId="{4B462FE8-F44F-EF43-9D99-4F92D236A60D}" destId="{211E9EFE-9B7B-9246-8DCF-602D2DD6C51A}" srcOrd="5" destOrd="0" presId="urn:microsoft.com/office/officeart/2005/8/layout/default"/>
    <dgm:cxn modelId="{58A16B5A-9094-ED44-8DF5-2B6255618636}" type="presParOf" srcId="{4B462FE8-F44F-EF43-9D99-4F92D236A60D}" destId="{B20C0E7F-DA72-4741-838F-B215541149E0}" srcOrd="6" destOrd="0" presId="urn:microsoft.com/office/officeart/2005/8/layout/default"/>
    <dgm:cxn modelId="{09B6DBA2-FBEB-FA40-BC37-56443FB34334}" type="presParOf" srcId="{4B462FE8-F44F-EF43-9D99-4F92D236A60D}" destId="{DB97BB53-39E6-1443-BBFB-D68AE46E7AEB}" srcOrd="7" destOrd="0" presId="urn:microsoft.com/office/officeart/2005/8/layout/default"/>
    <dgm:cxn modelId="{03FD8FA6-DDBF-E845-AFB1-E286C7F00E75}" type="presParOf" srcId="{4B462FE8-F44F-EF43-9D99-4F92D236A60D}" destId="{3588E3F2-C313-A045-995B-A34262437F42}" srcOrd="8" destOrd="0" presId="urn:microsoft.com/office/officeart/2005/8/layout/default"/>
    <dgm:cxn modelId="{CC89D126-B168-2B4D-BEBF-35DE11C7E580}" type="presParOf" srcId="{4B462FE8-F44F-EF43-9D99-4F92D236A60D}" destId="{E00C21EE-953E-CF42-BC95-BC47AE2C930C}" srcOrd="9" destOrd="0" presId="urn:microsoft.com/office/officeart/2005/8/layout/default"/>
    <dgm:cxn modelId="{A917F9C6-7BA5-B346-A8DE-6F81EB89855A}" type="presParOf" srcId="{4B462FE8-F44F-EF43-9D99-4F92D236A60D}" destId="{5D681988-7A89-B547-AD48-FBA0F87809A0}" srcOrd="10" destOrd="0" presId="urn:microsoft.com/office/officeart/2005/8/layout/default"/>
    <dgm:cxn modelId="{9BCA72CE-BD42-FB4B-BBB6-BACAE1CCDFFA}" type="presParOf" srcId="{4B462FE8-F44F-EF43-9D99-4F92D236A60D}" destId="{7FE352FB-3F85-604F-AA31-E1F839A224F7}" srcOrd="11" destOrd="0" presId="urn:microsoft.com/office/officeart/2005/8/layout/default"/>
    <dgm:cxn modelId="{93175FDA-C780-0E44-B0BA-2FCD40F75486}" type="presParOf" srcId="{4B462FE8-F44F-EF43-9D99-4F92D236A60D}" destId="{00C0004D-86CE-A942-8FCC-31AE0D5DE8A8}" srcOrd="12" destOrd="0" presId="urn:microsoft.com/office/officeart/2005/8/layout/default"/>
    <dgm:cxn modelId="{E8D513EA-C91C-1E4C-A5BF-9A0B831DF790}" type="presParOf" srcId="{4B462FE8-F44F-EF43-9D99-4F92D236A60D}" destId="{F7811AA7-36B3-824C-B5E5-C73F5CAC0747}" srcOrd="13" destOrd="0" presId="urn:microsoft.com/office/officeart/2005/8/layout/default"/>
    <dgm:cxn modelId="{34F5FF07-6EB4-7E45-9F40-4AC44BC1273C}" type="presParOf" srcId="{4B462FE8-F44F-EF43-9D99-4F92D236A60D}" destId="{C9F54C5C-8A8C-F847-B82B-39DE9262F154}"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7AB59D6-4C33-A34B-AF38-5DDBD84E8C4C}"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91565F97-7BC1-8843-879A-E4C12C27F34F}">
      <dgm:prSet phldrT="[Text]" custT="1"/>
      <dgm:spPr/>
      <dgm:t>
        <a:bodyPr/>
        <a:lstStyle/>
        <a:p>
          <a:r>
            <a:rPr lang="en-US" sz="1800" b="1" i="0" dirty="0">
              <a:solidFill>
                <a:schemeClr val="tx1"/>
              </a:solidFill>
            </a:rPr>
            <a:t>Key generation</a:t>
          </a:r>
        </a:p>
      </dgm:t>
    </dgm:pt>
    <dgm:pt modelId="{C5BDD6DA-952C-904C-B87A-15DA1BF92690}" type="parTrans" cxnId="{566C2247-C6AA-F348-A77B-07869E75BAED}">
      <dgm:prSet/>
      <dgm:spPr/>
      <dgm:t>
        <a:bodyPr/>
        <a:lstStyle/>
        <a:p>
          <a:endParaRPr lang="en-US"/>
        </a:p>
      </dgm:t>
    </dgm:pt>
    <dgm:pt modelId="{7B5A9F40-BAD1-2041-AC8B-BB0DF3CD2520}" type="sibTrans" cxnId="{566C2247-C6AA-F348-A77B-07869E75BAED}">
      <dgm:prSet/>
      <dgm:spPr/>
      <dgm:t>
        <a:bodyPr/>
        <a:lstStyle/>
        <a:p>
          <a:endParaRPr lang="en-US"/>
        </a:p>
      </dgm:t>
    </dgm:pt>
    <dgm:pt modelId="{CB0CC14D-E390-FA4D-BFF8-D1720BF715EE}">
      <dgm:prSet custT="1"/>
      <dgm:spPr>
        <a:solidFill>
          <a:schemeClr val="tx2"/>
        </a:solidFill>
        <a:ln>
          <a:solidFill>
            <a:schemeClr val="bg2"/>
          </a:solidFill>
        </a:ln>
      </dgm:spPr>
      <dgm:t>
        <a:bodyPr/>
        <a:lstStyle/>
        <a:p>
          <a:r>
            <a:rPr lang="en-US" sz="1500" b="1" i="0" dirty="0">
              <a:solidFill>
                <a:schemeClr val="tx2">
                  <a:lumMod val="10000"/>
                </a:schemeClr>
              </a:solidFill>
            </a:rPr>
            <a:t>The user of some related administrative utility must be capable of generating separate Diffie-Hellman and DSS key pairs and should be capable of generating RSA key pairs</a:t>
          </a:r>
        </a:p>
      </dgm:t>
    </dgm:pt>
    <dgm:pt modelId="{410B3BBD-CDA1-E445-8EA8-2A2CF59AB8B2}" type="parTrans" cxnId="{BCDE15DA-12A0-214B-9C01-1F01E49C8344}">
      <dgm:prSet/>
      <dgm:spPr>
        <a:solidFill>
          <a:schemeClr val="bg2"/>
        </a:solidFill>
        <a:effectLst/>
      </dgm:spPr>
      <dgm:t>
        <a:bodyPr/>
        <a:lstStyle/>
        <a:p>
          <a:endParaRPr lang="en-US" dirty="0"/>
        </a:p>
      </dgm:t>
    </dgm:pt>
    <dgm:pt modelId="{F3DCEF80-E181-D24D-9AEA-0E5CF9271CE0}" type="sibTrans" cxnId="{BCDE15DA-12A0-214B-9C01-1F01E49C8344}">
      <dgm:prSet/>
      <dgm:spPr>
        <a:solidFill>
          <a:schemeClr val="bg2"/>
        </a:solidFill>
        <a:effectLst/>
      </dgm:spPr>
      <dgm:t>
        <a:bodyPr/>
        <a:lstStyle/>
        <a:p>
          <a:endParaRPr lang="en-US" dirty="0"/>
        </a:p>
      </dgm:t>
    </dgm:pt>
    <dgm:pt modelId="{72E6CFFC-E2C0-154A-A55F-9A15B6C35E96}">
      <dgm:prSet custT="1"/>
      <dgm:spPr>
        <a:solidFill>
          <a:schemeClr val="tx2"/>
        </a:solidFill>
        <a:ln>
          <a:solidFill>
            <a:schemeClr val="bg2"/>
          </a:solidFill>
        </a:ln>
      </dgm:spPr>
      <dgm:t>
        <a:bodyPr/>
        <a:lstStyle/>
        <a:p>
          <a:r>
            <a:rPr lang="en-US" sz="1500" b="1" i="0" dirty="0">
              <a:solidFill>
                <a:schemeClr val="tx2">
                  <a:lumMod val="10000"/>
                </a:schemeClr>
              </a:solidFill>
            </a:rPr>
            <a:t>A user agent should generate RSA key pairs with a length in the range of 768 to 1024 bits and must not generate a length of less than 512 bits</a:t>
          </a:r>
        </a:p>
      </dgm:t>
    </dgm:pt>
    <dgm:pt modelId="{F1569E1B-0C19-8245-A519-F8CEF61DB555}" type="parTrans" cxnId="{8AB8D902-D2DD-1144-9EC7-DFC881974825}">
      <dgm:prSet/>
      <dgm:spPr/>
      <dgm:t>
        <a:bodyPr/>
        <a:lstStyle/>
        <a:p>
          <a:endParaRPr lang="en-US"/>
        </a:p>
      </dgm:t>
    </dgm:pt>
    <dgm:pt modelId="{0A52076B-6781-7646-A89B-8188EBFB43A9}" type="sibTrans" cxnId="{8AB8D902-D2DD-1144-9EC7-DFC881974825}">
      <dgm:prSet/>
      <dgm:spPr/>
      <dgm:t>
        <a:bodyPr/>
        <a:lstStyle/>
        <a:p>
          <a:endParaRPr lang="en-US"/>
        </a:p>
      </dgm:t>
    </dgm:pt>
    <dgm:pt modelId="{11A0533F-530A-BD40-B5F2-6152C13B9624}">
      <dgm:prSet custT="1"/>
      <dgm:spPr/>
      <dgm:t>
        <a:bodyPr/>
        <a:lstStyle/>
        <a:p>
          <a:r>
            <a:rPr lang="en-US" sz="1800" b="1" i="0" dirty="0">
              <a:solidFill>
                <a:schemeClr val="tx1"/>
              </a:solidFill>
            </a:rPr>
            <a:t>Registration</a:t>
          </a:r>
        </a:p>
      </dgm:t>
    </dgm:pt>
    <dgm:pt modelId="{14D25439-39EC-FC41-921D-5B7A91B82A88}" type="parTrans" cxnId="{CC6A5E4D-8B0F-F84F-B3E6-E486B6C82D39}">
      <dgm:prSet/>
      <dgm:spPr/>
      <dgm:t>
        <a:bodyPr/>
        <a:lstStyle/>
        <a:p>
          <a:endParaRPr lang="en-US"/>
        </a:p>
      </dgm:t>
    </dgm:pt>
    <dgm:pt modelId="{730C2160-501F-C64D-B501-21B323D46B89}" type="sibTrans" cxnId="{CC6A5E4D-8B0F-F84F-B3E6-E486B6C82D39}">
      <dgm:prSet/>
      <dgm:spPr/>
      <dgm:t>
        <a:bodyPr/>
        <a:lstStyle/>
        <a:p>
          <a:endParaRPr lang="en-US"/>
        </a:p>
      </dgm:t>
    </dgm:pt>
    <dgm:pt modelId="{31241FBC-F2F9-AA40-B931-FF4696917E3F}">
      <dgm:prSet custT="1"/>
      <dgm:spPr>
        <a:solidFill>
          <a:schemeClr val="tx2"/>
        </a:solidFill>
        <a:ln>
          <a:solidFill>
            <a:schemeClr val="bg2"/>
          </a:solidFill>
        </a:ln>
      </dgm:spPr>
      <dgm:t>
        <a:bodyPr/>
        <a:lstStyle/>
        <a:p>
          <a:r>
            <a:rPr lang="en-US" sz="1500" b="1" i="0" dirty="0">
              <a:solidFill>
                <a:schemeClr val="tx2">
                  <a:lumMod val="10000"/>
                </a:schemeClr>
              </a:solidFill>
            </a:rPr>
            <a:t>A user’s public key must be registered with a certification authority in order to receive an X.509 public-key certificate</a:t>
          </a:r>
        </a:p>
      </dgm:t>
    </dgm:pt>
    <dgm:pt modelId="{DC326A12-933B-094E-AF25-49D4B81D12D1}" type="parTrans" cxnId="{25256B26-D172-7A46-9BAB-7B5A523DDA6D}">
      <dgm:prSet/>
      <dgm:spPr>
        <a:solidFill>
          <a:schemeClr val="bg2"/>
        </a:solidFill>
        <a:effectLst/>
      </dgm:spPr>
      <dgm:t>
        <a:bodyPr/>
        <a:lstStyle/>
        <a:p>
          <a:endParaRPr lang="en-US" dirty="0"/>
        </a:p>
      </dgm:t>
    </dgm:pt>
    <dgm:pt modelId="{1249FFDC-2403-DC47-990D-3193E275392F}" type="sibTrans" cxnId="{25256B26-D172-7A46-9BAB-7B5A523DDA6D}">
      <dgm:prSet/>
      <dgm:spPr/>
      <dgm:t>
        <a:bodyPr/>
        <a:lstStyle/>
        <a:p>
          <a:endParaRPr lang="en-US"/>
        </a:p>
      </dgm:t>
    </dgm:pt>
    <dgm:pt modelId="{B0DF2C07-5285-1147-932C-AC3715653725}">
      <dgm:prSet custT="1"/>
      <dgm:spPr/>
      <dgm:t>
        <a:bodyPr/>
        <a:lstStyle/>
        <a:p>
          <a:r>
            <a:rPr lang="en-US" sz="1800" b="1" i="0" dirty="0">
              <a:solidFill>
                <a:schemeClr val="tx1"/>
              </a:solidFill>
            </a:rPr>
            <a:t>Certificate storage and retrieval</a:t>
          </a:r>
        </a:p>
      </dgm:t>
    </dgm:pt>
    <dgm:pt modelId="{07F67CE2-7232-5A47-A783-344B37DF5B94}" type="parTrans" cxnId="{37069C4D-5973-A946-B701-C5719143C78B}">
      <dgm:prSet/>
      <dgm:spPr/>
      <dgm:t>
        <a:bodyPr/>
        <a:lstStyle/>
        <a:p>
          <a:endParaRPr lang="en-US"/>
        </a:p>
      </dgm:t>
    </dgm:pt>
    <dgm:pt modelId="{C4216013-C274-1241-8CBA-FF9B7130F5FB}" type="sibTrans" cxnId="{37069C4D-5973-A946-B701-C5719143C78B}">
      <dgm:prSet/>
      <dgm:spPr/>
      <dgm:t>
        <a:bodyPr/>
        <a:lstStyle/>
        <a:p>
          <a:endParaRPr lang="en-US"/>
        </a:p>
      </dgm:t>
    </dgm:pt>
    <dgm:pt modelId="{B7CC46DB-A53B-4B4C-B01B-0E38D433B59F}">
      <dgm:prSet custT="1"/>
      <dgm:spPr>
        <a:solidFill>
          <a:schemeClr val="tx2"/>
        </a:solidFill>
        <a:ln>
          <a:solidFill>
            <a:schemeClr val="bg2"/>
          </a:solidFill>
        </a:ln>
      </dgm:spPr>
      <dgm:t>
        <a:bodyPr/>
        <a:lstStyle/>
        <a:p>
          <a:r>
            <a:rPr lang="en-US" sz="1500" b="1" i="0" dirty="0">
              <a:solidFill>
                <a:schemeClr val="tx2">
                  <a:lumMod val="10000"/>
                </a:schemeClr>
              </a:solidFill>
            </a:rPr>
            <a:t>A user requires access to a local list of certificates in order to verify incoming signatures and to encrypt outgoing messages</a:t>
          </a:r>
        </a:p>
      </dgm:t>
    </dgm:pt>
    <dgm:pt modelId="{496908AA-6D47-DF4D-9C32-CDAEF2E8F112}" type="parTrans" cxnId="{8C091EA9-FBA1-3E4B-A1CA-BC0D4B09DE7D}">
      <dgm:prSet/>
      <dgm:spPr>
        <a:solidFill>
          <a:schemeClr val="bg2"/>
        </a:solidFill>
        <a:effectLst/>
      </dgm:spPr>
      <dgm:t>
        <a:bodyPr/>
        <a:lstStyle/>
        <a:p>
          <a:endParaRPr lang="en-US" dirty="0"/>
        </a:p>
      </dgm:t>
    </dgm:pt>
    <dgm:pt modelId="{6603F3B3-BCCF-744A-9B4E-2C5938557CFA}" type="sibTrans" cxnId="{8C091EA9-FBA1-3E4B-A1CA-BC0D4B09DE7D}">
      <dgm:prSet/>
      <dgm:spPr/>
      <dgm:t>
        <a:bodyPr/>
        <a:lstStyle/>
        <a:p>
          <a:endParaRPr lang="en-US"/>
        </a:p>
      </dgm:t>
    </dgm:pt>
    <dgm:pt modelId="{ECCBFC9D-EE20-E84A-AD40-28611A9BC2B1}" type="pres">
      <dgm:prSet presAssocID="{87AB59D6-4C33-A34B-AF38-5DDBD84E8C4C}" presName="Name0" presStyleCnt="0">
        <dgm:presLayoutVars>
          <dgm:dir/>
          <dgm:animLvl val="lvl"/>
          <dgm:resizeHandles val="exact"/>
        </dgm:presLayoutVars>
      </dgm:prSet>
      <dgm:spPr/>
    </dgm:pt>
    <dgm:pt modelId="{8BEC1D6C-EACB-DB48-83E0-E3AC2FAA5BB6}" type="pres">
      <dgm:prSet presAssocID="{91565F97-7BC1-8843-879A-E4C12C27F34F}" presName="vertFlow" presStyleCnt="0"/>
      <dgm:spPr/>
    </dgm:pt>
    <dgm:pt modelId="{5640E4EC-D131-0C41-A714-976262004000}" type="pres">
      <dgm:prSet presAssocID="{91565F97-7BC1-8843-879A-E4C12C27F34F}" presName="header" presStyleLbl="node1" presStyleIdx="0" presStyleCnt="3" custLinFactY="32710" custLinFactNeighborX="509" custLinFactNeighborY="100000"/>
      <dgm:spPr/>
    </dgm:pt>
    <dgm:pt modelId="{499DAEB3-C700-2348-8690-589FFD73282E}" type="pres">
      <dgm:prSet presAssocID="{410B3BBD-CDA1-E445-8EA8-2A2CF59AB8B2}" presName="parTrans" presStyleLbl="sibTrans2D1" presStyleIdx="0" presStyleCnt="4" custScaleY="536054"/>
      <dgm:spPr/>
    </dgm:pt>
    <dgm:pt modelId="{00E8D720-FB90-3F40-B94E-FEE132455706}" type="pres">
      <dgm:prSet presAssocID="{CB0CC14D-E390-FA4D-BFF8-D1720BF715EE}" presName="child" presStyleLbl="alignAccFollowNode1" presStyleIdx="0" presStyleCnt="4" custScaleX="117359" custScaleY="240291" custLinFactY="99133" custLinFactNeighborX="-77" custLinFactNeighborY="100000">
        <dgm:presLayoutVars>
          <dgm:chMax val="0"/>
          <dgm:bulletEnabled val="1"/>
        </dgm:presLayoutVars>
      </dgm:prSet>
      <dgm:spPr/>
    </dgm:pt>
    <dgm:pt modelId="{2C4540C6-1CCE-8F44-B5F9-43BA4E58799A}" type="pres">
      <dgm:prSet presAssocID="{F3DCEF80-E181-D24D-9AEA-0E5CF9271CE0}" presName="sibTrans" presStyleLbl="sibTrans2D1" presStyleIdx="1" presStyleCnt="4" custScaleY="536054"/>
      <dgm:spPr/>
    </dgm:pt>
    <dgm:pt modelId="{4E28F1E9-86E9-D94E-93A5-CAF02EBFC40E}" type="pres">
      <dgm:prSet presAssocID="{72E6CFFC-E2C0-154A-A55F-9A15B6C35E96}" presName="child" presStyleLbl="alignAccFollowNode1" presStyleIdx="1" presStyleCnt="4" custScaleX="104947" custScaleY="194570" custLinFactY="113802" custLinFactNeighborX="-106" custLinFactNeighborY="200000">
        <dgm:presLayoutVars>
          <dgm:chMax val="0"/>
          <dgm:bulletEnabled val="1"/>
        </dgm:presLayoutVars>
      </dgm:prSet>
      <dgm:spPr/>
    </dgm:pt>
    <dgm:pt modelId="{97AB9586-1C0A-D24F-9CF0-EE98469F1F1F}" type="pres">
      <dgm:prSet presAssocID="{91565F97-7BC1-8843-879A-E4C12C27F34F}" presName="hSp" presStyleCnt="0"/>
      <dgm:spPr/>
    </dgm:pt>
    <dgm:pt modelId="{5D597686-2E7F-4F41-9840-EF3C17C68D6B}" type="pres">
      <dgm:prSet presAssocID="{11A0533F-530A-BD40-B5F2-6152C13B9624}" presName="vertFlow" presStyleCnt="0"/>
      <dgm:spPr/>
    </dgm:pt>
    <dgm:pt modelId="{1DFF3C36-D263-5343-81BB-8740166AD25A}" type="pres">
      <dgm:prSet presAssocID="{11A0533F-530A-BD40-B5F2-6152C13B9624}" presName="header" presStyleLbl="node1" presStyleIdx="1" presStyleCnt="3" custLinFactY="32710" custLinFactNeighborX="-3364" custLinFactNeighborY="100000"/>
      <dgm:spPr/>
    </dgm:pt>
    <dgm:pt modelId="{FDC2ACAE-9F74-D944-BF52-0E244DB76F2A}" type="pres">
      <dgm:prSet presAssocID="{DC326A12-933B-094E-AF25-49D4B81D12D1}" presName="parTrans" presStyleLbl="sibTrans2D1" presStyleIdx="2" presStyleCnt="4" custScaleY="536054"/>
      <dgm:spPr/>
    </dgm:pt>
    <dgm:pt modelId="{9F46745B-DDFD-9142-A2AB-A68D61AF4AC4}" type="pres">
      <dgm:prSet presAssocID="{31241FBC-F2F9-AA40-B931-FF4696917E3F}" presName="child" presStyleLbl="alignAccFollowNode1" presStyleIdx="2" presStyleCnt="4" custScaleX="109462" custScaleY="151146" custLinFactY="100000" custLinFactNeighborX="-1722" custLinFactNeighborY="157362">
        <dgm:presLayoutVars>
          <dgm:chMax val="0"/>
          <dgm:bulletEnabled val="1"/>
        </dgm:presLayoutVars>
      </dgm:prSet>
      <dgm:spPr/>
    </dgm:pt>
    <dgm:pt modelId="{7FDAD220-DE67-6F4D-9761-70BB45BD2D02}" type="pres">
      <dgm:prSet presAssocID="{11A0533F-530A-BD40-B5F2-6152C13B9624}" presName="hSp" presStyleCnt="0"/>
      <dgm:spPr/>
    </dgm:pt>
    <dgm:pt modelId="{FD4E7D40-69CE-194B-AC64-DFE0E3AC06D0}" type="pres">
      <dgm:prSet presAssocID="{B0DF2C07-5285-1147-932C-AC3715653725}" presName="vertFlow" presStyleCnt="0"/>
      <dgm:spPr/>
    </dgm:pt>
    <dgm:pt modelId="{6FFE8623-4392-894F-AB9D-1E249DE8C8DD}" type="pres">
      <dgm:prSet presAssocID="{B0DF2C07-5285-1147-932C-AC3715653725}" presName="header" presStyleLbl="node1" presStyleIdx="2" presStyleCnt="3" custLinFactY="32710" custLinFactNeighborX="-1744" custLinFactNeighborY="100000"/>
      <dgm:spPr/>
    </dgm:pt>
    <dgm:pt modelId="{9B6C36B4-2E14-DD41-AA37-637EABA5416A}" type="pres">
      <dgm:prSet presAssocID="{496908AA-6D47-DF4D-9C32-CDAEF2E8F112}" presName="parTrans" presStyleLbl="sibTrans2D1" presStyleIdx="3" presStyleCnt="4" custScaleY="536054"/>
      <dgm:spPr/>
    </dgm:pt>
    <dgm:pt modelId="{510A18EB-2775-2A43-8C68-735C2689912B}" type="pres">
      <dgm:prSet presAssocID="{B7CC46DB-A53B-4B4C-B01B-0E38D433B59F}" presName="child" presStyleLbl="alignAccFollowNode1" presStyleIdx="3" presStyleCnt="4" custScaleX="100195" custScaleY="195738" custLinFactY="100000" custLinFactNeighborX="-1646" custLinFactNeighborY="122066">
        <dgm:presLayoutVars>
          <dgm:chMax val="0"/>
          <dgm:bulletEnabled val="1"/>
        </dgm:presLayoutVars>
      </dgm:prSet>
      <dgm:spPr/>
    </dgm:pt>
  </dgm:ptLst>
  <dgm:cxnLst>
    <dgm:cxn modelId="{8AB8D902-D2DD-1144-9EC7-DFC881974825}" srcId="{91565F97-7BC1-8843-879A-E4C12C27F34F}" destId="{72E6CFFC-E2C0-154A-A55F-9A15B6C35E96}" srcOrd="1" destOrd="0" parTransId="{F1569E1B-0C19-8245-A519-F8CEF61DB555}" sibTransId="{0A52076B-6781-7646-A89B-8188EBFB43A9}"/>
    <dgm:cxn modelId="{25256B26-D172-7A46-9BAB-7B5A523DDA6D}" srcId="{11A0533F-530A-BD40-B5F2-6152C13B9624}" destId="{31241FBC-F2F9-AA40-B931-FF4696917E3F}" srcOrd="0" destOrd="0" parTransId="{DC326A12-933B-094E-AF25-49D4B81D12D1}" sibTransId="{1249FFDC-2403-DC47-990D-3193E275392F}"/>
    <dgm:cxn modelId="{CF72FE2C-0F67-BF40-BE7F-55DC7A0850F5}" type="presOf" srcId="{DC326A12-933B-094E-AF25-49D4B81D12D1}" destId="{FDC2ACAE-9F74-D944-BF52-0E244DB76F2A}" srcOrd="0" destOrd="0" presId="urn:microsoft.com/office/officeart/2005/8/layout/lProcess1"/>
    <dgm:cxn modelId="{524A9233-FC48-CB4E-B424-2A49F08236C3}" type="presOf" srcId="{87AB59D6-4C33-A34B-AF38-5DDBD84E8C4C}" destId="{ECCBFC9D-EE20-E84A-AD40-28611A9BC2B1}" srcOrd="0" destOrd="0" presId="urn:microsoft.com/office/officeart/2005/8/layout/lProcess1"/>
    <dgm:cxn modelId="{4CEFE833-8599-CA44-AAE4-E8E71C89DE40}" type="presOf" srcId="{CB0CC14D-E390-FA4D-BFF8-D1720BF715EE}" destId="{00E8D720-FB90-3F40-B94E-FEE132455706}" srcOrd="0" destOrd="0" presId="urn:microsoft.com/office/officeart/2005/8/layout/lProcess1"/>
    <dgm:cxn modelId="{0563AA5B-B474-814F-8053-C1CE83D7D62C}" type="presOf" srcId="{B0DF2C07-5285-1147-932C-AC3715653725}" destId="{6FFE8623-4392-894F-AB9D-1E249DE8C8DD}" srcOrd="0" destOrd="0" presId="urn:microsoft.com/office/officeart/2005/8/layout/lProcess1"/>
    <dgm:cxn modelId="{566C2247-C6AA-F348-A77B-07869E75BAED}" srcId="{87AB59D6-4C33-A34B-AF38-5DDBD84E8C4C}" destId="{91565F97-7BC1-8843-879A-E4C12C27F34F}" srcOrd="0" destOrd="0" parTransId="{C5BDD6DA-952C-904C-B87A-15DA1BF92690}" sibTransId="{7B5A9F40-BAD1-2041-AC8B-BB0DF3CD2520}"/>
    <dgm:cxn modelId="{CC6A5E4D-8B0F-F84F-B3E6-E486B6C82D39}" srcId="{87AB59D6-4C33-A34B-AF38-5DDBD84E8C4C}" destId="{11A0533F-530A-BD40-B5F2-6152C13B9624}" srcOrd="1" destOrd="0" parTransId="{14D25439-39EC-FC41-921D-5B7A91B82A88}" sibTransId="{730C2160-501F-C64D-B501-21B323D46B89}"/>
    <dgm:cxn modelId="{37069C4D-5973-A946-B701-C5719143C78B}" srcId="{87AB59D6-4C33-A34B-AF38-5DDBD84E8C4C}" destId="{B0DF2C07-5285-1147-932C-AC3715653725}" srcOrd="2" destOrd="0" parTransId="{07F67CE2-7232-5A47-A783-344B37DF5B94}" sibTransId="{C4216013-C274-1241-8CBA-FF9B7130F5FB}"/>
    <dgm:cxn modelId="{8ABD1D8F-A78C-764E-BB7F-A5683CE98B76}" type="presOf" srcId="{11A0533F-530A-BD40-B5F2-6152C13B9624}" destId="{1DFF3C36-D263-5343-81BB-8740166AD25A}" srcOrd="0" destOrd="0" presId="urn:microsoft.com/office/officeart/2005/8/layout/lProcess1"/>
    <dgm:cxn modelId="{8C091EA9-FBA1-3E4B-A1CA-BC0D4B09DE7D}" srcId="{B0DF2C07-5285-1147-932C-AC3715653725}" destId="{B7CC46DB-A53B-4B4C-B01B-0E38D433B59F}" srcOrd="0" destOrd="0" parTransId="{496908AA-6D47-DF4D-9C32-CDAEF2E8F112}" sibTransId="{6603F3B3-BCCF-744A-9B4E-2C5938557CFA}"/>
    <dgm:cxn modelId="{738EB5BF-D1B5-8444-AA3A-7B882B12BE1E}" type="presOf" srcId="{410B3BBD-CDA1-E445-8EA8-2A2CF59AB8B2}" destId="{499DAEB3-C700-2348-8690-589FFD73282E}" srcOrd="0" destOrd="0" presId="urn:microsoft.com/office/officeart/2005/8/layout/lProcess1"/>
    <dgm:cxn modelId="{BCDE15DA-12A0-214B-9C01-1F01E49C8344}" srcId="{91565F97-7BC1-8843-879A-E4C12C27F34F}" destId="{CB0CC14D-E390-FA4D-BFF8-D1720BF715EE}" srcOrd="0" destOrd="0" parTransId="{410B3BBD-CDA1-E445-8EA8-2A2CF59AB8B2}" sibTransId="{F3DCEF80-E181-D24D-9AEA-0E5CF9271CE0}"/>
    <dgm:cxn modelId="{88F6BDE4-8880-0847-9E80-43244E172B0F}" type="presOf" srcId="{72E6CFFC-E2C0-154A-A55F-9A15B6C35E96}" destId="{4E28F1E9-86E9-D94E-93A5-CAF02EBFC40E}" srcOrd="0" destOrd="0" presId="urn:microsoft.com/office/officeart/2005/8/layout/lProcess1"/>
    <dgm:cxn modelId="{7E73B8E8-3EC5-EF41-99FC-F8D4AEC860E9}" type="presOf" srcId="{31241FBC-F2F9-AA40-B931-FF4696917E3F}" destId="{9F46745B-DDFD-9142-A2AB-A68D61AF4AC4}" srcOrd="0" destOrd="0" presId="urn:microsoft.com/office/officeart/2005/8/layout/lProcess1"/>
    <dgm:cxn modelId="{24B8FDEE-6C9E-0D47-8515-3D386E2CBC56}" type="presOf" srcId="{496908AA-6D47-DF4D-9C32-CDAEF2E8F112}" destId="{9B6C36B4-2E14-DD41-AA37-637EABA5416A}" srcOrd="0" destOrd="0" presId="urn:microsoft.com/office/officeart/2005/8/layout/lProcess1"/>
    <dgm:cxn modelId="{27B119EF-504D-0C41-8D0C-042FFBD20733}" type="presOf" srcId="{B7CC46DB-A53B-4B4C-B01B-0E38D433B59F}" destId="{510A18EB-2775-2A43-8C68-735C2689912B}" srcOrd="0" destOrd="0" presId="urn:microsoft.com/office/officeart/2005/8/layout/lProcess1"/>
    <dgm:cxn modelId="{511058EF-1E2A-6340-96CA-12240767D202}" type="presOf" srcId="{91565F97-7BC1-8843-879A-E4C12C27F34F}" destId="{5640E4EC-D131-0C41-A714-976262004000}" srcOrd="0" destOrd="0" presId="urn:microsoft.com/office/officeart/2005/8/layout/lProcess1"/>
    <dgm:cxn modelId="{8A0CAEFE-C8C3-EF49-A147-86248D2750D8}" type="presOf" srcId="{F3DCEF80-E181-D24D-9AEA-0E5CF9271CE0}" destId="{2C4540C6-1CCE-8F44-B5F9-43BA4E58799A}" srcOrd="0" destOrd="0" presId="urn:microsoft.com/office/officeart/2005/8/layout/lProcess1"/>
    <dgm:cxn modelId="{E3C9A1B7-9A70-D449-9503-68BE24D25575}" type="presParOf" srcId="{ECCBFC9D-EE20-E84A-AD40-28611A9BC2B1}" destId="{8BEC1D6C-EACB-DB48-83E0-E3AC2FAA5BB6}" srcOrd="0" destOrd="0" presId="urn:microsoft.com/office/officeart/2005/8/layout/lProcess1"/>
    <dgm:cxn modelId="{A7FAED9C-BBCA-8C45-B520-35F61BC0680C}" type="presParOf" srcId="{8BEC1D6C-EACB-DB48-83E0-E3AC2FAA5BB6}" destId="{5640E4EC-D131-0C41-A714-976262004000}" srcOrd="0" destOrd="0" presId="urn:microsoft.com/office/officeart/2005/8/layout/lProcess1"/>
    <dgm:cxn modelId="{EDE4A152-B524-E741-8D69-58DB383BF57C}" type="presParOf" srcId="{8BEC1D6C-EACB-DB48-83E0-E3AC2FAA5BB6}" destId="{499DAEB3-C700-2348-8690-589FFD73282E}" srcOrd="1" destOrd="0" presId="urn:microsoft.com/office/officeart/2005/8/layout/lProcess1"/>
    <dgm:cxn modelId="{A504AE06-C4D9-9447-A870-C2449815C9DC}" type="presParOf" srcId="{8BEC1D6C-EACB-DB48-83E0-E3AC2FAA5BB6}" destId="{00E8D720-FB90-3F40-B94E-FEE132455706}" srcOrd="2" destOrd="0" presId="urn:microsoft.com/office/officeart/2005/8/layout/lProcess1"/>
    <dgm:cxn modelId="{FF38D06E-A729-CD40-8EDC-114CBA25A9E3}" type="presParOf" srcId="{8BEC1D6C-EACB-DB48-83E0-E3AC2FAA5BB6}" destId="{2C4540C6-1CCE-8F44-B5F9-43BA4E58799A}" srcOrd="3" destOrd="0" presId="urn:microsoft.com/office/officeart/2005/8/layout/lProcess1"/>
    <dgm:cxn modelId="{FAADB5CC-4585-A043-9B6D-4BC32EE7B25F}" type="presParOf" srcId="{8BEC1D6C-EACB-DB48-83E0-E3AC2FAA5BB6}" destId="{4E28F1E9-86E9-D94E-93A5-CAF02EBFC40E}" srcOrd="4" destOrd="0" presId="urn:microsoft.com/office/officeart/2005/8/layout/lProcess1"/>
    <dgm:cxn modelId="{7F3C4AC1-DD0C-E04C-A90E-D1389328B287}" type="presParOf" srcId="{ECCBFC9D-EE20-E84A-AD40-28611A9BC2B1}" destId="{97AB9586-1C0A-D24F-9CF0-EE98469F1F1F}" srcOrd="1" destOrd="0" presId="urn:microsoft.com/office/officeart/2005/8/layout/lProcess1"/>
    <dgm:cxn modelId="{A3565C30-334C-C34F-BAF1-A38164283238}" type="presParOf" srcId="{ECCBFC9D-EE20-E84A-AD40-28611A9BC2B1}" destId="{5D597686-2E7F-4F41-9840-EF3C17C68D6B}" srcOrd="2" destOrd="0" presId="urn:microsoft.com/office/officeart/2005/8/layout/lProcess1"/>
    <dgm:cxn modelId="{62F3D7F2-EBD8-E649-934E-4C583D9947FF}" type="presParOf" srcId="{5D597686-2E7F-4F41-9840-EF3C17C68D6B}" destId="{1DFF3C36-D263-5343-81BB-8740166AD25A}" srcOrd="0" destOrd="0" presId="urn:microsoft.com/office/officeart/2005/8/layout/lProcess1"/>
    <dgm:cxn modelId="{0E5B0F50-36AF-1E4E-BB89-FC98FB4FB517}" type="presParOf" srcId="{5D597686-2E7F-4F41-9840-EF3C17C68D6B}" destId="{FDC2ACAE-9F74-D944-BF52-0E244DB76F2A}" srcOrd="1" destOrd="0" presId="urn:microsoft.com/office/officeart/2005/8/layout/lProcess1"/>
    <dgm:cxn modelId="{22B24EFF-07E6-984E-93B1-4E11663B7A95}" type="presParOf" srcId="{5D597686-2E7F-4F41-9840-EF3C17C68D6B}" destId="{9F46745B-DDFD-9142-A2AB-A68D61AF4AC4}" srcOrd="2" destOrd="0" presId="urn:microsoft.com/office/officeart/2005/8/layout/lProcess1"/>
    <dgm:cxn modelId="{4B43E0DC-4223-844B-B6D7-DD51AAA9D5BD}" type="presParOf" srcId="{ECCBFC9D-EE20-E84A-AD40-28611A9BC2B1}" destId="{7FDAD220-DE67-6F4D-9761-70BB45BD2D02}" srcOrd="3" destOrd="0" presId="urn:microsoft.com/office/officeart/2005/8/layout/lProcess1"/>
    <dgm:cxn modelId="{39244D58-A600-7B4D-9937-62A2E581D71F}" type="presParOf" srcId="{ECCBFC9D-EE20-E84A-AD40-28611A9BC2B1}" destId="{FD4E7D40-69CE-194B-AC64-DFE0E3AC06D0}" srcOrd="4" destOrd="0" presId="urn:microsoft.com/office/officeart/2005/8/layout/lProcess1"/>
    <dgm:cxn modelId="{0E934C51-2AFC-0241-AF19-3EBCEBC0E956}" type="presParOf" srcId="{FD4E7D40-69CE-194B-AC64-DFE0E3AC06D0}" destId="{6FFE8623-4392-894F-AB9D-1E249DE8C8DD}" srcOrd="0" destOrd="0" presId="urn:microsoft.com/office/officeart/2005/8/layout/lProcess1"/>
    <dgm:cxn modelId="{4C88FCCB-95ED-F044-81E6-FC4DDBDA8C8E}" type="presParOf" srcId="{FD4E7D40-69CE-194B-AC64-DFE0E3AC06D0}" destId="{9B6C36B4-2E14-DD41-AA37-637EABA5416A}" srcOrd="1" destOrd="0" presId="urn:microsoft.com/office/officeart/2005/8/layout/lProcess1"/>
    <dgm:cxn modelId="{F4557EAE-DCB1-8742-91F3-76612E326C83}" type="presParOf" srcId="{FD4E7D40-69CE-194B-AC64-DFE0E3AC06D0}" destId="{510A18EB-2775-2A43-8C68-735C2689912B}" srcOrd="2"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6311768-E9C6-BF42-B59D-964439A09430}"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FB2DDDCB-C275-5649-AA0D-4095A8CD2387}">
      <dgm:prSet phldrT="[Text]" custT="1"/>
      <dgm:spPr/>
      <dgm:t>
        <a:bodyPr/>
        <a:lstStyle/>
        <a:p>
          <a:r>
            <a:rPr lang="en-US" sz="1800" dirty="0">
              <a:solidFill>
                <a:schemeClr val="tx1"/>
              </a:solidFill>
            </a:rPr>
            <a:t>Signed receipt</a:t>
          </a:r>
        </a:p>
      </dgm:t>
    </dgm:pt>
    <dgm:pt modelId="{534C09B1-D72F-C745-8751-7EEB315302FC}" type="parTrans" cxnId="{71D4FE05-E1B4-CF4F-8C5C-094C620462F5}">
      <dgm:prSet/>
      <dgm:spPr/>
      <dgm:t>
        <a:bodyPr/>
        <a:lstStyle/>
        <a:p>
          <a:endParaRPr lang="en-US"/>
        </a:p>
      </dgm:t>
    </dgm:pt>
    <dgm:pt modelId="{296359CE-084B-B34D-903E-055DA05017CE}" type="sibTrans" cxnId="{71D4FE05-E1B4-CF4F-8C5C-094C620462F5}">
      <dgm:prSet/>
      <dgm:spPr/>
      <dgm:t>
        <a:bodyPr/>
        <a:lstStyle/>
        <a:p>
          <a:endParaRPr lang="en-US"/>
        </a:p>
      </dgm:t>
    </dgm:pt>
    <dgm:pt modelId="{23936B56-7237-F24E-99C4-1E04E5B2976E}">
      <dgm:prSet/>
      <dgm:spPr/>
      <dgm:t>
        <a:bodyPr/>
        <a:lstStyle/>
        <a:p>
          <a:r>
            <a:rPr lang="en-US" dirty="0">
              <a:solidFill>
                <a:schemeClr val="tx2">
                  <a:lumMod val="10000"/>
                </a:schemeClr>
              </a:solidFill>
            </a:rPr>
            <a:t>Returning a signed receipt provides proof of delivery to the originator of a message and allows the originator to demonstrate to a third party that the recipient received the message</a:t>
          </a:r>
        </a:p>
      </dgm:t>
    </dgm:pt>
    <dgm:pt modelId="{39CF417C-CE49-6E42-9D2F-D7CF5F01A679}" type="parTrans" cxnId="{E94CAEAB-EF94-D34A-A98A-1E06CB5451D8}">
      <dgm:prSet/>
      <dgm:spPr/>
      <dgm:t>
        <a:bodyPr/>
        <a:lstStyle/>
        <a:p>
          <a:endParaRPr lang="en-US"/>
        </a:p>
      </dgm:t>
    </dgm:pt>
    <dgm:pt modelId="{D69A960C-327C-8E44-BB3C-1E6BB439C517}" type="sibTrans" cxnId="{E94CAEAB-EF94-D34A-A98A-1E06CB5451D8}">
      <dgm:prSet/>
      <dgm:spPr/>
      <dgm:t>
        <a:bodyPr/>
        <a:lstStyle/>
        <a:p>
          <a:endParaRPr lang="en-US"/>
        </a:p>
      </dgm:t>
    </dgm:pt>
    <dgm:pt modelId="{48CB71F9-4B99-BE43-82D0-C4DA8CDE9828}">
      <dgm:prSet custT="1"/>
      <dgm:spPr/>
      <dgm:t>
        <a:bodyPr/>
        <a:lstStyle/>
        <a:p>
          <a:r>
            <a:rPr lang="en-US" sz="1800" dirty="0">
              <a:solidFill>
                <a:schemeClr val="tx1"/>
              </a:solidFill>
            </a:rPr>
            <a:t>Security labels</a:t>
          </a:r>
        </a:p>
      </dgm:t>
    </dgm:pt>
    <dgm:pt modelId="{594586EB-7967-1646-8D34-4A7D94F73FCC}" type="parTrans" cxnId="{08F8EC7F-6D36-9D4D-B173-31C59B93EB57}">
      <dgm:prSet/>
      <dgm:spPr/>
      <dgm:t>
        <a:bodyPr/>
        <a:lstStyle/>
        <a:p>
          <a:endParaRPr lang="en-US"/>
        </a:p>
      </dgm:t>
    </dgm:pt>
    <dgm:pt modelId="{549E3400-B4B1-D64F-8C87-1B1AD5491688}" type="sibTrans" cxnId="{08F8EC7F-6D36-9D4D-B173-31C59B93EB57}">
      <dgm:prSet/>
      <dgm:spPr/>
      <dgm:t>
        <a:bodyPr/>
        <a:lstStyle/>
        <a:p>
          <a:endParaRPr lang="en-US"/>
        </a:p>
      </dgm:t>
    </dgm:pt>
    <dgm:pt modelId="{7BC12425-659A-234F-8A2F-05DF798E916C}">
      <dgm:prSet/>
      <dgm:spPr/>
      <dgm:t>
        <a:bodyPr/>
        <a:lstStyle/>
        <a:p>
          <a:r>
            <a:rPr lang="en-US" dirty="0">
              <a:solidFill>
                <a:schemeClr val="tx2">
                  <a:lumMod val="10000"/>
                </a:schemeClr>
              </a:solidFill>
            </a:rPr>
            <a:t>A set of security information regarding the sensitivity of the content that is protected by S/MIME encapsulation</a:t>
          </a:r>
        </a:p>
      </dgm:t>
    </dgm:pt>
    <dgm:pt modelId="{4A220C7F-D2F5-BF4A-B3D5-8B4750D96A31}" type="parTrans" cxnId="{5C880042-0D9B-C64D-BAEB-D2EE0ABDA78E}">
      <dgm:prSet/>
      <dgm:spPr/>
      <dgm:t>
        <a:bodyPr/>
        <a:lstStyle/>
        <a:p>
          <a:endParaRPr lang="en-US"/>
        </a:p>
      </dgm:t>
    </dgm:pt>
    <dgm:pt modelId="{5B160CBB-0359-4149-BAE3-CCF9861B4EF7}" type="sibTrans" cxnId="{5C880042-0D9B-C64D-BAEB-D2EE0ABDA78E}">
      <dgm:prSet/>
      <dgm:spPr/>
      <dgm:t>
        <a:bodyPr/>
        <a:lstStyle/>
        <a:p>
          <a:endParaRPr lang="en-US"/>
        </a:p>
      </dgm:t>
    </dgm:pt>
    <dgm:pt modelId="{400952F7-120A-6C4A-87F5-EF1D0147F206}">
      <dgm:prSet custT="1"/>
      <dgm:spPr/>
      <dgm:t>
        <a:bodyPr/>
        <a:lstStyle/>
        <a:p>
          <a:r>
            <a:rPr lang="en-US" sz="1800" dirty="0">
              <a:solidFill>
                <a:schemeClr val="tx1"/>
              </a:solidFill>
            </a:rPr>
            <a:t>Secure mailing lists</a:t>
          </a:r>
        </a:p>
      </dgm:t>
    </dgm:pt>
    <dgm:pt modelId="{B14B8266-560D-8F49-B91E-031105334EF5}" type="parTrans" cxnId="{90FD117F-7210-D041-96D2-B45B0FA77A9D}">
      <dgm:prSet/>
      <dgm:spPr/>
      <dgm:t>
        <a:bodyPr/>
        <a:lstStyle/>
        <a:p>
          <a:endParaRPr lang="en-US"/>
        </a:p>
      </dgm:t>
    </dgm:pt>
    <dgm:pt modelId="{AACF4FB4-1408-F74D-838E-747BD3E11A82}" type="sibTrans" cxnId="{90FD117F-7210-D041-96D2-B45B0FA77A9D}">
      <dgm:prSet/>
      <dgm:spPr/>
      <dgm:t>
        <a:bodyPr/>
        <a:lstStyle/>
        <a:p>
          <a:endParaRPr lang="en-US"/>
        </a:p>
      </dgm:t>
    </dgm:pt>
    <dgm:pt modelId="{189A954F-8704-A04E-95AD-C6A5E2AB2BBE}">
      <dgm:prSet/>
      <dgm:spPr/>
      <dgm:t>
        <a:bodyPr/>
        <a:lstStyle/>
        <a:p>
          <a:r>
            <a:rPr lang="en-US" dirty="0">
              <a:solidFill>
                <a:schemeClr val="tx2">
                  <a:lumMod val="10000"/>
                </a:schemeClr>
              </a:solidFill>
            </a:rPr>
            <a:t>An S/MIME Mail List Agent (MLA) can take a single incoming message, perform the recipient-specific encryption for each recipient, and forward the message</a:t>
          </a:r>
        </a:p>
      </dgm:t>
    </dgm:pt>
    <dgm:pt modelId="{68EF0BB6-48AA-CB46-A0AB-1C199C2AE245}" type="parTrans" cxnId="{2D3790EF-3241-A444-AEAA-D562D91A4F35}">
      <dgm:prSet/>
      <dgm:spPr/>
      <dgm:t>
        <a:bodyPr/>
        <a:lstStyle/>
        <a:p>
          <a:endParaRPr lang="en-US"/>
        </a:p>
      </dgm:t>
    </dgm:pt>
    <dgm:pt modelId="{1171D884-5BD0-AE4C-8C78-3B4CB1CE6917}" type="sibTrans" cxnId="{2D3790EF-3241-A444-AEAA-D562D91A4F35}">
      <dgm:prSet/>
      <dgm:spPr/>
      <dgm:t>
        <a:bodyPr/>
        <a:lstStyle/>
        <a:p>
          <a:endParaRPr lang="en-US"/>
        </a:p>
      </dgm:t>
    </dgm:pt>
    <dgm:pt modelId="{1C07762B-0060-6147-B899-3BA2788AFC8C}" type="pres">
      <dgm:prSet presAssocID="{B6311768-E9C6-BF42-B59D-964439A09430}" presName="linear" presStyleCnt="0">
        <dgm:presLayoutVars>
          <dgm:dir/>
          <dgm:animLvl val="lvl"/>
          <dgm:resizeHandles val="exact"/>
        </dgm:presLayoutVars>
      </dgm:prSet>
      <dgm:spPr/>
    </dgm:pt>
    <dgm:pt modelId="{BD8E39C5-0FED-EC49-814D-B87CFACCFE25}" type="pres">
      <dgm:prSet presAssocID="{FB2DDDCB-C275-5649-AA0D-4095A8CD2387}" presName="parentLin" presStyleCnt="0"/>
      <dgm:spPr/>
    </dgm:pt>
    <dgm:pt modelId="{1A71102B-3617-6C48-AD38-E4852D3FA1F3}" type="pres">
      <dgm:prSet presAssocID="{FB2DDDCB-C275-5649-AA0D-4095A8CD2387}" presName="parentLeftMargin" presStyleLbl="node1" presStyleIdx="0" presStyleCnt="3"/>
      <dgm:spPr/>
    </dgm:pt>
    <dgm:pt modelId="{CF731F4C-77D3-D142-BDD1-9ED34204689E}" type="pres">
      <dgm:prSet presAssocID="{FB2DDDCB-C275-5649-AA0D-4095A8CD2387}" presName="parentText" presStyleLbl="node1" presStyleIdx="0" presStyleCnt="3">
        <dgm:presLayoutVars>
          <dgm:chMax val="0"/>
          <dgm:bulletEnabled val="1"/>
        </dgm:presLayoutVars>
      </dgm:prSet>
      <dgm:spPr/>
    </dgm:pt>
    <dgm:pt modelId="{7AD01479-F50D-EF4C-A3CF-EBFDDCBB85BB}" type="pres">
      <dgm:prSet presAssocID="{FB2DDDCB-C275-5649-AA0D-4095A8CD2387}" presName="negativeSpace" presStyleCnt="0"/>
      <dgm:spPr/>
    </dgm:pt>
    <dgm:pt modelId="{A183C4F8-81C0-D846-BE5D-EDFFC409EC64}" type="pres">
      <dgm:prSet presAssocID="{FB2DDDCB-C275-5649-AA0D-4095A8CD2387}" presName="childText" presStyleLbl="conFgAcc1" presStyleIdx="0" presStyleCnt="3">
        <dgm:presLayoutVars>
          <dgm:bulletEnabled val="1"/>
        </dgm:presLayoutVars>
      </dgm:prSet>
      <dgm:spPr/>
    </dgm:pt>
    <dgm:pt modelId="{2693AE78-CB2A-694E-BC3D-E783C4F702F1}" type="pres">
      <dgm:prSet presAssocID="{296359CE-084B-B34D-903E-055DA05017CE}" presName="spaceBetweenRectangles" presStyleCnt="0"/>
      <dgm:spPr/>
    </dgm:pt>
    <dgm:pt modelId="{94C90893-80E0-5B48-993D-B93490495DC4}" type="pres">
      <dgm:prSet presAssocID="{48CB71F9-4B99-BE43-82D0-C4DA8CDE9828}" presName="parentLin" presStyleCnt="0"/>
      <dgm:spPr/>
    </dgm:pt>
    <dgm:pt modelId="{A7EA29B1-D581-EB46-9828-6104F6F4F159}" type="pres">
      <dgm:prSet presAssocID="{48CB71F9-4B99-BE43-82D0-C4DA8CDE9828}" presName="parentLeftMargin" presStyleLbl="node1" presStyleIdx="0" presStyleCnt="3"/>
      <dgm:spPr/>
    </dgm:pt>
    <dgm:pt modelId="{440D7A47-3DC9-AF4D-8526-9309B96620C8}" type="pres">
      <dgm:prSet presAssocID="{48CB71F9-4B99-BE43-82D0-C4DA8CDE9828}" presName="parentText" presStyleLbl="node1" presStyleIdx="1" presStyleCnt="3">
        <dgm:presLayoutVars>
          <dgm:chMax val="0"/>
          <dgm:bulletEnabled val="1"/>
        </dgm:presLayoutVars>
      </dgm:prSet>
      <dgm:spPr/>
    </dgm:pt>
    <dgm:pt modelId="{D596D396-D57A-014A-AA6B-E1B15AE218F4}" type="pres">
      <dgm:prSet presAssocID="{48CB71F9-4B99-BE43-82D0-C4DA8CDE9828}" presName="negativeSpace" presStyleCnt="0"/>
      <dgm:spPr/>
    </dgm:pt>
    <dgm:pt modelId="{4F517E61-2533-FE4A-BA67-1CC6AD3AC480}" type="pres">
      <dgm:prSet presAssocID="{48CB71F9-4B99-BE43-82D0-C4DA8CDE9828}" presName="childText" presStyleLbl="conFgAcc1" presStyleIdx="1" presStyleCnt="3">
        <dgm:presLayoutVars>
          <dgm:bulletEnabled val="1"/>
        </dgm:presLayoutVars>
      </dgm:prSet>
      <dgm:spPr/>
    </dgm:pt>
    <dgm:pt modelId="{088CE0D8-42AE-BC46-BC07-B18742C8722C}" type="pres">
      <dgm:prSet presAssocID="{549E3400-B4B1-D64F-8C87-1B1AD5491688}" presName="spaceBetweenRectangles" presStyleCnt="0"/>
      <dgm:spPr/>
    </dgm:pt>
    <dgm:pt modelId="{E99E7293-3688-894C-A0D5-ACD37864AE3E}" type="pres">
      <dgm:prSet presAssocID="{400952F7-120A-6C4A-87F5-EF1D0147F206}" presName="parentLin" presStyleCnt="0"/>
      <dgm:spPr/>
    </dgm:pt>
    <dgm:pt modelId="{0F26033A-F4CD-DC49-91B9-0660F054D443}" type="pres">
      <dgm:prSet presAssocID="{400952F7-120A-6C4A-87F5-EF1D0147F206}" presName="parentLeftMargin" presStyleLbl="node1" presStyleIdx="1" presStyleCnt="3"/>
      <dgm:spPr/>
    </dgm:pt>
    <dgm:pt modelId="{D7982033-E83B-AF4C-B8A7-0165CA0EE79C}" type="pres">
      <dgm:prSet presAssocID="{400952F7-120A-6C4A-87F5-EF1D0147F206}" presName="parentText" presStyleLbl="node1" presStyleIdx="2" presStyleCnt="3">
        <dgm:presLayoutVars>
          <dgm:chMax val="0"/>
          <dgm:bulletEnabled val="1"/>
        </dgm:presLayoutVars>
      </dgm:prSet>
      <dgm:spPr/>
    </dgm:pt>
    <dgm:pt modelId="{8F39BA45-73A7-8E4B-8693-7024F2D339EC}" type="pres">
      <dgm:prSet presAssocID="{400952F7-120A-6C4A-87F5-EF1D0147F206}" presName="negativeSpace" presStyleCnt="0"/>
      <dgm:spPr/>
    </dgm:pt>
    <dgm:pt modelId="{B08D884C-5619-A643-806F-8D8899537C02}" type="pres">
      <dgm:prSet presAssocID="{400952F7-120A-6C4A-87F5-EF1D0147F206}" presName="childText" presStyleLbl="conFgAcc1" presStyleIdx="2" presStyleCnt="3">
        <dgm:presLayoutVars>
          <dgm:bulletEnabled val="1"/>
        </dgm:presLayoutVars>
      </dgm:prSet>
      <dgm:spPr/>
    </dgm:pt>
  </dgm:ptLst>
  <dgm:cxnLst>
    <dgm:cxn modelId="{18CE4E01-BD62-DD46-81FC-75EBDEBDF5A9}" type="presOf" srcId="{189A954F-8704-A04E-95AD-C6A5E2AB2BBE}" destId="{B08D884C-5619-A643-806F-8D8899537C02}" srcOrd="0" destOrd="0" presId="urn:microsoft.com/office/officeart/2005/8/layout/list1"/>
    <dgm:cxn modelId="{4AD81305-6437-3C49-ACCC-D42BA2D46F01}" type="presOf" srcId="{23936B56-7237-F24E-99C4-1E04E5B2976E}" destId="{A183C4F8-81C0-D846-BE5D-EDFFC409EC64}" srcOrd="0" destOrd="0" presId="urn:microsoft.com/office/officeart/2005/8/layout/list1"/>
    <dgm:cxn modelId="{71D4FE05-E1B4-CF4F-8C5C-094C620462F5}" srcId="{B6311768-E9C6-BF42-B59D-964439A09430}" destId="{FB2DDDCB-C275-5649-AA0D-4095A8CD2387}" srcOrd="0" destOrd="0" parTransId="{534C09B1-D72F-C745-8751-7EEB315302FC}" sibTransId="{296359CE-084B-B34D-903E-055DA05017CE}"/>
    <dgm:cxn modelId="{B30B210F-74FA-B542-81E4-AE8ABF57BF6B}" type="presOf" srcId="{B6311768-E9C6-BF42-B59D-964439A09430}" destId="{1C07762B-0060-6147-B899-3BA2788AFC8C}" srcOrd="0" destOrd="0" presId="urn:microsoft.com/office/officeart/2005/8/layout/list1"/>
    <dgm:cxn modelId="{78356F33-AD53-434E-B042-C0E7EF73659D}" type="presOf" srcId="{FB2DDDCB-C275-5649-AA0D-4095A8CD2387}" destId="{CF731F4C-77D3-D142-BDD1-9ED34204689E}" srcOrd="1" destOrd="0" presId="urn:microsoft.com/office/officeart/2005/8/layout/list1"/>
    <dgm:cxn modelId="{2F2C1D35-835D-8D46-9631-F2D1BD2300E2}" type="presOf" srcId="{400952F7-120A-6C4A-87F5-EF1D0147F206}" destId="{0F26033A-F4CD-DC49-91B9-0660F054D443}" srcOrd="0" destOrd="0" presId="urn:microsoft.com/office/officeart/2005/8/layout/list1"/>
    <dgm:cxn modelId="{83B20C36-597C-074E-B694-E1B5E093BD6B}" type="presOf" srcId="{48CB71F9-4B99-BE43-82D0-C4DA8CDE9828}" destId="{440D7A47-3DC9-AF4D-8526-9309B96620C8}" srcOrd="1" destOrd="0" presId="urn:microsoft.com/office/officeart/2005/8/layout/list1"/>
    <dgm:cxn modelId="{5C880042-0D9B-C64D-BAEB-D2EE0ABDA78E}" srcId="{48CB71F9-4B99-BE43-82D0-C4DA8CDE9828}" destId="{7BC12425-659A-234F-8A2F-05DF798E916C}" srcOrd="0" destOrd="0" parTransId="{4A220C7F-D2F5-BF4A-B3D5-8B4750D96A31}" sibTransId="{5B160CBB-0359-4149-BAE3-CCF9861B4EF7}"/>
    <dgm:cxn modelId="{90FD117F-7210-D041-96D2-B45B0FA77A9D}" srcId="{B6311768-E9C6-BF42-B59D-964439A09430}" destId="{400952F7-120A-6C4A-87F5-EF1D0147F206}" srcOrd="2" destOrd="0" parTransId="{B14B8266-560D-8F49-B91E-031105334EF5}" sibTransId="{AACF4FB4-1408-F74D-838E-747BD3E11A82}"/>
    <dgm:cxn modelId="{08F8EC7F-6D36-9D4D-B173-31C59B93EB57}" srcId="{B6311768-E9C6-BF42-B59D-964439A09430}" destId="{48CB71F9-4B99-BE43-82D0-C4DA8CDE9828}" srcOrd="1" destOrd="0" parTransId="{594586EB-7967-1646-8D34-4A7D94F73FCC}" sibTransId="{549E3400-B4B1-D64F-8C87-1B1AD5491688}"/>
    <dgm:cxn modelId="{10C5808D-36EE-3D4A-8E00-A4AE681F996C}" type="presOf" srcId="{48CB71F9-4B99-BE43-82D0-C4DA8CDE9828}" destId="{A7EA29B1-D581-EB46-9828-6104F6F4F159}" srcOrd="0" destOrd="0" presId="urn:microsoft.com/office/officeart/2005/8/layout/list1"/>
    <dgm:cxn modelId="{E94CAEAB-EF94-D34A-A98A-1E06CB5451D8}" srcId="{FB2DDDCB-C275-5649-AA0D-4095A8CD2387}" destId="{23936B56-7237-F24E-99C4-1E04E5B2976E}" srcOrd="0" destOrd="0" parTransId="{39CF417C-CE49-6E42-9D2F-D7CF5F01A679}" sibTransId="{D69A960C-327C-8E44-BB3C-1E6BB439C517}"/>
    <dgm:cxn modelId="{0CCA15B6-008C-C043-AED4-B00C8068D7CB}" type="presOf" srcId="{400952F7-120A-6C4A-87F5-EF1D0147F206}" destId="{D7982033-E83B-AF4C-B8A7-0165CA0EE79C}" srcOrd="1" destOrd="0" presId="urn:microsoft.com/office/officeart/2005/8/layout/list1"/>
    <dgm:cxn modelId="{D83FC3C1-9E1A-F941-8AD7-3B6B41C69492}" type="presOf" srcId="{FB2DDDCB-C275-5649-AA0D-4095A8CD2387}" destId="{1A71102B-3617-6C48-AD38-E4852D3FA1F3}" srcOrd="0" destOrd="0" presId="urn:microsoft.com/office/officeart/2005/8/layout/list1"/>
    <dgm:cxn modelId="{54BB91E5-5668-DC45-9C4E-F16B6A43392E}" type="presOf" srcId="{7BC12425-659A-234F-8A2F-05DF798E916C}" destId="{4F517E61-2533-FE4A-BA67-1CC6AD3AC480}" srcOrd="0" destOrd="0" presId="urn:microsoft.com/office/officeart/2005/8/layout/list1"/>
    <dgm:cxn modelId="{2D3790EF-3241-A444-AEAA-D562D91A4F35}" srcId="{400952F7-120A-6C4A-87F5-EF1D0147F206}" destId="{189A954F-8704-A04E-95AD-C6A5E2AB2BBE}" srcOrd="0" destOrd="0" parTransId="{68EF0BB6-48AA-CB46-A0AB-1C199C2AE245}" sibTransId="{1171D884-5BD0-AE4C-8C78-3B4CB1CE6917}"/>
    <dgm:cxn modelId="{18DFB01E-9C63-BD4C-9D08-3877DA570B86}" type="presParOf" srcId="{1C07762B-0060-6147-B899-3BA2788AFC8C}" destId="{BD8E39C5-0FED-EC49-814D-B87CFACCFE25}" srcOrd="0" destOrd="0" presId="urn:microsoft.com/office/officeart/2005/8/layout/list1"/>
    <dgm:cxn modelId="{E317420B-B24E-E54B-B4AC-4A0B26EB7BA9}" type="presParOf" srcId="{BD8E39C5-0FED-EC49-814D-B87CFACCFE25}" destId="{1A71102B-3617-6C48-AD38-E4852D3FA1F3}" srcOrd="0" destOrd="0" presId="urn:microsoft.com/office/officeart/2005/8/layout/list1"/>
    <dgm:cxn modelId="{8A770A46-C47C-3C44-A505-1D6B52CBBBD3}" type="presParOf" srcId="{BD8E39C5-0FED-EC49-814D-B87CFACCFE25}" destId="{CF731F4C-77D3-D142-BDD1-9ED34204689E}" srcOrd="1" destOrd="0" presId="urn:microsoft.com/office/officeart/2005/8/layout/list1"/>
    <dgm:cxn modelId="{3695853D-270C-404D-9EAC-088B93A64D14}" type="presParOf" srcId="{1C07762B-0060-6147-B899-3BA2788AFC8C}" destId="{7AD01479-F50D-EF4C-A3CF-EBFDDCBB85BB}" srcOrd="1" destOrd="0" presId="urn:microsoft.com/office/officeart/2005/8/layout/list1"/>
    <dgm:cxn modelId="{79442B04-C4CB-5D44-AD5F-D3999E196517}" type="presParOf" srcId="{1C07762B-0060-6147-B899-3BA2788AFC8C}" destId="{A183C4F8-81C0-D846-BE5D-EDFFC409EC64}" srcOrd="2" destOrd="0" presId="urn:microsoft.com/office/officeart/2005/8/layout/list1"/>
    <dgm:cxn modelId="{2FDE7501-3872-374A-A61E-61456336ACBF}" type="presParOf" srcId="{1C07762B-0060-6147-B899-3BA2788AFC8C}" destId="{2693AE78-CB2A-694E-BC3D-E783C4F702F1}" srcOrd="3" destOrd="0" presId="urn:microsoft.com/office/officeart/2005/8/layout/list1"/>
    <dgm:cxn modelId="{D2AF094B-976B-804B-9557-5EBFD77D5D46}" type="presParOf" srcId="{1C07762B-0060-6147-B899-3BA2788AFC8C}" destId="{94C90893-80E0-5B48-993D-B93490495DC4}" srcOrd="4" destOrd="0" presId="urn:microsoft.com/office/officeart/2005/8/layout/list1"/>
    <dgm:cxn modelId="{2B73F542-6800-124E-B5C2-6DDA99426BB3}" type="presParOf" srcId="{94C90893-80E0-5B48-993D-B93490495DC4}" destId="{A7EA29B1-D581-EB46-9828-6104F6F4F159}" srcOrd="0" destOrd="0" presId="urn:microsoft.com/office/officeart/2005/8/layout/list1"/>
    <dgm:cxn modelId="{C15A3B4E-54F9-4A4A-941D-BD39F7132FBD}" type="presParOf" srcId="{94C90893-80E0-5B48-993D-B93490495DC4}" destId="{440D7A47-3DC9-AF4D-8526-9309B96620C8}" srcOrd="1" destOrd="0" presId="urn:microsoft.com/office/officeart/2005/8/layout/list1"/>
    <dgm:cxn modelId="{4553A4CD-52C2-A641-86B0-8156918F8206}" type="presParOf" srcId="{1C07762B-0060-6147-B899-3BA2788AFC8C}" destId="{D596D396-D57A-014A-AA6B-E1B15AE218F4}" srcOrd="5" destOrd="0" presId="urn:microsoft.com/office/officeart/2005/8/layout/list1"/>
    <dgm:cxn modelId="{9356D4A2-68E0-C848-BD20-2FD3D1DD2E2C}" type="presParOf" srcId="{1C07762B-0060-6147-B899-3BA2788AFC8C}" destId="{4F517E61-2533-FE4A-BA67-1CC6AD3AC480}" srcOrd="6" destOrd="0" presId="urn:microsoft.com/office/officeart/2005/8/layout/list1"/>
    <dgm:cxn modelId="{209A0071-E466-1F4F-B1A4-EC96297FB805}" type="presParOf" srcId="{1C07762B-0060-6147-B899-3BA2788AFC8C}" destId="{088CE0D8-42AE-BC46-BC07-B18742C8722C}" srcOrd="7" destOrd="0" presId="urn:microsoft.com/office/officeart/2005/8/layout/list1"/>
    <dgm:cxn modelId="{36FD929D-0528-1F45-A7BE-7501245A2C1F}" type="presParOf" srcId="{1C07762B-0060-6147-B899-3BA2788AFC8C}" destId="{E99E7293-3688-894C-A0D5-ACD37864AE3E}" srcOrd="8" destOrd="0" presId="urn:microsoft.com/office/officeart/2005/8/layout/list1"/>
    <dgm:cxn modelId="{09DC4BEA-93C7-6F4B-877D-3D50639595DF}" type="presParOf" srcId="{E99E7293-3688-894C-A0D5-ACD37864AE3E}" destId="{0F26033A-F4CD-DC49-91B9-0660F054D443}" srcOrd="0" destOrd="0" presId="urn:microsoft.com/office/officeart/2005/8/layout/list1"/>
    <dgm:cxn modelId="{7E19AE5F-582C-004A-9F1A-07ACEAA7A450}" type="presParOf" srcId="{E99E7293-3688-894C-A0D5-ACD37864AE3E}" destId="{D7982033-E83B-AF4C-B8A7-0165CA0EE79C}" srcOrd="1" destOrd="0" presId="urn:microsoft.com/office/officeart/2005/8/layout/list1"/>
    <dgm:cxn modelId="{C788A0AB-D843-B74E-BC48-3BBCC081804C}" type="presParOf" srcId="{1C07762B-0060-6147-B899-3BA2788AFC8C}" destId="{8F39BA45-73A7-8E4B-8693-7024F2D339EC}" srcOrd="9" destOrd="0" presId="urn:microsoft.com/office/officeart/2005/8/layout/list1"/>
    <dgm:cxn modelId="{3A4C1DCF-6A5F-5748-8954-A58685AC7259}" type="presParOf" srcId="{1C07762B-0060-6147-B899-3BA2788AFC8C}" destId="{B08D884C-5619-A643-806F-8D8899537C0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6C8C9CF-B679-8644-9FB3-0D1FAA70B24A}" type="doc">
      <dgm:prSet loTypeId="urn:microsoft.com/office/officeart/2005/8/layout/pyramid2" loCatId="pyramid" qsTypeId="urn:microsoft.com/office/officeart/2005/8/quickstyle/simple4" qsCatId="simple" csTypeId="urn:microsoft.com/office/officeart/2005/8/colors/accent1_2" csCatId="accent1" phldr="1"/>
      <dgm:spPr/>
    </dgm:pt>
    <dgm:pt modelId="{9CC1D4D6-FA0A-2246-9F7C-12687112C3F6}">
      <dgm:prSet phldrT="[Text]" custT="1"/>
      <dgm:spPr>
        <a:ln>
          <a:solidFill>
            <a:schemeClr val="bg2"/>
          </a:solidFill>
        </a:ln>
        <a:effectLst/>
      </dgm:spPr>
      <dgm:t>
        <a:bodyPr/>
        <a:lstStyle/>
        <a:p>
          <a:r>
            <a:rPr lang="en-US" sz="1200" dirty="0"/>
            <a:t>At the low end are attackers who simply want to send e-mail that a recipient does not want to receive</a:t>
          </a:r>
        </a:p>
      </dgm:t>
    </dgm:pt>
    <dgm:pt modelId="{C6A2A740-76DF-3841-95CD-B01CBC33EEC0}" type="parTrans" cxnId="{64E95A8E-1F8E-754D-A260-FA5152E1DE39}">
      <dgm:prSet/>
      <dgm:spPr/>
      <dgm:t>
        <a:bodyPr/>
        <a:lstStyle/>
        <a:p>
          <a:endParaRPr lang="en-US"/>
        </a:p>
      </dgm:t>
    </dgm:pt>
    <dgm:pt modelId="{8000220D-BA08-FE46-BFC1-1B4819864BD2}" type="sibTrans" cxnId="{64E95A8E-1F8E-754D-A260-FA5152E1DE39}">
      <dgm:prSet/>
      <dgm:spPr/>
      <dgm:t>
        <a:bodyPr/>
        <a:lstStyle/>
        <a:p>
          <a:endParaRPr lang="en-US"/>
        </a:p>
      </dgm:t>
    </dgm:pt>
    <dgm:pt modelId="{BD05AFBD-277B-AD48-8919-A351EE84BF44}">
      <dgm:prSet custT="1"/>
      <dgm:spPr>
        <a:ln>
          <a:solidFill>
            <a:schemeClr val="bg2"/>
          </a:solidFill>
        </a:ln>
        <a:effectLst/>
      </dgm:spPr>
      <dgm:t>
        <a:bodyPr/>
        <a:lstStyle/>
        <a:p>
          <a:r>
            <a:rPr lang="en-US" sz="1200" dirty="0"/>
            <a:t>The next level are professional senders of bulk spam mail and often operate as commercial enterprises and send messages on behalf of third parties</a:t>
          </a:r>
        </a:p>
      </dgm:t>
    </dgm:pt>
    <dgm:pt modelId="{E4982A27-160A-EF41-951C-7E86826E15E1}" type="parTrans" cxnId="{B6014E6B-1744-7B49-9CC3-F4EA17AFA317}">
      <dgm:prSet/>
      <dgm:spPr/>
      <dgm:t>
        <a:bodyPr/>
        <a:lstStyle/>
        <a:p>
          <a:endParaRPr lang="en-US"/>
        </a:p>
      </dgm:t>
    </dgm:pt>
    <dgm:pt modelId="{E720A009-736D-EF4C-A0CA-635EB75F0A02}" type="sibTrans" cxnId="{B6014E6B-1744-7B49-9CC3-F4EA17AFA317}">
      <dgm:prSet/>
      <dgm:spPr/>
      <dgm:t>
        <a:bodyPr/>
        <a:lstStyle/>
        <a:p>
          <a:endParaRPr lang="en-US"/>
        </a:p>
      </dgm:t>
    </dgm:pt>
    <dgm:pt modelId="{9425AC48-3163-E04D-AA90-1EC59A734E08}">
      <dgm:prSet custT="1"/>
      <dgm:spPr>
        <a:ln>
          <a:solidFill>
            <a:schemeClr val="bg2"/>
          </a:solidFill>
        </a:ln>
        <a:effectLst/>
      </dgm:spPr>
      <dgm:t>
        <a:bodyPr/>
        <a:lstStyle/>
        <a:p>
          <a:r>
            <a:rPr lang="en-US" sz="1200" b="0" i="0" dirty="0"/>
            <a:t>The most sophisticated and financially motivated senders of messages are those who stand to receive substantial financial benefit, such as from an e-mail based fraud scheme</a:t>
          </a:r>
        </a:p>
      </dgm:t>
    </dgm:pt>
    <dgm:pt modelId="{33C87EDF-B700-3A41-B3E3-BF6A2EABF370}" type="parTrans" cxnId="{AA78436C-BEC2-5D4E-BB35-88EBD1FC8CEC}">
      <dgm:prSet/>
      <dgm:spPr/>
      <dgm:t>
        <a:bodyPr/>
        <a:lstStyle/>
        <a:p>
          <a:endParaRPr lang="en-US"/>
        </a:p>
      </dgm:t>
    </dgm:pt>
    <dgm:pt modelId="{EE71451B-BAD8-0748-9A7D-20BB5E374FDE}" type="sibTrans" cxnId="{AA78436C-BEC2-5D4E-BB35-88EBD1FC8CEC}">
      <dgm:prSet/>
      <dgm:spPr/>
      <dgm:t>
        <a:bodyPr/>
        <a:lstStyle/>
        <a:p>
          <a:endParaRPr lang="en-US"/>
        </a:p>
      </dgm:t>
    </dgm:pt>
    <dgm:pt modelId="{67E49920-C144-F04D-8103-3BDAE951159D}" type="pres">
      <dgm:prSet presAssocID="{D6C8C9CF-B679-8644-9FB3-0D1FAA70B24A}" presName="compositeShape" presStyleCnt="0">
        <dgm:presLayoutVars>
          <dgm:dir/>
          <dgm:resizeHandles/>
        </dgm:presLayoutVars>
      </dgm:prSet>
      <dgm:spPr/>
    </dgm:pt>
    <dgm:pt modelId="{71AFBD50-8486-754D-A169-DE944DDE6132}" type="pres">
      <dgm:prSet presAssocID="{D6C8C9CF-B679-8644-9FB3-0D1FAA70B24A}" presName="pyramid" presStyleLbl="node1" presStyleIdx="0" presStyleCnt="1"/>
      <dgm:spPr/>
    </dgm:pt>
    <dgm:pt modelId="{C135134D-D8DB-8E4B-AC86-4B535C84FA2A}" type="pres">
      <dgm:prSet presAssocID="{D6C8C9CF-B679-8644-9FB3-0D1FAA70B24A}" presName="theList" presStyleCnt="0"/>
      <dgm:spPr/>
    </dgm:pt>
    <dgm:pt modelId="{125C339E-4F11-1B46-BE35-E3E1A805B6F5}" type="pres">
      <dgm:prSet presAssocID="{9CC1D4D6-FA0A-2246-9F7C-12687112C3F6}" presName="aNode" presStyleLbl="fgAcc1" presStyleIdx="0" presStyleCnt="3" custLinFactY="227487" custLinFactNeighborX="-49279" custLinFactNeighborY="300000">
        <dgm:presLayoutVars>
          <dgm:bulletEnabled val="1"/>
        </dgm:presLayoutVars>
      </dgm:prSet>
      <dgm:spPr/>
    </dgm:pt>
    <dgm:pt modelId="{652F225B-26C0-484E-BBC6-F08100347409}" type="pres">
      <dgm:prSet presAssocID="{9CC1D4D6-FA0A-2246-9F7C-12687112C3F6}" presName="aSpace" presStyleCnt="0"/>
      <dgm:spPr/>
    </dgm:pt>
    <dgm:pt modelId="{55495424-309A-C641-9EE7-3186D954936C}" type="pres">
      <dgm:prSet presAssocID="{BD05AFBD-277B-AD48-8919-A351EE84BF44}" presName="aNode" presStyleLbl="fgAcc1" presStyleIdx="1" presStyleCnt="3" custLinFactY="12504" custLinFactNeighborX="-49279" custLinFactNeighborY="100000">
        <dgm:presLayoutVars>
          <dgm:bulletEnabled val="1"/>
        </dgm:presLayoutVars>
      </dgm:prSet>
      <dgm:spPr/>
    </dgm:pt>
    <dgm:pt modelId="{DE11AE31-EDD1-EA4C-B0B2-A5E348461C20}" type="pres">
      <dgm:prSet presAssocID="{BD05AFBD-277B-AD48-8919-A351EE84BF44}" presName="aSpace" presStyleCnt="0"/>
      <dgm:spPr/>
    </dgm:pt>
    <dgm:pt modelId="{27B93BF8-083B-4A4C-B716-EB033E916BB9}" type="pres">
      <dgm:prSet presAssocID="{9425AC48-3163-E04D-AA90-1EC59A734E08}" presName="aNode" presStyleLbl="fgAcc1" presStyleIdx="2" presStyleCnt="3" custLinFactY="-197477" custLinFactNeighborX="-46514" custLinFactNeighborY="-200000">
        <dgm:presLayoutVars>
          <dgm:bulletEnabled val="1"/>
        </dgm:presLayoutVars>
      </dgm:prSet>
      <dgm:spPr/>
    </dgm:pt>
    <dgm:pt modelId="{E46491A7-DA0E-BA4B-99BF-43A705101C5A}" type="pres">
      <dgm:prSet presAssocID="{9425AC48-3163-E04D-AA90-1EC59A734E08}" presName="aSpace" presStyleCnt="0"/>
      <dgm:spPr/>
    </dgm:pt>
  </dgm:ptLst>
  <dgm:cxnLst>
    <dgm:cxn modelId="{05A7462D-2FBF-5C46-A65B-054D773E8864}" type="presOf" srcId="{D6C8C9CF-B679-8644-9FB3-0D1FAA70B24A}" destId="{67E49920-C144-F04D-8103-3BDAE951159D}" srcOrd="0" destOrd="0" presId="urn:microsoft.com/office/officeart/2005/8/layout/pyramid2"/>
    <dgm:cxn modelId="{1EE04334-B3EB-F04D-942B-EA1199456816}" type="presOf" srcId="{9425AC48-3163-E04D-AA90-1EC59A734E08}" destId="{27B93BF8-083B-4A4C-B716-EB033E916BB9}" srcOrd="0" destOrd="0" presId="urn:microsoft.com/office/officeart/2005/8/layout/pyramid2"/>
    <dgm:cxn modelId="{57B2C042-B3D4-6040-A1A5-F9BCFD482C31}" type="presOf" srcId="{9CC1D4D6-FA0A-2246-9F7C-12687112C3F6}" destId="{125C339E-4F11-1B46-BE35-E3E1A805B6F5}" srcOrd="0" destOrd="0" presId="urn:microsoft.com/office/officeart/2005/8/layout/pyramid2"/>
    <dgm:cxn modelId="{B6014E6B-1744-7B49-9CC3-F4EA17AFA317}" srcId="{D6C8C9CF-B679-8644-9FB3-0D1FAA70B24A}" destId="{BD05AFBD-277B-AD48-8919-A351EE84BF44}" srcOrd="1" destOrd="0" parTransId="{E4982A27-160A-EF41-951C-7E86826E15E1}" sibTransId="{E720A009-736D-EF4C-A0CA-635EB75F0A02}"/>
    <dgm:cxn modelId="{AA78436C-BEC2-5D4E-BB35-88EBD1FC8CEC}" srcId="{D6C8C9CF-B679-8644-9FB3-0D1FAA70B24A}" destId="{9425AC48-3163-E04D-AA90-1EC59A734E08}" srcOrd="2" destOrd="0" parTransId="{33C87EDF-B700-3A41-B3E3-BF6A2EABF370}" sibTransId="{EE71451B-BAD8-0748-9A7D-20BB5E374FDE}"/>
    <dgm:cxn modelId="{6FCD8270-A7D7-B545-9517-5801C9C3FDCD}" type="presOf" srcId="{BD05AFBD-277B-AD48-8919-A351EE84BF44}" destId="{55495424-309A-C641-9EE7-3186D954936C}" srcOrd="0" destOrd="0" presId="urn:microsoft.com/office/officeart/2005/8/layout/pyramid2"/>
    <dgm:cxn modelId="{64E95A8E-1F8E-754D-A260-FA5152E1DE39}" srcId="{D6C8C9CF-B679-8644-9FB3-0D1FAA70B24A}" destId="{9CC1D4D6-FA0A-2246-9F7C-12687112C3F6}" srcOrd="0" destOrd="0" parTransId="{C6A2A740-76DF-3841-95CD-B01CBC33EEC0}" sibTransId="{8000220D-BA08-FE46-BFC1-1B4819864BD2}"/>
    <dgm:cxn modelId="{90BA1E5A-B705-1142-990A-336FBE234215}" type="presParOf" srcId="{67E49920-C144-F04D-8103-3BDAE951159D}" destId="{71AFBD50-8486-754D-A169-DE944DDE6132}" srcOrd="0" destOrd="0" presId="urn:microsoft.com/office/officeart/2005/8/layout/pyramid2"/>
    <dgm:cxn modelId="{C6808BC2-7543-934B-8826-B0D744084770}" type="presParOf" srcId="{67E49920-C144-F04D-8103-3BDAE951159D}" destId="{C135134D-D8DB-8E4B-AC86-4B535C84FA2A}" srcOrd="1" destOrd="0" presId="urn:microsoft.com/office/officeart/2005/8/layout/pyramid2"/>
    <dgm:cxn modelId="{DE5D8D7E-B0D0-8343-8D56-A66827C3B2B4}" type="presParOf" srcId="{C135134D-D8DB-8E4B-AC86-4B535C84FA2A}" destId="{125C339E-4F11-1B46-BE35-E3E1A805B6F5}" srcOrd="0" destOrd="0" presId="urn:microsoft.com/office/officeart/2005/8/layout/pyramid2"/>
    <dgm:cxn modelId="{45AE60CE-AC7C-6842-A68E-2E9A4436354F}" type="presParOf" srcId="{C135134D-D8DB-8E4B-AC86-4B535C84FA2A}" destId="{652F225B-26C0-484E-BBC6-F08100347409}" srcOrd="1" destOrd="0" presId="urn:microsoft.com/office/officeart/2005/8/layout/pyramid2"/>
    <dgm:cxn modelId="{683FF103-B75B-9840-AE51-0AE10F47B04E}" type="presParOf" srcId="{C135134D-D8DB-8E4B-AC86-4B535C84FA2A}" destId="{55495424-309A-C641-9EE7-3186D954936C}" srcOrd="2" destOrd="0" presId="urn:microsoft.com/office/officeart/2005/8/layout/pyramid2"/>
    <dgm:cxn modelId="{F7F08C80-DBDD-5648-B953-989C172EB579}" type="presParOf" srcId="{C135134D-D8DB-8E4B-AC86-4B535C84FA2A}" destId="{DE11AE31-EDD1-EA4C-B0B2-A5E348461C20}" srcOrd="3" destOrd="0" presId="urn:microsoft.com/office/officeart/2005/8/layout/pyramid2"/>
    <dgm:cxn modelId="{83CAF178-E65A-9E4F-9DEF-F34BC642FEAD}" type="presParOf" srcId="{C135134D-D8DB-8E4B-AC86-4B535C84FA2A}" destId="{27B93BF8-083B-4A4C-B716-EB033E916BB9}" srcOrd="4" destOrd="0" presId="urn:microsoft.com/office/officeart/2005/8/layout/pyramid2"/>
    <dgm:cxn modelId="{3B8A41AD-2734-3B46-94D8-627B0356B42B}" type="presParOf" srcId="{C135134D-D8DB-8E4B-AC86-4B535C84FA2A}" destId="{E46491A7-DA0E-BA4B-99BF-43A705101C5A}"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B22F971-7F4D-2B40-9BD8-6E5E57359184}"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D0E916BC-C9CA-3640-B314-028E09388C8E}">
      <dgm:prSet phldrT="[Text]"/>
      <dgm:spPr/>
      <dgm:t>
        <a:bodyPr/>
        <a:lstStyle/>
        <a:p>
          <a:r>
            <a:rPr lang="en-US" dirty="0"/>
            <a:t>Examples include:</a:t>
          </a:r>
        </a:p>
      </dgm:t>
    </dgm:pt>
    <dgm:pt modelId="{A740E49C-ABEB-954F-A228-73C05F4D543F}" type="parTrans" cxnId="{B3EDA197-5E38-0E48-99C6-7BFE48449DE2}">
      <dgm:prSet/>
      <dgm:spPr/>
      <dgm:t>
        <a:bodyPr/>
        <a:lstStyle/>
        <a:p>
          <a:endParaRPr lang="en-US"/>
        </a:p>
      </dgm:t>
    </dgm:pt>
    <dgm:pt modelId="{236FD5E4-BF84-C24D-AA61-E2F4878CEE51}" type="sibTrans" cxnId="{B3EDA197-5E38-0E48-99C6-7BFE48449DE2}">
      <dgm:prSet/>
      <dgm:spPr/>
      <dgm:t>
        <a:bodyPr/>
        <a:lstStyle/>
        <a:p>
          <a:endParaRPr lang="en-US"/>
        </a:p>
      </dgm:t>
    </dgm:pt>
    <dgm:pt modelId="{EDEFEEAB-D26C-594B-8C67-E2390CDE5749}">
      <dgm:prSet/>
      <dgm:spPr>
        <a:ln>
          <a:solidFill>
            <a:schemeClr val="tx2"/>
          </a:solidFill>
        </a:ln>
      </dgm:spPr>
      <dgm:t>
        <a:bodyPr/>
        <a:lstStyle/>
        <a:p>
          <a:r>
            <a:rPr lang="en-US" dirty="0"/>
            <a:t>Secure branch office connectivity over the Internet</a:t>
          </a:r>
        </a:p>
      </dgm:t>
    </dgm:pt>
    <dgm:pt modelId="{EF8F2555-44F9-7E40-9274-B2F68C07CC05}" type="parTrans" cxnId="{4F155107-0F24-5847-900A-8D1BFF45B843}">
      <dgm:prSet/>
      <dgm:spPr/>
      <dgm:t>
        <a:bodyPr/>
        <a:lstStyle/>
        <a:p>
          <a:endParaRPr lang="en-US"/>
        </a:p>
      </dgm:t>
    </dgm:pt>
    <dgm:pt modelId="{6A9DB21B-EE88-E843-B6C4-D1E492E08CC1}" type="sibTrans" cxnId="{4F155107-0F24-5847-900A-8D1BFF45B843}">
      <dgm:prSet/>
      <dgm:spPr/>
      <dgm:t>
        <a:bodyPr/>
        <a:lstStyle/>
        <a:p>
          <a:endParaRPr lang="en-US"/>
        </a:p>
      </dgm:t>
    </dgm:pt>
    <dgm:pt modelId="{0FBD332D-F0CA-4148-B350-88225284CEA3}">
      <dgm:prSet/>
      <dgm:spPr>
        <a:ln>
          <a:solidFill>
            <a:schemeClr val="tx2"/>
          </a:solidFill>
        </a:ln>
      </dgm:spPr>
      <dgm:t>
        <a:bodyPr/>
        <a:lstStyle/>
        <a:p>
          <a:r>
            <a:rPr lang="en-US" dirty="0"/>
            <a:t>Secure remote access over the Internet</a:t>
          </a:r>
        </a:p>
      </dgm:t>
    </dgm:pt>
    <dgm:pt modelId="{58D7EC81-77A0-6248-BA26-2AAD30AC669B}" type="parTrans" cxnId="{73B989EA-8A0F-1746-AD8E-9110C0EBDC1B}">
      <dgm:prSet/>
      <dgm:spPr/>
      <dgm:t>
        <a:bodyPr/>
        <a:lstStyle/>
        <a:p>
          <a:endParaRPr lang="en-US"/>
        </a:p>
      </dgm:t>
    </dgm:pt>
    <dgm:pt modelId="{C6A220A5-3279-7C4A-A7E0-4970D60EA382}" type="sibTrans" cxnId="{73B989EA-8A0F-1746-AD8E-9110C0EBDC1B}">
      <dgm:prSet/>
      <dgm:spPr/>
      <dgm:t>
        <a:bodyPr/>
        <a:lstStyle/>
        <a:p>
          <a:endParaRPr lang="en-US"/>
        </a:p>
      </dgm:t>
    </dgm:pt>
    <dgm:pt modelId="{310FED29-AB4A-EC43-A204-9CC5D8BB620E}">
      <dgm:prSet/>
      <dgm:spPr>
        <a:ln>
          <a:solidFill>
            <a:schemeClr val="tx2"/>
          </a:solidFill>
        </a:ln>
      </dgm:spPr>
      <dgm:t>
        <a:bodyPr/>
        <a:lstStyle/>
        <a:p>
          <a:r>
            <a:rPr lang="en-US" dirty="0"/>
            <a:t>Establishing extranet and intranet connectivity with partners</a:t>
          </a:r>
        </a:p>
      </dgm:t>
    </dgm:pt>
    <dgm:pt modelId="{120E7510-1CE3-7A4B-B76A-91A01EE7D82E}" type="parTrans" cxnId="{6DB9362B-7FCE-CA45-8691-0090B56409E5}">
      <dgm:prSet/>
      <dgm:spPr/>
      <dgm:t>
        <a:bodyPr/>
        <a:lstStyle/>
        <a:p>
          <a:endParaRPr lang="en-US"/>
        </a:p>
      </dgm:t>
    </dgm:pt>
    <dgm:pt modelId="{5F5240BA-61EF-5F43-A4D1-F5F0E6CC0505}" type="sibTrans" cxnId="{6DB9362B-7FCE-CA45-8691-0090B56409E5}">
      <dgm:prSet/>
      <dgm:spPr/>
      <dgm:t>
        <a:bodyPr/>
        <a:lstStyle/>
        <a:p>
          <a:endParaRPr lang="en-US"/>
        </a:p>
      </dgm:t>
    </dgm:pt>
    <dgm:pt modelId="{DD2160E2-539D-FD41-9CE0-81B9922763A6}">
      <dgm:prSet/>
      <dgm:spPr>
        <a:ln>
          <a:solidFill>
            <a:schemeClr val="tx2"/>
          </a:solidFill>
        </a:ln>
      </dgm:spPr>
      <dgm:t>
        <a:bodyPr/>
        <a:lstStyle/>
        <a:p>
          <a:r>
            <a:rPr lang="en-US" dirty="0"/>
            <a:t>Enhancing electronic commerce security</a:t>
          </a:r>
        </a:p>
      </dgm:t>
    </dgm:pt>
    <dgm:pt modelId="{D37E996E-913A-E041-9F12-CCF2CBDE53B1}" type="parTrans" cxnId="{1A99C90E-58FA-1146-A4F2-5A4AC2FC4597}">
      <dgm:prSet/>
      <dgm:spPr/>
      <dgm:t>
        <a:bodyPr/>
        <a:lstStyle/>
        <a:p>
          <a:endParaRPr lang="en-US"/>
        </a:p>
      </dgm:t>
    </dgm:pt>
    <dgm:pt modelId="{F0D48D50-5020-034E-BA4C-7A0233A94D81}" type="sibTrans" cxnId="{1A99C90E-58FA-1146-A4F2-5A4AC2FC4597}">
      <dgm:prSet/>
      <dgm:spPr/>
      <dgm:t>
        <a:bodyPr/>
        <a:lstStyle/>
        <a:p>
          <a:endParaRPr lang="en-US"/>
        </a:p>
      </dgm:t>
    </dgm:pt>
    <dgm:pt modelId="{B35CD823-7F80-C047-A4F4-6AB98FEB7735}" type="pres">
      <dgm:prSet presAssocID="{EB22F971-7F4D-2B40-9BD8-6E5E57359184}" presName="Name0" presStyleCnt="0">
        <dgm:presLayoutVars>
          <dgm:chMax val="7"/>
          <dgm:dir/>
          <dgm:animLvl val="lvl"/>
          <dgm:resizeHandles val="exact"/>
        </dgm:presLayoutVars>
      </dgm:prSet>
      <dgm:spPr/>
    </dgm:pt>
    <dgm:pt modelId="{44EE3007-19CD-304D-8E28-3E8CE4ABCC41}" type="pres">
      <dgm:prSet presAssocID="{D0E916BC-C9CA-3640-B314-028E09388C8E}" presName="circle1" presStyleLbl="node1" presStyleIdx="0" presStyleCnt="1"/>
      <dgm:spPr/>
    </dgm:pt>
    <dgm:pt modelId="{866A5CEF-2EF4-774C-93AE-2FD607E5848F}" type="pres">
      <dgm:prSet presAssocID="{D0E916BC-C9CA-3640-B314-028E09388C8E}" presName="space" presStyleCnt="0"/>
      <dgm:spPr/>
    </dgm:pt>
    <dgm:pt modelId="{4260A6A7-04C4-6C4E-81D6-9B20A8079269}" type="pres">
      <dgm:prSet presAssocID="{D0E916BC-C9CA-3640-B314-028E09388C8E}" presName="rect1" presStyleLbl="alignAcc1" presStyleIdx="0" presStyleCnt="1"/>
      <dgm:spPr/>
    </dgm:pt>
    <dgm:pt modelId="{E810809C-2C6E-BF42-8225-2518060DCCDB}" type="pres">
      <dgm:prSet presAssocID="{D0E916BC-C9CA-3640-B314-028E09388C8E}" presName="rect1ParTx" presStyleLbl="alignAcc1" presStyleIdx="0" presStyleCnt="1">
        <dgm:presLayoutVars>
          <dgm:chMax val="1"/>
          <dgm:bulletEnabled val="1"/>
        </dgm:presLayoutVars>
      </dgm:prSet>
      <dgm:spPr/>
    </dgm:pt>
    <dgm:pt modelId="{AAF43AC8-B14D-6F46-9071-E2D8B19F383F}" type="pres">
      <dgm:prSet presAssocID="{D0E916BC-C9CA-3640-B314-028E09388C8E}" presName="rect1ChTx" presStyleLbl="alignAcc1" presStyleIdx="0" presStyleCnt="1">
        <dgm:presLayoutVars>
          <dgm:bulletEnabled val="1"/>
        </dgm:presLayoutVars>
      </dgm:prSet>
      <dgm:spPr/>
    </dgm:pt>
  </dgm:ptLst>
  <dgm:cxnLst>
    <dgm:cxn modelId="{4F155107-0F24-5847-900A-8D1BFF45B843}" srcId="{D0E916BC-C9CA-3640-B314-028E09388C8E}" destId="{EDEFEEAB-D26C-594B-8C67-E2390CDE5749}" srcOrd="0" destOrd="0" parTransId="{EF8F2555-44F9-7E40-9274-B2F68C07CC05}" sibTransId="{6A9DB21B-EE88-E843-B6C4-D1E492E08CC1}"/>
    <dgm:cxn modelId="{2111640D-5AAD-6A4F-9C1A-9F9966F48DE8}" type="presOf" srcId="{0FBD332D-F0CA-4148-B350-88225284CEA3}" destId="{AAF43AC8-B14D-6F46-9071-E2D8B19F383F}" srcOrd="0" destOrd="1" presId="urn:microsoft.com/office/officeart/2005/8/layout/target3"/>
    <dgm:cxn modelId="{1A99C90E-58FA-1146-A4F2-5A4AC2FC4597}" srcId="{D0E916BC-C9CA-3640-B314-028E09388C8E}" destId="{DD2160E2-539D-FD41-9CE0-81B9922763A6}" srcOrd="3" destOrd="0" parTransId="{D37E996E-913A-E041-9F12-CCF2CBDE53B1}" sibTransId="{F0D48D50-5020-034E-BA4C-7A0233A94D81}"/>
    <dgm:cxn modelId="{6DB9362B-7FCE-CA45-8691-0090B56409E5}" srcId="{D0E916BC-C9CA-3640-B314-028E09388C8E}" destId="{310FED29-AB4A-EC43-A204-9CC5D8BB620E}" srcOrd="2" destOrd="0" parTransId="{120E7510-1CE3-7A4B-B76A-91A01EE7D82E}" sibTransId="{5F5240BA-61EF-5F43-A4D1-F5F0E6CC0505}"/>
    <dgm:cxn modelId="{27840B49-61EA-E84C-AAB3-26901C3C94E4}" type="presOf" srcId="{310FED29-AB4A-EC43-A204-9CC5D8BB620E}" destId="{AAF43AC8-B14D-6F46-9071-E2D8B19F383F}" srcOrd="0" destOrd="2" presId="urn:microsoft.com/office/officeart/2005/8/layout/target3"/>
    <dgm:cxn modelId="{B3EDA197-5E38-0E48-99C6-7BFE48449DE2}" srcId="{EB22F971-7F4D-2B40-9BD8-6E5E57359184}" destId="{D0E916BC-C9CA-3640-B314-028E09388C8E}" srcOrd="0" destOrd="0" parTransId="{A740E49C-ABEB-954F-A228-73C05F4D543F}" sibTransId="{236FD5E4-BF84-C24D-AA61-E2F4878CEE51}"/>
    <dgm:cxn modelId="{8C9296D6-0779-EB4F-B233-705CC8C3B8B8}" type="presOf" srcId="{DD2160E2-539D-FD41-9CE0-81B9922763A6}" destId="{AAF43AC8-B14D-6F46-9071-E2D8B19F383F}" srcOrd="0" destOrd="3" presId="urn:microsoft.com/office/officeart/2005/8/layout/target3"/>
    <dgm:cxn modelId="{6E770CD8-1F4B-E042-94BB-F72C64ADCFE4}" type="presOf" srcId="{D0E916BC-C9CA-3640-B314-028E09388C8E}" destId="{4260A6A7-04C4-6C4E-81D6-9B20A8079269}" srcOrd="0" destOrd="0" presId="urn:microsoft.com/office/officeart/2005/8/layout/target3"/>
    <dgm:cxn modelId="{49F278DC-D779-C044-8008-73BDF8315206}" type="presOf" srcId="{D0E916BC-C9CA-3640-B314-028E09388C8E}" destId="{E810809C-2C6E-BF42-8225-2518060DCCDB}" srcOrd="1" destOrd="0" presId="urn:microsoft.com/office/officeart/2005/8/layout/target3"/>
    <dgm:cxn modelId="{38050AE1-707B-F74E-A88B-D16A018694FF}" type="presOf" srcId="{EDEFEEAB-D26C-594B-8C67-E2390CDE5749}" destId="{AAF43AC8-B14D-6F46-9071-E2D8B19F383F}" srcOrd="0" destOrd="0" presId="urn:microsoft.com/office/officeart/2005/8/layout/target3"/>
    <dgm:cxn modelId="{73B989EA-8A0F-1746-AD8E-9110C0EBDC1B}" srcId="{D0E916BC-C9CA-3640-B314-028E09388C8E}" destId="{0FBD332D-F0CA-4148-B350-88225284CEA3}" srcOrd="1" destOrd="0" parTransId="{58D7EC81-77A0-6248-BA26-2AAD30AC669B}" sibTransId="{C6A220A5-3279-7C4A-A7E0-4970D60EA382}"/>
    <dgm:cxn modelId="{6BF847F1-5B66-234A-B237-A67749E0C1EF}" type="presOf" srcId="{EB22F971-7F4D-2B40-9BD8-6E5E57359184}" destId="{B35CD823-7F80-C047-A4F4-6AB98FEB7735}" srcOrd="0" destOrd="0" presId="urn:microsoft.com/office/officeart/2005/8/layout/target3"/>
    <dgm:cxn modelId="{755657A9-77FD-2547-AB20-116336D4DD0C}" type="presParOf" srcId="{B35CD823-7F80-C047-A4F4-6AB98FEB7735}" destId="{44EE3007-19CD-304D-8E28-3E8CE4ABCC41}" srcOrd="0" destOrd="0" presId="urn:microsoft.com/office/officeart/2005/8/layout/target3"/>
    <dgm:cxn modelId="{39DF8481-581A-464E-909C-09E12986C25D}" type="presParOf" srcId="{B35CD823-7F80-C047-A4F4-6AB98FEB7735}" destId="{866A5CEF-2EF4-774C-93AE-2FD607E5848F}" srcOrd="1" destOrd="0" presId="urn:microsoft.com/office/officeart/2005/8/layout/target3"/>
    <dgm:cxn modelId="{1A755C7A-E8C7-0345-BB00-ECFD833D7259}" type="presParOf" srcId="{B35CD823-7F80-C047-A4F4-6AB98FEB7735}" destId="{4260A6A7-04C4-6C4E-81D6-9B20A8079269}" srcOrd="2" destOrd="0" presId="urn:microsoft.com/office/officeart/2005/8/layout/target3"/>
    <dgm:cxn modelId="{4344CF0D-0DC2-3A44-ABEE-ECB943528452}" type="presParOf" srcId="{B35CD823-7F80-C047-A4F4-6AB98FEB7735}" destId="{E810809C-2C6E-BF42-8225-2518060DCCDB}" srcOrd="3" destOrd="0" presId="urn:microsoft.com/office/officeart/2005/8/layout/target3"/>
    <dgm:cxn modelId="{A53506A9-2726-BC42-A1E4-DF8478C2FC1E}" type="presParOf" srcId="{B35CD823-7F80-C047-A4F4-6AB98FEB7735}" destId="{AAF43AC8-B14D-6F46-9071-E2D8B19F383F}" srcOrd="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4647D7-7796-6048-A54E-6F0BEADEE0FC}" type="doc">
      <dgm:prSet loTypeId="urn:microsoft.com/office/officeart/2005/8/layout/hierarchy4" loCatId="hierarchy" qsTypeId="urn:microsoft.com/office/officeart/2005/8/quickstyle/simple4" qsCatId="simple" csTypeId="urn:microsoft.com/office/officeart/2005/8/colors/accent1_2" csCatId="accent1" phldr="1"/>
      <dgm:spPr/>
      <dgm:t>
        <a:bodyPr/>
        <a:lstStyle/>
        <a:p>
          <a:endParaRPr lang="en-US"/>
        </a:p>
      </dgm:t>
    </dgm:pt>
    <dgm:pt modelId="{13AFD6D7-ED19-E149-9A5C-9A4C382DE6F8}">
      <dgm:prSet phldrT="[Text]"/>
      <dgm:spPr>
        <a:effectLst/>
      </dgm:spPr>
      <dgm:t>
        <a:bodyPr/>
        <a:lstStyle/>
        <a:p>
          <a:r>
            <a:rPr lang="en-US" dirty="0"/>
            <a:t>IPsec can assure that:</a:t>
          </a:r>
        </a:p>
      </dgm:t>
    </dgm:pt>
    <dgm:pt modelId="{56E8B9D8-FAD6-2D47-81E8-B3E56FB0546F}" type="parTrans" cxnId="{7DF356C9-1EA8-8C48-88F2-8BBF1ED333C8}">
      <dgm:prSet/>
      <dgm:spPr/>
      <dgm:t>
        <a:bodyPr/>
        <a:lstStyle/>
        <a:p>
          <a:endParaRPr lang="en-US"/>
        </a:p>
      </dgm:t>
    </dgm:pt>
    <dgm:pt modelId="{5EA7EC65-4485-4E41-BD28-BAD06BC6F99E}" type="sibTrans" cxnId="{7DF356C9-1EA8-8C48-88F2-8BBF1ED333C8}">
      <dgm:prSet/>
      <dgm:spPr/>
      <dgm:t>
        <a:bodyPr/>
        <a:lstStyle/>
        <a:p>
          <a:endParaRPr lang="en-US"/>
        </a:p>
      </dgm:t>
    </dgm:pt>
    <dgm:pt modelId="{AA43A42E-3061-FF4C-A1DE-89EC2CA7A1B0}">
      <dgm:prSet/>
      <dgm:spPr>
        <a:solidFill>
          <a:schemeClr val="tx2"/>
        </a:solidFill>
        <a:ln>
          <a:solidFill>
            <a:schemeClr val="bg2"/>
          </a:solidFill>
        </a:ln>
        <a:effectLst/>
      </dgm:spPr>
      <dgm:t>
        <a:bodyPr/>
        <a:lstStyle/>
        <a:p>
          <a:r>
            <a:rPr lang="en-US" b="1" dirty="0">
              <a:solidFill>
                <a:schemeClr val="tx2">
                  <a:lumMod val="10000"/>
                </a:schemeClr>
              </a:solidFill>
            </a:rPr>
            <a:t>A router advertisement comes from an authorized router</a:t>
          </a:r>
        </a:p>
      </dgm:t>
    </dgm:pt>
    <dgm:pt modelId="{2A5D8ECC-F86C-D244-B6DD-73EF4E5B76A9}" type="parTrans" cxnId="{E98EE940-9D8F-4B4B-9C09-578324D61351}">
      <dgm:prSet/>
      <dgm:spPr/>
      <dgm:t>
        <a:bodyPr/>
        <a:lstStyle/>
        <a:p>
          <a:endParaRPr lang="en-US"/>
        </a:p>
      </dgm:t>
    </dgm:pt>
    <dgm:pt modelId="{B3580A10-6502-6741-90BE-0F3782E37724}" type="sibTrans" cxnId="{E98EE940-9D8F-4B4B-9C09-578324D61351}">
      <dgm:prSet/>
      <dgm:spPr/>
      <dgm:t>
        <a:bodyPr/>
        <a:lstStyle/>
        <a:p>
          <a:endParaRPr lang="en-US"/>
        </a:p>
      </dgm:t>
    </dgm:pt>
    <dgm:pt modelId="{655D83FF-AE4D-1B4D-857B-31475F60EF64}">
      <dgm:prSet/>
      <dgm:spPr>
        <a:solidFill>
          <a:schemeClr val="tx2"/>
        </a:solidFill>
        <a:ln>
          <a:solidFill>
            <a:schemeClr val="bg2"/>
          </a:solidFill>
        </a:ln>
        <a:effectLst/>
      </dgm:spPr>
      <dgm:t>
        <a:bodyPr/>
        <a:lstStyle/>
        <a:p>
          <a:r>
            <a:rPr lang="en-US" b="1" dirty="0">
              <a:solidFill>
                <a:schemeClr val="tx2">
                  <a:lumMod val="10000"/>
                </a:schemeClr>
              </a:solidFill>
            </a:rPr>
            <a:t>A router seeking to establish or maintain a neighbor relationship with a router in another routing domain is an authorized router</a:t>
          </a:r>
        </a:p>
      </dgm:t>
    </dgm:pt>
    <dgm:pt modelId="{746FC848-5168-614C-82F5-8BFDA04724D5}" type="parTrans" cxnId="{29042B14-B750-2A4E-855E-69B611A40B05}">
      <dgm:prSet/>
      <dgm:spPr/>
      <dgm:t>
        <a:bodyPr/>
        <a:lstStyle/>
        <a:p>
          <a:endParaRPr lang="en-US"/>
        </a:p>
      </dgm:t>
    </dgm:pt>
    <dgm:pt modelId="{4708D75F-6A88-244C-8707-C5773AD3E057}" type="sibTrans" cxnId="{29042B14-B750-2A4E-855E-69B611A40B05}">
      <dgm:prSet/>
      <dgm:spPr/>
      <dgm:t>
        <a:bodyPr/>
        <a:lstStyle/>
        <a:p>
          <a:endParaRPr lang="en-US"/>
        </a:p>
      </dgm:t>
    </dgm:pt>
    <dgm:pt modelId="{CB851459-1E66-FF49-A7F7-CADF8F502F66}">
      <dgm:prSet/>
      <dgm:spPr>
        <a:solidFill>
          <a:schemeClr val="tx2"/>
        </a:solidFill>
        <a:ln>
          <a:solidFill>
            <a:schemeClr val="bg2"/>
          </a:solidFill>
        </a:ln>
        <a:effectLst/>
      </dgm:spPr>
      <dgm:t>
        <a:bodyPr/>
        <a:lstStyle/>
        <a:p>
          <a:r>
            <a:rPr lang="en-US" b="1" dirty="0">
              <a:solidFill>
                <a:schemeClr val="tx2">
                  <a:lumMod val="10000"/>
                </a:schemeClr>
              </a:solidFill>
            </a:rPr>
            <a:t>A redirect message comes from the router to which the initial IP packet was sent </a:t>
          </a:r>
        </a:p>
      </dgm:t>
    </dgm:pt>
    <dgm:pt modelId="{C65123B5-BA25-E443-8340-E80B31137240}" type="parTrans" cxnId="{960366DD-3931-4C4D-B03C-EF1A6046BC4D}">
      <dgm:prSet/>
      <dgm:spPr/>
      <dgm:t>
        <a:bodyPr/>
        <a:lstStyle/>
        <a:p>
          <a:endParaRPr lang="en-US"/>
        </a:p>
      </dgm:t>
    </dgm:pt>
    <dgm:pt modelId="{CF70C63C-9BCA-7140-BBB2-D16C8772B1C8}" type="sibTrans" cxnId="{960366DD-3931-4C4D-B03C-EF1A6046BC4D}">
      <dgm:prSet/>
      <dgm:spPr/>
      <dgm:t>
        <a:bodyPr/>
        <a:lstStyle/>
        <a:p>
          <a:endParaRPr lang="en-US"/>
        </a:p>
      </dgm:t>
    </dgm:pt>
    <dgm:pt modelId="{334150BD-2348-C240-BE27-B1ED4955DFDF}">
      <dgm:prSet/>
      <dgm:spPr>
        <a:solidFill>
          <a:schemeClr val="tx2"/>
        </a:solidFill>
        <a:ln>
          <a:solidFill>
            <a:schemeClr val="bg2"/>
          </a:solidFill>
        </a:ln>
        <a:effectLst/>
      </dgm:spPr>
      <dgm:t>
        <a:bodyPr/>
        <a:lstStyle/>
        <a:p>
          <a:r>
            <a:rPr lang="en-US" b="1" dirty="0">
              <a:solidFill>
                <a:schemeClr val="tx2">
                  <a:lumMod val="10000"/>
                </a:schemeClr>
              </a:solidFill>
            </a:rPr>
            <a:t>A routing update is not forged</a:t>
          </a:r>
        </a:p>
      </dgm:t>
    </dgm:pt>
    <dgm:pt modelId="{2951DECC-C8B7-7742-961F-B9BB12D3EBAB}" type="parTrans" cxnId="{C4A9A25B-038F-8B46-84B2-5105053F0D4F}">
      <dgm:prSet/>
      <dgm:spPr/>
      <dgm:t>
        <a:bodyPr/>
        <a:lstStyle/>
        <a:p>
          <a:endParaRPr lang="en-US"/>
        </a:p>
      </dgm:t>
    </dgm:pt>
    <dgm:pt modelId="{E05DE81F-0F37-A645-9A21-42DDF8CE4928}" type="sibTrans" cxnId="{C4A9A25B-038F-8B46-84B2-5105053F0D4F}">
      <dgm:prSet/>
      <dgm:spPr/>
      <dgm:t>
        <a:bodyPr/>
        <a:lstStyle/>
        <a:p>
          <a:endParaRPr lang="en-US"/>
        </a:p>
      </dgm:t>
    </dgm:pt>
    <dgm:pt modelId="{88B8F501-6B80-5B4A-B213-BF59D31FE669}" type="pres">
      <dgm:prSet presAssocID="{574647D7-7796-6048-A54E-6F0BEADEE0FC}" presName="Name0" presStyleCnt="0">
        <dgm:presLayoutVars>
          <dgm:chPref val="1"/>
          <dgm:dir/>
          <dgm:animOne val="branch"/>
          <dgm:animLvl val="lvl"/>
          <dgm:resizeHandles/>
        </dgm:presLayoutVars>
      </dgm:prSet>
      <dgm:spPr/>
    </dgm:pt>
    <dgm:pt modelId="{517EF987-CD16-1B45-AED5-1C5FEC4AECC0}" type="pres">
      <dgm:prSet presAssocID="{13AFD6D7-ED19-E149-9A5C-9A4C382DE6F8}" presName="vertOne" presStyleCnt="0"/>
      <dgm:spPr/>
    </dgm:pt>
    <dgm:pt modelId="{2564F229-762D-0F42-8B60-1E2FAB15D8BD}" type="pres">
      <dgm:prSet presAssocID="{13AFD6D7-ED19-E149-9A5C-9A4C382DE6F8}" presName="txOne" presStyleLbl="node0" presStyleIdx="0" presStyleCnt="1">
        <dgm:presLayoutVars>
          <dgm:chPref val="3"/>
        </dgm:presLayoutVars>
      </dgm:prSet>
      <dgm:spPr/>
    </dgm:pt>
    <dgm:pt modelId="{AE6BB007-75C9-9C46-B4D0-D82BAE554701}" type="pres">
      <dgm:prSet presAssocID="{13AFD6D7-ED19-E149-9A5C-9A4C382DE6F8}" presName="parTransOne" presStyleCnt="0"/>
      <dgm:spPr/>
    </dgm:pt>
    <dgm:pt modelId="{27699097-128F-A743-BF86-FC866B6F80AF}" type="pres">
      <dgm:prSet presAssocID="{13AFD6D7-ED19-E149-9A5C-9A4C382DE6F8}" presName="horzOne" presStyleCnt="0"/>
      <dgm:spPr/>
    </dgm:pt>
    <dgm:pt modelId="{741E0142-D3C1-F34B-851A-55E9C906504D}" type="pres">
      <dgm:prSet presAssocID="{AA43A42E-3061-FF4C-A1DE-89EC2CA7A1B0}" presName="vertTwo" presStyleCnt="0"/>
      <dgm:spPr/>
    </dgm:pt>
    <dgm:pt modelId="{E803F8D6-E911-8C4B-9CD6-5E28BCE07A4B}" type="pres">
      <dgm:prSet presAssocID="{AA43A42E-3061-FF4C-A1DE-89EC2CA7A1B0}" presName="txTwo" presStyleLbl="node2" presStyleIdx="0" presStyleCnt="4" custLinFactNeighborX="4228" custLinFactNeighborY="-43348">
        <dgm:presLayoutVars>
          <dgm:chPref val="3"/>
        </dgm:presLayoutVars>
      </dgm:prSet>
      <dgm:spPr/>
    </dgm:pt>
    <dgm:pt modelId="{4B73D0B9-E0EC-7A4C-B671-2339D94070B2}" type="pres">
      <dgm:prSet presAssocID="{AA43A42E-3061-FF4C-A1DE-89EC2CA7A1B0}" presName="horzTwo" presStyleCnt="0"/>
      <dgm:spPr/>
    </dgm:pt>
    <dgm:pt modelId="{B5568915-FCD8-9A44-937B-F04D32028636}" type="pres">
      <dgm:prSet presAssocID="{B3580A10-6502-6741-90BE-0F3782E37724}" presName="sibSpaceTwo" presStyleCnt="0"/>
      <dgm:spPr/>
    </dgm:pt>
    <dgm:pt modelId="{46A82992-454E-C64F-A35A-F328485E5E57}" type="pres">
      <dgm:prSet presAssocID="{655D83FF-AE4D-1B4D-857B-31475F60EF64}" presName="vertTwo" presStyleCnt="0"/>
      <dgm:spPr/>
    </dgm:pt>
    <dgm:pt modelId="{18130B95-B875-184D-96A9-761B60082279}" type="pres">
      <dgm:prSet presAssocID="{655D83FF-AE4D-1B4D-857B-31475F60EF64}" presName="txTwo" presStyleLbl="node2" presStyleIdx="1" presStyleCnt="4" custLinFactNeighborX="3236" custLinFactNeighborY="-43348">
        <dgm:presLayoutVars>
          <dgm:chPref val="3"/>
        </dgm:presLayoutVars>
      </dgm:prSet>
      <dgm:spPr/>
    </dgm:pt>
    <dgm:pt modelId="{3370FF2C-B8AC-4641-909E-8A0A540ED334}" type="pres">
      <dgm:prSet presAssocID="{655D83FF-AE4D-1B4D-857B-31475F60EF64}" presName="horzTwo" presStyleCnt="0"/>
      <dgm:spPr/>
    </dgm:pt>
    <dgm:pt modelId="{AB396F2B-A1D7-2445-BA6B-EEF98F6AACB3}" type="pres">
      <dgm:prSet presAssocID="{4708D75F-6A88-244C-8707-C5773AD3E057}" presName="sibSpaceTwo" presStyleCnt="0"/>
      <dgm:spPr/>
    </dgm:pt>
    <dgm:pt modelId="{1EA28D1C-9AEF-5D4F-B32C-E9730B2000AB}" type="pres">
      <dgm:prSet presAssocID="{CB851459-1E66-FF49-A7F7-CADF8F502F66}" presName="vertTwo" presStyleCnt="0"/>
      <dgm:spPr/>
    </dgm:pt>
    <dgm:pt modelId="{2D8BD277-277B-BA42-8701-849074DEB1FA}" type="pres">
      <dgm:prSet presAssocID="{CB851459-1E66-FF49-A7F7-CADF8F502F66}" presName="txTwo" presStyleLbl="node2" presStyleIdx="2" presStyleCnt="4" custLinFactNeighborX="2245" custLinFactNeighborY="-43348">
        <dgm:presLayoutVars>
          <dgm:chPref val="3"/>
        </dgm:presLayoutVars>
      </dgm:prSet>
      <dgm:spPr/>
    </dgm:pt>
    <dgm:pt modelId="{71FD3CA7-E1E0-204B-B50B-91732D7CD335}" type="pres">
      <dgm:prSet presAssocID="{CB851459-1E66-FF49-A7F7-CADF8F502F66}" presName="horzTwo" presStyleCnt="0"/>
      <dgm:spPr/>
    </dgm:pt>
    <dgm:pt modelId="{519B1242-4373-CB43-92D7-A3344BAA384D}" type="pres">
      <dgm:prSet presAssocID="{CF70C63C-9BCA-7140-BBB2-D16C8772B1C8}" presName="sibSpaceTwo" presStyleCnt="0"/>
      <dgm:spPr/>
    </dgm:pt>
    <dgm:pt modelId="{3642E233-BBCE-EB47-A570-A7380CBA4834}" type="pres">
      <dgm:prSet presAssocID="{334150BD-2348-C240-BE27-B1ED4955DFDF}" presName="vertTwo" presStyleCnt="0"/>
      <dgm:spPr/>
    </dgm:pt>
    <dgm:pt modelId="{32AF9351-3C09-474A-B90B-3569B99135F5}" type="pres">
      <dgm:prSet presAssocID="{334150BD-2348-C240-BE27-B1ED4955DFDF}" presName="txTwo" presStyleLbl="node2" presStyleIdx="3" presStyleCnt="4" custLinFactNeighborX="68" custLinFactNeighborY="-43348">
        <dgm:presLayoutVars>
          <dgm:chPref val="3"/>
        </dgm:presLayoutVars>
      </dgm:prSet>
      <dgm:spPr/>
    </dgm:pt>
    <dgm:pt modelId="{0928A104-F5DB-074B-8C07-8E81FEE00C44}" type="pres">
      <dgm:prSet presAssocID="{334150BD-2348-C240-BE27-B1ED4955DFDF}" presName="horzTwo" presStyleCnt="0"/>
      <dgm:spPr/>
    </dgm:pt>
  </dgm:ptLst>
  <dgm:cxnLst>
    <dgm:cxn modelId="{29042B14-B750-2A4E-855E-69B611A40B05}" srcId="{13AFD6D7-ED19-E149-9A5C-9A4C382DE6F8}" destId="{655D83FF-AE4D-1B4D-857B-31475F60EF64}" srcOrd="1" destOrd="0" parTransId="{746FC848-5168-614C-82F5-8BFDA04724D5}" sibTransId="{4708D75F-6A88-244C-8707-C5773AD3E057}"/>
    <dgm:cxn modelId="{0E341A20-1119-844E-85CB-923FF58209E9}" type="presOf" srcId="{13AFD6D7-ED19-E149-9A5C-9A4C382DE6F8}" destId="{2564F229-762D-0F42-8B60-1E2FAB15D8BD}" srcOrd="0" destOrd="0" presId="urn:microsoft.com/office/officeart/2005/8/layout/hierarchy4"/>
    <dgm:cxn modelId="{C98A1A21-B0F2-6443-8135-C8D239228B78}" type="presOf" srcId="{CB851459-1E66-FF49-A7F7-CADF8F502F66}" destId="{2D8BD277-277B-BA42-8701-849074DEB1FA}" srcOrd="0" destOrd="0" presId="urn:microsoft.com/office/officeart/2005/8/layout/hierarchy4"/>
    <dgm:cxn modelId="{E98EE940-9D8F-4B4B-9C09-578324D61351}" srcId="{13AFD6D7-ED19-E149-9A5C-9A4C382DE6F8}" destId="{AA43A42E-3061-FF4C-A1DE-89EC2CA7A1B0}" srcOrd="0" destOrd="0" parTransId="{2A5D8ECC-F86C-D244-B6DD-73EF4E5B76A9}" sibTransId="{B3580A10-6502-6741-90BE-0F3782E37724}"/>
    <dgm:cxn modelId="{C4A9A25B-038F-8B46-84B2-5105053F0D4F}" srcId="{13AFD6D7-ED19-E149-9A5C-9A4C382DE6F8}" destId="{334150BD-2348-C240-BE27-B1ED4955DFDF}" srcOrd="3" destOrd="0" parTransId="{2951DECC-C8B7-7742-961F-B9BB12D3EBAB}" sibTransId="{E05DE81F-0F37-A645-9A21-42DDF8CE4928}"/>
    <dgm:cxn modelId="{599E8187-BDE0-664A-888A-808A5842A810}" type="presOf" srcId="{574647D7-7796-6048-A54E-6F0BEADEE0FC}" destId="{88B8F501-6B80-5B4A-B213-BF59D31FE669}" srcOrd="0" destOrd="0" presId="urn:microsoft.com/office/officeart/2005/8/layout/hierarchy4"/>
    <dgm:cxn modelId="{F4B74D98-5C9E-974F-A7BF-696A2067361C}" type="presOf" srcId="{AA43A42E-3061-FF4C-A1DE-89EC2CA7A1B0}" destId="{E803F8D6-E911-8C4B-9CD6-5E28BCE07A4B}" srcOrd="0" destOrd="0" presId="urn:microsoft.com/office/officeart/2005/8/layout/hierarchy4"/>
    <dgm:cxn modelId="{7DF356C9-1EA8-8C48-88F2-8BBF1ED333C8}" srcId="{574647D7-7796-6048-A54E-6F0BEADEE0FC}" destId="{13AFD6D7-ED19-E149-9A5C-9A4C382DE6F8}" srcOrd="0" destOrd="0" parTransId="{56E8B9D8-FAD6-2D47-81E8-B3E56FB0546F}" sibTransId="{5EA7EC65-4485-4E41-BD28-BAD06BC6F99E}"/>
    <dgm:cxn modelId="{56CC57CE-BFC0-214A-A6DD-E121917D79E3}" type="presOf" srcId="{334150BD-2348-C240-BE27-B1ED4955DFDF}" destId="{32AF9351-3C09-474A-B90B-3569B99135F5}" srcOrd="0" destOrd="0" presId="urn:microsoft.com/office/officeart/2005/8/layout/hierarchy4"/>
    <dgm:cxn modelId="{24D7ABD4-42B6-F849-9F47-F7DDB0061184}" type="presOf" srcId="{655D83FF-AE4D-1B4D-857B-31475F60EF64}" destId="{18130B95-B875-184D-96A9-761B60082279}" srcOrd="0" destOrd="0" presId="urn:microsoft.com/office/officeart/2005/8/layout/hierarchy4"/>
    <dgm:cxn modelId="{960366DD-3931-4C4D-B03C-EF1A6046BC4D}" srcId="{13AFD6D7-ED19-E149-9A5C-9A4C382DE6F8}" destId="{CB851459-1E66-FF49-A7F7-CADF8F502F66}" srcOrd="2" destOrd="0" parTransId="{C65123B5-BA25-E443-8340-E80B31137240}" sibTransId="{CF70C63C-9BCA-7140-BBB2-D16C8772B1C8}"/>
    <dgm:cxn modelId="{63D81BE7-D934-154B-9EA1-B41BE2903497}" type="presParOf" srcId="{88B8F501-6B80-5B4A-B213-BF59D31FE669}" destId="{517EF987-CD16-1B45-AED5-1C5FEC4AECC0}" srcOrd="0" destOrd="0" presId="urn:microsoft.com/office/officeart/2005/8/layout/hierarchy4"/>
    <dgm:cxn modelId="{F3DA0FE6-064F-8444-A9A9-F1EDE812DC7E}" type="presParOf" srcId="{517EF987-CD16-1B45-AED5-1C5FEC4AECC0}" destId="{2564F229-762D-0F42-8B60-1E2FAB15D8BD}" srcOrd="0" destOrd="0" presId="urn:microsoft.com/office/officeart/2005/8/layout/hierarchy4"/>
    <dgm:cxn modelId="{9D536ACD-6AF1-CF44-9B4B-200805297948}" type="presParOf" srcId="{517EF987-CD16-1B45-AED5-1C5FEC4AECC0}" destId="{AE6BB007-75C9-9C46-B4D0-D82BAE554701}" srcOrd="1" destOrd="0" presId="urn:microsoft.com/office/officeart/2005/8/layout/hierarchy4"/>
    <dgm:cxn modelId="{4D09EE7E-3BDC-3C40-8D10-E3DCD0915129}" type="presParOf" srcId="{517EF987-CD16-1B45-AED5-1C5FEC4AECC0}" destId="{27699097-128F-A743-BF86-FC866B6F80AF}" srcOrd="2" destOrd="0" presId="urn:microsoft.com/office/officeart/2005/8/layout/hierarchy4"/>
    <dgm:cxn modelId="{70665E5E-09D8-334D-A94D-D8A897749299}" type="presParOf" srcId="{27699097-128F-A743-BF86-FC866B6F80AF}" destId="{741E0142-D3C1-F34B-851A-55E9C906504D}" srcOrd="0" destOrd="0" presId="urn:microsoft.com/office/officeart/2005/8/layout/hierarchy4"/>
    <dgm:cxn modelId="{0BD93275-0962-3D42-B9A2-150572B99C4F}" type="presParOf" srcId="{741E0142-D3C1-F34B-851A-55E9C906504D}" destId="{E803F8D6-E911-8C4B-9CD6-5E28BCE07A4B}" srcOrd="0" destOrd="0" presId="urn:microsoft.com/office/officeart/2005/8/layout/hierarchy4"/>
    <dgm:cxn modelId="{44514157-C12C-274A-9C66-78B6A977D732}" type="presParOf" srcId="{741E0142-D3C1-F34B-851A-55E9C906504D}" destId="{4B73D0B9-E0EC-7A4C-B671-2339D94070B2}" srcOrd="1" destOrd="0" presId="urn:microsoft.com/office/officeart/2005/8/layout/hierarchy4"/>
    <dgm:cxn modelId="{600BC7FE-0631-7847-A746-8DAB38267354}" type="presParOf" srcId="{27699097-128F-A743-BF86-FC866B6F80AF}" destId="{B5568915-FCD8-9A44-937B-F04D32028636}" srcOrd="1" destOrd="0" presId="urn:microsoft.com/office/officeart/2005/8/layout/hierarchy4"/>
    <dgm:cxn modelId="{C9613716-7AF3-9847-8CAA-249610A7D646}" type="presParOf" srcId="{27699097-128F-A743-BF86-FC866B6F80AF}" destId="{46A82992-454E-C64F-A35A-F328485E5E57}" srcOrd="2" destOrd="0" presId="urn:microsoft.com/office/officeart/2005/8/layout/hierarchy4"/>
    <dgm:cxn modelId="{DBAC9EA4-1275-2546-A147-AA1EF548D461}" type="presParOf" srcId="{46A82992-454E-C64F-A35A-F328485E5E57}" destId="{18130B95-B875-184D-96A9-761B60082279}" srcOrd="0" destOrd="0" presId="urn:microsoft.com/office/officeart/2005/8/layout/hierarchy4"/>
    <dgm:cxn modelId="{71049ED6-ACCC-FD4A-B93D-CE0881643F78}" type="presParOf" srcId="{46A82992-454E-C64F-A35A-F328485E5E57}" destId="{3370FF2C-B8AC-4641-909E-8A0A540ED334}" srcOrd="1" destOrd="0" presId="urn:microsoft.com/office/officeart/2005/8/layout/hierarchy4"/>
    <dgm:cxn modelId="{03EF0EE8-5232-1640-997A-542CA7460312}" type="presParOf" srcId="{27699097-128F-A743-BF86-FC866B6F80AF}" destId="{AB396F2B-A1D7-2445-BA6B-EEF98F6AACB3}" srcOrd="3" destOrd="0" presId="urn:microsoft.com/office/officeart/2005/8/layout/hierarchy4"/>
    <dgm:cxn modelId="{3F9712EF-C945-0E41-B400-FA1C92E88813}" type="presParOf" srcId="{27699097-128F-A743-BF86-FC866B6F80AF}" destId="{1EA28D1C-9AEF-5D4F-B32C-E9730B2000AB}" srcOrd="4" destOrd="0" presId="urn:microsoft.com/office/officeart/2005/8/layout/hierarchy4"/>
    <dgm:cxn modelId="{5D6332F7-DB38-314E-896D-2FB7DA41C53D}" type="presParOf" srcId="{1EA28D1C-9AEF-5D4F-B32C-E9730B2000AB}" destId="{2D8BD277-277B-BA42-8701-849074DEB1FA}" srcOrd="0" destOrd="0" presId="urn:microsoft.com/office/officeart/2005/8/layout/hierarchy4"/>
    <dgm:cxn modelId="{D360A5E2-954E-4D43-A0FF-43F26D837C10}" type="presParOf" srcId="{1EA28D1C-9AEF-5D4F-B32C-E9730B2000AB}" destId="{71FD3CA7-E1E0-204B-B50B-91732D7CD335}" srcOrd="1" destOrd="0" presId="urn:microsoft.com/office/officeart/2005/8/layout/hierarchy4"/>
    <dgm:cxn modelId="{5C15E5CD-EFBB-8E46-BC26-7A68D634458B}" type="presParOf" srcId="{27699097-128F-A743-BF86-FC866B6F80AF}" destId="{519B1242-4373-CB43-92D7-A3344BAA384D}" srcOrd="5" destOrd="0" presId="urn:microsoft.com/office/officeart/2005/8/layout/hierarchy4"/>
    <dgm:cxn modelId="{35E9791E-85C9-9349-85CC-7F617D712BFB}" type="presParOf" srcId="{27699097-128F-A743-BF86-FC866B6F80AF}" destId="{3642E233-BBCE-EB47-A570-A7380CBA4834}" srcOrd="6" destOrd="0" presId="urn:microsoft.com/office/officeart/2005/8/layout/hierarchy4"/>
    <dgm:cxn modelId="{1480FFEF-9065-C54B-8162-D0205E3BBA51}" type="presParOf" srcId="{3642E233-BBCE-EB47-A570-A7380CBA4834}" destId="{32AF9351-3C09-474A-B90B-3569B99135F5}" srcOrd="0" destOrd="0" presId="urn:microsoft.com/office/officeart/2005/8/layout/hierarchy4"/>
    <dgm:cxn modelId="{BCF98B77-D0CD-F84E-814E-376026963AD3}" type="presParOf" srcId="{3642E233-BBCE-EB47-A570-A7380CBA4834}" destId="{0928A104-F5DB-074B-8C07-8E81FEE00C44}"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C3AEC19-494D-A14C-A575-6F304489ABA0}" type="doc">
      <dgm:prSet loTypeId="urn:microsoft.com/office/officeart/2005/8/layout/radial4" loCatId="relationship" qsTypeId="urn:microsoft.com/office/officeart/2005/8/quickstyle/simple4" qsCatId="simple" csTypeId="urn:microsoft.com/office/officeart/2005/8/colors/accent1_2" csCatId="accent1" phldr="1"/>
      <dgm:spPr/>
      <dgm:t>
        <a:bodyPr/>
        <a:lstStyle/>
        <a:p>
          <a:endParaRPr lang="en-US"/>
        </a:p>
      </dgm:t>
    </dgm:pt>
    <dgm:pt modelId="{7D75F006-9B2C-CD43-BC80-98E30A24A4D0}">
      <dgm:prSet/>
      <dgm:spPr>
        <a:ln>
          <a:solidFill>
            <a:schemeClr val="tx1"/>
          </a:solidFill>
        </a:ln>
      </dgm:spPr>
      <dgm:t>
        <a:bodyPr/>
        <a:lstStyle/>
        <a:p>
          <a:pPr rtl="0"/>
          <a:r>
            <a:rPr lang="en-US" b="1" dirty="0"/>
            <a:t>IPsec Documents</a:t>
          </a:r>
          <a:endParaRPr lang="en-US" dirty="0"/>
        </a:p>
      </dgm:t>
    </dgm:pt>
    <dgm:pt modelId="{247A7D8C-F6DA-894B-92BE-FD204AF1EFBC}" type="parTrans" cxnId="{E8E6D95F-1064-3342-B562-1192B402CC98}">
      <dgm:prSet/>
      <dgm:spPr/>
      <dgm:t>
        <a:bodyPr/>
        <a:lstStyle/>
        <a:p>
          <a:endParaRPr lang="en-US"/>
        </a:p>
      </dgm:t>
    </dgm:pt>
    <dgm:pt modelId="{730EAA4A-354C-8B43-BC82-B1F6BCD518A4}" type="sibTrans" cxnId="{E8E6D95F-1064-3342-B562-1192B402CC98}">
      <dgm:prSet/>
      <dgm:spPr/>
      <dgm:t>
        <a:bodyPr/>
        <a:lstStyle/>
        <a:p>
          <a:endParaRPr lang="en-US"/>
        </a:p>
      </dgm:t>
    </dgm:pt>
    <dgm:pt modelId="{BE2F2D18-4129-F349-9E75-DD41DC488BC1}">
      <dgm:prSet custT="1"/>
      <dgm:spPr>
        <a:ln>
          <a:solidFill>
            <a:schemeClr val="tx1"/>
          </a:solidFill>
        </a:ln>
      </dgm:spPr>
      <dgm:t>
        <a:bodyPr/>
        <a:lstStyle/>
        <a:p>
          <a:pPr rtl="0"/>
          <a:r>
            <a:rPr lang="en-US" sz="1400" dirty="0"/>
            <a:t>Covers the general concepts, security requirements, definitions, and mechanisms defining IPsec technology</a:t>
          </a:r>
        </a:p>
      </dgm:t>
    </dgm:pt>
    <dgm:pt modelId="{50874069-3E16-AD47-AC12-3F8A707CD66B}" type="parTrans" cxnId="{44D69A8F-CB3E-4E45-8C48-1F0208DD69E2}">
      <dgm:prSet/>
      <dgm:spPr/>
      <dgm:t>
        <a:bodyPr/>
        <a:lstStyle/>
        <a:p>
          <a:endParaRPr lang="en-US"/>
        </a:p>
      </dgm:t>
    </dgm:pt>
    <dgm:pt modelId="{06FCBB4B-50D1-5E43-9A1A-32CAE26FA551}" type="sibTrans" cxnId="{44D69A8F-CB3E-4E45-8C48-1F0208DD69E2}">
      <dgm:prSet/>
      <dgm:spPr/>
      <dgm:t>
        <a:bodyPr/>
        <a:lstStyle/>
        <a:p>
          <a:endParaRPr lang="en-US"/>
        </a:p>
      </dgm:t>
    </dgm:pt>
    <dgm:pt modelId="{1132C945-17AA-B544-A410-54E43BA6E10D}">
      <dgm:prSet custT="1"/>
      <dgm:spPr>
        <a:ln>
          <a:solidFill>
            <a:schemeClr val="tx1"/>
          </a:solidFill>
        </a:ln>
      </dgm:spPr>
      <dgm:t>
        <a:bodyPr/>
        <a:lstStyle/>
        <a:p>
          <a:pPr rtl="0"/>
          <a:r>
            <a:rPr lang="en-US" sz="1400" dirty="0"/>
            <a:t>The current specification is RFC4301, </a:t>
          </a:r>
          <a:r>
            <a:rPr lang="en-US" sz="1400" i="1" dirty="0"/>
            <a:t>Security Architecture for the Internet Protocol</a:t>
          </a:r>
          <a:endParaRPr lang="en-US" sz="1400" dirty="0"/>
        </a:p>
      </dgm:t>
    </dgm:pt>
    <dgm:pt modelId="{A5439793-6BE3-814A-8F9B-2FAAF87007A4}" type="parTrans" cxnId="{9FD8027F-F85D-084F-B18C-7EDF9F42D213}">
      <dgm:prSet/>
      <dgm:spPr/>
      <dgm:t>
        <a:bodyPr/>
        <a:lstStyle/>
        <a:p>
          <a:endParaRPr lang="en-US"/>
        </a:p>
      </dgm:t>
    </dgm:pt>
    <dgm:pt modelId="{B7790699-7E8A-CC43-B626-79778430BDA4}" type="sibTrans" cxnId="{9FD8027F-F85D-084F-B18C-7EDF9F42D213}">
      <dgm:prSet/>
      <dgm:spPr/>
      <dgm:t>
        <a:bodyPr/>
        <a:lstStyle/>
        <a:p>
          <a:endParaRPr lang="en-US"/>
        </a:p>
      </dgm:t>
    </dgm:pt>
    <dgm:pt modelId="{E4E269C8-637B-8D43-B38F-17DAC15B37D6}">
      <dgm:prSet custT="1"/>
      <dgm:spPr>
        <a:ln>
          <a:solidFill>
            <a:schemeClr val="tx1"/>
          </a:solidFill>
        </a:ln>
      </dgm:spPr>
      <dgm:t>
        <a:bodyPr/>
        <a:lstStyle/>
        <a:p>
          <a:pPr rtl="0"/>
          <a:r>
            <a:rPr lang="en-US" sz="1400" b="1" dirty="0"/>
            <a:t>Authentication Header (AH)</a:t>
          </a:r>
          <a:endParaRPr lang="en-US" sz="1400" dirty="0"/>
        </a:p>
      </dgm:t>
    </dgm:pt>
    <dgm:pt modelId="{EE2CA79E-8EC6-4B4F-9750-C86159CF5833}" type="parTrans" cxnId="{D76C42A7-50D3-C34A-9B65-3B76145FE44E}">
      <dgm:prSet/>
      <dgm:spPr>
        <a:ln>
          <a:solidFill>
            <a:schemeClr val="bg1"/>
          </a:solidFill>
        </a:ln>
      </dgm:spPr>
      <dgm:t>
        <a:bodyPr/>
        <a:lstStyle/>
        <a:p>
          <a:endParaRPr lang="en-US" dirty="0"/>
        </a:p>
      </dgm:t>
    </dgm:pt>
    <dgm:pt modelId="{3E7E9B9E-935F-2D43-B52F-2D09BDD92F1F}" type="sibTrans" cxnId="{D76C42A7-50D3-C34A-9B65-3B76145FE44E}">
      <dgm:prSet/>
      <dgm:spPr/>
      <dgm:t>
        <a:bodyPr/>
        <a:lstStyle/>
        <a:p>
          <a:endParaRPr lang="en-US"/>
        </a:p>
      </dgm:t>
    </dgm:pt>
    <dgm:pt modelId="{9B81EBA0-4897-E343-8234-C86C8C7F7015}">
      <dgm:prSet custT="1"/>
      <dgm:spPr>
        <a:ln>
          <a:solidFill>
            <a:schemeClr val="tx1"/>
          </a:solidFill>
        </a:ln>
      </dgm:spPr>
      <dgm:t>
        <a:bodyPr/>
        <a:lstStyle/>
        <a:p>
          <a:pPr rtl="0"/>
          <a:r>
            <a:rPr lang="en-US" sz="1400" dirty="0"/>
            <a:t>An extension header to provide message authentication</a:t>
          </a:r>
        </a:p>
      </dgm:t>
    </dgm:pt>
    <dgm:pt modelId="{9FEB623B-B1AA-CD44-9213-91E88FA6B530}" type="parTrans" cxnId="{1299ACD5-4B0B-3547-888E-FDBC9686504A}">
      <dgm:prSet/>
      <dgm:spPr/>
      <dgm:t>
        <a:bodyPr/>
        <a:lstStyle/>
        <a:p>
          <a:endParaRPr lang="en-US"/>
        </a:p>
      </dgm:t>
    </dgm:pt>
    <dgm:pt modelId="{96A0F144-A5A7-784B-B930-16FAAFE5BC51}" type="sibTrans" cxnId="{1299ACD5-4B0B-3547-888E-FDBC9686504A}">
      <dgm:prSet/>
      <dgm:spPr/>
      <dgm:t>
        <a:bodyPr/>
        <a:lstStyle/>
        <a:p>
          <a:endParaRPr lang="en-US"/>
        </a:p>
      </dgm:t>
    </dgm:pt>
    <dgm:pt modelId="{206D1C97-F06C-6E4A-90A2-B28E2CE1CD7F}">
      <dgm:prSet custT="1"/>
      <dgm:spPr>
        <a:ln>
          <a:solidFill>
            <a:schemeClr val="tx1"/>
          </a:solidFill>
        </a:ln>
      </dgm:spPr>
      <dgm:t>
        <a:bodyPr/>
        <a:lstStyle/>
        <a:p>
          <a:pPr rtl="0"/>
          <a:r>
            <a:rPr lang="en-US" sz="1400" dirty="0"/>
            <a:t>The current specification is RFC 4302, </a:t>
          </a:r>
          <a:r>
            <a:rPr lang="en-US" sz="1400" i="1" dirty="0"/>
            <a:t>IP Authentication Header</a:t>
          </a:r>
          <a:endParaRPr lang="en-US" sz="1400" dirty="0"/>
        </a:p>
      </dgm:t>
    </dgm:pt>
    <dgm:pt modelId="{5CA4AEAA-2C93-DC4B-AA1C-DCEAA47B6A60}" type="parTrans" cxnId="{04A5B999-50D1-7346-BDFF-29F124AD070E}">
      <dgm:prSet/>
      <dgm:spPr/>
      <dgm:t>
        <a:bodyPr/>
        <a:lstStyle/>
        <a:p>
          <a:endParaRPr lang="en-US"/>
        </a:p>
      </dgm:t>
    </dgm:pt>
    <dgm:pt modelId="{F8397F56-3E95-D54F-A32A-A2D764CE6419}" type="sibTrans" cxnId="{04A5B999-50D1-7346-BDFF-29F124AD070E}">
      <dgm:prSet/>
      <dgm:spPr/>
      <dgm:t>
        <a:bodyPr/>
        <a:lstStyle/>
        <a:p>
          <a:endParaRPr lang="en-US"/>
        </a:p>
      </dgm:t>
    </dgm:pt>
    <dgm:pt modelId="{D89F09AA-24F7-D642-AD1E-07DE4AF03A69}">
      <dgm:prSet custT="1"/>
      <dgm:spPr>
        <a:ln>
          <a:solidFill>
            <a:schemeClr val="tx1"/>
          </a:solidFill>
        </a:ln>
      </dgm:spPr>
      <dgm:t>
        <a:bodyPr/>
        <a:lstStyle/>
        <a:p>
          <a:pPr rtl="0"/>
          <a:r>
            <a:rPr lang="en-US" sz="1400" b="1" dirty="0"/>
            <a:t>Encapsulating Security Payload (ESP)</a:t>
          </a:r>
          <a:endParaRPr lang="en-US" sz="1400" dirty="0"/>
        </a:p>
      </dgm:t>
    </dgm:pt>
    <dgm:pt modelId="{84E96B56-8403-5746-A709-3110BFD5D52F}" type="parTrans" cxnId="{6C897FE8-2B8A-EC4C-B61E-2895705DB2E9}">
      <dgm:prSet/>
      <dgm:spPr>
        <a:ln>
          <a:solidFill>
            <a:schemeClr val="bg1"/>
          </a:solidFill>
        </a:ln>
      </dgm:spPr>
      <dgm:t>
        <a:bodyPr/>
        <a:lstStyle/>
        <a:p>
          <a:endParaRPr lang="en-US" dirty="0"/>
        </a:p>
      </dgm:t>
    </dgm:pt>
    <dgm:pt modelId="{B65552D7-2E2B-4146-9DE6-32DB6B27101C}" type="sibTrans" cxnId="{6C897FE8-2B8A-EC4C-B61E-2895705DB2E9}">
      <dgm:prSet/>
      <dgm:spPr/>
      <dgm:t>
        <a:bodyPr/>
        <a:lstStyle/>
        <a:p>
          <a:endParaRPr lang="en-US"/>
        </a:p>
      </dgm:t>
    </dgm:pt>
    <dgm:pt modelId="{83D63A54-BC9A-9F4E-86BC-582511B23725}">
      <dgm:prSet custT="1"/>
      <dgm:spPr>
        <a:ln>
          <a:solidFill>
            <a:schemeClr val="tx1"/>
          </a:solidFill>
        </a:ln>
      </dgm:spPr>
      <dgm:t>
        <a:bodyPr/>
        <a:lstStyle/>
        <a:p>
          <a:pPr rtl="0"/>
          <a:r>
            <a:rPr lang="en-US" sz="1400" dirty="0"/>
            <a:t>Consists of an encapsulating header and trailer used to provide encryption or combined encryption/authentication </a:t>
          </a:r>
        </a:p>
      </dgm:t>
    </dgm:pt>
    <dgm:pt modelId="{0DE2F020-E8CD-2743-8719-3BCB62D77C68}" type="parTrans" cxnId="{FACF03D2-1151-934D-8583-548F47D7F528}">
      <dgm:prSet/>
      <dgm:spPr/>
      <dgm:t>
        <a:bodyPr/>
        <a:lstStyle/>
        <a:p>
          <a:endParaRPr lang="en-US"/>
        </a:p>
      </dgm:t>
    </dgm:pt>
    <dgm:pt modelId="{18A03379-CD9D-B742-8FC9-03B8D541EA3A}" type="sibTrans" cxnId="{FACF03D2-1151-934D-8583-548F47D7F528}">
      <dgm:prSet/>
      <dgm:spPr/>
      <dgm:t>
        <a:bodyPr/>
        <a:lstStyle/>
        <a:p>
          <a:endParaRPr lang="en-US"/>
        </a:p>
      </dgm:t>
    </dgm:pt>
    <dgm:pt modelId="{DA26A6D3-7FFA-7946-BA75-EBA2524AF84E}">
      <dgm:prSet custT="1"/>
      <dgm:spPr>
        <a:ln>
          <a:solidFill>
            <a:schemeClr val="tx1"/>
          </a:solidFill>
        </a:ln>
      </dgm:spPr>
      <dgm:t>
        <a:bodyPr/>
        <a:lstStyle/>
        <a:p>
          <a:pPr rtl="0"/>
          <a:r>
            <a:rPr lang="en-US" sz="1400" dirty="0"/>
            <a:t>The current specification is RFC 4303, </a:t>
          </a:r>
          <a:r>
            <a:rPr lang="en-US" sz="1400" i="1" dirty="0"/>
            <a:t>IP Encapsulating Security Payload (ESP)</a:t>
          </a:r>
          <a:endParaRPr lang="en-US" sz="1400" dirty="0"/>
        </a:p>
      </dgm:t>
    </dgm:pt>
    <dgm:pt modelId="{C2BF64EE-9E8E-044F-B629-EDC5DF3DDA53}" type="parTrans" cxnId="{562B9ED4-B7B6-FE42-BE0D-878BAE7F7695}">
      <dgm:prSet/>
      <dgm:spPr/>
      <dgm:t>
        <a:bodyPr/>
        <a:lstStyle/>
        <a:p>
          <a:endParaRPr lang="en-US"/>
        </a:p>
      </dgm:t>
    </dgm:pt>
    <dgm:pt modelId="{C323B666-1402-C14B-9A51-B35387F6A2E4}" type="sibTrans" cxnId="{562B9ED4-B7B6-FE42-BE0D-878BAE7F7695}">
      <dgm:prSet/>
      <dgm:spPr/>
      <dgm:t>
        <a:bodyPr/>
        <a:lstStyle/>
        <a:p>
          <a:endParaRPr lang="en-US"/>
        </a:p>
      </dgm:t>
    </dgm:pt>
    <dgm:pt modelId="{DE2B2FE4-494B-D043-99ED-B00AC355FEC6}">
      <dgm:prSet custT="1"/>
      <dgm:spPr>
        <a:ln>
          <a:solidFill>
            <a:schemeClr val="tx1"/>
          </a:solidFill>
        </a:ln>
      </dgm:spPr>
      <dgm:t>
        <a:bodyPr/>
        <a:lstStyle/>
        <a:p>
          <a:pPr rtl="0"/>
          <a:r>
            <a:rPr lang="en-US" sz="1400" dirty="0"/>
            <a:t>A collection of documents describing the key management schemes for use with IPsec</a:t>
          </a:r>
        </a:p>
      </dgm:t>
    </dgm:pt>
    <dgm:pt modelId="{A45DFBAC-CEF1-6044-ADFA-4BD7FEC7EB8A}" type="parTrans" cxnId="{51451FB7-6462-D947-976D-20D4F6A9BB03}">
      <dgm:prSet/>
      <dgm:spPr/>
      <dgm:t>
        <a:bodyPr/>
        <a:lstStyle/>
        <a:p>
          <a:endParaRPr lang="en-US"/>
        </a:p>
      </dgm:t>
    </dgm:pt>
    <dgm:pt modelId="{B5DA44B6-BC78-2147-8D42-2F9B07774DDA}" type="sibTrans" cxnId="{51451FB7-6462-D947-976D-20D4F6A9BB03}">
      <dgm:prSet/>
      <dgm:spPr/>
      <dgm:t>
        <a:bodyPr/>
        <a:lstStyle/>
        <a:p>
          <a:endParaRPr lang="en-US"/>
        </a:p>
      </dgm:t>
    </dgm:pt>
    <dgm:pt modelId="{52D8B0FC-6D11-E843-93B6-8C564AB3581E}">
      <dgm:prSet custT="1"/>
      <dgm:spPr>
        <a:ln>
          <a:solidFill>
            <a:schemeClr val="tx1"/>
          </a:solidFill>
        </a:ln>
      </dgm:spPr>
      <dgm:t>
        <a:bodyPr/>
        <a:lstStyle/>
        <a:p>
          <a:pPr rtl="0"/>
          <a:r>
            <a:rPr lang="en-US" sz="1400" dirty="0"/>
            <a:t>The main specification is RFC 5996, </a:t>
          </a:r>
          <a:r>
            <a:rPr lang="en-US" sz="1400" i="1" dirty="0"/>
            <a:t>Internet Key Exchange (IKEv2) Protocol, </a:t>
          </a:r>
          <a:r>
            <a:rPr lang="en-US" sz="1400" dirty="0"/>
            <a:t>but there are a number of related RFCs</a:t>
          </a:r>
        </a:p>
      </dgm:t>
    </dgm:pt>
    <dgm:pt modelId="{76B1137C-C664-2B45-9F19-4C4C19AA8F20}" type="parTrans" cxnId="{13C551B9-BD40-164C-83F8-501EFB03610A}">
      <dgm:prSet/>
      <dgm:spPr/>
      <dgm:t>
        <a:bodyPr/>
        <a:lstStyle/>
        <a:p>
          <a:endParaRPr lang="en-US"/>
        </a:p>
      </dgm:t>
    </dgm:pt>
    <dgm:pt modelId="{692E3ADA-7FC5-2143-ACE2-3C8FAE0B7136}" type="sibTrans" cxnId="{13C551B9-BD40-164C-83F8-501EFB03610A}">
      <dgm:prSet/>
      <dgm:spPr/>
      <dgm:t>
        <a:bodyPr/>
        <a:lstStyle/>
        <a:p>
          <a:endParaRPr lang="en-US"/>
        </a:p>
      </dgm:t>
    </dgm:pt>
    <dgm:pt modelId="{947E7776-7843-5D43-AB10-AFE02CCB1C55}">
      <dgm:prSet custT="1"/>
      <dgm:spPr>
        <a:ln>
          <a:solidFill>
            <a:schemeClr val="tx1"/>
          </a:solidFill>
        </a:ln>
      </dgm:spPr>
      <dgm:t>
        <a:bodyPr/>
        <a:lstStyle/>
        <a:p>
          <a:pPr rtl="0"/>
          <a:r>
            <a:rPr lang="en-US" sz="1400" b="1" dirty="0"/>
            <a:t>Cryptographic algorithms</a:t>
          </a:r>
          <a:endParaRPr lang="en-US" sz="1400" dirty="0"/>
        </a:p>
      </dgm:t>
    </dgm:pt>
    <dgm:pt modelId="{56084373-2EA2-2A4C-B9FE-8DB6661356F0}" type="parTrans" cxnId="{6B87BFEB-A63E-6D40-88D3-A6E278844181}">
      <dgm:prSet/>
      <dgm:spPr>
        <a:ln>
          <a:solidFill>
            <a:schemeClr val="bg1"/>
          </a:solidFill>
        </a:ln>
      </dgm:spPr>
      <dgm:t>
        <a:bodyPr/>
        <a:lstStyle/>
        <a:p>
          <a:endParaRPr lang="en-US" dirty="0"/>
        </a:p>
      </dgm:t>
    </dgm:pt>
    <dgm:pt modelId="{EFFF8DDE-76BF-2646-A39C-DD4539B6FA32}" type="sibTrans" cxnId="{6B87BFEB-A63E-6D40-88D3-A6E278844181}">
      <dgm:prSet/>
      <dgm:spPr/>
      <dgm:t>
        <a:bodyPr/>
        <a:lstStyle/>
        <a:p>
          <a:endParaRPr lang="en-US"/>
        </a:p>
      </dgm:t>
    </dgm:pt>
    <dgm:pt modelId="{BE30750F-68EB-EA4A-9ECE-5E94A53206BC}">
      <dgm:prSet custT="1"/>
      <dgm:spPr>
        <a:ln>
          <a:solidFill>
            <a:schemeClr val="tx1"/>
          </a:solidFill>
        </a:ln>
      </dgm:spPr>
      <dgm:t>
        <a:bodyPr/>
        <a:lstStyle/>
        <a:p>
          <a:pPr rtl="0"/>
          <a:r>
            <a:rPr lang="en-US" sz="1400" dirty="0"/>
            <a:t>This category encompasses a large set of documents that define and describe cryptographic algorithms for encryption, message authentication, pseudorandom functions (PRFs), and cryptographic key exchange</a:t>
          </a:r>
        </a:p>
      </dgm:t>
    </dgm:pt>
    <dgm:pt modelId="{A0EB4FA0-FBF0-9B47-A038-94243B32D908}" type="parTrans" cxnId="{B3A4E517-C6A0-2143-A3FB-05C3E9EF4B0A}">
      <dgm:prSet/>
      <dgm:spPr/>
      <dgm:t>
        <a:bodyPr/>
        <a:lstStyle/>
        <a:p>
          <a:endParaRPr lang="en-US"/>
        </a:p>
      </dgm:t>
    </dgm:pt>
    <dgm:pt modelId="{7D3D730A-31F6-CB4B-9A67-B167DFCA9A6F}" type="sibTrans" cxnId="{B3A4E517-C6A0-2143-A3FB-05C3E9EF4B0A}">
      <dgm:prSet/>
      <dgm:spPr/>
      <dgm:t>
        <a:bodyPr/>
        <a:lstStyle/>
        <a:p>
          <a:endParaRPr lang="en-US"/>
        </a:p>
      </dgm:t>
    </dgm:pt>
    <dgm:pt modelId="{99175874-9B84-A84D-8872-D27DCB499642}">
      <dgm:prSet custT="1"/>
      <dgm:spPr>
        <a:ln>
          <a:solidFill>
            <a:schemeClr val="tx1"/>
          </a:solidFill>
        </a:ln>
      </dgm:spPr>
      <dgm:t>
        <a:bodyPr/>
        <a:lstStyle/>
        <a:p>
          <a:pPr rtl="0"/>
          <a:r>
            <a:rPr lang="en-US" sz="1400" b="1" dirty="0"/>
            <a:t>Other</a:t>
          </a:r>
          <a:endParaRPr lang="en-US" sz="1400" dirty="0"/>
        </a:p>
      </dgm:t>
    </dgm:pt>
    <dgm:pt modelId="{A88590D6-E438-1049-B96B-EB1AF6FC5590}" type="parTrans" cxnId="{5E0C3DD2-8A24-BE40-930E-B92BB6EB7BE1}">
      <dgm:prSet/>
      <dgm:spPr>
        <a:ln>
          <a:solidFill>
            <a:schemeClr val="bg1"/>
          </a:solidFill>
        </a:ln>
      </dgm:spPr>
      <dgm:t>
        <a:bodyPr/>
        <a:lstStyle/>
        <a:p>
          <a:endParaRPr lang="en-US" dirty="0"/>
        </a:p>
      </dgm:t>
    </dgm:pt>
    <dgm:pt modelId="{3BDD12C9-131C-F644-82FE-3380BCD711E8}" type="sibTrans" cxnId="{5E0C3DD2-8A24-BE40-930E-B92BB6EB7BE1}">
      <dgm:prSet/>
      <dgm:spPr/>
      <dgm:t>
        <a:bodyPr/>
        <a:lstStyle/>
        <a:p>
          <a:endParaRPr lang="en-US"/>
        </a:p>
      </dgm:t>
    </dgm:pt>
    <dgm:pt modelId="{5349EF7B-FE60-6446-A611-1E7DE44C654B}">
      <dgm:prSet custT="1"/>
      <dgm:spPr>
        <a:ln>
          <a:solidFill>
            <a:schemeClr val="tx1"/>
          </a:solidFill>
        </a:ln>
      </dgm:spPr>
      <dgm:t>
        <a:bodyPr/>
        <a:lstStyle/>
        <a:p>
          <a:pPr rtl="0"/>
          <a:r>
            <a:rPr lang="en-US" sz="1400" dirty="0"/>
            <a:t>There are a variety of other IPsec-related RFCs, including those dealing with security policy and management information base (MIB) content</a:t>
          </a:r>
        </a:p>
      </dgm:t>
    </dgm:pt>
    <dgm:pt modelId="{440B37F3-F75D-6848-9C47-90CE99AA5E02}" type="parTrans" cxnId="{D378D4A9-2E3E-4D4A-8C53-FF2455D88035}">
      <dgm:prSet/>
      <dgm:spPr/>
      <dgm:t>
        <a:bodyPr/>
        <a:lstStyle/>
        <a:p>
          <a:endParaRPr lang="en-US"/>
        </a:p>
      </dgm:t>
    </dgm:pt>
    <dgm:pt modelId="{EA6D10DB-3AB1-9F43-A571-0BBE05689BB6}" type="sibTrans" cxnId="{D378D4A9-2E3E-4D4A-8C53-FF2455D88035}">
      <dgm:prSet/>
      <dgm:spPr/>
      <dgm:t>
        <a:bodyPr/>
        <a:lstStyle/>
        <a:p>
          <a:endParaRPr lang="en-US"/>
        </a:p>
      </dgm:t>
    </dgm:pt>
    <dgm:pt modelId="{78B4F110-5EB0-BF4B-A43C-2813E1FC6EA9}">
      <dgm:prSet custT="1"/>
      <dgm:spPr>
        <a:ln>
          <a:solidFill>
            <a:schemeClr val="tx1"/>
          </a:solidFill>
        </a:ln>
      </dgm:spPr>
      <dgm:t>
        <a:bodyPr/>
        <a:lstStyle/>
        <a:p>
          <a:pPr rtl="0"/>
          <a:r>
            <a:rPr lang="en-US" sz="1400" b="1" dirty="0"/>
            <a:t>Architecture</a:t>
          </a:r>
          <a:endParaRPr lang="en-US" sz="1400" dirty="0"/>
        </a:p>
      </dgm:t>
    </dgm:pt>
    <dgm:pt modelId="{AA173784-A3EC-7F4A-BA38-119C73CF249F}" type="parTrans" cxnId="{6EE0B107-CA31-F645-888A-05342AC9D80D}">
      <dgm:prSet/>
      <dgm:spPr>
        <a:ln>
          <a:solidFill>
            <a:schemeClr val="bg1"/>
          </a:solidFill>
        </a:ln>
      </dgm:spPr>
      <dgm:t>
        <a:bodyPr/>
        <a:lstStyle/>
        <a:p>
          <a:endParaRPr lang="en-US" dirty="0"/>
        </a:p>
      </dgm:t>
    </dgm:pt>
    <dgm:pt modelId="{AD3538B4-AADD-0243-8652-1DC51C69E2DA}" type="sibTrans" cxnId="{6EE0B107-CA31-F645-888A-05342AC9D80D}">
      <dgm:prSet/>
      <dgm:spPr/>
      <dgm:t>
        <a:bodyPr/>
        <a:lstStyle/>
        <a:p>
          <a:endParaRPr lang="en-US"/>
        </a:p>
      </dgm:t>
    </dgm:pt>
    <dgm:pt modelId="{08C2D506-80A8-5C43-8C81-D6D5B7E55F08}">
      <dgm:prSet custT="1"/>
      <dgm:spPr>
        <a:ln>
          <a:solidFill>
            <a:schemeClr val="tx1"/>
          </a:solidFill>
        </a:ln>
      </dgm:spPr>
      <dgm:t>
        <a:bodyPr/>
        <a:lstStyle/>
        <a:p>
          <a:pPr rtl="0"/>
          <a:r>
            <a:rPr lang="en-US" sz="1400" b="1" dirty="0"/>
            <a:t> Internet Key Exchange (IKE)</a:t>
          </a:r>
          <a:endParaRPr lang="en-US" sz="1400" dirty="0"/>
        </a:p>
      </dgm:t>
    </dgm:pt>
    <dgm:pt modelId="{7EF5C444-4970-AF4B-8304-C3ACAA4477CC}" type="parTrans" cxnId="{C1EEE05D-B3F0-2B47-8D4A-12CC2C5EBF8A}">
      <dgm:prSet/>
      <dgm:spPr>
        <a:ln>
          <a:solidFill>
            <a:schemeClr val="bg1"/>
          </a:solidFill>
        </a:ln>
      </dgm:spPr>
      <dgm:t>
        <a:bodyPr/>
        <a:lstStyle/>
        <a:p>
          <a:endParaRPr lang="en-US" dirty="0"/>
        </a:p>
      </dgm:t>
    </dgm:pt>
    <dgm:pt modelId="{EDCCE118-FAA8-834F-9D61-41420DAAA85D}" type="sibTrans" cxnId="{C1EEE05D-B3F0-2B47-8D4A-12CC2C5EBF8A}">
      <dgm:prSet/>
      <dgm:spPr/>
      <dgm:t>
        <a:bodyPr/>
        <a:lstStyle/>
        <a:p>
          <a:endParaRPr lang="en-US"/>
        </a:p>
      </dgm:t>
    </dgm:pt>
    <dgm:pt modelId="{8EA608EC-D6C6-E142-888B-B3523BC8E0DF}" type="pres">
      <dgm:prSet presAssocID="{DC3AEC19-494D-A14C-A575-6F304489ABA0}" presName="cycle" presStyleCnt="0">
        <dgm:presLayoutVars>
          <dgm:chMax val="1"/>
          <dgm:dir/>
          <dgm:animLvl val="ctr"/>
          <dgm:resizeHandles val="exact"/>
        </dgm:presLayoutVars>
      </dgm:prSet>
      <dgm:spPr/>
    </dgm:pt>
    <dgm:pt modelId="{589840FB-C375-4B42-9A12-4E03C1603E92}" type="pres">
      <dgm:prSet presAssocID="{7D75F006-9B2C-CD43-BC80-98E30A24A4D0}" presName="centerShape" presStyleLbl="node0" presStyleIdx="0" presStyleCnt="1" custLinFactNeighborX="-1552" custLinFactNeighborY="-5926"/>
      <dgm:spPr/>
    </dgm:pt>
    <dgm:pt modelId="{E62B5900-AF6F-B24C-A8B8-548040250394}" type="pres">
      <dgm:prSet presAssocID="{AA173784-A3EC-7F4A-BA38-119C73CF249F}" presName="parTrans" presStyleLbl="bgSibTrans2D1" presStyleIdx="0" presStyleCnt="6"/>
      <dgm:spPr/>
    </dgm:pt>
    <dgm:pt modelId="{71BBECE2-1CCE-5644-A1F0-3BD0877E85B4}" type="pres">
      <dgm:prSet presAssocID="{78B4F110-5EB0-BF4B-A43C-2813E1FC6EA9}" presName="node" presStyleLbl="node1" presStyleIdx="0" presStyleCnt="6" custScaleX="152242" custScaleY="172101" custRadScaleRad="89100" custRadScaleInc="-26718">
        <dgm:presLayoutVars>
          <dgm:bulletEnabled val="1"/>
        </dgm:presLayoutVars>
      </dgm:prSet>
      <dgm:spPr/>
    </dgm:pt>
    <dgm:pt modelId="{A7ABCFE7-8F30-2F42-AFD6-BC26B11077B0}" type="pres">
      <dgm:prSet presAssocID="{EE2CA79E-8EC6-4B4F-9750-C86159CF5833}" presName="parTrans" presStyleLbl="bgSibTrans2D1" presStyleIdx="1" presStyleCnt="6"/>
      <dgm:spPr/>
    </dgm:pt>
    <dgm:pt modelId="{70EB2410-3246-1544-AD89-20E5CDA7F891}" type="pres">
      <dgm:prSet presAssocID="{E4E269C8-637B-8D43-B38F-17DAC15B37D6}" presName="node" presStyleLbl="node1" presStyleIdx="1" presStyleCnt="6" custScaleX="141972" custScaleY="137623" custRadScaleRad="97870" custRadScaleInc="-24312">
        <dgm:presLayoutVars>
          <dgm:bulletEnabled val="1"/>
        </dgm:presLayoutVars>
      </dgm:prSet>
      <dgm:spPr/>
    </dgm:pt>
    <dgm:pt modelId="{45F267BE-CA9F-7A42-8E5E-CB2BE08ACB46}" type="pres">
      <dgm:prSet presAssocID="{84E96B56-8403-5746-A709-3110BFD5D52F}" presName="parTrans" presStyleLbl="bgSibTrans2D1" presStyleIdx="2" presStyleCnt="6"/>
      <dgm:spPr/>
    </dgm:pt>
    <dgm:pt modelId="{8AFD84F3-9003-6C4B-80E2-22CDD89B2CE4}" type="pres">
      <dgm:prSet presAssocID="{D89F09AA-24F7-D642-AD1E-07DE4AF03A69}" presName="node" presStyleLbl="node1" presStyleIdx="2" presStyleCnt="6" custScaleX="152242" custScaleY="172101" custRadScaleRad="117494" custRadScaleInc="-5327">
        <dgm:presLayoutVars>
          <dgm:bulletEnabled val="1"/>
        </dgm:presLayoutVars>
      </dgm:prSet>
      <dgm:spPr/>
    </dgm:pt>
    <dgm:pt modelId="{E85F8CD7-CF21-FD45-B934-3FE960C7F98A}" type="pres">
      <dgm:prSet presAssocID="{7EF5C444-4970-AF4B-8304-C3ACAA4477CC}" presName="parTrans" presStyleLbl="bgSibTrans2D1" presStyleIdx="3" presStyleCnt="6"/>
      <dgm:spPr/>
    </dgm:pt>
    <dgm:pt modelId="{A22D35D9-2890-504A-85CD-D5B62625CE94}" type="pres">
      <dgm:prSet presAssocID="{08C2D506-80A8-5C43-8C81-D6D5B7E55F08}" presName="node" presStyleLbl="node1" presStyleIdx="3" presStyleCnt="6" custScaleX="160364" custScaleY="160608" custRadScaleRad="116509" custRadScaleInc="20410">
        <dgm:presLayoutVars>
          <dgm:bulletEnabled val="1"/>
        </dgm:presLayoutVars>
      </dgm:prSet>
      <dgm:spPr/>
    </dgm:pt>
    <dgm:pt modelId="{D85B745C-C860-BE46-86DA-48F1FF2AA5E2}" type="pres">
      <dgm:prSet presAssocID="{56084373-2EA2-2A4C-B9FE-8DB6661356F0}" presName="parTrans" presStyleLbl="bgSibTrans2D1" presStyleIdx="4" presStyleCnt="6"/>
      <dgm:spPr/>
    </dgm:pt>
    <dgm:pt modelId="{4B84E441-63D4-AA4B-B46B-6441E2285FB1}" type="pres">
      <dgm:prSet presAssocID="{947E7776-7843-5D43-AB10-AFE02CCB1C55}" presName="node" presStyleLbl="node1" presStyleIdx="4" presStyleCnt="6" custScaleX="143046" custScaleY="160608" custRadScaleRad="95888" custRadScaleInc="31713">
        <dgm:presLayoutVars>
          <dgm:bulletEnabled val="1"/>
        </dgm:presLayoutVars>
      </dgm:prSet>
      <dgm:spPr/>
    </dgm:pt>
    <dgm:pt modelId="{362E5961-F8E7-1A42-B2D9-9ED51B9304BF}" type="pres">
      <dgm:prSet presAssocID="{A88590D6-E438-1049-B96B-EB1AF6FC5590}" presName="parTrans" presStyleLbl="bgSibTrans2D1" presStyleIdx="5" presStyleCnt="6"/>
      <dgm:spPr/>
    </dgm:pt>
    <dgm:pt modelId="{D575DB94-5BA4-8A44-8258-8BDEB20E9A6E}" type="pres">
      <dgm:prSet presAssocID="{99175874-9B84-A84D-8872-D27DCB499642}" presName="node" presStyleLbl="node1" presStyleIdx="5" presStyleCnt="6" custScaleX="131555" custScaleY="137623" custRadScaleRad="86907" custRadScaleInc="36860">
        <dgm:presLayoutVars>
          <dgm:bulletEnabled val="1"/>
        </dgm:presLayoutVars>
      </dgm:prSet>
      <dgm:spPr/>
    </dgm:pt>
  </dgm:ptLst>
  <dgm:cxnLst>
    <dgm:cxn modelId="{6EE0B107-CA31-F645-888A-05342AC9D80D}" srcId="{7D75F006-9B2C-CD43-BC80-98E30A24A4D0}" destId="{78B4F110-5EB0-BF4B-A43C-2813E1FC6EA9}" srcOrd="0" destOrd="0" parTransId="{AA173784-A3EC-7F4A-BA38-119C73CF249F}" sibTransId="{AD3538B4-AADD-0243-8652-1DC51C69E2DA}"/>
    <dgm:cxn modelId="{B3A4E517-C6A0-2143-A3FB-05C3E9EF4B0A}" srcId="{947E7776-7843-5D43-AB10-AFE02CCB1C55}" destId="{BE30750F-68EB-EA4A-9ECE-5E94A53206BC}" srcOrd="0" destOrd="0" parTransId="{A0EB4FA0-FBF0-9B47-A038-94243B32D908}" sibTransId="{7D3D730A-31F6-CB4B-9A67-B167DFCA9A6F}"/>
    <dgm:cxn modelId="{FA4F4025-1FFF-444B-A620-77760B54A236}" type="presOf" srcId="{5349EF7B-FE60-6446-A611-1E7DE44C654B}" destId="{D575DB94-5BA4-8A44-8258-8BDEB20E9A6E}" srcOrd="0" destOrd="1" presId="urn:microsoft.com/office/officeart/2005/8/layout/radial4"/>
    <dgm:cxn modelId="{910CD028-B57C-7242-82C9-276510EDAB54}" type="presOf" srcId="{7EF5C444-4970-AF4B-8304-C3ACAA4477CC}" destId="{E85F8CD7-CF21-FD45-B934-3FE960C7F98A}" srcOrd="0" destOrd="0" presId="urn:microsoft.com/office/officeart/2005/8/layout/radial4"/>
    <dgm:cxn modelId="{41E3262E-F5F7-1244-B581-43B40E8DCA42}" type="presOf" srcId="{9B81EBA0-4897-E343-8234-C86C8C7F7015}" destId="{70EB2410-3246-1544-AD89-20E5CDA7F891}" srcOrd="0" destOrd="1" presId="urn:microsoft.com/office/officeart/2005/8/layout/radial4"/>
    <dgm:cxn modelId="{13DFFF34-EA37-D74A-AA80-5C87AAC911B0}" type="presOf" srcId="{BE2F2D18-4129-F349-9E75-DD41DC488BC1}" destId="{71BBECE2-1CCE-5644-A1F0-3BD0877E85B4}" srcOrd="0" destOrd="1" presId="urn:microsoft.com/office/officeart/2005/8/layout/radial4"/>
    <dgm:cxn modelId="{17FE2D40-4B81-0B47-A747-2C39040BA916}" type="presOf" srcId="{206D1C97-F06C-6E4A-90A2-B28E2CE1CD7F}" destId="{70EB2410-3246-1544-AD89-20E5CDA7F891}" srcOrd="0" destOrd="2" presId="urn:microsoft.com/office/officeart/2005/8/layout/radial4"/>
    <dgm:cxn modelId="{C1EEE05D-B3F0-2B47-8D4A-12CC2C5EBF8A}" srcId="{7D75F006-9B2C-CD43-BC80-98E30A24A4D0}" destId="{08C2D506-80A8-5C43-8C81-D6D5B7E55F08}" srcOrd="3" destOrd="0" parTransId="{7EF5C444-4970-AF4B-8304-C3ACAA4477CC}" sibTransId="{EDCCE118-FAA8-834F-9D61-41420DAAA85D}"/>
    <dgm:cxn modelId="{E8E6D95F-1064-3342-B562-1192B402CC98}" srcId="{DC3AEC19-494D-A14C-A575-6F304489ABA0}" destId="{7D75F006-9B2C-CD43-BC80-98E30A24A4D0}" srcOrd="0" destOrd="0" parTransId="{247A7D8C-F6DA-894B-92BE-FD204AF1EFBC}" sibTransId="{730EAA4A-354C-8B43-BC82-B1F6BCD518A4}"/>
    <dgm:cxn modelId="{D153DC69-0153-0D46-AEB4-E90955BFC0AB}" type="presOf" srcId="{84E96B56-8403-5746-A709-3110BFD5D52F}" destId="{45F267BE-CA9F-7A42-8E5E-CB2BE08ACB46}" srcOrd="0" destOrd="0" presId="urn:microsoft.com/office/officeart/2005/8/layout/radial4"/>
    <dgm:cxn modelId="{07515F6B-B3D8-994C-93E7-D6D6DAA7BD09}" type="presOf" srcId="{DE2B2FE4-494B-D043-99ED-B00AC355FEC6}" destId="{A22D35D9-2890-504A-85CD-D5B62625CE94}" srcOrd="0" destOrd="1" presId="urn:microsoft.com/office/officeart/2005/8/layout/radial4"/>
    <dgm:cxn modelId="{BD95696F-BE4A-1346-9E11-AFDDFCC27585}" type="presOf" srcId="{DC3AEC19-494D-A14C-A575-6F304489ABA0}" destId="{8EA608EC-D6C6-E142-888B-B3523BC8E0DF}" srcOrd="0" destOrd="0" presId="urn:microsoft.com/office/officeart/2005/8/layout/radial4"/>
    <dgm:cxn modelId="{8696F572-3E0D-1447-81BD-970C043D3282}" type="presOf" srcId="{BE30750F-68EB-EA4A-9ECE-5E94A53206BC}" destId="{4B84E441-63D4-AA4B-B46B-6441E2285FB1}" srcOrd="0" destOrd="1" presId="urn:microsoft.com/office/officeart/2005/8/layout/radial4"/>
    <dgm:cxn modelId="{B6122F76-7D13-4248-8582-A1CB2EC134F7}" type="presOf" srcId="{EE2CA79E-8EC6-4B4F-9750-C86159CF5833}" destId="{A7ABCFE7-8F30-2F42-AFD6-BC26B11077B0}" srcOrd="0" destOrd="0" presId="urn:microsoft.com/office/officeart/2005/8/layout/radial4"/>
    <dgm:cxn modelId="{BAA6C156-89B7-0549-8D4B-58E9F671471D}" type="presOf" srcId="{56084373-2EA2-2A4C-B9FE-8DB6661356F0}" destId="{D85B745C-C860-BE46-86DA-48F1FF2AA5E2}" srcOrd="0" destOrd="0" presId="urn:microsoft.com/office/officeart/2005/8/layout/radial4"/>
    <dgm:cxn modelId="{9FD8027F-F85D-084F-B18C-7EDF9F42D213}" srcId="{78B4F110-5EB0-BF4B-A43C-2813E1FC6EA9}" destId="{1132C945-17AA-B544-A410-54E43BA6E10D}" srcOrd="1" destOrd="0" parTransId="{A5439793-6BE3-814A-8F9B-2FAAF87007A4}" sibTransId="{B7790699-7E8A-CC43-B626-79778430BDA4}"/>
    <dgm:cxn modelId="{A1EC2C88-7A42-D54B-914F-E2AD95D0B35D}" type="presOf" srcId="{99175874-9B84-A84D-8872-D27DCB499642}" destId="{D575DB94-5BA4-8A44-8258-8BDEB20E9A6E}" srcOrd="0" destOrd="0" presId="urn:microsoft.com/office/officeart/2005/8/layout/radial4"/>
    <dgm:cxn modelId="{7CC4978A-57A9-8245-8F83-00F54E6A69EF}" type="presOf" srcId="{7D75F006-9B2C-CD43-BC80-98E30A24A4D0}" destId="{589840FB-C375-4B42-9A12-4E03C1603E92}" srcOrd="0" destOrd="0" presId="urn:microsoft.com/office/officeart/2005/8/layout/radial4"/>
    <dgm:cxn modelId="{44D69A8F-CB3E-4E45-8C48-1F0208DD69E2}" srcId="{78B4F110-5EB0-BF4B-A43C-2813E1FC6EA9}" destId="{BE2F2D18-4129-F349-9E75-DD41DC488BC1}" srcOrd="0" destOrd="0" parTransId="{50874069-3E16-AD47-AC12-3F8A707CD66B}" sibTransId="{06FCBB4B-50D1-5E43-9A1A-32CAE26FA551}"/>
    <dgm:cxn modelId="{30092598-3964-DF43-9A5B-43AF015FEED4}" type="presOf" srcId="{D89F09AA-24F7-D642-AD1E-07DE4AF03A69}" destId="{8AFD84F3-9003-6C4B-80E2-22CDD89B2CE4}" srcOrd="0" destOrd="0" presId="urn:microsoft.com/office/officeart/2005/8/layout/radial4"/>
    <dgm:cxn modelId="{D2199098-89E5-004F-A3A5-52EFAF1A449A}" type="presOf" srcId="{947E7776-7843-5D43-AB10-AFE02CCB1C55}" destId="{4B84E441-63D4-AA4B-B46B-6441E2285FB1}" srcOrd="0" destOrd="0" presId="urn:microsoft.com/office/officeart/2005/8/layout/radial4"/>
    <dgm:cxn modelId="{04A5B999-50D1-7346-BDFF-29F124AD070E}" srcId="{E4E269C8-637B-8D43-B38F-17DAC15B37D6}" destId="{206D1C97-F06C-6E4A-90A2-B28E2CE1CD7F}" srcOrd="1" destOrd="0" parTransId="{5CA4AEAA-2C93-DC4B-AA1C-DCEAA47B6A60}" sibTransId="{F8397F56-3E95-D54F-A32A-A2D764CE6419}"/>
    <dgm:cxn modelId="{F92D769D-F353-5E44-B6B3-F6D30F2FA8B1}" type="presOf" srcId="{83D63A54-BC9A-9F4E-86BC-582511B23725}" destId="{8AFD84F3-9003-6C4B-80E2-22CDD89B2CE4}" srcOrd="0" destOrd="1" presId="urn:microsoft.com/office/officeart/2005/8/layout/radial4"/>
    <dgm:cxn modelId="{20ADAFA3-1B08-B44E-8ED9-8BC3FBD5E6C5}" type="presOf" srcId="{DA26A6D3-7FFA-7946-BA75-EBA2524AF84E}" destId="{8AFD84F3-9003-6C4B-80E2-22CDD89B2CE4}" srcOrd="0" destOrd="2" presId="urn:microsoft.com/office/officeart/2005/8/layout/radial4"/>
    <dgm:cxn modelId="{D76C42A7-50D3-C34A-9B65-3B76145FE44E}" srcId="{7D75F006-9B2C-CD43-BC80-98E30A24A4D0}" destId="{E4E269C8-637B-8D43-B38F-17DAC15B37D6}" srcOrd="1" destOrd="0" parTransId="{EE2CA79E-8EC6-4B4F-9750-C86159CF5833}" sibTransId="{3E7E9B9E-935F-2D43-B52F-2D09BDD92F1F}"/>
    <dgm:cxn modelId="{D378D4A9-2E3E-4D4A-8C53-FF2455D88035}" srcId="{99175874-9B84-A84D-8872-D27DCB499642}" destId="{5349EF7B-FE60-6446-A611-1E7DE44C654B}" srcOrd="0" destOrd="0" parTransId="{440B37F3-F75D-6848-9C47-90CE99AA5E02}" sibTransId="{EA6D10DB-3AB1-9F43-A571-0BBE05689BB6}"/>
    <dgm:cxn modelId="{FA3751AA-3826-8645-8D4B-B645C78EED13}" type="presOf" srcId="{08C2D506-80A8-5C43-8C81-D6D5B7E55F08}" destId="{A22D35D9-2890-504A-85CD-D5B62625CE94}" srcOrd="0" destOrd="0" presId="urn:microsoft.com/office/officeart/2005/8/layout/radial4"/>
    <dgm:cxn modelId="{51451FB7-6462-D947-976D-20D4F6A9BB03}" srcId="{08C2D506-80A8-5C43-8C81-D6D5B7E55F08}" destId="{DE2B2FE4-494B-D043-99ED-B00AC355FEC6}" srcOrd="0" destOrd="0" parTransId="{A45DFBAC-CEF1-6044-ADFA-4BD7FEC7EB8A}" sibTransId="{B5DA44B6-BC78-2147-8D42-2F9B07774DDA}"/>
    <dgm:cxn modelId="{C7234CB9-E5BD-AE4A-94F2-A5B4E8237C90}" type="presOf" srcId="{E4E269C8-637B-8D43-B38F-17DAC15B37D6}" destId="{70EB2410-3246-1544-AD89-20E5CDA7F891}" srcOrd="0" destOrd="0" presId="urn:microsoft.com/office/officeart/2005/8/layout/radial4"/>
    <dgm:cxn modelId="{13C551B9-BD40-164C-83F8-501EFB03610A}" srcId="{08C2D506-80A8-5C43-8C81-D6D5B7E55F08}" destId="{52D8B0FC-6D11-E843-93B6-8C564AB3581E}" srcOrd="1" destOrd="0" parTransId="{76B1137C-C664-2B45-9F19-4C4C19AA8F20}" sibTransId="{692E3ADA-7FC5-2143-ACE2-3C8FAE0B7136}"/>
    <dgm:cxn modelId="{846E07BB-5177-874C-8844-FA8C718C9ED4}" type="presOf" srcId="{AA173784-A3EC-7F4A-BA38-119C73CF249F}" destId="{E62B5900-AF6F-B24C-A8B8-548040250394}" srcOrd="0" destOrd="0" presId="urn:microsoft.com/office/officeart/2005/8/layout/radial4"/>
    <dgm:cxn modelId="{46AEBCC0-E751-1544-8EC7-1DB7E4EE2624}" type="presOf" srcId="{52D8B0FC-6D11-E843-93B6-8C564AB3581E}" destId="{A22D35D9-2890-504A-85CD-D5B62625CE94}" srcOrd="0" destOrd="2" presId="urn:microsoft.com/office/officeart/2005/8/layout/radial4"/>
    <dgm:cxn modelId="{932A9DC9-FDEB-824E-9E9C-A2F34467E2FD}" type="presOf" srcId="{A88590D6-E438-1049-B96B-EB1AF6FC5590}" destId="{362E5961-F8E7-1A42-B2D9-9ED51B9304BF}" srcOrd="0" destOrd="0" presId="urn:microsoft.com/office/officeart/2005/8/layout/radial4"/>
    <dgm:cxn modelId="{6708D8CC-26A5-C04B-BD02-449070DBE47E}" type="presOf" srcId="{1132C945-17AA-B544-A410-54E43BA6E10D}" destId="{71BBECE2-1CCE-5644-A1F0-3BD0877E85B4}" srcOrd="0" destOrd="2" presId="urn:microsoft.com/office/officeart/2005/8/layout/radial4"/>
    <dgm:cxn modelId="{FACF03D2-1151-934D-8583-548F47D7F528}" srcId="{D89F09AA-24F7-D642-AD1E-07DE4AF03A69}" destId="{83D63A54-BC9A-9F4E-86BC-582511B23725}" srcOrd="0" destOrd="0" parTransId="{0DE2F020-E8CD-2743-8719-3BCB62D77C68}" sibTransId="{18A03379-CD9D-B742-8FC9-03B8D541EA3A}"/>
    <dgm:cxn modelId="{5E0C3DD2-8A24-BE40-930E-B92BB6EB7BE1}" srcId="{7D75F006-9B2C-CD43-BC80-98E30A24A4D0}" destId="{99175874-9B84-A84D-8872-D27DCB499642}" srcOrd="5" destOrd="0" parTransId="{A88590D6-E438-1049-B96B-EB1AF6FC5590}" sibTransId="{3BDD12C9-131C-F644-82FE-3380BCD711E8}"/>
    <dgm:cxn modelId="{562B9ED4-B7B6-FE42-BE0D-878BAE7F7695}" srcId="{D89F09AA-24F7-D642-AD1E-07DE4AF03A69}" destId="{DA26A6D3-7FFA-7946-BA75-EBA2524AF84E}" srcOrd="1" destOrd="0" parTransId="{C2BF64EE-9E8E-044F-B629-EDC5DF3DDA53}" sibTransId="{C323B666-1402-C14B-9A51-B35387F6A2E4}"/>
    <dgm:cxn modelId="{1299ACD5-4B0B-3547-888E-FDBC9686504A}" srcId="{E4E269C8-637B-8D43-B38F-17DAC15B37D6}" destId="{9B81EBA0-4897-E343-8234-C86C8C7F7015}" srcOrd="0" destOrd="0" parTransId="{9FEB623B-B1AA-CD44-9213-91E88FA6B530}" sibTransId="{96A0F144-A5A7-784B-B930-16FAAFE5BC51}"/>
    <dgm:cxn modelId="{6C897FE8-2B8A-EC4C-B61E-2895705DB2E9}" srcId="{7D75F006-9B2C-CD43-BC80-98E30A24A4D0}" destId="{D89F09AA-24F7-D642-AD1E-07DE4AF03A69}" srcOrd="2" destOrd="0" parTransId="{84E96B56-8403-5746-A709-3110BFD5D52F}" sibTransId="{B65552D7-2E2B-4146-9DE6-32DB6B27101C}"/>
    <dgm:cxn modelId="{6B87BFEB-A63E-6D40-88D3-A6E278844181}" srcId="{7D75F006-9B2C-CD43-BC80-98E30A24A4D0}" destId="{947E7776-7843-5D43-AB10-AFE02CCB1C55}" srcOrd="4" destOrd="0" parTransId="{56084373-2EA2-2A4C-B9FE-8DB6661356F0}" sibTransId="{EFFF8DDE-76BF-2646-A39C-DD4539B6FA32}"/>
    <dgm:cxn modelId="{DBFB3CF4-0BFC-DC4A-8E7D-419036E5942B}" type="presOf" srcId="{78B4F110-5EB0-BF4B-A43C-2813E1FC6EA9}" destId="{71BBECE2-1CCE-5644-A1F0-3BD0877E85B4}" srcOrd="0" destOrd="0" presId="urn:microsoft.com/office/officeart/2005/8/layout/radial4"/>
    <dgm:cxn modelId="{893873E1-83BB-9C4A-87F5-BA8B3B72FD18}" type="presParOf" srcId="{8EA608EC-D6C6-E142-888B-B3523BC8E0DF}" destId="{589840FB-C375-4B42-9A12-4E03C1603E92}" srcOrd="0" destOrd="0" presId="urn:microsoft.com/office/officeart/2005/8/layout/radial4"/>
    <dgm:cxn modelId="{2FBF8E32-9006-AE46-833C-6F218B82D6DD}" type="presParOf" srcId="{8EA608EC-D6C6-E142-888B-B3523BC8E0DF}" destId="{E62B5900-AF6F-B24C-A8B8-548040250394}" srcOrd="1" destOrd="0" presId="urn:microsoft.com/office/officeart/2005/8/layout/radial4"/>
    <dgm:cxn modelId="{4B4C1D92-7D6D-0842-B20C-B39418F09157}" type="presParOf" srcId="{8EA608EC-D6C6-E142-888B-B3523BC8E0DF}" destId="{71BBECE2-1CCE-5644-A1F0-3BD0877E85B4}" srcOrd="2" destOrd="0" presId="urn:microsoft.com/office/officeart/2005/8/layout/radial4"/>
    <dgm:cxn modelId="{AE3A278C-D94F-4E4B-BBA9-780B23A05EAD}" type="presParOf" srcId="{8EA608EC-D6C6-E142-888B-B3523BC8E0DF}" destId="{A7ABCFE7-8F30-2F42-AFD6-BC26B11077B0}" srcOrd="3" destOrd="0" presId="urn:microsoft.com/office/officeart/2005/8/layout/radial4"/>
    <dgm:cxn modelId="{F95AFC7B-CA1B-774C-B2C6-89A2BBA34E24}" type="presParOf" srcId="{8EA608EC-D6C6-E142-888B-B3523BC8E0DF}" destId="{70EB2410-3246-1544-AD89-20E5CDA7F891}" srcOrd="4" destOrd="0" presId="urn:microsoft.com/office/officeart/2005/8/layout/radial4"/>
    <dgm:cxn modelId="{67796EC1-8D63-EF48-AE3D-0663FA8EFD78}" type="presParOf" srcId="{8EA608EC-D6C6-E142-888B-B3523BC8E0DF}" destId="{45F267BE-CA9F-7A42-8E5E-CB2BE08ACB46}" srcOrd="5" destOrd="0" presId="urn:microsoft.com/office/officeart/2005/8/layout/radial4"/>
    <dgm:cxn modelId="{D02DF0EC-A30B-7A42-8D50-4AF8DF76B5EC}" type="presParOf" srcId="{8EA608EC-D6C6-E142-888B-B3523BC8E0DF}" destId="{8AFD84F3-9003-6C4B-80E2-22CDD89B2CE4}" srcOrd="6" destOrd="0" presId="urn:microsoft.com/office/officeart/2005/8/layout/radial4"/>
    <dgm:cxn modelId="{DF619C21-5DD5-7648-B5C8-D0926F704312}" type="presParOf" srcId="{8EA608EC-D6C6-E142-888B-B3523BC8E0DF}" destId="{E85F8CD7-CF21-FD45-B934-3FE960C7F98A}" srcOrd="7" destOrd="0" presId="urn:microsoft.com/office/officeart/2005/8/layout/radial4"/>
    <dgm:cxn modelId="{6DFB59FB-CF3E-3F48-80C2-104CADE4CF93}" type="presParOf" srcId="{8EA608EC-D6C6-E142-888B-B3523BC8E0DF}" destId="{A22D35D9-2890-504A-85CD-D5B62625CE94}" srcOrd="8" destOrd="0" presId="urn:microsoft.com/office/officeart/2005/8/layout/radial4"/>
    <dgm:cxn modelId="{A47F486E-A8E9-3846-809E-9FD297113558}" type="presParOf" srcId="{8EA608EC-D6C6-E142-888B-B3523BC8E0DF}" destId="{D85B745C-C860-BE46-86DA-48F1FF2AA5E2}" srcOrd="9" destOrd="0" presId="urn:microsoft.com/office/officeart/2005/8/layout/radial4"/>
    <dgm:cxn modelId="{B9A1F704-DF0F-F549-A283-CB5A2F4721BD}" type="presParOf" srcId="{8EA608EC-D6C6-E142-888B-B3523BC8E0DF}" destId="{4B84E441-63D4-AA4B-B46B-6441E2285FB1}" srcOrd="10" destOrd="0" presId="urn:microsoft.com/office/officeart/2005/8/layout/radial4"/>
    <dgm:cxn modelId="{B2F50689-A212-4A4C-9E88-97EEBD4DE74D}" type="presParOf" srcId="{8EA608EC-D6C6-E142-888B-B3523BC8E0DF}" destId="{362E5961-F8E7-1A42-B2D9-9ED51B9304BF}" srcOrd="11" destOrd="0" presId="urn:microsoft.com/office/officeart/2005/8/layout/radial4"/>
    <dgm:cxn modelId="{50FFD84A-A52C-864A-8633-D90DB321FD81}" type="presParOf" srcId="{8EA608EC-D6C6-E142-888B-B3523BC8E0DF}" destId="{D575DB94-5BA4-8A44-8258-8BDEB20E9A6E}" srcOrd="12" destOrd="0" presId="urn:microsoft.com/office/officeart/2005/8/layout/radial4"/>
  </dgm:cxnLst>
  <dgm:bg/>
  <dgm:whole>
    <a:ln>
      <a:solidFill>
        <a:schemeClr val="bg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BD97D9D-92A1-8343-B197-D55F50E479DA}" type="doc">
      <dgm:prSet loTypeId="urn:microsoft.com/office/officeart/2005/8/layout/hList1" loCatId="list" qsTypeId="urn:microsoft.com/office/officeart/2005/8/quickstyle/simple4" qsCatId="simple" csTypeId="urn:microsoft.com/office/officeart/2005/8/colors/accent1_2" csCatId="accent1"/>
      <dgm:spPr/>
      <dgm:t>
        <a:bodyPr/>
        <a:lstStyle/>
        <a:p>
          <a:endParaRPr lang="en-US"/>
        </a:p>
      </dgm:t>
    </dgm:pt>
    <dgm:pt modelId="{E91B81ED-7830-9040-87A7-EE8E53B60D23}">
      <dgm:prSet/>
      <dgm:spPr/>
      <dgm:t>
        <a:bodyPr/>
        <a:lstStyle/>
        <a:p>
          <a:pPr rtl="0"/>
          <a:r>
            <a:rPr lang="en-US" dirty="0"/>
            <a:t>Transport Mode</a:t>
          </a:r>
        </a:p>
      </dgm:t>
    </dgm:pt>
    <dgm:pt modelId="{9C2A963F-42A2-3A49-A474-57FA192CB323}" type="parTrans" cxnId="{92887657-D8A5-0847-BCDE-90F56DDD84B6}">
      <dgm:prSet/>
      <dgm:spPr/>
      <dgm:t>
        <a:bodyPr/>
        <a:lstStyle/>
        <a:p>
          <a:endParaRPr lang="en-US"/>
        </a:p>
      </dgm:t>
    </dgm:pt>
    <dgm:pt modelId="{9122C8D1-4EF7-E64C-8A00-A22488E0B5B0}" type="sibTrans" cxnId="{92887657-D8A5-0847-BCDE-90F56DDD84B6}">
      <dgm:prSet/>
      <dgm:spPr/>
      <dgm:t>
        <a:bodyPr/>
        <a:lstStyle/>
        <a:p>
          <a:endParaRPr lang="en-US"/>
        </a:p>
      </dgm:t>
    </dgm:pt>
    <dgm:pt modelId="{52921142-F189-8848-B780-A50C8D0F5E3C}">
      <dgm:prSet/>
      <dgm:spPr/>
      <dgm:t>
        <a:bodyPr/>
        <a:lstStyle/>
        <a:p>
          <a:pPr rtl="0"/>
          <a:r>
            <a:rPr lang="en-US" dirty="0"/>
            <a:t>Provides protection primarily for upper-layer protocols</a:t>
          </a:r>
        </a:p>
      </dgm:t>
    </dgm:pt>
    <dgm:pt modelId="{F63F4745-3F9B-DF40-A537-F8D41908D575}" type="parTrans" cxnId="{D0189AFD-1E80-3D41-B3E2-F0C2338E8764}">
      <dgm:prSet/>
      <dgm:spPr/>
      <dgm:t>
        <a:bodyPr/>
        <a:lstStyle/>
        <a:p>
          <a:endParaRPr lang="en-US"/>
        </a:p>
      </dgm:t>
    </dgm:pt>
    <dgm:pt modelId="{E9CD26E1-FADB-674E-9D3D-D1723627628B}" type="sibTrans" cxnId="{D0189AFD-1E80-3D41-B3E2-F0C2338E8764}">
      <dgm:prSet/>
      <dgm:spPr/>
      <dgm:t>
        <a:bodyPr/>
        <a:lstStyle/>
        <a:p>
          <a:endParaRPr lang="en-US"/>
        </a:p>
      </dgm:t>
    </dgm:pt>
    <dgm:pt modelId="{25A38CE7-1F62-E542-B85B-C3ACA4AB0B9A}">
      <dgm:prSet/>
      <dgm:spPr/>
      <dgm:t>
        <a:bodyPr/>
        <a:lstStyle/>
        <a:p>
          <a:pPr rtl="0"/>
          <a:r>
            <a:rPr lang="en-US" dirty="0"/>
            <a:t>Examples include a TCP or UDP segment or an ICMP packet</a:t>
          </a:r>
        </a:p>
      </dgm:t>
    </dgm:pt>
    <dgm:pt modelId="{515F40EF-9F34-9646-BE29-C6C501F73FA6}" type="parTrans" cxnId="{B09F8F49-FF76-6540-B025-48730910BA7D}">
      <dgm:prSet/>
      <dgm:spPr/>
      <dgm:t>
        <a:bodyPr/>
        <a:lstStyle/>
        <a:p>
          <a:endParaRPr lang="en-US"/>
        </a:p>
      </dgm:t>
    </dgm:pt>
    <dgm:pt modelId="{3082473D-756B-524D-A8AF-125556228676}" type="sibTrans" cxnId="{B09F8F49-FF76-6540-B025-48730910BA7D}">
      <dgm:prSet/>
      <dgm:spPr/>
      <dgm:t>
        <a:bodyPr/>
        <a:lstStyle/>
        <a:p>
          <a:endParaRPr lang="en-US"/>
        </a:p>
      </dgm:t>
    </dgm:pt>
    <dgm:pt modelId="{CBEE2D7A-6984-6844-957A-9EB74A3942E9}">
      <dgm:prSet/>
      <dgm:spPr/>
      <dgm:t>
        <a:bodyPr/>
        <a:lstStyle/>
        <a:p>
          <a:pPr rtl="0"/>
          <a:r>
            <a:rPr lang="en-US" dirty="0"/>
            <a:t>Typically used for end-to-end communication between two hosts</a:t>
          </a:r>
        </a:p>
      </dgm:t>
    </dgm:pt>
    <dgm:pt modelId="{4D191126-3163-7E43-92E2-83BB1CDA6954}" type="parTrans" cxnId="{0E5CD9DF-B2D6-3C45-ABCB-E4D0C6D3D99A}">
      <dgm:prSet/>
      <dgm:spPr/>
      <dgm:t>
        <a:bodyPr/>
        <a:lstStyle/>
        <a:p>
          <a:endParaRPr lang="en-US"/>
        </a:p>
      </dgm:t>
    </dgm:pt>
    <dgm:pt modelId="{C188209B-446C-094A-9751-802C34BDA095}" type="sibTrans" cxnId="{0E5CD9DF-B2D6-3C45-ABCB-E4D0C6D3D99A}">
      <dgm:prSet/>
      <dgm:spPr/>
      <dgm:t>
        <a:bodyPr/>
        <a:lstStyle/>
        <a:p>
          <a:endParaRPr lang="en-US"/>
        </a:p>
      </dgm:t>
    </dgm:pt>
    <dgm:pt modelId="{BA00CB77-372C-3545-A8E9-82F58F128294}">
      <dgm:prSet/>
      <dgm:spPr/>
      <dgm:t>
        <a:bodyPr/>
        <a:lstStyle/>
        <a:p>
          <a:pPr rtl="0"/>
          <a:r>
            <a:rPr lang="en-US" dirty="0"/>
            <a:t>ESP in transport mode encrypts and optionally authenticates the IP payload but not the IP header</a:t>
          </a:r>
        </a:p>
      </dgm:t>
    </dgm:pt>
    <dgm:pt modelId="{15E635E3-2875-FE46-A08E-67F17BC74BAF}" type="parTrans" cxnId="{F8D44D4E-29F7-3747-B42A-FC13114214B0}">
      <dgm:prSet/>
      <dgm:spPr/>
      <dgm:t>
        <a:bodyPr/>
        <a:lstStyle/>
        <a:p>
          <a:endParaRPr lang="en-US"/>
        </a:p>
      </dgm:t>
    </dgm:pt>
    <dgm:pt modelId="{42C4AD58-BF5C-EC41-ABF5-A959AD489F4E}" type="sibTrans" cxnId="{F8D44D4E-29F7-3747-B42A-FC13114214B0}">
      <dgm:prSet/>
      <dgm:spPr/>
      <dgm:t>
        <a:bodyPr/>
        <a:lstStyle/>
        <a:p>
          <a:endParaRPr lang="en-US"/>
        </a:p>
      </dgm:t>
    </dgm:pt>
    <dgm:pt modelId="{F02669F3-1211-8E4D-8E98-B1C331D06E3D}">
      <dgm:prSet/>
      <dgm:spPr/>
      <dgm:t>
        <a:bodyPr/>
        <a:lstStyle/>
        <a:p>
          <a:pPr rtl="0"/>
          <a:r>
            <a:rPr lang="en-US" dirty="0"/>
            <a:t>AH in transport mode authenticates the IP payload and selected portions of the IP header</a:t>
          </a:r>
        </a:p>
      </dgm:t>
    </dgm:pt>
    <dgm:pt modelId="{9C072479-3DB6-794B-998E-BE101489D1D2}" type="parTrans" cxnId="{F1D6C167-41E6-EC40-9E0B-A2E69E850E09}">
      <dgm:prSet/>
      <dgm:spPr/>
      <dgm:t>
        <a:bodyPr/>
        <a:lstStyle/>
        <a:p>
          <a:endParaRPr lang="en-US"/>
        </a:p>
      </dgm:t>
    </dgm:pt>
    <dgm:pt modelId="{BB78BCAB-6A7C-F343-9DB2-D14A112F35B6}" type="sibTrans" cxnId="{F1D6C167-41E6-EC40-9E0B-A2E69E850E09}">
      <dgm:prSet/>
      <dgm:spPr/>
      <dgm:t>
        <a:bodyPr/>
        <a:lstStyle/>
        <a:p>
          <a:endParaRPr lang="en-US"/>
        </a:p>
      </dgm:t>
    </dgm:pt>
    <dgm:pt modelId="{F510FFC3-6BC5-094A-8502-2ECFC461BA2E}" type="pres">
      <dgm:prSet presAssocID="{0BD97D9D-92A1-8343-B197-D55F50E479DA}" presName="Name0" presStyleCnt="0">
        <dgm:presLayoutVars>
          <dgm:dir/>
          <dgm:animLvl val="lvl"/>
          <dgm:resizeHandles val="exact"/>
        </dgm:presLayoutVars>
      </dgm:prSet>
      <dgm:spPr/>
    </dgm:pt>
    <dgm:pt modelId="{7DD6D808-2158-B246-A992-217FD8CAC0FF}" type="pres">
      <dgm:prSet presAssocID="{E91B81ED-7830-9040-87A7-EE8E53B60D23}" presName="composite" presStyleCnt="0"/>
      <dgm:spPr/>
    </dgm:pt>
    <dgm:pt modelId="{367235C7-FA3A-904D-BE08-E79EEAE1889E}" type="pres">
      <dgm:prSet presAssocID="{E91B81ED-7830-9040-87A7-EE8E53B60D23}" presName="parTx" presStyleLbl="alignNode1" presStyleIdx="0" presStyleCnt="1">
        <dgm:presLayoutVars>
          <dgm:chMax val="0"/>
          <dgm:chPref val="0"/>
          <dgm:bulletEnabled val="1"/>
        </dgm:presLayoutVars>
      </dgm:prSet>
      <dgm:spPr/>
    </dgm:pt>
    <dgm:pt modelId="{D43767FB-CCE1-B24C-9B7F-FF8830C00AC7}" type="pres">
      <dgm:prSet presAssocID="{E91B81ED-7830-9040-87A7-EE8E53B60D23}" presName="desTx" presStyleLbl="alignAccFollowNode1" presStyleIdx="0" presStyleCnt="1">
        <dgm:presLayoutVars>
          <dgm:bulletEnabled val="1"/>
        </dgm:presLayoutVars>
      </dgm:prSet>
      <dgm:spPr/>
    </dgm:pt>
  </dgm:ptLst>
  <dgm:cxnLst>
    <dgm:cxn modelId="{64EA2A01-4546-4C47-A92D-9CFBF7789A71}" type="presOf" srcId="{52921142-F189-8848-B780-A50C8D0F5E3C}" destId="{D43767FB-CCE1-B24C-9B7F-FF8830C00AC7}" srcOrd="0" destOrd="0" presId="urn:microsoft.com/office/officeart/2005/8/layout/hList1"/>
    <dgm:cxn modelId="{0D015209-CEE0-D048-8ECD-31AA64D23E8F}" type="presOf" srcId="{F02669F3-1211-8E4D-8E98-B1C331D06E3D}" destId="{D43767FB-CCE1-B24C-9B7F-FF8830C00AC7}" srcOrd="0" destOrd="4" presId="urn:microsoft.com/office/officeart/2005/8/layout/hList1"/>
    <dgm:cxn modelId="{6E470815-DF82-6547-8F4F-43ABEE155807}" type="presOf" srcId="{0BD97D9D-92A1-8343-B197-D55F50E479DA}" destId="{F510FFC3-6BC5-094A-8502-2ECFC461BA2E}" srcOrd="0" destOrd="0" presId="urn:microsoft.com/office/officeart/2005/8/layout/hList1"/>
    <dgm:cxn modelId="{F4028A25-0735-6E44-A18A-E40905357ACF}" type="presOf" srcId="{25A38CE7-1F62-E542-B85B-C3ACA4AB0B9A}" destId="{D43767FB-CCE1-B24C-9B7F-FF8830C00AC7}" srcOrd="0" destOrd="1" presId="urn:microsoft.com/office/officeart/2005/8/layout/hList1"/>
    <dgm:cxn modelId="{A9EBED3B-C3D1-A14F-9A55-31CEE52585D8}" type="presOf" srcId="{BA00CB77-372C-3545-A8E9-82F58F128294}" destId="{D43767FB-CCE1-B24C-9B7F-FF8830C00AC7}" srcOrd="0" destOrd="3" presId="urn:microsoft.com/office/officeart/2005/8/layout/hList1"/>
    <dgm:cxn modelId="{11823F66-48FD-FE40-90C3-1A9BB130A6AC}" type="presOf" srcId="{E91B81ED-7830-9040-87A7-EE8E53B60D23}" destId="{367235C7-FA3A-904D-BE08-E79EEAE1889E}" srcOrd="0" destOrd="0" presId="urn:microsoft.com/office/officeart/2005/8/layout/hList1"/>
    <dgm:cxn modelId="{F1D6C167-41E6-EC40-9E0B-A2E69E850E09}" srcId="{E91B81ED-7830-9040-87A7-EE8E53B60D23}" destId="{F02669F3-1211-8E4D-8E98-B1C331D06E3D}" srcOrd="4" destOrd="0" parTransId="{9C072479-3DB6-794B-998E-BE101489D1D2}" sibTransId="{BB78BCAB-6A7C-F343-9DB2-D14A112F35B6}"/>
    <dgm:cxn modelId="{B09F8F49-FF76-6540-B025-48730910BA7D}" srcId="{E91B81ED-7830-9040-87A7-EE8E53B60D23}" destId="{25A38CE7-1F62-E542-B85B-C3ACA4AB0B9A}" srcOrd="1" destOrd="0" parTransId="{515F40EF-9F34-9646-BE29-C6C501F73FA6}" sibTransId="{3082473D-756B-524D-A8AF-125556228676}"/>
    <dgm:cxn modelId="{F8D44D4E-29F7-3747-B42A-FC13114214B0}" srcId="{E91B81ED-7830-9040-87A7-EE8E53B60D23}" destId="{BA00CB77-372C-3545-A8E9-82F58F128294}" srcOrd="3" destOrd="0" parTransId="{15E635E3-2875-FE46-A08E-67F17BC74BAF}" sibTransId="{42C4AD58-BF5C-EC41-ABF5-A959AD489F4E}"/>
    <dgm:cxn modelId="{92887657-D8A5-0847-BCDE-90F56DDD84B6}" srcId="{0BD97D9D-92A1-8343-B197-D55F50E479DA}" destId="{E91B81ED-7830-9040-87A7-EE8E53B60D23}" srcOrd="0" destOrd="0" parTransId="{9C2A963F-42A2-3A49-A474-57FA192CB323}" sibTransId="{9122C8D1-4EF7-E64C-8A00-A22488E0B5B0}"/>
    <dgm:cxn modelId="{0E5CD9DF-B2D6-3C45-ABCB-E4D0C6D3D99A}" srcId="{E91B81ED-7830-9040-87A7-EE8E53B60D23}" destId="{CBEE2D7A-6984-6844-957A-9EB74A3942E9}" srcOrd="2" destOrd="0" parTransId="{4D191126-3163-7E43-92E2-83BB1CDA6954}" sibTransId="{C188209B-446C-094A-9751-802C34BDA095}"/>
    <dgm:cxn modelId="{C56FFDFC-C6EB-014A-AC20-06D1192EDEC0}" type="presOf" srcId="{CBEE2D7A-6984-6844-957A-9EB74A3942E9}" destId="{D43767FB-CCE1-B24C-9B7F-FF8830C00AC7}" srcOrd="0" destOrd="2" presId="urn:microsoft.com/office/officeart/2005/8/layout/hList1"/>
    <dgm:cxn modelId="{D0189AFD-1E80-3D41-B3E2-F0C2338E8764}" srcId="{E91B81ED-7830-9040-87A7-EE8E53B60D23}" destId="{52921142-F189-8848-B780-A50C8D0F5E3C}" srcOrd="0" destOrd="0" parTransId="{F63F4745-3F9B-DF40-A537-F8D41908D575}" sibTransId="{E9CD26E1-FADB-674E-9D3D-D1723627628B}"/>
    <dgm:cxn modelId="{BEE64669-6DE3-2E43-9421-00290662FC1E}" type="presParOf" srcId="{F510FFC3-6BC5-094A-8502-2ECFC461BA2E}" destId="{7DD6D808-2158-B246-A992-217FD8CAC0FF}" srcOrd="0" destOrd="0" presId="urn:microsoft.com/office/officeart/2005/8/layout/hList1"/>
    <dgm:cxn modelId="{7A3A8999-BCEE-D546-A923-343734396D23}" type="presParOf" srcId="{7DD6D808-2158-B246-A992-217FD8CAC0FF}" destId="{367235C7-FA3A-904D-BE08-E79EEAE1889E}" srcOrd="0" destOrd="0" presId="urn:microsoft.com/office/officeart/2005/8/layout/hList1"/>
    <dgm:cxn modelId="{AE1707E7-BFD6-F040-A1E2-6E9458458019}" type="presParOf" srcId="{7DD6D808-2158-B246-A992-217FD8CAC0FF}" destId="{D43767FB-CCE1-B24C-9B7F-FF8830C00AC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D63B9A8-0290-E447-9DAE-F87DC44142A1}" type="doc">
      <dgm:prSet loTypeId="urn:microsoft.com/office/officeart/2005/8/layout/hList1" loCatId="list" qsTypeId="urn:microsoft.com/office/officeart/2005/8/quickstyle/simple4" qsCatId="simple" csTypeId="urn:microsoft.com/office/officeart/2005/8/colors/accent1_2" csCatId="accent1"/>
      <dgm:spPr/>
      <dgm:t>
        <a:bodyPr/>
        <a:lstStyle/>
        <a:p>
          <a:endParaRPr lang="en-US"/>
        </a:p>
      </dgm:t>
    </dgm:pt>
    <dgm:pt modelId="{C1612CFA-1142-2C42-959A-AE7202B29FE2}">
      <dgm:prSet custT="1"/>
      <dgm:spPr/>
      <dgm:t>
        <a:bodyPr/>
        <a:lstStyle/>
        <a:p>
          <a:pPr rtl="0"/>
          <a:r>
            <a:rPr lang="en-US" sz="1900" dirty="0"/>
            <a:t>Tunnel Mode</a:t>
          </a:r>
        </a:p>
      </dgm:t>
    </dgm:pt>
    <dgm:pt modelId="{958A70C3-32D9-2B49-B38A-4AD3C4CD4319}" type="parTrans" cxnId="{38B5A157-CDF1-0346-8352-85C01A00BD34}">
      <dgm:prSet/>
      <dgm:spPr/>
      <dgm:t>
        <a:bodyPr/>
        <a:lstStyle/>
        <a:p>
          <a:endParaRPr lang="en-US"/>
        </a:p>
      </dgm:t>
    </dgm:pt>
    <dgm:pt modelId="{64220E77-A85A-034D-958D-0FE9D66941C7}" type="sibTrans" cxnId="{38B5A157-CDF1-0346-8352-85C01A00BD34}">
      <dgm:prSet/>
      <dgm:spPr/>
      <dgm:t>
        <a:bodyPr/>
        <a:lstStyle/>
        <a:p>
          <a:endParaRPr lang="en-US"/>
        </a:p>
      </dgm:t>
    </dgm:pt>
    <dgm:pt modelId="{DCC01E55-9E10-1F4D-81C4-C6A1AF751FF6}">
      <dgm:prSet/>
      <dgm:spPr/>
      <dgm:t>
        <a:bodyPr/>
        <a:lstStyle/>
        <a:p>
          <a:pPr rtl="0"/>
          <a:r>
            <a:rPr lang="en-US" dirty="0"/>
            <a:t>Provides protection to the entire IP packet</a:t>
          </a:r>
        </a:p>
      </dgm:t>
    </dgm:pt>
    <dgm:pt modelId="{A2E7995E-F196-4943-9AD3-430293060917}" type="parTrans" cxnId="{AA99EFDD-1B81-BE4C-AE8E-3EAC4BE70221}">
      <dgm:prSet/>
      <dgm:spPr/>
      <dgm:t>
        <a:bodyPr/>
        <a:lstStyle/>
        <a:p>
          <a:endParaRPr lang="en-US"/>
        </a:p>
      </dgm:t>
    </dgm:pt>
    <dgm:pt modelId="{17022C31-7375-3F4B-AA58-C67F0F1697F7}" type="sibTrans" cxnId="{AA99EFDD-1B81-BE4C-AE8E-3EAC4BE70221}">
      <dgm:prSet/>
      <dgm:spPr/>
      <dgm:t>
        <a:bodyPr/>
        <a:lstStyle/>
        <a:p>
          <a:endParaRPr lang="en-US"/>
        </a:p>
      </dgm:t>
    </dgm:pt>
    <dgm:pt modelId="{3A6FAA3C-B694-CD42-94F4-74FE3B8D2FAE}">
      <dgm:prSet/>
      <dgm:spPr/>
      <dgm:t>
        <a:bodyPr/>
        <a:lstStyle/>
        <a:p>
          <a:pPr rtl="0"/>
          <a:r>
            <a:rPr lang="en-US" dirty="0"/>
            <a:t>Used when one or both ends of a security association (SA) are a security gateway</a:t>
          </a:r>
        </a:p>
      </dgm:t>
    </dgm:pt>
    <dgm:pt modelId="{5FFC5A2C-5A6C-A145-8179-0AE5E297A1D1}" type="parTrans" cxnId="{6AA7C9DC-E430-E44C-8BC4-CD38A933517E}">
      <dgm:prSet/>
      <dgm:spPr/>
      <dgm:t>
        <a:bodyPr/>
        <a:lstStyle/>
        <a:p>
          <a:endParaRPr lang="en-US"/>
        </a:p>
      </dgm:t>
    </dgm:pt>
    <dgm:pt modelId="{89A21096-B5BD-6C4B-921A-167FCC60D896}" type="sibTrans" cxnId="{6AA7C9DC-E430-E44C-8BC4-CD38A933517E}">
      <dgm:prSet/>
      <dgm:spPr/>
      <dgm:t>
        <a:bodyPr/>
        <a:lstStyle/>
        <a:p>
          <a:endParaRPr lang="en-US"/>
        </a:p>
      </dgm:t>
    </dgm:pt>
    <dgm:pt modelId="{7A68127E-1051-454A-A22E-8E86FF82C880}">
      <dgm:prSet/>
      <dgm:spPr/>
      <dgm:t>
        <a:bodyPr/>
        <a:lstStyle/>
        <a:p>
          <a:pPr rtl="0"/>
          <a:r>
            <a:rPr lang="en-US" dirty="0"/>
            <a:t>A number of hosts on networks behind firewalls may engage in secure communications without implementing </a:t>
          </a:r>
          <a:r>
            <a:rPr lang="en-US" dirty="0" err="1"/>
            <a:t>IPsec</a:t>
          </a:r>
          <a:endParaRPr lang="en-US" dirty="0"/>
        </a:p>
      </dgm:t>
    </dgm:pt>
    <dgm:pt modelId="{0CDAF26A-D958-C140-B736-6444F8461E6E}" type="parTrans" cxnId="{89BD51B5-78FC-2A4F-82D0-481F5A32E5F3}">
      <dgm:prSet/>
      <dgm:spPr/>
      <dgm:t>
        <a:bodyPr/>
        <a:lstStyle/>
        <a:p>
          <a:endParaRPr lang="en-US"/>
        </a:p>
      </dgm:t>
    </dgm:pt>
    <dgm:pt modelId="{91931A2E-888B-8D48-B983-8766244E7D3A}" type="sibTrans" cxnId="{89BD51B5-78FC-2A4F-82D0-481F5A32E5F3}">
      <dgm:prSet/>
      <dgm:spPr/>
      <dgm:t>
        <a:bodyPr/>
        <a:lstStyle/>
        <a:p>
          <a:endParaRPr lang="en-US"/>
        </a:p>
      </dgm:t>
    </dgm:pt>
    <dgm:pt modelId="{8F21D9FD-FDE7-A94A-9F3E-A278BA5CAB8F}">
      <dgm:prSet/>
      <dgm:spPr/>
      <dgm:t>
        <a:bodyPr/>
        <a:lstStyle/>
        <a:p>
          <a:pPr rtl="0"/>
          <a:r>
            <a:rPr lang="en-US" dirty="0"/>
            <a:t>ESP in tunnel mode encrypts and optionally authenticates the entire inner IP packet, including the inner IP header</a:t>
          </a:r>
        </a:p>
      </dgm:t>
    </dgm:pt>
    <dgm:pt modelId="{13406A37-6C0D-8F40-A7BF-39A157FECCDB}" type="parTrans" cxnId="{C652A775-9C98-F14F-B6C1-1A1612FD2C14}">
      <dgm:prSet/>
      <dgm:spPr/>
      <dgm:t>
        <a:bodyPr/>
        <a:lstStyle/>
        <a:p>
          <a:endParaRPr lang="en-US"/>
        </a:p>
      </dgm:t>
    </dgm:pt>
    <dgm:pt modelId="{5CE1E2FB-61D1-744A-BC83-E743FB83ED7B}" type="sibTrans" cxnId="{C652A775-9C98-F14F-B6C1-1A1612FD2C14}">
      <dgm:prSet/>
      <dgm:spPr/>
      <dgm:t>
        <a:bodyPr/>
        <a:lstStyle/>
        <a:p>
          <a:endParaRPr lang="en-US"/>
        </a:p>
      </dgm:t>
    </dgm:pt>
    <dgm:pt modelId="{7CB33CE0-C150-E945-BE90-C34BEA31E574}">
      <dgm:prSet/>
      <dgm:spPr/>
      <dgm:t>
        <a:bodyPr/>
        <a:lstStyle/>
        <a:p>
          <a:pPr rtl="0"/>
          <a:r>
            <a:rPr lang="en-US" dirty="0"/>
            <a:t>AH in tunnel mode authenticates the entire inner IP packet and selected portions of the outer IP header</a:t>
          </a:r>
        </a:p>
      </dgm:t>
    </dgm:pt>
    <dgm:pt modelId="{6DC8E7C6-4DA6-7C45-BD6B-71E076AE16FA}" type="parTrans" cxnId="{D32EA936-B22D-3347-BB2E-E1E92545D8A6}">
      <dgm:prSet/>
      <dgm:spPr/>
      <dgm:t>
        <a:bodyPr/>
        <a:lstStyle/>
        <a:p>
          <a:endParaRPr lang="en-US"/>
        </a:p>
      </dgm:t>
    </dgm:pt>
    <dgm:pt modelId="{605A334B-D8B7-724E-91CB-41D99F7EAACE}" type="sibTrans" cxnId="{D32EA936-B22D-3347-BB2E-E1E92545D8A6}">
      <dgm:prSet/>
      <dgm:spPr/>
      <dgm:t>
        <a:bodyPr/>
        <a:lstStyle/>
        <a:p>
          <a:endParaRPr lang="en-US"/>
        </a:p>
      </dgm:t>
    </dgm:pt>
    <dgm:pt modelId="{2919F9DF-67F5-FC45-90C3-2401D0A8DC94}" type="pres">
      <dgm:prSet presAssocID="{BD63B9A8-0290-E447-9DAE-F87DC44142A1}" presName="Name0" presStyleCnt="0">
        <dgm:presLayoutVars>
          <dgm:dir/>
          <dgm:animLvl val="lvl"/>
          <dgm:resizeHandles val="exact"/>
        </dgm:presLayoutVars>
      </dgm:prSet>
      <dgm:spPr/>
    </dgm:pt>
    <dgm:pt modelId="{DC2F6BFF-E4EC-B848-A47F-5105C445453A}" type="pres">
      <dgm:prSet presAssocID="{C1612CFA-1142-2C42-959A-AE7202B29FE2}" presName="composite" presStyleCnt="0"/>
      <dgm:spPr/>
    </dgm:pt>
    <dgm:pt modelId="{8E752F13-BF69-3147-B98A-6E99C8C2052E}" type="pres">
      <dgm:prSet presAssocID="{C1612CFA-1142-2C42-959A-AE7202B29FE2}" presName="parTx" presStyleLbl="alignNode1" presStyleIdx="0" presStyleCnt="1">
        <dgm:presLayoutVars>
          <dgm:chMax val="0"/>
          <dgm:chPref val="0"/>
          <dgm:bulletEnabled val="1"/>
        </dgm:presLayoutVars>
      </dgm:prSet>
      <dgm:spPr/>
    </dgm:pt>
    <dgm:pt modelId="{345E7453-BDC7-4B43-B53A-AA8C04B406D8}" type="pres">
      <dgm:prSet presAssocID="{C1612CFA-1142-2C42-959A-AE7202B29FE2}" presName="desTx" presStyleLbl="alignAccFollowNode1" presStyleIdx="0" presStyleCnt="1">
        <dgm:presLayoutVars>
          <dgm:bulletEnabled val="1"/>
        </dgm:presLayoutVars>
      </dgm:prSet>
      <dgm:spPr/>
    </dgm:pt>
  </dgm:ptLst>
  <dgm:cxnLst>
    <dgm:cxn modelId="{134EAB08-5486-674C-908F-1C633972382C}" type="presOf" srcId="{BD63B9A8-0290-E447-9DAE-F87DC44142A1}" destId="{2919F9DF-67F5-FC45-90C3-2401D0A8DC94}" srcOrd="0" destOrd="0" presId="urn:microsoft.com/office/officeart/2005/8/layout/hList1"/>
    <dgm:cxn modelId="{D32EA936-B22D-3347-BB2E-E1E92545D8A6}" srcId="{C1612CFA-1142-2C42-959A-AE7202B29FE2}" destId="{7CB33CE0-C150-E945-BE90-C34BEA31E574}" srcOrd="4" destOrd="0" parTransId="{6DC8E7C6-4DA6-7C45-BD6B-71E076AE16FA}" sibTransId="{605A334B-D8B7-724E-91CB-41D99F7EAACE}"/>
    <dgm:cxn modelId="{013E7E38-7051-7540-B910-E7172B1553B1}" type="presOf" srcId="{7CB33CE0-C150-E945-BE90-C34BEA31E574}" destId="{345E7453-BDC7-4B43-B53A-AA8C04B406D8}" srcOrd="0" destOrd="4" presId="urn:microsoft.com/office/officeart/2005/8/layout/hList1"/>
    <dgm:cxn modelId="{81A31664-5335-3C4D-9903-D47B355BED85}" type="presOf" srcId="{C1612CFA-1142-2C42-959A-AE7202B29FE2}" destId="{8E752F13-BF69-3147-B98A-6E99C8C2052E}" srcOrd="0" destOrd="0" presId="urn:microsoft.com/office/officeart/2005/8/layout/hList1"/>
    <dgm:cxn modelId="{C652A775-9C98-F14F-B6C1-1A1612FD2C14}" srcId="{C1612CFA-1142-2C42-959A-AE7202B29FE2}" destId="{8F21D9FD-FDE7-A94A-9F3E-A278BA5CAB8F}" srcOrd="3" destOrd="0" parTransId="{13406A37-6C0D-8F40-A7BF-39A157FECCDB}" sibTransId="{5CE1E2FB-61D1-744A-BC83-E743FB83ED7B}"/>
    <dgm:cxn modelId="{38B5A157-CDF1-0346-8352-85C01A00BD34}" srcId="{BD63B9A8-0290-E447-9DAE-F87DC44142A1}" destId="{C1612CFA-1142-2C42-959A-AE7202B29FE2}" srcOrd="0" destOrd="0" parTransId="{958A70C3-32D9-2B49-B38A-4AD3C4CD4319}" sibTransId="{64220E77-A85A-034D-958D-0FE9D66941C7}"/>
    <dgm:cxn modelId="{DF78A279-3BE8-334D-8E80-8B83D3F24537}" type="presOf" srcId="{8F21D9FD-FDE7-A94A-9F3E-A278BA5CAB8F}" destId="{345E7453-BDC7-4B43-B53A-AA8C04B406D8}" srcOrd="0" destOrd="3" presId="urn:microsoft.com/office/officeart/2005/8/layout/hList1"/>
    <dgm:cxn modelId="{DE0080B1-8CB8-B840-B702-9D3D79AFC7C1}" type="presOf" srcId="{3A6FAA3C-B694-CD42-94F4-74FE3B8D2FAE}" destId="{345E7453-BDC7-4B43-B53A-AA8C04B406D8}" srcOrd="0" destOrd="1" presId="urn:microsoft.com/office/officeart/2005/8/layout/hList1"/>
    <dgm:cxn modelId="{89BD51B5-78FC-2A4F-82D0-481F5A32E5F3}" srcId="{C1612CFA-1142-2C42-959A-AE7202B29FE2}" destId="{7A68127E-1051-454A-A22E-8E86FF82C880}" srcOrd="2" destOrd="0" parTransId="{0CDAF26A-D958-C140-B736-6444F8461E6E}" sibTransId="{91931A2E-888B-8D48-B983-8766244E7D3A}"/>
    <dgm:cxn modelId="{6AA7C9DC-E430-E44C-8BC4-CD38A933517E}" srcId="{C1612CFA-1142-2C42-959A-AE7202B29FE2}" destId="{3A6FAA3C-B694-CD42-94F4-74FE3B8D2FAE}" srcOrd="1" destOrd="0" parTransId="{5FFC5A2C-5A6C-A145-8179-0AE5E297A1D1}" sibTransId="{89A21096-B5BD-6C4B-921A-167FCC60D896}"/>
    <dgm:cxn modelId="{AA99EFDD-1B81-BE4C-AE8E-3EAC4BE70221}" srcId="{C1612CFA-1142-2C42-959A-AE7202B29FE2}" destId="{DCC01E55-9E10-1F4D-81C4-C6A1AF751FF6}" srcOrd="0" destOrd="0" parTransId="{A2E7995E-F196-4943-9AD3-430293060917}" sibTransId="{17022C31-7375-3F4B-AA58-C67F0F1697F7}"/>
    <dgm:cxn modelId="{258F66E7-882E-D940-A450-8E0CD3BED1F3}" type="presOf" srcId="{DCC01E55-9E10-1F4D-81C4-C6A1AF751FF6}" destId="{345E7453-BDC7-4B43-B53A-AA8C04B406D8}" srcOrd="0" destOrd="0" presId="urn:microsoft.com/office/officeart/2005/8/layout/hList1"/>
    <dgm:cxn modelId="{5AAF02FB-5E58-304E-AC55-DE7E7787D6E0}" type="presOf" srcId="{7A68127E-1051-454A-A22E-8E86FF82C880}" destId="{345E7453-BDC7-4B43-B53A-AA8C04B406D8}" srcOrd="0" destOrd="2" presId="urn:microsoft.com/office/officeart/2005/8/layout/hList1"/>
    <dgm:cxn modelId="{085B8511-B703-BE44-A421-1AEA11656A89}" type="presParOf" srcId="{2919F9DF-67F5-FC45-90C3-2401D0A8DC94}" destId="{DC2F6BFF-E4EC-B848-A47F-5105C445453A}" srcOrd="0" destOrd="0" presId="urn:microsoft.com/office/officeart/2005/8/layout/hList1"/>
    <dgm:cxn modelId="{29ED2975-EF31-E048-AD29-92315F2BEB1A}" type="presParOf" srcId="{DC2F6BFF-E4EC-B848-A47F-5105C445453A}" destId="{8E752F13-BF69-3147-B98A-6E99C8C2052E}" srcOrd="0" destOrd="0" presId="urn:microsoft.com/office/officeart/2005/8/layout/hList1"/>
    <dgm:cxn modelId="{AEAD138B-A281-A346-80FC-D2CFC02DBBFF}" type="presParOf" srcId="{DC2F6BFF-E4EC-B848-A47F-5105C445453A}" destId="{345E7453-BDC7-4B43-B53A-AA8C04B406D8}"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EF1602E-C303-DA40-9352-B4A4B7E47824}"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C78DE1E7-58DB-BD49-8690-B6ABCD839A4A}">
      <dgm:prSet phldrT="[Text]"/>
      <dgm:spPr>
        <a:solidFill>
          <a:schemeClr val="tx2"/>
        </a:solidFill>
        <a:ln>
          <a:solidFill>
            <a:schemeClr val="bg2"/>
          </a:solidFill>
        </a:ln>
      </dgm:spPr>
      <dgm:t>
        <a:bodyPr/>
        <a:lstStyle/>
        <a:p>
          <a:r>
            <a:rPr lang="en-AU" dirty="0">
              <a:solidFill>
                <a:schemeClr val="tx2">
                  <a:lumMod val="10000"/>
                </a:schemeClr>
              </a:solidFill>
            </a:rPr>
            <a:t>Security Parameters Index (SPI)</a:t>
          </a:r>
          <a:endParaRPr lang="en-US" dirty="0">
            <a:solidFill>
              <a:schemeClr val="tx2">
                <a:lumMod val="10000"/>
              </a:schemeClr>
            </a:solidFill>
          </a:endParaRPr>
        </a:p>
      </dgm:t>
    </dgm:pt>
    <dgm:pt modelId="{398A5D96-C781-454E-90AF-A01AD42673A5}" type="parTrans" cxnId="{937D7F5D-BD57-5946-AEFD-EDEF647345DC}">
      <dgm:prSet/>
      <dgm:spPr/>
      <dgm:t>
        <a:bodyPr/>
        <a:lstStyle/>
        <a:p>
          <a:endParaRPr lang="en-US"/>
        </a:p>
      </dgm:t>
    </dgm:pt>
    <dgm:pt modelId="{E30791F8-9D82-094B-A936-78095DCA1C32}" type="sibTrans" cxnId="{937D7F5D-BD57-5946-AEFD-EDEF647345DC}">
      <dgm:prSet/>
      <dgm:spPr/>
      <dgm:t>
        <a:bodyPr/>
        <a:lstStyle/>
        <a:p>
          <a:endParaRPr lang="en-US"/>
        </a:p>
      </dgm:t>
    </dgm:pt>
    <dgm:pt modelId="{2E53BC76-E6BC-A34E-9DDC-779830C582F7}">
      <dgm:prSet/>
      <dgm:spPr>
        <a:solidFill>
          <a:schemeClr val="tx2"/>
        </a:solidFill>
        <a:ln>
          <a:solidFill>
            <a:schemeClr val="bg2"/>
          </a:solidFill>
        </a:ln>
      </dgm:spPr>
      <dgm:t>
        <a:bodyPr/>
        <a:lstStyle/>
        <a:p>
          <a:r>
            <a:rPr lang="en-AU" dirty="0">
              <a:solidFill>
                <a:schemeClr val="tx2">
                  <a:lumMod val="10000"/>
                </a:schemeClr>
              </a:solidFill>
            </a:rPr>
            <a:t>A 32-bit unsigned integer assigned to this SA and having local significance only</a:t>
          </a:r>
        </a:p>
      </dgm:t>
    </dgm:pt>
    <dgm:pt modelId="{39A9269E-DE67-AE4C-ABFA-AF00E5F41684}" type="parTrans" cxnId="{A58DCF09-8E26-584D-9B06-70FC48166160}">
      <dgm:prSet/>
      <dgm:spPr/>
      <dgm:t>
        <a:bodyPr/>
        <a:lstStyle/>
        <a:p>
          <a:endParaRPr lang="en-US"/>
        </a:p>
      </dgm:t>
    </dgm:pt>
    <dgm:pt modelId="{A3F904F6-6E2C-6844-B3D7-CE148FC0AA88}" type="sibTrans" cxnId="{A58DCF09-8E26-584D-9B06-70FC48166160}">
      <dgm:prSet/>
      <dgm:spPr/>
      <dgm:t>
        <a:bodyPr/>
        <a:lstStyle/>
        <a:p>
          <a:endParaRPr lang="en-US"/>
        </a:p>
      </dgm:t>
    </dgm:pt>
    <dgm:pt modelId="{62B68D2F-FEC9-584F-86EB-34ED3A5604D2}">
      <dgm:prSet/>
      <dgm:spPr>
        <a:solidFill>
          <a:schemeClr val="tx2"/>
        </a:solidFill>
        <a:ln>
          <a:solidFill>
            <a:schemeClr val="bg2"/>
          </a:solidFill>
        </a:ln>
      </dgm:spPr>
      <dgm:t>
        <a:bodyPr/>
        <a:lstStyle/>
        <a:p>
          <a:r>
            <a:rPr lang="en-AU" dirty="0">
              <a:solidFill>
                <a:schemeClr val="tx2">
                  <a:lumMod val="10000"/>
                </a:schemeClr>
              </a:solidFill>
            </a:rPr>
            <a:t>IP Destination Address</a:t>
          </a:r>
        </a:p>
      </dgm:t>
    </dgm:pt>
    <dgm:pt modelId="{2724F0B2-AA67-704C-A3DB-14F7792FF14B}" type="parTrans" cxnId="{DD8C4CCC-9561-D84B-8234-B11B0240FF06}">
      <dgm:prSet/>
      <dgm:spPr/>
      <dgm:t>
        <a:bodyPr/>
        <a:lstStyle/>
        <a:p>
          <a:endParaRPr lang="en-US"/>
        </a:p>
      </dgm:t>
    </dgm:pt>
    <dgm:pt modelId="{770D3949-7843-434A-A225-13A29A2EA8B1}" type="sibTrans" cxnId="{DD8C4CCC-9561-D84B-8234-B11B0240FF06}">
      <dgm:prSet/>
      <dgm:spPr/>
      <dgm:t>
        <a:bodyPr/>
        <a:lstStyle/>
        <a:p>
          <a:endParaRPr lang="en-US"/>
        </a:p>
      </dgm:t>
    </dgm:pt>
    <dgm:pt modelId="{14E6B954-9DE3-484A-99B3-13CC21ED2D59}">
      <dgm:prSet/>
      <dgm:spPr>
        <a:solidFill>
          <a:schemeClr val="tx2"/>
        </a:solidFill>
        <a:ln>
          <a:solidFill>
            <a:schemeClr val="bg2"/>
          </a:solidFill>
        </a:ln>
      </dgm:spPr>
      <dgm:t>
        <a:bodyPr/>
        <a:lstStyle/>
        <a:p>
          <a:r>
            <a:rPr lang="en-AU" dirty="0">
              <a:solidFill>
                <a:schemeClr val="tx2">
                  <a:lumMod val="10000"/>
                </a:schemeClr>
              </a:solidFill>
            </a:rPr>
            <a:t>Address of the destination endpoint of the SA, which may be an end-user system or a network system such as a firewall or router</a:t>
          </a:r>
        </a:p>
      </dgm:t>
    </dgm:pt>
    <dgm:pt modelId="{09B9FC95-01D5-5C4A-84E9-7A507E1D1B02}" type="parTrans" cxnId="{0A992FA7-6A4B-3F4C-902E-F37EFD1B3DD6}">
      <dgm:prSet/>
      <dgm:spPr/>
      <dgm:t>
        <a:bodyPr/>
        <a:lstStyle/>
        <a:p>
          <a:endParaRPr lang="en-US"/>
        </a:p>
      </dgm:t>
    </dgm:pt>
    <dgm:pt modelId="{2130D0A5-AEF0-7F42-9618-A7F2FC44D153}" type="sibTrans" cxnId="{0A992FA7-6A4B-3F4C-902E-F37EFD1B3DD6}">
      <dgm:prSet/>
      <dgm:spPr/>
      <dgm:t>
        <a:bodyPr/>
        <a:lstStyle/>
        <a:p>
          <a:endParaRPr lang="en-US"/>
        </a:p>
      </dgm:t>
    </dgm:pt>
    <dgm:pt modelId="{AA8F9F2F-4B70-6143-BB7C-FFCE1818F997}">
      <dgm:prSet/>
      <dgm:spPr>
        <a:solidFill>
          <a:schemeClr val="tx2"/>
        </a:solidFill>
        <a:ln>
          <a:solidFill>
            <a:schemeClr val="bg2"/>
          </a:solidFill>
        </a:ln>
      </dgm:spPr>
      <dgm:t>
        <a:bodyPr/>
        <a:lstStyle/>
        <a:p>
          <a:r>
            <a:rPr lang="en-AU" dirty="0">
              <a:solidFill>
                <a:schemeClr val="tx2">
                  <a:lumMod val="10000"/>
                </a:schemeClr>
              </a:solidFill>
            </a:rPr>
            <a:t>Security protocol identifier</a:t>
          </a:r>
        </a:p>
      </dgm:t>
    </dgm:pt>
    <dgm:pt modelId="{49AB83FE-F3AF-2145-8640-C0174DF53F50}" type="parTrans" cxnId="{02DEC540-FB28-5242-A1A2-164BE1A93956}">
      <dgm:prSet/>
      <dgm:spPr/>
      <dgm:t>
        <a:bodyPr/>
        <a:lstStyle/>
        <a:p>
          <a:endParaRPr lang="en-US"/>
        </a:p>
      </dgm:t>
    </dgm:pt>
    <dgm:pt modelId="{3B6D5E2C-AAED-444F-8229-F474199E8D33}" type="sibTrans" cxnId="{02DEC540-FB28-5242-A1A2-164BE1A93956}">
      <dgm:prSet/>
      <dgm:spPr/>
      <dgm:t>
        <a:bodyPr/>
        <a:lstStyle/>
        <a:p>
          <a:endParaRPr lang="en-US"/>
        </a:p>
      </dgm:t>
    </dgm:pt>
    <dgm:pt modelId="{077A1FD4-16BF-114B-A4F4-3A555E09039E}">
      <dgm:prSet/>
      <dgm:spPr>
        <a:solidFill>
          <a:schemeClr val="tx2"/>
        </a:solidFill>
        <a:ln>
          <a:solidFill>
            <a:schemeClr val="bg2"/>
          </a:solidFill>
        </a:ln>
      </dgm:spPr>
      <dgm:t>
        <a:bodyPr/>
        <a:lstStyle/>
        <a:p>
          <a:r>
            <a:rPr lang="en-AU" dirty="0">
              <a:solidFill>
                <a:schemeClr val="tx2">
                  <a:lumMod val="10000"/>
                </a:schemeClr>
              </a:solidFill>
            </a:rPr>
            <a:t>Indicates whether the association is an AH or ESP security association</a:t>
          </a:r>
        </a:p>
      </dgm:t>
    </dgm:pt>
    <dgm:pt modelId="{F3F09168-6956-3040-BAC8-0D66E2037D27}" type="parTrans" cxnId="{4AED85F9-A939-C44C-AC5E-7FC3B9A4EB53}">
      <dgm:prSet/>
      <dgm:spPr/>
      <dgm:t>
        <a:bodyPr/>
        <a:lstStyle/>
        <a:p>
          <a:endParaRPr lang="en-US"/>
        </a:p>
      </dgm:t>
    </dgm:pt>
    <dgm:pt modelId="{C5AEA8B8-031D-4D4E-80E6-AF5D19EE3082}" type="sibTrans" cxnId="{4AED85F9-A939-C44C-AC5E-7FC3B9A4EB53}">
      <dgm:prSet/>
      <dgm:spPr/>
      <dgm:t>
        <a:bodyPr/>
        <a:lstStyle/>
        <a:p>
          <a:endParaRPr lang="en-US"/>
        </a:p>
      </dgm:t>
    </dgm:pt>
    <dgm:pt modelId="{050453FE-36C4-CC46-BA4C-E0BB79F72323}" type="pres">
      <dgm:prSet presAssocID="{1EF1602E-C303-DA40-9352-B4A4B7E47824}" presName="compositeShape" presStyleCnt="0">
        <dgm:presLayoutVars>
          <dgm:chMax val="7"/>
          <dgm:dir/>
          <dgm:resizeHandles val="exact"/>
        </dgm:presLayoutVars>
      </dgm:prSet>
      <dgm:spPr/>
    </dgm:pt>
    <dgm:pt modelId="{415A2390-973D-8B47-8B9D-6F29CA4AFC57}" type="pres">
      <dgm:prSet presAssocID="{C78DE1E7-58DB-BD49-8690-B6ABCD839A4A}" presName="circ1" presStyleLbl="vennNode1" presStyleIdx="0" presStyleCnt="3"/>
      <dgm:spPr/>
    </dgm:pt>
    <dgm:pt modelId="{5521CFCD-58E6-EB47-9CCC-E26AC69BAF47}" type="pres">
      <dgm:prSet presAssocID="{C78DE1E7-58DB-BD49-8690-B6ABCD839A4A}" presName="circ1Tx" presStyleLbl="revTx" presStyleIdx="0" presStyleCnt="0">
        <dgm:presLayoutVars>
          <dgm:chMax val="0"/>
          <dgm:chPref val="0"/>
          <dgm:bulletEnabled val="1"/>
        </dgm:presLayoutVars>
      </dgm:prSet>
      <dgm:spPr/>
    </dgm:pt>
    <dgm:pt modelId="{CF3F18DD-5263-1940-B599-27C89DC3F298}" type="pres">
      <dgm:prSet presAssocID="{62B68D2F-FEC9-584F-86EB-34ED3A5604D2}" presName="circ2" presStyleLbl="vennNode1" presStyleIdx="1" presStyleCnt="3"/>
      <dgm:spPr/>
    </dgm:pt>
    <dgm:pt modelId="{1B9980DB-A5D2-1242-8808-7910E8348AED}" type="pres">
      <dgm:prSet presAssocID="{62B68D2F-FEC9-584F-86EB-34ED3A5604D2}" presName="circ2Tx" presStyleLbl="revTx" presStyleIdx="0" presStyleCnt="0">
        <dgm:presLayoutVars>
          <dgm:chMax val="0"/>
          <dgm:chPref val="0"/>
          <dgm:bulletEnabled val="1"/>
        </dgm:presLayoutVars>
      </dgm:prSet>
      <dgm:spPr/>
    </dgm:pt>
    <dgm:pt modelId="{6CEAEDBC-7DA9-9545-A749-5CA81761779C}" type="pres">
      <dgm:prSet presAssocID="{AA8F9F2F-4B70-6143-BB7C-FFCE1818F997}" presName="circ3" presStyleLbl="vennNode1" presStyleIdx="2" presStyleCnt="3"/>
      <dgm:spPr/>
    </dgm:pt>
    <dgm:pt modelId="{A5FC5527-58DB-304C-AE5A-7AF087FE0383}" type="pres">
      <dgm:prSet presAssocID="{AA8F9F2F-4B70-6143-BB7C-FFCE1818F997}" presName="circ3Tx" presStyleLbl="revTx" presStyleIdx="0" presStyleCnt="0">
        <dgm:presLayoutVars>
          <dgm:chMax val="0"/>
          <dgm:chPref val="0"/>
          <dgm:bulletEnabled val="1"/>
        </dgm:presLayoutVars>
      </dgm:prSet>
      <dgm:spPr/>
    </dgm:pt>
  </dgm:ptLst>
  <dgm:cxnLst>
    <dgm:cxn modelId="{81082C07-4365-3946-9EC2-5F427AA3812D}" type="presOf" srcId="{C78DE1E7-58DB-BD49-8690-B6ABCD839A4A}" destId="{5521CFCD-58E6-EB47-9CCC-E26AC69BAF47}" srcOrd="1" destOrd="0" presId="urn:microsoft.com/office/officeart/2005/8/layout/venn1"/>
    <dgm:cxn modelId="{C1468508-E4DC-734A-8215-33348D4D9955}" type="presOf" srcId="{AA8F9F2F-4B70-6143-BB7C-FFCE1818F997}" destId="{A5FC5527-58DB-304C-AE5A-7AF087FE0383}" srcOrd="1" destOrd="0" presId="urn:microsoft.com/office/officeart/2005/8/layout/venn1"/>
    <dgm:cxn modelId="{A58DCF09-8E26-584D-9B06-70FC48166160}" srcId="{C78DE1E7-58DB-BD49-8690-B6ABCD839A4A}" destId="{2E53BC76-E6BC-A34E-9DDC-779830C582F7}" srcOrd="0" destOrd="0" parTransId="{39A9269E-DE67-AE4C-ABFA-AF00E5F41684}" sibTransId="{A3F904F6-6E2C-6844-B3D7-CE148FC0AA88}"/>
    <dgm:cxn modelId="{75C87F27-E672-F14A-A03A-B38E878F9D46}" type="presOf" srcId="{62B68D2F-FEC9-584F-86EB-34ED3A5604D2}" destId="{1B9980DB-A5D2-1242-8808-7910E8348AED}" srcOrd="1" destOrd="0" presId="urn:microsoft.com/office/officeart/2005/8/layout/venn1"/>
    <dgm:cxn modelId="{60BE6333-9AA7-3D4D-9B3C-5B0EB92D7DE6}" type="presOf" srcId="{14E6B954-9DE3-484A-99B3-13CC21ED2D59}" destId="{1B9980DB-A5D2-1242-8808-7910E8348AED}" srcOrd="1" destOrd="1" presId="urn:microsoft.com/office/officeart/2005/8/layout/venn1"/>
    <dgm:cxn modelId="{02DEC540-FB28-5242-A1A2-164BE1A93956}" srcId="{1EF1602E-C303-DA40-9352-B4A4B7E47824}" destId="{AA8F9F2F-4B70-6143-BB7C-FFCE1818F997}" srcOrd="2" destOrd="0" parTransId="{49AB83FE-F3AF-2145-8640-C0174DF53F50}" sibTransId="{3B6D5E2C-AAED-444F-8229-F474199E8D33}"/>
    <dgm:cxn modelId="{937D7F5D-BD57-5946-AEFD-EDEF647345DC}" srcId="{1EF1602E-C303-DA40-9352-B4A4B7E47824}" destId="{C78DE1E7-58DB-BD49-8690-B6ABCD839A4A}" srcOrd="0" destOrd="0" parTransId="{398A5D96-C781-454E-90AF-A01AD42673A5}" sibTransId="{E30791F8-9D82-094B-A936-78095DCA1C32}"/>
    <dgm:cxn modelId="{3606584F-BAF3-4C47-9BC7-FD6D1676ADBE}" type="presOf" srcId="{AA8F9F2F-4B70-6143-BB7C-FFCE1818F997}" destId="{6CEAEDBC-7DA9-9545-A749-5CA81761779C}" srcOrd="0" destOrd="0" presId="urn:microsoft.com/office/officeart/2005/8/layout/venn1"/>
    <dgm:cxn modelId="{B6443795-9D41-6341-96C7-24DD861E4F00}" type="presOf" srcId="{14E6B954-9DE3-484A-99B3-13CC21ED2D59}" destId="{CF3F18DD-5263-1940-B599-27C89DC3F298}" srcOrd="0" destOrd="1" presId="urn:microsoft.com/office/officeart/2005/8/layout/venn1"/>
    <dgm:cxn modelId="{1EADE7A0-85AF-2546-B656-E0ED74422B9E}" type="presOf" srcId="{2E53BC76-E6BC-A34E-9DDC-779830C582F7}" destId="{415A2390-973D-8B47-8B9D-6F29CA4AFC57}" srcOrd="0" destOrd="1" presId="urn:microsoft.com/office/officeart/2005/8/layout/venn1"/>
    <dgm:cxn modelId="{0A992FA7-6A4B-3F4C-902E-F37EFD1B3DD6}" srcId="{62B68D2F-FEC9-584F-86EB-34ED3A5604D2}" destId="{14E6B954-9DE3-484A-99B3-13CC21ED2D59}" srcOrd="0" destOrd="0" parTransId="{09B9FC95-01D5-5C4A-84E9-7A507E1D1B02}" sibTransId="{2130D0A5-AEF0-7F42-9618-A7F2FC44D153}"/>
    <dgm:cxn modelId="{CE5929B5-151C-E64A-943E-4BFF8AE8F7C1}" type="presOf" srcId="{1EF1602E-C303-DA40-9352-B4A4B7E47824}" destId="{050453FE-36C4-CC46-BA4C-E0BB79F72323}" srcOrd="0" destOrd="0" presId="urn:microsoft.com/office/officeart/2005/8/layout/venn1"/>
    <dgm:cxn modelId="{502B44B6-FF40-294E-BDD7-FD11E70E1EC5}" type="presOf" srcId="{077A1FD4-16BF-114B-A4F4-3A555E09039E}" destId="{A5FC5527-58DB-304C-AE5A-7AF087FE0383}" srcOrd="1" destOrd="1" presId="urn:microsoft.com/office/officeart/2005/8/layout/venn1"/>
    <dgm:cxn modelId="{96FEB4C1-E470-724A-B502-5AA9E34AC402}" type="presOf" srcId="{C78DE1E7-58DB-BD49-8690-B6ABCD839A4A}" destId="{415A2390-973D-8B47-8B9D-6F29CA4AFC57}" srcOrd="0" destOrd="0" presId="urn:microsoft.com/office/officeart/2005/8/layout/venn1"/>
    <dgm:cxn modelId="{DD8C4CCC-9561-D84B-8234-B11B0240FF06}" srcId="{1EF1602E-C303-DA40-9352-B4A4B7E47824}" destId="{62B68D2F-FEC9-584F-86EB-34ED3A5604D2}" srcOrd="1" destOrd="0" parTransId="{2724F0B2-AA67-704C-A3DB-14F7792FF14B}" sibTransId="{770D3949-7843-434A-A225-13A29A2EA8B1}"/>
    <dgm:cxn modelId="{FEC2CACE-A3D4-A641-9588-B9E4E998FF2B}" type="presOf" srcId="{62B68D2F-FEC9-584F-86EB-34ED3A5604D2}" destId="{CF3F18DD-5263-1940-B599-27C89DC3F298}" srcOrd="0" destOrd="0" presId="urn:microsoft.com/office/officeart/2005/8/layout/venn1"/>
    <dgm:cxn modelId="{6ACB8EDC-6D98-9942-82E9-10B8FB0DFAFA}" type="presOf" srcId="{2E53BC76-E6BC-A34E-9DDC-779830C582F7}" destId="{5521CFCD-58E6-EB47-9CCC-E26AC69BAF47}" srcOrd="1" destOrd="1" presId="urn:microsoft.com/office/officeart/2005/8/layout/venn1"/>
    <dgm:cxn modelId="{4AED85F9-A939-C44C-AC5E-7FC3B9A4EB53}" srcId="{AA8F9F2F-4B70-6143-BB7C-FFCE1818F997}" destId="{077A1FD4-16BF-114B-A4F4-3A555E09039E}" srcOrd="0" destOrd="0" parTransId="{F3F09168-6956-3040-BAC8-0D66E2037D27}" sibTransId="{C5AEA8B8-031D-4D4E-80E6-AF5D19EE3082}"/>
    <dgm:cxn modelId="{BD48C5F9-F399-D640-AD04-49A4ED6203D7}" type="presOf" srcId="{077A1FD4-16BF-114B-A4F4-3A555E09039E}" destId="{6CEAEDBC-7DA9-9545-A749-5CA81761779C}" srcOrd="0" destOrd="1" presId="urn:microsoft.com/office/officeart/2005/8/layout/venn1"/>
    <dgm:cxn modelId="{AEBA87AB-AEA3-0549-9E43-8D04BDCFC6F0}" type="presParOf" srcId="{050453FE-36C4-CC46-BA4C-E0BB79F72323}" destId="{415A2390-973D-8B47-8B9D-6F29CA4AFC57}" srcOrd="0" destOrd="0" presId="urn:microsoft.com/office/officeart/2005/8/layout/venn1"/>
    <dgm:cxn modelId="{C654357B-1EBE-A94D-8166-83797C37D53D}" type="presParOf" srcId="{050453FE-36C4-CC46-BA4C-E0BB79F72323}" destId="{5521CFCD-58E6-EB47-9CCC-E26AC69BAF47}" srcOrd="1" destOrd="0" presId="urn:microsoft.com/office/officeart/2005/8/layout/venn1"/>
    <dgm:cxn modelId="{51B7EE04-BB0B-1040-9052-D07ADB7B68AC}" type="presParOf" srcId="{050453FE-36C4-CC46-BA4C-E0BB79F72323}" destId="{CF3F18DD-5263-1940-B599-27C89DC3F298}" srcOrd="2" destOrd="0" presId="urn:microsoft.com/office/officeart/2005/8/layout/venn1"/>
    <dgm:cxn modelId="{3ECF4914-9738-3B4C-A0E4-29FB4435C450}" type="presParOf" srcId="{050453FE-36C4-CC46-BA4C-E0BB79F72323}" destId="{1B9980DB-A5D2-1242-8808-7910E8348AED}" srcOrd="3" destOrd="0" presId="urn:microsoft.com/office/officeart/2005/8/layout/venn1"/>
    <dgm:cxn modelId="{824DC5C4-D1FD-E64F-BD81-CD832D538C39}" type="presParOf" srcId="{050453FE-36C4-CC46-BA4C-E0BB79F72323}" destId="{6CEAEDBC-7DA9-9545-A749-5CA81761779C}" srcOrd="4" destOrd="0" presId="urn:microsoft.com/office/officeart/2005/8/layout/venn1"/>
    <dgm:cxn modelId="{3A7F9F82-367E-E745-BCD2-4711FD6E0F0B}" type="presParOf" srcId="{050453FE-36C4-CC46-BA4C-E0BB79F72323}" destId="{A5FC5527-58DB-304C-AE5A-7AF087FE0383}"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DD66DD5-D57F-2245-8B75-19099B2795AE}"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8235030C-DEF0-A44B-ACE7-97612A552CDB}">
      <dgm:prSet phldrT="[Text]" custT="1"/>
      <dgm:spPr>
        <a:solidFill>
          <a:schemeClr val="tx2"/>
        </a:solidFill>
        <a:ln>
          <a:solidFill>
            <a:schemeClr val="bg2"/>
          </a:solidFill>
        </a:ln>
      </dgm:spPr>
      <dgm:t>
        <a:bodyPr/>
        <a:lstStyle/>
        <a:p>
          <a:r>
            <a:rPr lang="en-US" sz="1800" b="1" i="0" dirty="0"/>
            <a:t>Remote IP address</a:t>
          </a:r>
        </a:p>
      </dgm:t>
    </dgm:pt>
    <dgm:pt modelId="{7D7CED8C-E84E-6948-A81F-5335B318BD88}" type="parTrans" cxnId="{E0F3C942-17DE-8941-94A9-4D3E3995CB32}">
      <dgm:prSet/>
      <dgm:spPr/>
      <dgm:t>
        <a:bodyPr/>
        <a:lstStyle/>
        <a:p>
          <a:endParaRPr lang="en-US"/>
        </a:p>
      </dgm:t>
    </dgm:pt>
    <dgm:pt modelId="{6108671C-70CC-2C40-83D8-75B076C87451}" type="sibTrans" cxnId="{E0F3C942-17DE-8941-94A9-4D3E3995CB32}">
      <dgm:prSet/>
      <dgm:spPr/>
      <dgm:t>
        <a:bodyPr/>
        <a:lstStyle/>
        <a:p>
          <a:endParaRPr lang="en-US"/>
        </a:p>
      </dgm:t>
    </dgm:pt>
    <dgm:pt modelId="{01E87994-0519-9A4B-94FA-690F830550BF}">
      <dgm:prSet custT="1"/>
      <dgm:spPr>
        <a:ln>
          <a:solidFill>
            <a:schemeClr val="bg2"/>
          </a:solidFill>
        </a:ln>
      </dgm:spPr>
      <dgm:t>
        <a:bodyPr/>
        <a:lstStyle/>
        <a:p>
          <a:r>
            <a:rPr lang="en-US" sz="1300" b="1" i="0" dirty="0"/>
            <a:t>This may be a single IP address, an enumerated list or range of addresses, or a wildcard (mask) address</a:t>
          </a:r>
        </a:p>
      </dgm:t>
    </dgm:pt>
    <dgm:pt modelId="{ED8F6C89-4085-9344-8272-7CA558C693F3}" type="parTrans" cxnId="{BF61E5B1-DB2A-8B4D-B02E-836E2F04228C}">
      <dgm:prSet/>
      <dgm:spPr/>
      <dgm:t>
        <a:bodyPr/>
        <a:lstStyle/>
        <a:p>
          <a:endParaRPr lang="en-US"/>
        </a:p>
      </dgm:t>
    </dgm:pt>
    <dgm:pt modelId="{99D3A389-0DB1-7E43-BCD0-F15C48421277}" type="sibTrans" cxnId="{BF61E5B1-DB2A-8B4D-B02E-836E2F04228C}">
      <dgm:prSet/>
      <dgm:spPr/>
      <dgm:t>
        <a:bodyPr/>
        <a:lstStyle/>
        <a:p>
          <a:endParaRPr lang="en-US"/>
        </a:p>
      </dgm:t>
    </dgm:pt>
    <dgm:pt modelId="{839B8A17-C0E9-8C41-8FDE-87D579F7EBB3}">
      <dgm:prSet custT="1"/>
      <dgm:spPr>
        <a:ln>
          <a:solidFill>
            <a:schemeClr val="bg2"/>
          </a:solidFill>
        </a:ln>
      </dgm:spPr>
      <dgm:t>
        <a:bodyPr/>
        <a:lstStyle/>
        <a:p>
          <a:r>
            <a:rPr lang="en-US" sz="1300" b="1" i="0" dirty="0"/>
            <a:t>The latter two are required to support more than one destination system sharing the same SA</a:t>
          </a:r>
        </a:p>
      </dgm:t>
    </dgm:pt>
    <dgm:pt modelId="{DF0F911E-F26E-BB41-8C2C-07930ED45352}" type="parTrans" cxnId="{28509068-1065-444C-B4DB-5D02EE37011E}">
      <dgm:prSet/>
      <dgm:spPr/>
      <dgm:t>
        <a:bodyPr/>
        <a:lstStyle/>
        <a:p>
          <a:endParaRPr lang="en-US"/>
        </a:p>
      </dgm:t>
    </dgm:pt>
    <dgm:pt modelId="{2A53D76F-C330-8647-9815-2E24D0FA5E04}" type="sibTrans" cxnId="{28509068-1065-444C-B4DB-5D02EE37011E}">
      <dgm:prSet/>
      <dgm:spPr/>
      <dgm:t>
        <a:bodyPr/>
        <a:lstStyle/>
        <a:p>
          <a:endParaRPr lang="en-US"/>
        </a:p>
      </dgm:t>
    </dgm:pt>
    <dgm:pt modelId="{1E91B2C6-366D-224F-95D3-1C325E62BE36}">
      <dgm:prSet custT="1"/>
      <dgm:spPr>
        <a:solidFill>
          <a:schemeClr val="tx2"/>
        </a:solidFill>
        <a:ln>
          <a:solidFill>
            <a:schemeClr val="bg2"/>
          </a:solidFill>
        </a:ln>
      </dgm:spPr>
      <dgm:t>
        <a:bodyPr/>
        <a:lstStyle/>
        <a:p>
          <a:r>
            <a:rPr lang="en-US" sz="1800" b="1" i="0" dirty="0"/>
            <a:t>Local IP address</a:t>
          </a:r>
        </a:p>
      </dgm:t>
    </dgm:pt>
    <dgm:pt modelId="{EBD66D5B-4A2B-AB41-9EAC-EAC2323D78CB}" type="parTrans" cxnId="{CD57D83F-F3CF-8249-BE6B-6A30B7938F8D}">
      <dgm:prSet/>
      <dgm:spPr/>
      <dgm:t>
        <a:bodyPr/>
        <a:lstStyle/>
        <a:p>
          <a:endParaRPr lang="en-US"/>
        </a:p>
      </dgm:t>
    </dgm:pt>
    <dgm:pt modelId="{4FB31A88-463A-B540-9A99-EB0DAC113C7A}" type="sibTrans" cxnId="{CD57D83F-F3CF-8249-BE6B-6A30B7938F8D}">
      <dgm:prSet/>
      <dgm:spPr/>
      <dgm:t>
        <a:bodyPr/>
        <a:lstStyle/>
        <a:p>
          <a:endParaRPr lang="en-US"/>
        </a:p>
      </dgm:t>
    </dgm:pt>
    <dgm:pt modelId="{099A0C6B-DB03-8B44-A574-197F7E17FEB3}">
      <dgm:prSet custT="1"/>
      <dgm:spPr>
        <a:ln>
          <a:solidFill>
            <a:schemeClr val="bg2"/>
          </a:solidFill>
        </a:ln>
      </dgm:spPr>
      <dgm:t>
        <a:bodyPr/>
        <a:lstStyle/>
        <a:p>
          <a:r>
            <a:rPr lang="en-US" sz="1300" b="1" i="0" dirty="0"/>
            <a:t>This may be a single IP address, an enumerated list or range of addresses, or a wildcard (mask) address</a:t>
          </a:r>
        </a:p>
      </dgm:t>
    </dgm:pt>
    <dgm:pt modelId="{D7A7A03B-76F4-C749-84B3-9BEECB32E11B}" type="parTrans" cxnId="{DE56D8B4-BE5C-C34D-BDFF-369FA5EAA99F}">
      <dgm:prSet/>
      <dgm:spPr/>
      <dgm:t>
        <a:bodyPr/>
        <a:lstStyle/>
        <a:p>
          <a:endParaRPr lang="en-US"/>
        </a:p>
      </dgm:t>
    </dgm:pt>
    <dgm:pt modelId="{F97DC75B-834C-7348-B2E2-E38D1B64F3A8}" type="sibTrans" cxnId="{DE56D8B4-BE5C-C34D-BDFF-369FA5EAA99F}">
      <dgm:prSet/>
      <dgm:spPr/>
      <dgm:t>
        <a:bodyPr/>
        <a:lstStyle/>
        <a:p>
          <a:endParaRPr lang="en-US"/>
        </a:p>
      </dgm:t>
    </dgm:pt>
    <dgm:pt modelId="{6BE57182-13CE-7949-8DAF-A010F2E84118}">
      <dgm:prSet custT="1"/>
      <dgm:spPr>
        <a:ln>
          <a:solidFill>
            <a:schemeClr val="bg2"/>
          </a:solidFill>
        </a:ln>
      </dgm:spPr>
      <dgm:t>
        <a:bodyPr/>
        <a:lstStyle/>
        <a:p>
          <a:r>
            <a:rPr lang="en-US" sz="1300" b="1" i="0" dirty="0"/>
            <a:t>The latter two are required to support more than one source system sharing the same SA</a:t>
          </a:r>
        </a:p>
      </dgm:t>
    </dgm:pt>
    <dgm:pt modelId="{40D739F8-B49B-5B48-9FB3-8179452CA428}" type="parTrans" cxnId="{2A75EF9B-9F01-6D40-A10A-F060277AFA4D}">
      <dgm:prSet/>
      <dgm:spPr/>
      <dgm:t>
        <a:bodyPr/>
        <a:lstStyle/>
        <a:p>
          <a:endParaRPr lang="en-US"/>
        </a:p>
      </dgm:t>
    </dgm:pt>
    <dgm:pt modelId="{41F97706-9ED4-2E46-8E33-1390FB58B710}" type="sibTrans" cxnId="{2A75EF9B-9F01-6D40-A10A-F060277AFA4D}">
      <dgm:prSet/>
      <dgm:spPr/>
      <dgm:t>
        <a:bodyPr/>
        <a:lstStyle/>
        <a:p>
          <a:endParaRPr lang="en-US"/>
        </a:p>
      </dgm:t>
    </dgm:pt>
    <dgm:pt modelId="{C4DA937B-1347-4D45-90D4-E636C0023835}">
      <dgm:prSet custT="1"/>
      <dgm:spPr>
        <a:solidFill>
          <a:schemeClr val="tx2"/>
        </a:solidFill>
        <a:ln>
          <a:solidFill>
            <a:schemeClr val="bg2"/>
          </a:solidFill>
        </a:ln>
      </dgm:spPr>
      <dgm:t>
        <a:bodyPr/>
        <a:lstStyle/>
        <a:p>
          <a:r>
            <a:rPr lang="en-US" sz="1800" b="1" i="0" dirty="0"/>
            <a:t>Next layer protocol</a:t>
          </a:r>
        </a:p>
      </dgm:t>
    </dgm:pt>
    <dgm:pt modelId="{91326877-FA40-724D-9C5B-9422C7351AA3}" type="parTrans" cxnId="{4FE1B899-00D5-2348-AF54-271793AE2926}">
      <dgm:prSet/>
      <dgm:spPr/>
      <dgm:t>
        <a:bodyPr/>
        <a:lstStyle/>
        <a:p>
          <a:endParaRPr lang="en-US"/>
        </a:p>
      </dgm:t>
    </dgm:pt>
    <dgm:pt modelId="{67435FFB-ECFF-794A-948F-06E472E31B5D}" type="sibTrans" cxnId="{4FE1B899-00D5-2348-AF54-271793AE2926}">
      <dgm:prSet/>
      <dgm:spPr/>
      <dgm:t>
        <a:bodyPr/>
        <a:lstStyle/>
        <a:p>
          <a:endParaRPr lang="en-US"/>
        </a:p>
      </dgm:t>
    </dgm:pt>
    <dgm:pt modelId="{18836103-E9BC-DB42-A8AA-D4DAB64641D9}">
      <dgm:prSet custT="1"/>
      <dgm:spPr>
        <a:ln>
          <a:solidFill>
            <a:schemeClr val="bg2"/>
          </a:solidFill>
        </a:ln>
      </dgm:spPr>
      <dgm:t>
        <a:bodyPr/>
        <a:lstStyle/>
        <a:p>
          <a:r>
            <a:rPr lang="en-US" sz="1300" b="1" i="0" dirty="0"/>
            <a:t>The IP protocol header includes a field that designates the protocol operating over IP</a:t>
          </a:r>
        </a:p>
      </dgm:t>
    </dgm:pt>
    <dgm:pt modelId="{5FF4E723-0567-D24D-B545-CE32ABFB0F1D}" type="parTrans" cxnId="{98C401EB-FF2F-8840-912A-02B2CD49752D}">
      <dgm:prSet/>
      <dgm:spPr/>
      <dgm:t>
        <a:bodyPr/>
        <a:lstStyle/>
        <a:p>
          <a:endParaRPr lang="en-US"/>
        </a:p>
      </dgm:t>
    </dgm:pt>
    <dgm:pt modelId="{E418B1CB-DE16-0E4F-8CBE-04E46079C600}" type="sibTrans" cxnId="{98C401EB-FF2F-8840-912A-02B2CD49752D}">
      <dgm:prSet/>
      <dgm:spPr/>
      <dgm:t>
        <a:bodyPr/>
        <a:lstStyle/>
        <a:p>
          <a:endParaRPr lang="en-US"/>
        </a:p>
      </dgm:t>
    </dgm:pt>
    <dgm:pt modelId="{A25D92F4-3125-2F45-B47C-2F8D84556F6E}">
      <dgm:prSet custT="1"/>
      <dgm:spPr>
        <a:solidFill>
          <a:schemeClr val="tx2"/>
        </a:solidFill>
        <a:ln>
          <a:solidFill>
            <a:schemeClr val="bg2"/>
          </a:solidFill>
        </a:ln>
      </dgm:spPr>
      <dgm:t>
        <a:bodyPr/>
        <a:lstStyle/>
        <a:p>
          <a:r>
            <a:rPr lang="en-US" sz="1800" b="1" i="0" dirty="0"/>
            <a:t>Name</a:t>
          </a:r>
          <a:r>
            <a:rPr lang="en-US" sz="1300" b="1" i="0" dirty="0"/>
            <a:t> </a:t>
          </a:r>
        </a:p>
      </dgm:t>
    </dgm:pt>
    <dgm:pt modelId="{6F37DE8E-C7C1-194F-B63D-40B3387CE008}" type="parTrans" cxnId="{260D6945-1A60-E145-86B8-47C804EA7360}">
      <dgm:prSet/>
      <dgm:spPr/>
      <dgm:t>
        <a:bodyPr/>
        <a:lstStyle/>
        <a:p>
          <a:endParaRPr lang="en-US"/>
        </a:p>
      </dgm:t>
    </dgm:pt>
    <dgm:pt modelId="{AAC04D04-05FC-D64F-990F-9EEC86599DC7}" type="sibTrans" cxnId="{260D6945-1A60-E145-86B8-47C804EA7360}">
      <dgm:prSet/>
      <dgm:spPr/>
      <dgm:t>
        <a:bodyPr/>
        <a:lstStyle/>
        <a:p>
          <a:endParaRPr lang="en-US"/>
        </a:p>
      </dgm:t>
    </dgm:pt>
    <dgm:pt modelId="{C39B6BB5-F14B-BA44-8B73-DFBA45A11CE2}">
      <dgm:prSet custT="1"/>
      <dgm:spPr>
        <a:ln>
          <a:solidFill>
            <a:schemeClr val="bg2"/>
          </a:solidFill>
        </a:ln>
      </dgm:spPr>
      <dgm:t>
        <a:bodyPr/>
        <a:lstStyle/>
        <a:p>
          <a:r>
            <a:rPr lang="en-US" sz="1300" b="1" i="0" dirty="0"/>
            <a:t>A user identifier from the operating system</a:t>
          </a:r>
        </a:p>
      </dgm:t>
    </dgm:pt>
    <dgm:pt modelId="{E0B59E19-F041-DA42-85EE-FEC4313FCA2F}" type="parTrans" cxnId="{40068FD5-A9EF-B04B-B6AA-EFEC2556EDC4}">
      <dgm:prSet/>
      <dgm:spPr/>
      <dgm:t>
        <a:bodyPr/>
        <a:lstStyle/>
        <a:p>
          <a:endParaRPr lang="en-US"/>
        </a:p>
      </dgm:t>
    </dgm:pt>
    <dgm:pt modelId="{1D99D9FB-5D99-374A-9DE7-26BB3A55A02B}" type="sibTrans" cxnId="{40068FD5-A9EF-B04B-B6AA-EFEC2556EDC4}">
      <dgm:prSet/>
      <dgm:spPr/>
      <dgm:t>
        <a:bodyPr/>
        <a:lstStyle/>
        <a:p>
          <a:endParaRPr lang="en-US"/>
        </a:p>
      </dgm:t>
    </dgm:pt>
    <dgm:pt modelId="{56B7963C-3CD5-B549-95F8-91C369E105CD}">
      <dgm:prSet custT="1"/>
      <dgm:spPr>
        <a:ln>
          <a:solidFill>
            <a:schemeClr val="bg2"/>
          </a:solidFill>
        </a:ln>
      </dgm:spPr>
      <dgm:t>
        <a:bodyPr/>
        <a:lstStyle/>
        <a:p>
          <a:r>
            <a:rPr lang="en-US" sz="1300" b="1" i="0" dirty="0"/>
            <a:t>Not a field in the IP or upper-layer headers but is available if IPsec is running on the same operating system as the user</a:t>
          </a:r>
        </a:p>
      </dgm:t>
    </dgm:pt>
    <dgm:pt modelId="{91697A07-CEA4-4F48-928E-BC952C5032DE}" type="parTrans" cxnId="{A4F2C71F-3366-6E4A-8B32-89C9D0A3A2D2}">
      <dgm:prSet/>
      <dgm:spPr/>
      <dgm:t>
        <a:bodyPr/>
        <a:lstStyle/>
        <a:p>
          <a:endParaRPr lang="en-US"/>
        </a:p>
      </dgm:t>
    </dgm:pt>
    <dgm:pt modelId="{D1B864D1-585B-FE4E-8C87-8E9B395AB703}" type="sibTrans" cxnId="{A4F2C71F-3366-6E4A-8B32-89C9D0A3A2D2}">
      <dgm:prSet/>
      <dgm:spPr/>
      <dgm:t>
        <a:bodyPr/>
        <a:lstStyle/>
        <a:p>
          <a:endParaRPr lang="en-US"/>
        </a:p>
      </dgm:t>
    </dgm:pt>
    <dgm:pt modelId="{19575AB1-7C84-1944-BBC6-AC109C798D3E}">
      <dgm:prSet custT="1"/>
      <dgm:spPr>
        <a:solidFill>
          <a:schemeClr val="tx2"/>
        </a:solidFill>
        <a:ln>
          <a:solidFill>
            <a:schemeClr val="bg2"/>
          </a:solidFill>
        </a:ln>
      </dgm:spPr>
      <dgm:t>
        <a:bodyPr/>
        <a:lstStyle/>
        <a:p>
          <a:r>
            <a:rPr lang="en-US" sz="1800" b="1" i="0" dirty="0"/>
            <a:t>Local and remote ports</a:t>
          </a:r>
        </a:p>
      </dgm:t>
    </dgm:pt>
    <dgm:pt modelId="{B106A837-5103-CD4C-B651-F7A9B5463D16}" type="parTrans" cxnId="{66F53151-77CE-F44F-91B4-74E5B84B269D}">
      <dgm:prSet/>
      <dgm:spPr/>
      <dgm:t>
        <a:bodyPr/>
        <a:lstStyle/>
        <a:p>
          <a:endParaRPr lang="en-US"/>
        </a:p>
      </dgm:t>
    </dgm:pt>
    <dgm:pt modelId="{52221B79-8FC9-AD4A-BEE8-E1C34B5638B7}" type="sibTrans" cxnId="{66F53151-77CE-F44F-91B4-74E5B84B269D}">
      <dgm:prSet/>
      <dgm:spPr/>
      <dgm:t>
        <a:bodyPr/>
        <a:lstStyle/>
        <a:p>
          <a:endParaRPr lang="en-US"/>
        </a:p>
      </dgm:t>
    </dgm:pt>
    <dgm:pt modelId="{91964ACC-AAA4-174E-B045-4D77145B58CD}">
      <dgm:prSet custT="1"/>
      <dgm:spPr>
        <a:ln>
          <a:solidFill>
            <a:schemeClr val="bg2"/>
          </a:solidFill>
        </a:ln>
      </dgm:spPr>
      <dgm:t>
        <a:bodyPr/>
        <a:lstStyle/>
        <a:p>
          <a:r>
            <a:rPr lang="en-US" sz="1300" b="1" i="0" dirty="0"/>
            <a:t>These may be individual TCP or UDP port values, an enumerated list of ports, or a wildcard port </a:t>
          </a:r>
        </a:p>
      </dgm:t>
    </dgm:pt>
    <dgm:pt modelId="{BB1DCC12-3D37-C84D-8EFE-86003F791F65}" type="parTrans" cxnId="{610542EC-26DF-0D4C-81DC-798878870BA4}">
      <dgm:prSet/>
      <dgm:spPr/>
      <dgm:t>
        <a:bodyPr/>
        <a:lstStyle/>
        <a:p>
          <a:endParaRPr lang="en-US"/>
        </a:p>
      </dgm:t>
    </dgm:pt>
    <dgm:pt modelId="{58D76BFD-D854-7E4D-BD99-E660842ECEB8}" type="sibTrans" cxnId="{610542EC-26DF-0D4C-81DC-798878870BA4}">
      <dgm:prSet/>
      <dgm:spPr/>
      <dgm:t>
        <a:bodyPr/>
        <a:lstStyle/>
        <a:p>
          <a:endParaRPr lang="en-US"/>
        </a:p>
      </dgm:t>
    </dgm:pt>
    <dgm:pt modelId="{833FC9A8-9DCB-114C-B247-0D2E47151A8B}" type="pres">
      <dgm:prSet presAssocID="{1DD66DD5-D57F-2245-8B75-19099B2795AE}" presName="theList" presStyleCnt="0">
        <dgm:presLayoutVars>
          <dgm:dir/>
          <dgm:animLvl val="lvl"/>
          <dgm:resizeHandles val="exact"/>
        </dgm:presLayoutVars>
      </dgm:prSet>
      <dgm:spPr/>
    </dgm:pt>
    <dgm:pt modelId="{32FA55E1-173A-8F42-ADAF-CABE5BD4CCA8}" type="pres">
      <dgm:prSet presAssocID="{8235030C-DEF0-A44B-ACE7-97612A552CDB}" presName="compNode" presStyleCnt="0"/>
      <dgm:spPr/>
    </dgm:pt>
    <dgm:pt modelId="{83D6E85B-1A4F-4D48-865E-C35A83E07D3B}" type="pres">
      <dgm:prSet presAssocID="{8235030C-DEF0-A44B-ACE7-97612A552CDB}" presName="aNode" presStyleLbl="bgShp" presStyleIdx="0" presStyleCnt="5" custScaleX="122393"/>
      <dgm:spPr/>
    </dgm:pt>
    <dgm:pt modelId="{2203C81E-31AA-0041-BB85-9E8ACECF6123}" type="pres">
      <dgm:prSet presAssocID="{8235030C-DEF0-A44B-ACE7-97612A552CDB}" presName="textNode" presStyleLbl="bgShp" presStyleIdx="0" presStyleCnt="5"/>
      <dgm:spPr/>
    </dgm:pt>
    <dgm:pt modelId="{1B237CC1-4431-574C-B963-CA13149DE82A}" type="pres">
      <dgm:prSet presAssocID="{8235030C-DEF0-A44B-ACE7-97612A552CDB}" presName="compChildNode" presStyleCnt="0"/>
      <dgm:spPr/>
    </dgm:pt>
    <dgm:pt modelId="{36BD966F-7B66-9F40-8CDB-71663F0E0A8C}" type="pres">
      <dgm:prSet presAssocID="{8235030C-DEF0-A44B-ACE7-97612A552CDB}" presName="theInnerList" presStyleCnt="0"/>
      <dgm:spPr/>
    </dgm:pt>
    <dgm:pt modelId="{50615576-EF0B-AB45-A5AD-BC536ED0A537}" type="pres">
      <dgm:prSet presAssocID="{01E87994-0519-9A4B-94FA-690F830550BF}" presName="childNode" presStyleLbl="node1" presStyleIdx="0" presStyleCnt="8" custScaleX="122393" custScaleY="2000000" custLinFactY="-292972" custLinFactNeighborX="-464" custLinFactNeighborY="-300000">
        <dgm:presLayoutVars>
          <dgm:bulletEnabled val="1"/>
        </dgm:presLayoutVars>
      </dgm:prSet>
      <dgm:spPr/>
    </dgm:pt>
    <dgm:pt modelId="{3259EAAA-B686-D043-BBBF-339934C845B0}" type="pres">
      <dgm:prSet presAssocID="{01E87994-0519-9A4B-94FA-690F830550BF}" presName="aSpace2" presStyleCnt="0"/>
      <dgm:spPr/>
    </dgm:pt>
    <dgm:pt modelId="{A88A22A3-EA32-254C-BDC4-0A8F7D6A471A}" type="pres">
      <dgm:prSet presAssocID="{839B8A17-C0E9-8C41-8FDE-87D579F7EBB3}" presName="childNode" presStyleLbl="node1" presStyleIdx="1" presStyleCnt="8" custScaleX="122393" custScaleY="2000000">
        <dgm:presLayoutVars>
          <dgm:bulletEnabled val="1"/>
        </dgm:presLayoutVars>
      </dgm:prSet>
      <dgm:spPr/>
    </dgm:pt>
    <dgm:pt modelId="{39181FD0-3F87-5D49-8372-964B4198B962}" type="pres">
      <dgm:prSet presAssocID="{8235030C-DEF0-A44B-ACE7-97612A552CDB}" presName="aSpace" presStyleCnt="0"/>
      <dgm:spPr/>
    </dgm:pt>
    <dgm:pt modelId="{8CCE49B9-34AC-BF45-80AA-A6C1B5C164BD}" type="pres">
      <dgm:prSet presAssocID="{1E91B2C6-366D-224F-95D3-1C325E62BE36}" presName="compNode" presStyleCnt="0"/>
      <dgm:spPr/>
    </dgm:pt>
    <dgm:pt modelId="{307BAE11-3794-F547-A56D-52661F717BA9}" type="pres">
      <dgm:prSet presAssocID="{1E91B2C6-366D-224F-95D3-1C325E62BE36}" presName="aNode" presStyleLbl="bgShp" presStyleIdx="1" presStyleCnt="5" custScaleX="122393"/>
      <dgm:spPr/>
    </dgm:pt>
    <dgm:pt modelId="{EC6DCD7A-FA66-0D4E-BD00-52E9BF23014B}" type="pres">
      <dgm:prSet presAssocID="{1E91B2C6-366D-224F-95D3-1C325E62BE36}" presName="textNode" presStyleLbl="bgShp" presStyleIdx="1" presStyleCnt="5"/>
      <dgm:spPr/>
    </dgm:pt>
    <dgm:pt modelId="{F6B5F117-4C6C-954B-8251-86B4419373AF}" type="pres">
      <dgm:prSet presAssocID="{1E91B2C6-366D-224F-95D3-1C325E62BE36}" presName="compChildNode" presStyleCnt="0"/>
      <dgm:spPr/>
    </dgm:pt>
    <dgm:pt modelId="{1FA328E5-744F-9741-9842-0C89FFF2DF28}" type="pres">
      <dgm:prSet presAssocID="{1E91B2C6-366D-224F-95D3-1C325E62BE36}" presName="theInnerList" presStyleCnt="0"/>
      <dgm:spPr/>
    </dgm:pt>
    <dgm:pt modelId="{CA2571DB-AE35-7B4D-9F5F-38454FF4DB52}" type="pres">
      <dgm:prSet presAssocID="{099A0C6B-DB03-8B44-A574-197F7E17FEB3}" presName="childNode" presStyleLbl="node1" presStyleIdx="2" presStyleCnt="8" custScaleX="122393" custScaleY="2000000" custLinFactY="-292972" custLinFactNeighborX="644" custLinFactNeighborY="-300000">
        <dgm:presLayoutVars>
          <dgm:bulletEnabled val="1"/>
        </dgm:presLayoutVars>
      </dgm:prSet>
      <dgm:spPr/>
    </dgm:pt>
    <dgm:pt modelId="{F8622C29-885D-024A-A7CE-46D07AE4466B}" type="pres">
      <dgm:prSet presAssocID="{099A0C6B-DB03-8B44-A574-197F7E17FEB3}" presName="aSpace2" presStyleCnt="0"/>
      <dgm:spPr/>
    </dgm:pt>
    <dgm:pt modelId="{7E6749A4-BAF3-914B-9E59-062CC576711B}" type="pres">
      <dgm:prSet presAssocID="{6BE57182-13CE-7949-8DAF-A010F2E84118}" presName="childNode" presStyleLbl="node1" presStyleIdx="3" presStyleCnt="8" custScaleX="122393" custScaleY="2000000">
        <dgm:presLayoutVars>
          <dgm:bulletEnabled val="1"/>
        </dgm:presLayoutVars>
      </dgm:prSet>
      <dgm:spPr/>
    </dgm:pt>
    <dgm:pt modelId="{925E16DF-2D06-7F45-BB77-8D6FC74D6D8C}" type="pres">
      <dgm:prSet presAssocID="{1E91B2C6-366D-224F-95D3-1C325E62BE36}" presName="aSpace" presStyleCnt="0"/>
      <dgm:spPr/>
    </dgm:pt>
    <dgm:pt modelId="{C271C4A4-60BF-7D4D-ABA7-4C3594754CC8}" type="pres">
      <dgm:prSet presAssocID="{C4DA937B-1347-4D45-90D4-E636C0023835}" presName="compNode" presStyleCnt="0"/>
      <dgm:spPr/>
    </dgm:pt>
    <dgm:pt modelId="{52A334F5-E306-A242-B0DA-34D384E28FD8}" type="pres">
      <dgm:prSet presAssocID="{C4DA937B-1347-4D45-90D4-E636C0023835}" presName="aNode" presStyleLbl="bgShp" presStyleIdx="2" presStyleCnt="5" custScaleX="122393"/>
      <dgm:spPr/>
    </dgm:pt>
    <dgm:pt modelId="{9A1A6A08-B10A-D145-B7A4-6351BF35A1EE}" type="pres">
      <dgm:prSet presAssocID="{C4DA937B-1347-4D45-90D4-E636C0023835}" presName="textNode" presStyleLbl="bgShp" presStyleIdx="2" presStyleCnt="5"/>
      <dgm:spPr/>
    </dgm:pt>
    <dgm:pt modelId="{E708E70E-DBD9-4443-8079-AE0C9BDBABC7}" type="pres">
      <dgm:prSet presAssocID="{C4DA937B-1347-4D45-90D4-E636C0023835}" presName="compChildNode" presStyleCnt="0"/>
      <dgm:spPr/>
    </dgm:pt>
    <dgm:pt modelId="{8F94E199-5EAC-3944-90D2-5729EA5789BD}" type="pres">
      <dgm:prSet presAssocID="{C4DA937B-1347-4D45-90D4-E636C0023835}" presName="theInnerList" presStyleCnt="0"/>
      <dgm:spPr/>
    </dgm:pt>
    <dgm:pt modelId="{00374C01-F9AF-3846-86B9-6027E7286C24}" type="pres">
      <dgm:prSet presAssocID="{18836103-E9BC-DB42-A8AA-D4DAB64641D9}" presName="childNode" presStyleLbl="node1" presStyleIdx="4" presStyleCnt="8" custScaleX="122393" custScaleY="109244">
        <dgm:presLayoutVars>
          <dgm:bulletEnabled val="1"/>
        </dgm:presLayoutVars>
      </dgm:prSet>
      <dgm:spPr/>
    </dgm:pt>
    <dgm:pt modelId="{F39A0687-4B73-E343-9944-86E950582CC8}" type="pres">
      <dgm:prSet presAssocID="{C4DA937B-1347-4D45-90D4-E636C0023835}" presName="aSpace" presStyleCnt="0"/>
      <dgm:spPr/>
    </dgm:pt>
    <dgm:pt modelId="{BEC64EA4-D80D-5E4B-BA25-E32A515CC683}" type="pres">
      <dgm:prSet presAssocID="{A25D92F4-3125-2F45-B47C-2F8D84556F6E}" presName="compNode" presStyleCnt="0"/>
      <dgm:spPr/>
    </dgm:pt>
    <dgm:pt modelId="{3B7BA2CC-24B4-D74B-87B3-7FD81648DA9D}" type="pres">
      <dgm:prSet presAssocID="{A25D92F4-3125-2F45-B47C-2F8D84556F6E}" presName="aNode" presStyleLbl="bgShp" presStyleIdx="3" presStyleCnt="5" custScaleX="122393"/>
      <dgm:spPr/>
    </dgm:pt>
    <dgm:pt modelId="{F31A5086-B9F7-EE4C-80F3-393BE9D93EDF}" type="pres">
      <dgm:prSet presAssocID="{A25D92F4-3125-2F45-B47C-2F8D84556F6E}" presName="textNode" presStyleLbl="bgShp" presStyleIdx="3" presStyleCnt="5"/>
      <dgm:spPr/>
    </dgm:pt>
    <dgm:pt modelId="{F4F4775A-9E20-1C49-8982-F6162EC3D023}" type="pres">
      <dgm:prSet presAssocID="{A25D92F4-3125-2F45-B47C-2F8D84556F6E}" presName="compChildNode" presStyleCnt="0"/>
      <dgm:spPr/>
    </dgm:pt>
    <dgm:pt modelId="{9FC9334E-813D-0547-9E05-09F3B98E7B1E}" type="pres">
      <dgm:prSet presAssocID="{A25D92F4-3125-2F45-B47C-2F8D84556F6E}" presName="theInnerList" presStyleCnt="0"/>
      <dgm:spPr/>
    </dgm:pt>
    <dgm:pt modelId="{99DD5FC5-C8D3-6F43-ABA0-3358441BF44E}" type="pres">
      <dgm:prSet presAssocID="{C39B6BB5-F14B-BA44-8B73-DFBA45A11CE2}" presName="childNode" presStyleLbl="node1" presStyleIdx="5" presStyleCnt="8" custScaleX="122393" custScaleY="2000000" custLinFactY="-292972" custLinFactNeighborX="2859" custLinFactNeighborY="-300000">
        <dgm:presLayoutVars>
          <dgm:bulletEnabled val="1"/>
        </dgm:presLayoutVars>
      </dgm:prSet>
      <dgm:spPr/>
    </dgm:pt>
    <dgm:pt modelId="{41C32D21-4A8F-E04B-8D39-1F59177B50A6}" type="pres">
      <dgm:prSet presAssocID="{C39B6BB5-F14B-BA44-8B73-DFBA45A11CE2}" presName="aSpace2" presStyleCnt="0"/>
      <dgm:spPr/>
    </dgm:pt>
    <dgm:pt modelId="{B77033A3-BFAF-6F4A-BB39-3CA3663CD29A}" type="pres">
      <dgm:prSet presAssocID="{56B7963C-3CD5-B549-95F8-91C369E105CD}" presName="childNode" presStyleLbl="node1" presStyleIdx="6" presStyleCnt="8" custScaleX="131950" custScaleY="2000000">
        <dgm:presLayoutVars>
          <dgm:bulletEnabled val="1"/>
        </dgm:presLayoutVars>
      </dgm:prSet>
      <dgm:spPr/>
    </dgm:pt>
    <dgm:pt modelId="{361AC61C-9D30-804C-BE0F-6EA39D227EBF}" type="pres">
      <dgm:prSet presAssocID="{A25D92F4-3125-2F45-B47C-2F8D84556F6E}" presName="aSpace" presStyleCnt="0"/>
      <dgm:spPr/>
    </dgm:pt>
    <dgm:pt modelId="{7D435012-DB9C-5F4E-A8CF-020FC2486984}" type="pres">
      <dgm:prSet presAssocID="{19575AB1-7C84-1944-BBC6-AC109C798D3E}" presName="compNode" presStyleCnt="0"/>
      <dgm:spPr/>
    </dgm:pt>
    <dgm:pt modelId="{28DBC1DB-80F2-4044-A978-BDC0D7B0731F}" type="pres">
      <dgm:prSet presAssocID="{19575AB1-7C84-1944-BBC6-AC109C798D3E}" presName="aNode" presStyleLbl="bgShp" presStyleIdx="4" presStyleCnt="5" custScaleX="122393"/>
      <dgm:spPr/>
    </dgm:pt>
    <dgm:pt modelId="{D704342D-6DEA-0948-AE33-D22D743BA896}" type="pres">
      <dgm:prSet presAssocID="{19575AB1-7C84-1944-BBC6-AC109C798D3E}" presName="textNode" presStyleLbl="bgShp" presStyleIdx="4" presStyleCnt="5"/>
      <dgm:spPr/>
    </dgm:pt>
    <dgm:pt modelId="{B31EA2A1-7849-A042-8B33-DA1C2695A104}" type="pres">
      <dgm:prSet presAssocID="{19575AB1-7C84-1944-BBC6-AC109C798D3E}" presName="compChildNode" presStyleCnt="0"/>
      <dgm:spPr/>
    </dgm:pt>
    <dgm:pt modelId="{BAA3F1F9-38E2-1647-A891-F8A973A8E7EE}" type="pres">
      <dgm:prSet presAssocID="{19575AB1-7C84-1944-BBC6-AC109C798D3E}" presName="theInnerList" presStyleCnt="0"/>
      <dgm:spPr/>
    </dgm:pt>
    <dgm:pt modelId="{C0F9B1A0-AF49-B149-90E2-33F07E6783C8}" type="pres">
      <dgm:prSet presAssocID="{91964ACC-AAA4-174E-B045-4D77145B58CD}" presName="childNode" presStyleLbl="node1" presStyleIdx="7" presStyleCnt="8" custScaleX="122393" custScaleY="109244">
        <dgm:presLayoutVars>
          <dgm:bulletEnabled val="1"/>
        </dgm:presLayoutVars>
      </dgm:prSet>
      <dgm:spPr/>
    </dgm:pt>
  </dgm:ptLst>
  <dgm:cxnLst>
    <dgm:cxn modelId="{AC44DD02-C210-5543-A5E7-80494D9C63ED}" type="presOf" srcId="{C39B6BB5-F14B-BA44-8B73-DFBA45A11CE2}" destId="{99DD5FC5-C8D3-6F43-ABA0-3358441BF44E}" srcOrd="0" destOrd="0" presId="urn:microsoft.com/office/officeart/2005/8/layout/lProcess2"/>
    <dgm:cxn modelId="{D52AA20F-94E5-4541-9609-7464B0DC430B}" type="presOf" srcId="{56B7963C-3CD5-B549-95F8-91C369E105CD}" destId="{B77033A3-BFAF-6F4A-BB39-3CA3663CD29A}" srcOrd="0" destOrd="0" presId="urn:microsoft.com/office/officeart/2005/8/layout/lProcess2"/>
    <dgm:cxn modelId="{A4F2C71F-3366-6E4A-8B32-89C9D0A3A2D2}" srcId="{A25D92F4-3125-2F45-B47C-2F8D84556F6E}" destId="{56B7963C-3CD5-B549-95F8-91C369E105CD}" srcOrd="1" destOrd="0" parTransId="{91697A07-CEA4-4F48-928E-BC952C5032DE}" sibTransId="{D1B864D1-585B-FE4E-8C87-8E9B395AB703}"/>
    <dgm:cxn modelId="{55F4F820-321A-CA46-BC22-3EEC338BC64F}" type="presOf" srcId="{1E91B2C6-366D-224F-95D3-1C325E62BE36}" destId="{307BAE11-3794-F547-A56D-52661F717BA9}" srcOrd="0" destOrd="0" presId="urn:microsoft.com/office/officeart/2005/8/layout/lProcess2"/>
    <dgm:cxn modelId="{D3141721-37E5-114F-8E83-C56F959A42DD}" type="presOf" srcId="{91964ACC-AAA4-174E-B045-4D77145B58CD}" destId="{C0F9B1A0-AF49-B149-90E2-33F07E6783C8}" srcOrd="0" destOrd="0" presId="urn:microsoft.com/office/officeart/2005/8/layout/lProcess2"/>
    <dgm:cxn modelId="{A6E98E2F-6792-7E4A-A26E-6DB831B5641C}" type="presOf" srcId="{A25D92F4-3125-2F45-B47C-2F8D84556F6E}" destId="{F31A5086-B9F7-EE4C-80F3-393BE9D93EDF}" srcOrd="1" destOrd="0" presId="urn:microsoft.com/office/officeart/2005/8/layout/lProcess2"/>
    <dgm:cxn modelId="{87F1A23C-2C28-7B4C-811D-FDB1FD2A9125}" type="presOf" srcId="{839B8A17-C0E9-8C41-8FDE-87D579F7EBB3}" destId="{A88A22A3-EA32-254C-BDC4-0A8F7D6A471A}" srcOrd="0" destOrd="0" presId="urn:microsoft.com/office/officeart/2005/8/layout/lProcess2"/>
    <dgm:cxn modelId="{CD57D83F-F3CF-8249-BE6B-6A30B7938F8D}" srcId="{1DD66DD5-D57F-2245-8B75-19099B2795AE}" destId="{1E91B2C6-366D-224F-95D3-1C325E62BE36}" srcOrd="1" destOrd="0" parTransId="{EBD66D5B-4A2B-AB41-9EAC-EAC2323D78CB}" sibTransId="{4FB31A88-463A-B540-9A99-EB0DAC113C7A}"/>
    <dgm:cxn modelId="{E0F3C942-17DE-8941-94A9-4D3E3995CB32}" srcId="{1DD66DD5-D57F-2245-8B75-19099B2795AE}" destId="{8235030C-DEF0-A44B-ACE7-97612A552CDB}" srcOrd="0" destOrd="0" parTransId="{7D7CED8C-E84E-6948-A81F-5335B318BD88}" sibTransId="{6108671C-70CC-2C40-83D8-75B076C87451}"/>
    <dgm:cxn modelId="{260D6945-1A60-E145-86B8-47C804EA7360}" srcId="{1DD66DD5-D57F-2245-8B75-19099B2795AE}" destId="{A25D92F4-3125-2F45-B47C-2F8D84556F6E}" srcOrd="3" destOrd="0" parTransId="{6F37DE8E-C7C1-194F-B63D-40B3387CE008}" sibTransId="{AAC04D04-05FC-D64F-990F-9EEC86599DC7}"/>
    <dgm:cxn modelId="{28509068-1065-444C-B4DB-5D02EE37011E}" srcId="{8235030C-DEF0-A44B-ACE7-97612A552CDB}" destId="{839B8A17-C0E9-8C41-8FDE-87D579F7EBB3}" srcOrd="1" destOrd="0" parTransId="{DF0F911E-F26E-BB41-8C2C-07930ED45352}" sibTransId="{2A53D76F-C330-8647-9815-2E24D0FA5E04}"/>
    <dgm:cxn modelId="{9A139C68-7C52-FA40-BE5A-2144091C0356}" type="presOf" srcId="{8235030C-DEF0-A44B-ACE7-97612A552CDB}" destId="{83D6E85B-1A4F-4D48-865E-C35A83E07D3B}" srcOrd="0" destOrd="0" presId="urn:microsoft.com/office/officeart/2005/8/layout/lProcess2"/>
    <dgm:cxn modelId="{66F53151-77CE-F44F-91B4-74E5B84B269D}" srcId="{1DD66DD5-D57F-2245-8B75-19099B2795AE}" destId="{19575AB1-7C84-1944-BBC6-AC109C798D3E}" srcOrd="4" destOrd="0" parTransId="{B106A837-5103-CD4C-B651-F7A9B5463D16}" sibTransId="{52221B79-8FC9-AD4A-BEE8-E1C34B5638B7}"/>
    <dgm:cxn modelId="{51A97A7F-67AD-9242-96D3-3C4F4F26780A}" type="presOf" srcId="{19575AB1-7C84-1944-BBC6-AC109C798D3E}" destId="{28DBC1DB-80F2-4044-A978-BDC0D7B0731F}" srcOrd="0" destOrd="0" presId="urn:microsoft.com/office/officeart/2005/8/layout/lProcess2"/>
    <dgm:cxn modelId="{961B8984-1EAA-0B40-B3EE-3C73404EB043}" type="presOf" srcId="{1DD66DD5-D57F-2245-8B75-19099B2795AE}" destId="{833FC9A8-9DCB-114C-B247-0D2E47151A8B}" srcOrd="0" destOrd="0" presId="urn:microsoft.com/office/officeart/2005/8/layout/lProcess2"/>
    <dgm:cxn modelId="{6B27FF86-B81A-6846-9731-23B7096EBFE9}" type="presOf" srcId="{C4DA937B-1347-4D45-90D4-E636C0023835}" destId="{52A334F5-E306-A242-B0DA-34D384E28FD8}" srcOrd="0" destOrd="0" presId="urn:microsoft.com/office/officeart/2005/8/layout/lProcess2"/>
    <dgm:cxn modelId="{E82C7E8D-1C5D-9C44-97B2-99FE05156746}" type="presOf" srcId="{C4DA937B-1347-4D45-90D4-E636C0023835}" destId="{9A1A6A08-B10A-D145-B7A4-6351BF35A1EE}" srcOrd="1" destOrd="0" presId="urn:microsoft.com/office/officeart/2005/8/layout/lProcess2"/>
    <dgm:cxn modelId="{F27A4E99-3014-4A44-A667-14E1CBCA4FAF}" type="presOf" srcId="{18836103-E9BC-DB42-A8AA-D4DAB64641D9}" destId="{00374C01-F9AF-3846-86B9-6027E7286C24}" srcOrd="0" destOrd="0" presId="urn:microsoft.com/office/officeart/2005/8/layout/lProcess2"/>
    <dgm:cxn modelId="{4FE1B899-00D5-2348-AF54-271793AE2926}" srcId="{1DD66DD5-D57F-2245-8B75-19099B2795AE}" destId="{C4DA937B-1347-4D45-90D4-E636C0023835}" srcOrd="2" destOrd="0" parTransId="{91326877-FA40-724D-9C5B-9422C7351AA3}" sibTransId="{67435FFB-ECFF-794A-948F-06E472E31B5D}"/>
    <dgm:cxn modelId="{2A75EF9B-9F01-6D40-A10A-F060277AFA4D}" srcId="{1E91B2C6-366D-224F-95D3-1C325E62BE36}" destId="{6BE57182-13CE-7949-8DAF-A010F2E84118}" srcOrd="1" destOrd="0" parTransId="{40D739F8-B49B-5B48-9FB3-8179452CA428}" sibTransId="{41F97706-9ED4-2E46-8E33-1390FB58B710}"/>
    <dgm:cxn modelId="{BF61E5B1-DB2A-8B4D-B02E-836E2F04228C}" srcId="{8235030C-DEF0-A44B-ACE7-97612A552CDB}" destId="{01E87994-0519-9A4B-94FA-690F830550BF}" srcOrd="0" destOrd="0" parTransId="{ED8F6C89-4085-9344-8272-7CA558C693F3}" sibTransId="{99D3A389-0DB1-7E43-BCD0-F15C48421277}"/>
    <dgm:cxn modelId="{DE56D8B4-BE5C-C34D-BDFF-369FA5EAA99F}" srcId="{1E91B2C6-366D-224F-95D3-1C325E62BE36}" destId="{099A0C6B-DB03-8B44-A574-197F7E17FEB3}" srcOrd="0" destOrd="0" parTransId="{D7A7A03B-76F4-C749-84B3-9BEECB32E11B}" sibTransId="{F97DC75B-834C-7348-B2E2-E38D1B64F3A8}"/>
    <dgm:cxn modelId="{FA8C4FC4-BD2B-534A-90C4-D3450D94E2D3}" type="presOf" srcId="{01E87994-0519-9A4B-94FA-690F830550BF}" destId="{50615576-EF0B-AB45-A5AD-BC536ED0A537}" srcOrd="0" destOrd="0" presId="urn:microsoft.com/office/officeart/2005/8/layout/lProcess2"/>
    <dgm:cxn modelId="{40068FD5-A9EF-B04B-B6AA-EFEC2556EDC4}" srcId="{A25D92F4-3125-2F45-B47C-2F8D84556F6E}" destId="{C39B6BB5-F14B-BA44-8B73-DFBA45A11CE2}" srcOrd="0" destOrd="0" parTransId="{E0B59E19-F041-DA42-85EE-FEC4313FCA2F}" sibTransId="{1D99D9FB-5D99-374A-9DE7-26BB3A55A02B}"/>
    <dgm:cxn modelId="{D2AD0CE1-E047-9642-8D4A-7E6EF3681F22}" type="presOf" srcId="{8235030C-DEF0-A44B-ACE7-97612A552CDB}" destId="{2203C81E-31AA-0041-BB85-9E8ACECF6123}" srcOrd="1" destOrd="0" presId="urn:microsoft.com/office/officeart/2005/8/layout/lProcess2"/>
    <dgm:cxn modelId="{FE2529E1-5009-314A-B3AD-17B7E0231648}" type="presOf" srcId="{1E91B2C6-366D-224F-95D3-1C325E62BE36}" destId="{EC6DCD7A-FA66-0D4E-BD00-52E9BF23014B}" srcOrd="1" destOrd="0" presId="urn:microsoft.com/office/officeart/2005/8/layout/lProcess2"/>
    <dgm:cxn modelId="{413097E1-4CD0-204E-BF48-18DFBD0999EB}" type="presOf" srcId="{6BE57182-13CE-7949-8DAF-A010F2E84118}" destId="{7E6749A4-BAF3-914B-9E59-062CC576711B}" srcOrd="0" destOrd="0" presId="urn:microsoft.com/office/officeart/2005/8/layout/lProcess2"/>
    <dgm:cxn modelId="{98C401EB-FF2F-8840-912A-02B2CD49752D}" srcId="{C4DA937B-1347-4D45-90D4-E636C0023835}" destId="{18836103-E9BC-DB42-A8AA-D4DAB64641D9}" srcOrd="0" destOrd="0" parTransId="{5FF4E723-0567-D24D-B545-CE32ABFB0F1D}" sibTransId="{E418B1CB-DE16-0E4F-8CBE-04E46079C600}"/>
    <dgm:cxn modelId="{FD1E73EB-4E8D-674A-8A71-0730DF838F01}" type="presOf" srcId="{A25D92F4-3125-2F45-B47C-2F8D84556F6E}" destId="{3B7BA2CC-24B4-D74B-87B3-7FD81648DA9D}" srcOrd="0" destOrd="0" presId="urn:microsoft.com/office/officeart/2005/8/layout/lProcess2"/>
    <dgm:cxn modelId="{B3177CEB-FD22-A544-A857-C8F1EAB06D16}" type="presOf" srcId="{19575AB1-7C84-1944-BBC6-AC109C798D3E}" destId="{D704342D-6DEA-0948-AE33-D22D743BA896}" srcOrd="1" destOrd="0" presId="urn:microsoft.com/office/officeart/2005/8/layout/lProcess2"/>
    <dgm:cxn modelId="{C18A7FEB-E1E7-8248-B9FF-0FE2F462D93F}" type="presOf" srcId="{099A0C6B-DB03-8B44-A574-197F7E17FEB3}" destId="{CA2571DB-AE35-7B4D-9F5F-38454FF4DB52}" srcOrd="0" destOrd="0" presId="urn:microsoft.com/office/officeart/2005/8/layout/lProcess2"/>
    <dgm:cxn modelId="{610542EC-26DF-0D4C-81DC-798878870BA4}" srcId="{19575AB1-7C84-1944-BBC6-AC109C798D3E}" destId="{91964ACC-AAA4-174E-B045-4D77145B58CD}" srcOrd="0" destOrd="0" parTransId="{BB1DCC12-3D37-C84D-8EFE-86003F791F65}" sibTransId="{58D76BFD-D854-7E4D-BD99-E660842ECEB8}"/>
    <dgm:cxn modelId="{D599D9D1-D76F-7E40-AB5A-5E14708C7CFF}" type="presParOf" srcId="{833FC9A8-9DCB-114C-B247-0D2E47151A8B}" destId="{32FA55E1-173A-8F42-ADAF-CABE5BD4CCA8}" srcOrd="0" destOrd="0" presId="urn:microsoft.com/office/officeart/2005/8/layout/lProcess2"/>
    <dgm:cxn modelId="{92E5362E-25B8-4B49-9429-D89CA645C599}" type="presParOf" srcId="{32FA55E1-173A-8F42-ADAF-CABE5BD4CCA8}" destId="{83D6E85B-1A4F-4D48-865E-C35A83E07D3B}" srcOrd="0" destOrd="0" presId="urn:microsoft.com/office/officeart/2005/8/layout/lProcess2"/>
    <dgm:cxn modelId="{1B6E7F8B-6DD7-7049-A2B3-7C9E4C31C83F}" type="presParOf" srcId="{32FA55E1-173A-8F42-ADAF-CABE5BD4CCA8}" destId="{2203C81E-31AA-0041-BB85-9E8ACECF6123}" srcOrd="1" destOrd="0" presId="urn:microsoft.com/office/officeart/2005/8/layout/lProcess2"/>
    <dgm:cxn modelId="{2A8F8440-7654-9F4C-A33E-137CB538A06B}" type="presParOf" srcId="{32FA55E1-173A-8F42-ADAF-CABE5BD4CCA8}" destId="{1B237CC1-4431-574C-B963-CA13149DE82A}" srcOrd="2" destOrd="0" presId="urn:microsoft.com/office/officeart/2005/8/layout/lProcess2"/>
    <dgm:cxn modelId="{68868868-6453-C848-A509-07551044DFE9}" type="presParOf" srcId="{1B237CC1-4431-574C-B963-CA13149DE82A}" destId="{36BD966F-7B66-9F40-8CDB-71663F0E0A8C}" srcOrd="0" destOrd="0" presId="urn:microsoft.com/office/officeart/2005/8/layout/lProcess2"/>
    <dgm:cxn modelId="{FC154FD3-05E9-AD46-99EA-7AFC03D6DDF1}" type="presParOf" srcId="{36BD966F-7B66-9F40-8CDB-71663F0E0A8C}" destId="{50615576-EF0B-AB45-A5AD-BC536ED0A537}" srcOrd="0" destOrd="0" presId="urn:microsoft.com/office/officeart/2005/8/layout/lProcess2"/>
    <dgm:cxn modelId="{868F9A03-E30B-7249-BF36-EB8E0F42B830}" type="presParOf" srcId="{36BD966F-7B66-9F40-8CDB-71663F0E0A8C}" destId="{3259EAAA-B686-D043-BBBF-339934C845B0}" srcOrd="1" destOrd="0" presId="urn:microsoft.com/office/officeart/2005/8/layout/lProcess2"/>
    <dgm:cxn modelId="{777ED219-47CF-9740-822A-2BA0E9F3CE9D}" type="presParOf" srcId="{36BD966F-7B66-9F40-8CDB-71663F0E0A8C}" destId="{A88A22A3-EA32-254C-BDC4-0A8F7D6A471A}" srcOrd="2" destOrd="0" presId="urn:microsoft.com/office/officeart/2005/8/layout/lProcess2"/>
    <dgm:cxn modelId="{90B58D16-60C5-7D42-9BD2-48FBBDF3E1BD}" type="presParOf" srcId="{833FC9A8-9DCB-114C-B247-0D2E47151A8B}" destId="{39181FD0-3F87-5D49-8372-964B4198B962}" srcOrd="1" destOrd="0" presId="urn:microsoft.com/office/officeart/2005/8/layout/lProcess2"/>
    <dgm:cxn modelId="{5B187005-69CD-9F4A-A222-75E1AE82A3FF}" type="presParOf" srcId="{833FC9A8-9DCB-114C-B247-0D2E47151A8B}" destId="{8CCE49B9-34AC-BF45-80AA-A6C1B5C164BD}" srcOrd="2" destOrd="0" presId="urn:microsoft.com/office/officeart/2005/8/layout/lProcess2"/>
    <dgm:cxn modelId="{C8ADDA74-EDFD-3946-9AB2-51AE12CD35D2}" type="presParOf" srcId="{8CCE49B9-34AC-BF45-80AA-A6C1B5C164BD}" destId="{307BAE11-3794-F547-A56D-52661F717BA9}" srcOrd="0" destOrd="0" presId="urn:microsoft.com/office/officeart/2005/8/layout/lProcess2"/>
    <dgm:cxn modelId="{66E3518A-FC97-3A48-BEB0-369A130F4DF6}" type="presParOf" srcId="{8CCE49B9-34AC-BF45-80AA-A6C1B5C164BD}" destId="{EC6DCD7A-FA66-0D4E-BD00-52E9BF23014B}" srcOrd="1" destOrd="0" presId="urn:microsoft.com/office/officeart/2005/8/layout/lProcess2"/>
    <dgm:cxn modelId="{B91C1403-6600-D44D-95D8-24921C369813}" type="presParOf" srcId="{8CCE49B9-34AC-BF45-80AA-A6C1B5C164BD}" destId="{F6B5F117-4C6C-954B-8251-86B4419373AF}" srcOrd="2" destOrd="0" presId="urn:microsoft.com/office/officeart/2005/8/layout/lProcess2"/>
    <dgm:cxn modelId="{1C78D7AE-ACDE-6C4C-8E4E-3E2A107FC831}" type="presParOf" srcId="{F6B5F117-4C6C-954B-8251-86B4419373AF}" destId="{1FA328E5-744F-9741-9842-0C89FFF2DF28}" srcOrd="0" destOrd="0" presId="urn:microsoft.com/office/officeart/2005/8/layout/lProcess2"/>
    <dgm:cxn modelId="{068B3520-A8F0-AC42-877D-FB7BD3F25D4A}" type="presParOf" srcId="{1FA328E5-744F-9741-9842-0C89FFF2DF28}" destId="{CA2571DB-AE35-7B4D-9F5F-38454FF4DB52}" srcOrd="0" destOrd="0" presId="urn:microsoft.com/office/officeart/2005/8/layout/lProcess2"/>
    <dgm:cxn modelId="{50898A4B-1B3E-8747-ADDB-7D73877AC3B7}" type="presParOf" srcId="{1FA328E5-744F-9741-9842-0C89FFF2DF28}" destId="{F8622C29-885D-024A-A7CE-46D07AE4466B}" srcOrd="1" destOrd="0" presId="urn:microsoft.com/office/officeart/2005/8/layout/lProcess2"/>
    <dgm:cxn modelId="{18C1A94A-DC4F-9E45-B288-E44ADF4459FA}" type="presParOf" srcId="{1FA328E5-744F-9741-9842-0C89FFF2DF28}" destId="{7E6749A4-BAF3-914B-9E59-062CC576711B}" srcOrd="2" destOrd="0" presId="urn:microsoft.com/office/officeart/2005/8/layout/lProcess2"/>
    <dgm:cxn modelId="{4B5A1369-8E1D-1543-BFAE-725B84626604}" type="presParOf" srcId="{833FC9A8-9DCB-114C-B247-0D2E47151A8B}" destId="{925E16DF-2D06-7F45-BB77-8D6FC74D6D8C}" srcOrd="3" destOrd="0" presId="urn:microsoft.com/office/officeart/2005/8/layout/lProcess2"/>
    <dgm:cxn modelId="{270575C4-5618-734B-8440-ED46817A5062}" type="presParOf" srcId="{833FC9A8-9DCB-114C-B247-0D2E47151A8B}" destId="{C271C4A4-60BF-7D4D-ABA7-4C3594754CC8}" srcOrd="4" destOrd="0" presId="urn:microsoft.com/office/officeart/2005/8/layout/lProcess2"/>
    <dgm:cxn modelId="{08714697-9CE1-7D45-A800-1AC1D28F12ED}" type="presParOf" srcId="{C271C4A4-60BF-7D4D-ABA7-4C3594754CC8}" destId="{52A334F5-E306-A242-B0DA-34D384E28FD8}" srcOrd="0" destOrd="0" presId="urn:microsoft.com/office/officeart/2005/8/layout/lProcess2"/>
    <dgm:cxn modelId="{C3588773-1889-CC47-A452-41CB535C184D}" type="presParOf" srcId="{C271C4A4-60BF-7D4D-ABA7-4C3594754CC8}" destId="{9A1A6A08-B10A-D145-B7A4-6351BF35A1EE}" srcOrd="1" destOrd="0" presId="urn:microsoft.com/office/officeart/2005/8/layout/lProcess2"/>
    <dgm:cxn modelId="{B1B2FE92-825C-DA42-9759-658ADA6AF5BC}" type="presParOf" srcId="{C271C4A4-60BF-7D4D-ABA7-4C3594754CC8}" destId="{E708E70E-DBD9-4443-8079-AE0C9BDBABC7}" srcOrd="2" destOrd="0" presId="urn:microsoft.com/office/officeart/2005/8/layout/lProcess2"/>
    <dgm:cxn modelId="{1B3BF25C-145A-8A4D-B9DC-B8994D304E5D}" type="presParOf" srcId="{E708E70E-DBD9-4443-8079-AE0C9BDBABC7}" destId="{8F94E199-5EAC-3944-90D2-5729EA5789BD}" srcOrd="0" destOrd="0" presId="urn:microsoft.com/office/officeart/2005/8/layout/lProcess2"/>
    <dgm:cxn modelId="{53440D4F-D319-F047-87AD-0D271A33C1D9}" type="presParOf" srcId="{8F94E199-5EAC-3944-90D2-5729EA5789BD}" destId="{00374C01-F9AF-3846-86B9-6027E7286C24}" srcOrd="0" destOrd="0" presId="urn:microsoft.com/office/officeart/2005/8/layout/lProcess2"/>
    <dgm:cxn modelId="{C0A91636-CC19-B24A-B54E-E6549F4D6712}" type="presParOf" srcId="{833FC9A8-9DCB-114C-B247-0D2E47151A8B}" destId="{F39A0687-4B73-E343-9944-86E950582CC8}" srcOrd="5" destOrd="0" presId="urn:microsoft.com/office/officeart/2005/8/layout/lProcess2"/>
    <dgm:cxn modelId="{F71BF0DB-B1B2-E241-9CE7-C37ACDCCE10C}" type="presParOf" srcId="{833FC9A8-9DCB-114C-B247-0D2E47151A8B}" destId="{BEC64EA4-D80D-5E4B-BA25-E32A515CC683}" srcOrd="6" destOrd="0" presId="urn:microsoft.com/office/officeart/2005/8/layout/lProcess2"/>
    <dgm:cxn modelId="{B5927FA6-696D-6E4F-9988-B6F6CDF4FBCF}" type="presParOf" srcId="{BEC64EA4-D80D-5E4B-BA25-E32A515CC683}" destId="{3B7BA2CC-24B4-D74B-87B3-7FD81648DA9D}" srcOrd="0" destOrd="0" presId="urn:microsoft.com/office/officeart/2005/8/layout/lProcess2"/>
    <dgm:cxn modelId="{BFE1A5CA-B5E5-7842-89CA-5D2601ADADBD}" type="presParOf" srcId="{BEC64EA4-D80D-5E4B-BA25-E32A515CC683}" destId="{F31A5086-B9F7-EE4C-80F3-393BE9D93EDF}" srcOrd="1" destOrd="0" presId="urn:microsoft.com/office/officeart/2005/8/layout/lProcess2"/>
    <dgm:cxn modelId="{42E767AD-57CC-7B45-B570-65DA66F51156}" type="presParOf" srcId="{BEC64EA4-D80D-5E4B-BA25-E32A515CC683}" destId="{F4F4775A-9E20-1C49-8982-F6162EC3D023}" srcOrd="2" destOrd="0" presId="urn:microsoft.com/office/officeart/2005/8/layout/lProcess2"/>
    <dgm:cxn modelId="{1893409D-31A1-8044-BC69-364DA522980A}" type="presParOf" srcId="{F4F4775A-9E20-1C49-8982-F6162EC3D023}" destId="{9FC9334E-813D-0547-9E05-09F3B98E7B1E}" srcOrd="0" destOrd="0" presId="urn:microsoft.com/office/officeart/2005/8/layout/lProcess2"/>
    <dgm:cxn modelId="{ADC9E517-88EB-3D4F-8C9A-D6D1857044CD}" type="presParOf" srcId="{9FC9334E-813D-0547-9E05-09F3B98E7B1E}" destId="{99DD5FC5-C8D3-6F43-ABA0-3358441BF44E}" srcOrd="0" destOrd="0" presId="urn:microsoft.com/office/officeart/2005/8/layout/lProcess2"/>
    <dgm:cxn modelId="{64C41A59-2D3C-B441-A52D-C17AB28D18D7}" type="presParOf" srcId="{9FC9334E-813D-0547-9E05-09F3B98E7B1E}" destId="{41C32D21-4A8F-E04B-8D39-1F59177B50A6}" srcOrd="1" destOrd="0" presId="urn:microsoft.com/office/officeart/2005/8/layout/lProcess2"/>
    <dgm:cxn modelId="{5FD1890D-1333-D544-959C-5BC7AD4D7801}" type="presParOf" srcId="{9FC9334E-813D-0547-9E05-09F3B98E7B1E}" destId="{B77033A3-BFAF-6F4A-BB39-3CA3663CD29A}" srcOrd="2" destOrd="0" presId="urn:microsoft.com/office/officeart/2005/8/layout/lProcess2"/>
    <dgm:cxn modelId="{64AE96FE-E77A-BC40-9CA4-293084D14961}" type="presParOf" srcId="{833FC9A8-9DCB-114C-B247-0D2E47151A8B}" destId="{361AC61C-9D30-804C-BE0F-6EA39D227EBF}" srcOrd="7" destOrd="0" presId="urn:microsoft.com/office/officeart/2005/8/layout/lProcess2"/>
    <dgm:cxn modelId="{7E29909E-C1C6-2245-8432-2B4795D831D0}" type="presParOf" srcId="{833FC9A8-9DCB-114C-B247-0D2E47151A8B}" destId="{7D435012-DB9C-5F4E-A8CF-020FC2486984}" srcOrd="8" destOrd="0" presId="urn:microsoft.com/office/officeart/2005/8/layout/lProcess2"/>
    <dgm:cxn modelId="{0A4DA6E9-1189-E04E-A120-89FD6C3972B3}" type="presParOf" srcId="{7D435012-DB9C-5F4E-A8CF-020FC2486984}" destId="{28DBC1DB-80F2-4044-A978-BDC0D7B0731F}" srcOrd="0" destOrd="0" presId="urn:microsoft.com/office/officeart/2005/8/layout/lProcess2"/>
    <dgm:cxn modelId="{EBFF273B-5C79-BD4B-8D37-3B59EB3F187D}" type="presParOf" srcId="{7D435012-DB9C-5F4E-A8CF-020FC2486984}" destId="{D704342D-6DEA-0948-AE33-D22D743BA896}" srcOrd="1" destOrd="0" presId="urn:microsoft.com/office/officeart/2005/8/layout/lProcess2"/>
    <dgm:cxn modelId="{70BC1411-F8C8-634F-B7A6-FC83C27CE723}" type="presParOf" srcId="{7D435012-DB9C-5F4E-A8CF-020FC2486984}" destId="{B31EA2A1-7849-A042-8B33-DA1C2695A104}" srcOrd="2" destOrd="0" presId="urn:microsoft.com/office/officeart/2005/8/layout/lProcess2"/>
    <dgm:cxn modelId="{58DABDDD-D7D0-104A-9F39-266CB0B9A6E8}" type="presParOf" srcId="{B31EA2A1-7849-A042-8B33-DA1C2695A104}" destId="{BAA3F1F9-38E2-1647-A891-F8A973A8E7EE}" srcOrd="0" destOrd="0" presId="urn:microsoft.com/office/officeart/2005/8/layout/lProcess2"/>
    <dgm:cxn modelId="{DBD52A00-8130-D14D-A782-626B7F25764A}" type="presParOf" srcId="{BAA3F1F9-38E2-1647-A891-F8A973A8E7EE}" destId="{C0F9B1A0-AF49-B149-90E2-33F07E6783C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074C64-A96F-D744-BBCA-4E6C8E6DE9F6}"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7B0BF2EB-2BA3-B34F-8461-9E3EBB687822}">
      <dgm:prSet custT="1"/>
      <dgm:spPr>
        <a:solidFill>
          <a:schemeClr val="tx2"/>
        </a:solidFill>
        <a:ln>
          <a:solidFill>
            <a:schemeClr val="bg2"/>
          </a:solidFill>
        </a:ln>
        <a:effectLst/>
      </dgm:spPr>
      <dgm:t>
        <a:bodyPr/>
        <a:lstStyle/>
        <a:p>
          <a:pPr rtl="0"/>
          <a:r>
            <a:rPr lang="en-US" sz="2400" b="1" i="0" dirty="0">
              <a:solidFill>
                <a:schemeClr val="bg2"/>
              </a:solidFill>
            </a:rPr>
            <a:t>Use encryption</a:t>
          </a:r>
        </a:p>
      </dgm:t>
    </dgm:pt>
    <dgm:pt modelId="{329D0DFB-F393-2641-8328-34AE48370739}" type="parTrans" cxnId="{C2588339-6301-6E46-BEC2-9B3A9A8380F8}">
      <dgm:prSet/>
      <dgm:spPr/>
      <dgm:t>
        <a:bodyPr/>
        <a:lstStyle/>
        <a:p>
          <a:endParaRPr lang="en-US"/>
        </a:p>
      </dgm:t>
    </dgm:pt>
    <dgm:pt modelId="{CF7F44E1-9188-E74C-8261-163E14BA23F6}" type="sibTrans" cxnId="{C2588339-6301-6E46-BEC2-9B3A9A8380F8}">
      <dgm:prSet/>
      <dgm:spPr/>
      <dgm:t>
        <a:bodyPr/>
        <a:lstStyle/>
        <a:p>
          <a:endParaRPr lang="en-US"/>
        </a:p>
      </dgm:t>
    </dgm:pt>
    <dgm:pt modelId="{ADAC3677-692E-7041-90FB-2B300F498716}">
      <dgm:prSet custT="1"/>
      <dgm:spPr>
        <a:solidFill>
          <a:schemeClr val="tx2"/>
        </a:solidFill>
        <a:ln>
          <a:solidFill>
            <a:schemeClr val="bg2"/>
          </a:solidFill>
        </a:ln>
        <a:effectLst/>
      </dgm:spPr>
      <dgm:t>
        <a:bodyPr/>
        <a:lstStyle/>
        <a:p>
          <a:pPr rtl="0"/>
          <a:r>
            <a:rPr lang="en-US" sz="2400" b="1" i="0" dirty="0">
              <a:solidFill>
                <a:schemeClr val="bg2"/>
              </a:solidFill>
            </a:rPr>
            <a:t>Use antivirus, antispyware software and a firewall</a:t>
          </a:r>
        </a:p>
      </dgm:t>
    </dgm:pt>
    <dgm:pt modelId="{7A5CC66E-4A04-3740-A381-A9865BB85DEE}" type="parTrans" cxnId="{18799E4F-CFE7-FC46-B4AF-0D1C6227579D}">
      <dgm:prSet/>
      <dgm:spPr/>
      <dgm:t>
        <a:bodyPr/>
        <a:lstStyle/>
        <a:p>
          <a:endParaRPr lang="en-US"/>
        </a:p>
      </dgm:t>
    </dgm:pt>
    <dgm:pt modelId="{DE394379-F931-124A-954C-92A68FA9474F}" type="sibTrans" cxnId="{18799E4F-CFE7-FC46-B4AF-0D1C6227579D}">
      <dgm:prSet/>
      <dgm:spPr/>
      <dgm:t>
        <a:bodyPr/>
        <a:lstStyle/>
        <a:p>
          <a:endParaRPr lang="en-US"/>
        </a:p>
      </dgm:t>
    </dgm:pt>
    <dgm:pt modelId="{620B89ED-CFE8-8B46-A650-8FF58F19811B}">
      <dgm:prSet custT="1"/>
      <dgm:spPr>
        <a:solidFill>
          <a:schemeClr val="tx2"/>
        </a:solidFill>
        <a:ln>
          <a:solidFill>
            <a:schemeClr val="bg2"/>
          </a:solidFill>
        </a:ln>
        <a:effectLst/>
      </dgm:spPr>
      <dgm:t>
        <a:bodyPr/>
        <a:lstStyle/>
        <a:p>
          <a:pPr rtl="0"/>
          <a:r>
            <a:rPr lang="en-US" sz="2400" b="1" i="0" dirty="0">
              <a:solidFill>
                <a:schemeClr val="bg2"/>
              </a:solidFill>
            </a:rPr>
            <a:t>Turn off identifier broadcasting</a:t>
          </a:r>
        </a:p>
      </dgm:t>
    </dgm:pt>
    <dgm:pt modelId="{794EE4CB-C0F4-B844-96D0-65703DE8CD9F}" type="parTrans" cxnId="{6A17C204-2478-8D4C-B8BD-B5A4E5DBB33A}">
      <dgm:prSet/>
      <dgm:spPr/>
      <dgm:t>
        <a:bodyPr/>
        <a:lstStyle/>
        <a:p>
          <a:endParaRPr lang="en-US"/>
        </a:p>
      </dgm:t>
    </dgm:pt>
    <dgm:pt modelId="{282D0C39-4232-234C-903F-A5EE32ABEF48}" type="sibTrans" cxnId="{6A17C204-2478-8D4C-B8BD-B5A4E5DBB33A}">
      <dgm:prSet/>
      <dgm:spPr/>
      <dgm:t>
        <a:bodyPr/>
        <a:lstStyle/>
        <a:p>
          <a:endParaRPr lang="en-US"/>
        </a:p>
      </dgm:t>
    </dgm:pt>
    <dgm:pt modelId="{A75B273D-200F-C84C-8EBD-2D653AD340AF}">
      <dgm:prSet custT="1"/>
      <dgm:spPr>
        <a:solidFill>
          <a:schemeClr val="tx2"/>
        </a:solidFill>
        <a:ln>
          <a:solidFill>
            <a:schemeClr val="bg2"/>
          </a:solidFill>
        </a:ln>
        <a:effectLst/>
      </dgm:spPr>
      <dgm:t>
        <a:bodyPr/>
        <a:lstStyle/>
        <a:p>
          <a:pPr rtl="0"/>
          <a:r>
            <a:rPr lang="en-US" sz="2400" b="1" i="0" dirty="0">
              <a:solidFill>
                <a:schemeClr val="bg2"/>
              </a:solidFill>
            </a:rPr>
            <a:t>Change the identifier on your router from the default</a:t>
          </a:r>
        </a:p>
      </dgm:t>
    </dgm:pt>
    <dgm:pt modelId="{F37803EF-1F0B-8146-A36B-E655391E9173}" type="parTrans" cxnId="{AE44B2B1-E204-CE41-B15B-8DAC47B21B10}">
      <dgm:prSet/>
      <dgm:spPr/>
      <dgm:t>
        <a:bodyPr/>
        <a:lstStyle/>
        <a:p>
          <a:endParaRPr lang="en-US"/>
        </a:p>
      </dgm:t>
    </dgm:pt>
    <dgm:pt modelId="{72360EF9-880C-464E-ABCB-681ABEB7BAE2}" type="sibTrans" cxnId="{AE44B2B1-E204-CE41-B15B-8DAC47B21B10}">
      <dgm:prSet/>
      <dgm:spPr/>
      <dgm:t>
        <a:bodyPr/>
        <a:lstStyle/>
        <a:p>
          <a:endParaRPr lang="en-US"/>
        </a:p>
      </dgm:t>
    </dgm:pt>
    <dgm:pt modelId="{ACFA3209-CDA4-2246-8ED0-9D22B4B94FC7}">
      <dgm:prSet custT="1"/>
      <dgm:spPr>
        <a:solidFill>
          <a:schemeClr val="tx2"/>
        </a:solidFill>
        <a:ln>
          <a:solidFill>
            <a:schemeClr val="bg2"/>
          </a:solidFill>
        </a:ln>
        <a:effectLst/>
      </dgm:spPr>
      <dgm:t>
        <a:bodyPr/>
        <a:lstStyle/>
        <a:p>
          <a:pPr rtl="0"/>
          <a:r>
            <a:rPr lang="en-US" sz="2400" b="1" i="0" dirty="0">
              <a:solidFill>
                <a:schemeClr val="bg2"/>
              </a:solidFill>
            </a:rPr>
            <a:t>Change your router’s pre-set password for administration</a:t>
          </a:r>
        </a:p>
      </dgm:t>
    </dgm:pt>
    <dgm:pt modelId="{90FE8DF8-7063-AE45-8F2F-FF36A4DBB4E8}" type="parTrans" cxnId="{45A79F9A-0548-7C4C-8241-727651CB8B3C}">
      <dgm:prSet/>
      <dgm:spPr/>
      <dgm:t>
        <a:bodyPr/>
        <a:lstStyle/>
        <a:p>
          <a:endParaRPr lang="en-US"/>
        </a:p>
      </dgm:t>
    </dgm:pt>
    <dgm:pt modelId="{5B50D667-411D-BB40-9746-8F5A642914FE}" type="sibTrans" cxnId="{45A79F9A-0548-7C4C-8241-727651CB8B3C}">
      <dgm:prSet/>
      <dgm:spPr/>
      <dgm:t>
        <a:bodyPr/>
        <a:lstStyle/>
        <a:p>
          <a:endParaRPr lang="en-US"/>
        </a:p>
      </dgm:t>
    </dgm:pt>
    <dgm:pt modelId="{191CCC5C-117C-1E43-82A4-4FB9E8147276}">
      <dgm:prSet custT="1"/>
      <dgm:spPr>
        <a:solidFill>
          <a:schemeClr val="tx2"/>
        </a:solidFill>
        <a:ln>
          <a:solidFill>
            <a:schemeClr val="bg2"/>
          </a:solidFill>
        </a:ln>
        <a:effectLst/>
      </dgm:spPr>
      <dgm:t>
        <a:bodyPr/>
        <a:lstStyle/>
        <a:p>
          <a:pPr rtl="0"/>
          <a:r>
            <a:rPr lang="en-US" sz="2400" b="1" i="0" dirty="0">
              <a:solidFill>
                <a:schemeClr val="bg2"/>
              </a:solidFill>
            </a:rPr>
            <a:t>Allow only specific computers to access your wireless network</a:t>
          </a:r>
        </a:p>
      </dgm:t>
    </dgm:pt>
    <dgm:pt modelId="{2CD7A5DD-F355-1947-82DD-6A6F0DC0A202}" type="parTrans" cxnId="{E984AA3D-AE54-7244-B870-CA3D27252FB7}">
      <dgm:prSet/>
      <dgm:spPr/>
      <dgm:t>
        <a:bodyPr/>
        <a:lstStyle/>
        <a:p>
          <a:endParaRPr lang="en-US"/>
        </a:p>
      </dgm:t>
    </dgm:pt>
    <dgm:pt modelId="{EC803B73-183D-CD46-8202-9DA9F08992D9}" type="sibTrans" cxnId="{E984AA3D-AE54-7244-B870-CA3D27252FB7}">
      <dgm:prSet/>
      <dgm:spPr/>
      <dgm:t>
        <a:bodyPr/>
        <a:lstStyle/>
        <a:p>
          <a:endParaRPr lang="en-US"/>
        </a:p>
      </dgm:t>
    </dgm:pt>
    <dgm:pt modelId="{B2E18F44-71DF-EF46-AD9E-552C01D23E45}" type="pres">
      <dgm:prSet presAssocID="{43074C64-A96F-D744-BBCA-4E6C8E6DE9F6}" presName="linear" presStyleCnt="0">
        <dgm:presLayoutVars>
          <dgm:animLvl val="lvl"/>
          <dgm:resizeHandles val="exact"/>
        </dgm:presLayoutVars>
      </dgm:prSet>
      <dgm:spPr/>
    </dgm:pt>
    <dgm:pt modelId="{1389E7C2-54B9-6243-A091-7469976BD82A}" type="pres">
      <dgm:prSet presAssocID="{7B0BF2EB-2BA3-B34F-8461-9E3EBB687822}" presName="parentText" presStyleLbl="node1" presStyleIdx="0" presStyleCnt="6">
        <dgm:presLayoutVars>
          <dgm:chMax val="0"/>
          <dgm:bulletEnabled val="1"/>
        </dgm:presLayoutVars>
      </dgm:prSet>
      <dgm:spPr/>
    </dgm:pt>
    <dgm:pt modelId="{C1799EAA-9220-4F43-9201-C6D9B3232C53}" type="pres">
      <dgm:prSet presAssocID="{CF7F44E1-9188-E74C-8261-163E14BA23F6}" presName="spacer" presStyleCnt="0"/>
      <dgm:spPr/>
    </dgm:pt>
    <dgm:pt modelId="{735BA4EA-5DCB-3146-88DD-19CF7B7E5334}" type="pres">
      <dgm:prSet presAssocID="{ADAC3677-692E-7041-90FB-2B300F498716}" presName="parentText" presStyleLbl="node1" presStyleIdx="1" presStyleCnt="6">
        <dgm:presLayoutVars>
          <dgm:chMax val="0"/>
          <dgm:bulletEnabled val="1"/>
        </dgm:presLayoutVars>
      </dgm:prSet>
      <dgm:spPr/>
    </dgm:pt>
    <dgm:pt modelId="{69AFA8F2-DD2F-954B-8056-B097424BB0A6}" type="pres">
      <dgm:prSet presAssocID="{DE394379-F931-124A-954C-92A68FA9474F}" presName="spacer" presStyleCnt="0"/>
      <dgm:spPr/>
    </dgm:pt>
    <dgm:pt modelId="{9C7826F7-E120-7344-9BEE-2B26FB5CFB00}" type="pres">
      <dgm:prSet presAssocID="{620B89ED-CFE8-8B46-A650-8FF58F19811B}" presName="parentText" presStyleLbl="node1" presStyleIdx="2" presStyleCnt="6">
        <dgm:presLayoutVars>
          <dgm:chMax val="0"/>
          <dgm:bulletEnabled val="1"/>
        </dgm:presLayoutVars>
      </dgm:prSet>
      <dgm:spPr/>
    </dgm:pt>
    <dgm:pt modelId="{54B7AF9C-1DE1-5541-9E3A-13C07287B057}" type="pres">
      <dgm:prSet presAssocID="{282D0C39-4232-234C-903F-A5EE32ABEF48}" presName="spacer" presStyleCnt="0"/>
      <dgm:spPr/>
    </dgm:pt>
    <dgm:pt modelId="{1C720523-7427-C645-961C-2564CD7F1596}" type="pres">
      <dgm:prSet presAssocID="{A75B273D-200F-C84C-8EBD-2D653AD340AF}" presName="parentText" presStyleLbl="node1" presStyleIdx="3" presStyleCnt="6">
        <dgm:presLayoutVars>
          <dgm:chMax val="0"/>
          <dgm:bulletEnabled val="1"/>
        </dgm:presLayoutVars>
      </dgm:prSet>
      <dgm:spPr/>
    </dgm:pt>
    <dgm:pt modelId="{2B32CA50-47C9-F444-B574-5BA61E66691B}" type="pres">
      <dgm:prSet presAssocID="{72360EF9-880C-464E-ABCB-681ABEB7BAE2}" presName="spacer" presStyleCnt="0"/>
      <dgm:spPr/>
    </dgm:pt>
    <dgm:pt modelId="{CBE1D46B-3A01-CB45-9402-BA354DE00ABF}" type="pres">
      <dgm:prSet presAssocID="{ACFA3209-CDA4-2246-8ED0-9D22B4B94FC7}" presName="parentText" presStyleLbl="node1" presStyleIdx="4" presStyleCnt="6">
        <dgm:presLayoutVars>
          <dgm:chMax val="0"/>
          <dgm:bulletEnabled val="1"/>
        </dgm:presLayoutVars>
      </dgm:prSet>
      <dgm:spPr/>
    </dgm:pt>
    <dgm:pt modelId="{DAF3461E-0664-E24C-8915-5BB99E07FB02}" type="pres">
      <dgm:prSet presAssocID="{5B50D667-411D-BB40-9746-8F5A642914FE}" presName="spacer" presStyleCnt="0"/>
      <dgm:spPr/>
    </dgm:pt>
    <dgm:pt modelId="{101982B3-D3D8-F041-83A4-A17A8249DB3B}" type="pres">
      <dgm:prSet presAssocID="{191CCC5C-117C-1E43-82A4-4FB9E8147276}" presName="parentText" presStyleLbl="node1" presStyleIdx="5" presStyleCnt="6">
        <dgm:presLayoutVars>
          <dgm:chMax val="0"/>
          <dgm:bulletEnabled val="1"/>
        </dgm:presLayoutVars>
      </dgm:prSet>
      <dgm:spPr/>
    </dgm:pt>
  </dgm:ptLst>
  <dgm:cxnLst>
    <dgm:cxn modelId="{6A17C204-2478-8D4C-B8BD-B5A4E5DBB33A}" srcId="{43074C64-A96F-D744-BBCA-4E6C8E6DE9F6}" destId="{620B89ED-CFE8-8B46-A650-8FF58F19811B}" srcOrd="2" destOrd="0" parTransId="{794EE4CB-C0F4-B844-96D0-65703DE8CD9F}" sibTransId="{282D0C39-4232-234C-903F-A5EE32ABEF48}"/>
    <dgm:cxn modelId="{C2588339-6301-6E46-BEC2-9B3A9A8380F8}" srcId="{43074C64-A96F-D744-BBCA-4E6C8E6DE9F6}" destId="{7B0BF2EB-2BA3-B34F-8461-9E3EBB687822}" srcOrd="0" destOrd="0" parTransId="{329D0DFB-F393-2641-8328-34AE48370739}" sibTransId="{CF7F44E1-9188-E74C-8261-163E14BA23F6}"/>
    <dgm:cxn modelId="{E984AA3D-AE54-7244-B870-CA3D27252FB7}" srcId="{43074C64-A96F-D744-BBCA-4E6C8E6DE9F6}" destId="{191CCC5C-117C-1E43-82A4-4FB9E8147276}" srcOrd="5" destOrd="0" parTransId="{2CD7A5DD-F355-1947-82DD-6A6F0DC0A202}" sibTransId="{EC803B73-183D-CD46-8202-9DA9F08992D9}"/>
    <dgm:cxn modelId="{A0E1E83E-4FF6-D94F-ADB0-DD0C0F74203A}" type="presOf" srcId="{7B0BF2EB-2BA3-B34F-8461-9E3EBB687822}" destId="{1389E7C2-54B9-6243-A091-7469976BD82A}" srcOrd="0" destOrd="0" presId="urn:microsoft.com/office/officeart/2005/8/layout/vList2"/>
    <dgm:cxn modelId="{79A62243-1306-5347-B435-CE356B76CDD8}" type="presOf" srcId="{620B89ED-CFE8-8B46-A650-8FF58F19811B}" destId="{9C7826F7-E120-7344-9BEE-2B26FB5CFB00}" srcOrd="0" destOrd="0" presId="urn:microsoft.com/office/officeart/2005/8/layout/vList2"/>
    <dgm:cxn modelId="{20FE596D-C99B-C240-ACF6-35D13F190BCD}" type="presOf" srcId="{A75B273D-200F-C84C-8EBD-2D653AD340AF}" destId="{1C720523-7427-C645-961C-2564CD7F1596}" srcOrd="0" destOrd="0" presId="urn:microsoft.com/office/officeart/2005/8/layout/vList2"/>
    <dgm:cxn modelId="{5050F14E-FDFE-1D42-91C0-2F2351FCC57C}" type="presOf" srcId="{43074C64-A96F-D744-BBCA-4E6C8E6DE9F6}" destId="{B2E18F44-71DF-EF46-AD9E-552C01D23E45}" srcOrd="0" destOrd="0" presId="urn:microsoft.com/office/officeart/2005/8/layout/vList2"/>
    <dgm:cxn modelId="{18799E4F-CFE7-FC46-B4AF-0D1C6227579D}" srcId="{43074C64-A96F-D744-BBCA-4E6C8E6DE9F6}" destId="{ADAC3677-692E-7041-90FB-2B300F498716}" srcOrd="1" destOrd="0" parTransId="{7A5CC66E-4A04-3740-A381-A9865BB85DEE}" sibTransId="{DE394379-F931-124A-954C-92A68FA9474F}"/>
    <dgm:cxn modelId="{45A79F9A-0548-7C4C-8241-727651CB8B3C}" srcId="{43074C64-A96F-D744-BBCA-4E6C8E6DE9F6}" destId="{ACFA3209-CDA4-2246-8ED0-9D22B4B94FC7}" srcOrd="4" destOrd="0" parTransId="{90FE8DF8-7063-AE45-8F2F-FF36A4DBB4E8}" sibTransId="{5B50D667-411D-BB40-9746-8F5A642914FE}"/>
    <dgm:cxn modelId="{AE44B2B1-E204-CE41-B15B-8DAC47B21B10}" srcId="{43074C64-A96F-D744-BBCA-4E6C8E6DE9F6}" destId="{A75B273D-200F-C84C-8EBD-2D653AD340AF}" srcOrd="3" destOrd="0" parTransId="{F37803EF-1F0B-8146-A36B-E655391E9173}" sibTransId="{72360EF9-880C-464E-ABCB-681ABEB7BAE2}"/>
    <dgm:cxn modelId="{DFCC72CC-82DF-244B-8B0B-2E8F5DD97285}" type="presOf" srcId="{ACFA3209-CDA4-2246-8ED0-9D22B4B94FC7}" destId="{CBE1D46B-3A01-CB45-9402-BA354DE00ABF}" srcOrd="0" destOrd="0" presId="urn:microsoft.com/office/officeart/2005/8/layout/vList2"/>
    <dgm:cxn modelId="{21D91AE4-9C3A-4A46-88D0-7EB3A18BB74A}" type="presOf" srcId="{ADAC3677-692E-7041-90FB-2B300F498716}" destId="{735BA4EA-5DCB-3146-88DD-19CF7B7E5334}" srcOrd="0" destOrd="0" presId="urn:microsoft.com/office/officeart/2005/8/layout/vList2"/>
    <dgm:cxn modelId="{2B8202FE-895E-5745-89F5-0A3CE6398AFB}" type="presOf" srcId="{191CCC5C-117C-1E43-82A4-4FB9E8147276}" destId="{101982B3-D3D8-F041-83A4-A17A8249DB3B}" srcOrd="0" destOrd="0" presId="urn:microsoft.com/office/officeart/2005/8/layout/vList2"/>
    <dgm:cxn modelId="{BBC3B80C-918D-104B-A46D-D21427781A50}" type="presParOf" srcId="{B2E18F44-71DF-EF46-AD9E-552C01D23E45}" destId="{1389E7C2-54B9-6243-A091-7469976BD82A}" srcOrd="0" destOrd="0" presId="urn:microsoft.com/office/officeart/2005/8/layout/vList2"/>
    <dgm:cxn modelId="{58A8577A-FD5E-A743-AB07-5B1285B2A74B}" type="presParOf" srcId="{B2E18F44-71DF-EF46-AD9E-552C01D23E45}" destId="{C1799EAA-9220-4F43-9201-C6D9B3232C53}" srcOrd="1" destOrd="0" presId="urn:microsoft.com/office/officeart/2005/8/layout/vList2"/>
    <dgm:cxn modelId="{36072C7A-AD0C-9143-BBDD-578F21869A51}" type="presParOf" srcId="{B2E18F44-71DF-EF46-AD9E-552C01D23E45}" destId="{735BA4EA-5DCB-3146-88DD-19CF7B7E5334}" srcOrd="2" destOrd="0" presId="urn:microsoft.com/office/officeart/2005/8/layout/vList2"/>
    <dgm:cxn modelId="{21D4D3CD-1794-F645-A425-ABC687EE25D7}" type="presParOf" srcId="{B2E18F44-71DF-EF46-AD9E-552C01D23E45}" destId="{69AFA8F2-DD2F-954B-8056-B097424BB0A6}" srcOrd="3" destOrd="0" presId="urn:microsoft.com/office/officeart/2005/8/layout/vList2"/>
    <dgm:cxn modelId="{DE8488AB-71D1-1D41-BCCB-854B4B24C93A}" type="presParOf" srcId="{B2E18F44-71DF-EF46-AD9E-552C01D23E45}" destId="{9C7826F7-E120-7344-9BEE-2B26FB5CFB00}" srcOrd="4" destOrd="0" presId="urn:microsoft.com/office/officeart/2005/8/layout/vList2"/>
    <dgm:cxn modelId="{7985D32F-683F-0A40-8FDB-D4E126E29A68}" type="presParOf" srcId="{B2E18F44-71DF-EF46-AD9E-552C01D23E45}" destId="{54B7AF9C-1DE1-5541-9E3A-13C07287B057}" srcOrd="5" destOrd="0" presId="urn:microsoft.com/office/officeart/2005/8/layout/vList2"/>
    <dgm:cxn modelId="{A65CBCB3-7225-EA43-B641-FD1BB6929135}" type="presParOf" srcId="{B2E18F44-71DF-EF46-AD9E-552C01D23E45}" destId="{1C720523-7427-C645-961C-2564CD7F1596}" srcOrd="6" destOrd="0" presId="urn:microsoft.com/office/officeart/2005/8/layout/vList2"/>
    <dgm:cxn modelId="{5454E7B0-1C1E-E24A-B9C9-65629BC7A112}" type="presParOf" srcId="{B2E18F44-71DF-EF46-AD9E-552C01D23E45}" destId="{2B32CA50-47C9-F444-B574-5BA61E66691B}" srcOrd="7" destOrd="0" presId="urn:microsoft.com/office/officeart/2005/8/layout/vList2"/>
    <dgm:cxn modelId="{D27D4E30-4F94-3B4D-AD89-ED7CF7FE40BA}" type="presParOf" srcId="{B2E18F44-71DF-EF46-AD9E-552C01D23E45}" destId="{CBE1D46B-3A01-CB45-9402-BA354DE00ABF}" srcOrd="8" destOrd="0" presId="urn:microsoft.com/office/officeart/2005/8/layout/vList2"/>
    <dgm:cxn modelId="{EDAD16DB-6C7F-504C-9F74-1A4D0A7CD996}" type="presParOf" srcId="{B2E18F44-71DF-EF46-AD9E-552C01D23E45}" destId="{DAF3461E-0664-E24C-8915-5BB99E07FB02}" srcOrd="9" destOrd="0" presId="urn:microsoft.com/office/officeart/2005/8/layout/vList2"/>
    <dgm:cxn modelId="{233AFD8C-032D-3B42-88EA-D842A2C6DD8E}" type="presParOf" srcId="{B2E18F44-71DF-EF46-AD9E-552C01D23E45}" destId="{101982B3-D3D8-F041-83A4-A17A8249DB3B}"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642BCE2-B390-F044-8E5A-B2927D500FCF}" type="doc">
      <dgm:prSet loTypeId="urn:microsoft.com/office/officeart/2005/8/layout/vList6" loCatId="process" qsTypeId="urn:microsoft.com/office/officeart/2005/8/quickstyle/simple4" qsCatId="simple" csTypeId="urn:microsoft.com/office/officeart/2005/8/colors/accent1_2" csCatId="accent1" phldr="1"/>
      <dgm:spPr/>
      <dgm:t>
        <a:bodyPr/>
        <a:lstStyle/>
        <a:p>
          <a:endParaRPr lang="en-US"/>
        </a:p>
      </dgm:t>
    </dgm:pt>
    <dgm:pt modelId="{AFA3673C-3EE3-6144-808B-3A357BCC2676}">
      <dgm:prSet phldrT="[Text]"/>
      <dgm:spPr/>
      <dgm:t>
        <a:bodyPr/>
        <a:lstStyle/>
        <a:p>
          <a:r>
            <a:rPr lang="en-US" dirty="0"/>
            <a:t>Transport adjacency</a:t>
          </a:r>
        </a:p>
      </dgm:t>
    </dgm:pt>
    <dgm:pt modelId="{2ED23008-E87A-994E-A198-C9E63AB69A92}" type="parTrans" cxnId="{B7A27463-1E9E-7445-91AB-AEF56CA98047}">
      <dgm:prSet/>
      <dgm:spPr/>
      <dgm:t>
        <a:bodyPr/>
        <a:lstStyle/>
        <a:p>
          <a:endParaRPr lang="en-US"/>
        </a:p>
      </dgm:t>
    </dgm:pt>
    <dgm:pt modelId="{CEF36C49-3774-E447-9C40-2C242A8AFB19}" type="sibTrans" cxnId="{B7A27463-1E9E-7445-91AB-AEF56CA98047}">
      <dgm:prSet/>
      <dgm:spPr/>
      <dgm:t>
        <a:bodyPr/>
        <a:lstStyle/>
        <a:p>
          <a:endParaRPr lang="en-US"/>
        </a:p>
      </dgm:t>
    </dgm:pt>
    <dgm:pt modelId="{D4E1539E-F4FA-DB45-9538-2DCE112DBAE6}">
      <dgm:prSet custT="1"/>
      <dgm:spPr>
        <a:ln>
          <a:solidFill>
            <a:schemeClr val="tx1"/>
          </a:solidFill>
        </a:ln>
      </dgm:spPr>
      <dgm:t>
        <a:bodyPr/>
        <a:lstStyle/>
        <a:p>
          <a:r>
            <a:rPr lang="en-US" sz="1400" dirty="0"/>
            <a:t>Refers to applying more than one security protocol to the same IP packet without invoking tunneling</a:t>
          </a:r>
        </a:p>
      </dgm:t>
    </dgm:pt>
    <dgm:pt modelId="{980E923F-4B5B-BF40-9F86-D191BCA7D71A}" type="parTrans" cxnId="{B70D13BC-4F64-D54A-B7D8-D7DF4DBE96CB}">
      <dgm:prSet/>
      <dgm:spPr/>
      <dgm:t>
        <a:bodyPr/>
        <a:lstStyle/>
        <a:p>
          <a:endParaRPr lang="en-US"/>
        </a:p>
      </dgm:t>
    </dgm:pt>
    <dgm:pt modelId="{1740363B-558A-CE42-AFBA-49F236B0888B}" type="sibTrans" cxnId="{B70D13BC-4F64-D54A-B7D8-D7DF4DBE96CB}">
      <dgm:prSet/>
      <dgm:spPr/>
      <dgm:t>
        <a:bodyPr/>
        <a:lstStyle/>
        <a:p>
          <a:endParaRPr lang="en-US"/>
        </a:p>
      </dgm:t>
    </dgm:pt>
    <dgm:pt modelId="{3C064053-CC19-6048-85E4-9AABBA32406A}">
      <dgm:prSet custT="1"/>
      <dgm:spPr>
        <a:ln>
          <a:solidFill>
            <a:schemeClr val="tx1"/>
          </a:solidFill>
        </a:ln>
      </dgm:spPr>
      <dgm:t>
        <a:bodyPr/>
        <a:lstStyle/>
        <a:p>
          <a:r>
            <a:rPr lang="en-US" sz="1400" dirty="0"/>
            <a:t>This approach allows for only one level of combination</a:t>
          </a:r>
        </a:p>
      </dgm:t>
    </dgm:pt>
    <dgm:pt modelId="{B458120C-90B1-064A-B835-3F89C164BDA1}" type="parTrans" cxnId="{55DD8763-B063-F541-BEDA-B5211694CCE1}">
      <dgm:prSet/>
      <dgm:spPr/>
      <dgm:t>
        <a:bodyPr/>
        <a:lstStyle/>
        <a:p>
          <a:endParaRPr lang="en-US"/>
        </a:p>
      </dgm:t>
    </dgm:pt>
    <dgm:pt modelId="{8C637182-3BA2-2E44-AF59-11E003B329A2}" type="sibTrans" cxnId="{55DD8763-B063-F541-BEDA-B5211694CCE1}">
      <dgm:prSet/>
      <dgm:spPr/>
      <dgm:t>
        <a:bodyPr/>
        <a:lstStyle/>
        <a:p>
          <a:endParaRPr lang="en-US"/>
        </a:p>
      </dgm:t>
    </dgm:pt>
    <dgm:pt modelId="{70247715-3145-2844-AA98-8DF1CC2C52B2}">
      <dgm:prSet/>
      <dgm:spPr/>
      <dgm:t>
        <a:bodyPr/>
        <a:lstStyle/>
        <a:p>
          <a:r>
            <a:rPr lang="en-US" dirty="0"/>
            <a:t>Iterated tunneling</a:t>
          </a:r>
        </a:p>
      </dgm:t>
    </dgm:pt>
    <dgm:pt modelId="{651261BF-9C58-5643-8455-90F3332A26F2}" type="parTrans" cxnId="{8DCE6FDF-146E-7E4E-B622-C84DC8EC9555}">
      <dgm:prSet/>
      <dgm:spPr/>
      <dgm:t>
        <a:bodyPr/>
        <a:lstStyle/>
        <a:p>
          <a:endParaRPr lang="en-US"/>
        </a:p>
      </dgm:t>
    </dgm:pt>
    <dgm:pt modelId="{5CAD3554-BD68-964D-8AC3-D1A76EB14B49}" type="sibTrans" cxnId="{8DCE6FDF-146E-7E4E-B622-C84DC8EC9555}">
      <dgm:prSet/>
      <dgm:spPr/>
      <dgm:t>
        <a:bodyPr/>
        <a:lstStyle/>
        <a:p>
          <a:endParaRPr lang="en-US"/>
        </a:p>
      </dgm:t>
    </dgm:pt>
    <dgm:pt modelId="{EDBD66BB-D7A9-A842-8709-05B313955932}">
      <dgm:prSet custT="1"/>
      <dgm:spPr>
        <a:ln>
          <a:solidFill>
            <a:schemeClr val="tx1"/>
          </a:solidFill>
        </a:ln>
      </dgm:spPr>
      <dgm:t>
        <a:bodyPr/>
        <a:lstStyle/>
        <a:p>
          <a:r>
            <a:rPr lang="en-US" sz="1400" dirty="0"/>
            <a:t>Refers to the application of multiple layers of security protocols effected through IP tunneling</a:t>
          </a:r>
        </a:p>
      </dgm:t>
    </dgm:pt>
    <dgm:pt modelId="{233F9816-307F-AE42-8928-30C21DC29B6E}" type="parTrans" cxnId="{BCB99939-F21A-1E42-A5B6-30519EFAF284}">
      <dgm:prSet/>
      <dgm:spPr/>
      <dgm:t>
        <a:bodyPr/>
        <a:lstStyle/>
        <a:p>
          <a:endParaRPr lang="en-US"/>
        </a:p>
      </dgm:t>
    </dgm:pt>
    <dgm:pt modelId="{A5572F3D-C01F-F74D-9EB2-B01CADAF73FB}" type="sibTrans" cxnId="{BCB99939-F21A-1E42-A5B6-30519EFAF284}">
      <dgm:prSet/>
      <dgm:spPr/>
      <dgm:t>
        <a:bodyPr/>
        <a:lstStyle/>
        <a:p>
          <a:endParaRPr lang="en-US"/>
        </a:p>
      </dgm:t>
    </dgm:pt>
    <dgm:pt modelId="{B30B12DF-E06C-1D45-A600-CDA134F8CC2B}">
      <dgm:prSet custT="1"/>
      <dgm:spPr>
        <a:ln>
          <a:solidFill>
            <a:schemeClr val="tx1"/>
          </a:solidFill>
        </a:ln>
      </dgm:spPr>
      <dgm:t>
        <a:bodyPr/>
        <a:lstStyle/>
        <a:p>
          <a:r>
            <a:rPr lang="en-US" sz="1400" dirty="0"/>
            <a:t>This approach allows for multiple levels of nesting</a:t>
          </a:r>
        </a:p>
      </dgm:t>
    </dgm:pt>
    <dgm:pt modelId="{E4096CC1-C80D-0C48-AAC6-E4CB86C9CE41}" type="parTrans" cxnId="{ECC8CE9B-30C4-E142-8462-EFDB073782EE}">
      <dgm:prSet/>
      <dgm:spPr/>
      <dgm:t>
        <a:bodyPr/>
        <a:lstStyle/>
        <a:p>
          <a:endParaRPr lang="en-US"/>
        </a:p>
      </dgm:t>
    </dgm:pt>
    <dgm:pt modelId="{B09DE5FD-A198-8340-AC99-B0EFCD13AF4D}" type="sibTrans" cxnId="{ECC8CE9B-30C4-E142-8462-EFDB073782EE}">
      <dgm:prSet/>
      <dgm:spPr/>
      <dgm:t>
        <a:bodyPr/>
        <a:lstStyle/>
        <a:p>
          <a:endParaRPr lang="en-US"/>
        </a:p>
      </dgm:t>
    </dgm:pt>
    <dgm:pt modelId="{A06DB3D6-835F-074E-9FE3-F56DC6B51594}" type="pres">
      <dgm:prSet presAssocID="{8642BCE2-B390-F044-8E5A-B2927D500FCF}" presName="Name0" presStyleCnt="0">
        <dgm:presLayoutVars>
          <dgm:dir/>
          <dgm:animLvl val="lvl"/>
          <dgm:resizeHandles/>
        </dgm:presLayoutVars>
      </dgm:prSet>
      <dgm:spPr/>
    </dgm:pt>
    <dgm:pt modelId="{03BAA3D0-513C-F34B-9BD4-86CDD23CA0BB}" type="pres">
      <dgm:prSet presAssocID="{AFA3673C-3EE3-6144-808B-3A357BCC2676}" presName="linNode" presStyleCnt="0"/>
      <dgm:spPr/>
    </dgm:pt>
    <dgm:pt modelId="{3AF35FB8-4E11-414D-87E9-926A24012546}" type="pres">
      <dgm:prSet presAssocID="{AFA3673C-3EE3-6144-808B-3A357BCC2676}" presName="parentShp" presStyleLbl="node1" presStyleIdx="0" presStyleCnt="2">
        <dgm:presLayoutVars>
          <dgm:bulletEnabled val="1"/>
        </dgm:presLayoutVars>
      </dgm:prSet>
      <dgm:spPr/>
    </dgm:pt>
    <dgm:pt modelId="{6448D59F-5166-6644-8959-2E3CA7C2B447}" type="pres">
      <dgm:prSet presAssocID="{AFA3673C-3EE3-6144-808B-3A357BCC2676}" presName="childShp" presStyleLbl="bgAccFollowNode1" presStyleIdx="0" presStyleCnt="2">
        <dgm:presLayoutVars>
          <dgm:bulletEnabled val="1"/>
        </dgm:presLayoutVars>
      </dgm:prSet>
      <dgm:spPr/>
    </dgm:pt>
    <dgm:pt modelId="{6041B93B-955A-2647-AC1A-8B5AACAA3471}" type="pres">
      <dgm:prSet presAssocID="{CEF36C49-3774-E447-9C40-2C242A8AFB19}" presName="spacing" presStyleCnt="0"/>
      <dgm:spPr/>
    </dgm:pt>
    <dgm:pt modelId="{4504067C-94BA-9A46-849D-8FAD121FC122}" type="pres">
      <dgm:prSet presAssocID="{70247715-3145-2844-AA98-8DF1CC2C52B2}" presName="linNode" presStyleCnt="0"/>
      <dgm:spPr/>
    </dgm:pt>
    <dgm:pt modelId="{E967F2A9-63F8-214A-B159-3431F38B9C0A}" type="pres">
      <dgm:prSet presAssocID="{70247715-3145-2844-AA98-8DF1CC2C52B2}" presName="parentShp" presStyleLbl="node1" presStyleIdx="1" presStyleCnt="2">
        <dgm:presLayoutVars>
          <dgm:bulletEnabled val="1"/>
        </dgm:presLayoutVars>
      </dgm:prSet>
      <dgm:spPr/>
    </dgm:pt>
    <dgm:pt modelId="{41C75BE2-86DE-134A-AD06-0B6FF1FAE17A}" type="pres">
      <dgm:prSet presAssocID="{70247715-3145-2844-AA98-8DF1CC2C52B2}" presName="childShp" presStyleLbl="bgAccFollowNode1" presStyleIdx="1" presStyleCnt="2">
        <dgm:presLayoutVars>
          <dgm:bulletEnabled val="1"/>
        </dgm:presLayoutVars>
      </dgm:prSet>
      <dgm:spPr/>
    </dgm:pt>
  </dgm:ptLst>
  <dgm:cxnLst>
    <dgm:cxn modelId="{ADC0A90B-3228-2049-A708-EA3DF179F6DA}" type="presOf" srcId="{D4E1539E-F4FA-DB45-9538-2DCE112DBAE6}" destId="{6448D59F-5166-6644-8959-2E3CA7C2B447}" srcOrd="0" destOrd="0" presId="urn:microsoft.com/office/officeart/2005/8/layout/vList6"/>
    <dgm:cxn modelId="{BCB99939-F21A-1E42-A5B6-30519EFAF284}" srcId="{70247715-3145-2844-AA98-8DF1CC2C52B2}" destId="{EDBD66BB-D7A9-A842-8709-05B313955932}" srcOrd="0" destOrd="0" parTransId="{233F9816-307F-AE42-8928-30C21DC29B6E}" sibTransId="{A5572F3D-C01F-F74D-9EB2-B01CADAF73FB}"/>
    <dgm:cxn modelId="{8211BB3F-BFF4-4D41-8F7B-F08BE4B18440}" type="presOf" srcId="{AFA3673C-3EE3-6144-808B-3A357BCC2676}" destId="{3AF35FB8-4E11-414D-87E9-926A24012546}" srcOrd="0" destOrd="0" presId="urn:microsoft.com/office/officeart/2005/8/layout/vList6"/>
    <dgm:cxn modelId="{B7A27463-1E9E-7445-91AB-AEF56CA98047}" srcId="{8642BCE2-B390-F044-8E5A-B2927D500FCF}" destId="{AFA3673C-3EE3-6144-808B-3A357BCC2676}" srcOrd="0" destOrd="0" parTransId="{2ED23008-E87A-994E-A198-C9E63AB69A92}" sibTransId="{CEF36C49-3774-E447-9C40-2C242A8AFB19}"/>
    <dgm:cxn modelId="{55DD8763-B063-F541-BEDA-B5211694CCE1}" srcId="{AFA3673C-3EE3-6144-808B-3A357BCC2676}" destId="{3C064053-CC19-6048-85E4-9AABBA32406A}" srcOrd="1" destOrd="0" parTransId="{B458120C-90B1-064A-B835-3F89C164BDA1}" sibTransId="{8C637182-3BA2-2E44-AF59-11E003B329A2}"/>
    <dgm:cxn modelId="{649D3568-2DAE-ED4A-B5AA-C91988B60C85}" type="presOf" srcId="{3C064053-CC19-6048-85E4-9AABBA32406A}" destId="{6448D59F-5166-6644-8959-2E3CA7C2B447}" srcOrd="0" destOrd="1" presId="urn:microsoft.com/office/officeart/2005/8/layout/vList6"/>
    <dgm:cxn modelId="{23382374-6C40-624A-93A1-320E49AA35C6}" type="presOf" srcId="{70247715-3145-2844-AA98-8DF1CC2C52B2}" destId="{E967F2A9-63F8-214A-B159-3431F38B9C0A}" srcOrd="0" destOrd="0" presId="urn:microsoft.com/office/officeart/2005/8/layout/vList6"/>
    <dgm:cxn modelId="{84A6539A-1FA9-7A43-AB16-73633FD4785F}" type="presOf" srcId="{EDBD66BB-D7A9-A842-8709-05B313955932}" destId="{41C75BE2-86DE-134A-AD06-0B6FF1FAE17A}" srcOrd="0" destOrd="0" presId="urn:microsoft.com/office/officeart/2005/8/layout/vList6"/>
    <dgm:cxn modelId="{ECC8CE9B-30C4-E142-8462-EFDB073782EE}" srcId="{70247715-3145-2844-AA98-8DF1CC2C52B2}" destId="{B30B12DF-E06C-1D45-A600-CDA134F8CC2B}" srcOrd="1" destOrd="0" parTransId="{E4096CC1-C80D-0C48-AAC6-E4CB86C9CE41}" sibTransId="{B09DE5FD-A198-8340-AC99-B0EFCD13AF4D}"/>
    <dgm:cxn modelId="{B70D13BC-4F64-D54A-B7D8-D7DF4DBE96CB}" srcId="{AFA3673C-3EE3-6144-808B-3A357BCC2676}" destId="{D4E1539E-F4FA-DB45-9538-2DCE112DBAE6}" srcOrd="0" destOrd="0" parTransId="{980E923F-4B5B-BF40-9F86-D191BCA7D71A}" sibTransId="{1740363B-558A-CE42-AFBA-49F236B0888B}"/>
    <dgm:cxn modelId="{BC8F0AC6-4030-2340-A244-89AC0615AB6A}" type="presOf" srcId="{8642BCE2-B390-F044-8E5A-B2927D500FCF}" destId="{A06DB3D6-835F-074E-9FE3-F56DC6B51594}" srcOrd="0" destOrd="0" presId="urn:microsoft.com/office/officeart/2005/8/layout/vList6"/>
    <dgm:cxn modelId="{8DCE6FDF-146E-7E4E-B622-C84DC8EC9555}" srcId="{8642BCE2-B390-F044-8E5A-B2927D500FCF}" destId="{70247715-3145-2844-AA98-8DF1CC2C52B2}" srcOrd="1" destOrd="0" parTransId="{651261BF-9C58-5643-8455-90F3332A26F2}" sibTransId="{5CAD3554-BD68-964D-8AC3-D1A76EB14B49}"/>
    <dgm:cxn modelId="{98064CFB-BA26-B840-9BD9-1B40EC98C4C6}" type="presOf" srcId="{B30B12DF-E06C-1D45-A600-CDA134F8CC2B}" destId="{41C75BE2-86DE-134A-AD06-0B6FF1FAE17A}" srcOrd="0" destOrd="1" presId="urn:microsoft.com/office/officeart/2005/8/layout/vList6"/>
    <dgm:cxn modelId="{4016F614-21D0-BB4C-82F7-2DBAD897F683}" type="presParOf" srcId="{A06DB3D6-835F-074E-9FE3-F56DC6B51594}" destId="{03BAA3D0-513C-F34B-9BD4-86CDD23CA0BB}" srcOrd="0" destOrd="0" presId="urn:microsoft.com/office/officeart/2005/8/layout/vList6"/>
    <dgm:cxn modelId="{CD4F9BDF-B773-C94A-BF37-D29AE218680E}" type="presParOf" srcId="{03BAA3D0-513C-F34B-9BD4-86CDD23CA0BB}" destId="{3AF35FB8-4E11-414D-87E9-926A24012546}" srcOrd="0" destOrd="0" presId="urn:microsoft.com/office/officeart/2005/8/layout/vList6"/>
    <dgm:cxn modelId="{98AF5A00-270B-D44B-82F0-8420DF58899A}" type="presParOf" srcId="{03BAA3D0-513C-F34B-9BD4-86CDD23CA0BB}" destId="{6448D59F-5166-6644-8959-2E3CA7C2B447}" srcOrd="1" destOrd="0" presId="urn:microsoft.com/office/officeart/2005/8/layout/vList6"/>
    <dgm:cxn modelId="{4222F612-1CF7-CA49-8D00-C4779DDBBE75}" type="presParOf" srcId="{A06DB3D6-835F-074E-9FE3-F56DC6B51594}" destId="{6041B93B-955A-2647-AC1A-8B5AACAA3471}" srcOrd="1" destOrd="0" presId="urn:microsoft.com/office/officeart/2005/8/layout/vList6"/>
    <dgm:cxn modelId="{FC9E577B-0252-3641-9E03-B10B2FE56567}" type="presParOf" srcId="{A06DB3D6-835F-074E-9FE3-F56DC6B51594}" destId="{4504067C-94BA-9A46-849D-8FAD121FC122}" srcOrd="2" destOrd="0" presId="urn:microsoft.com/office/officeart/2005/8/layout/vList6"/>
    <dgm:cxn modelId="{EDEFEDBF-DA56-DD41-8EF3-B90CD9F81176}" type="presParOf" srcId="{4504067C-94BA-9A46-849D-8FAD121FC122}" destId="{E967F2A9-63F8-214A-B159-3431F38B9C0A}" srcOrd="0" destOrd="0" presId="urn:microsoft.com/office/officeart/2005/8/layout/vList6"/>
    <dgm:cxn modelId="{6555704E-B102-CC44-8F83-D2D5C9C71AA7}" type="presParOf" srcId="{4504067C-94BA-9A46-849D-8FAD121FC122}" destId="{41C75BE2-86DE-134A-AD06-0B6FF1FAE17A}" srcOrd="1" destOrd="0" presId="urn:microsoft.com/office/officeart/2005/8/layout/vList6"/>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4FD8A292-3DFF-3442-AB94-41D78F2D0C46}"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7248C652-132F-0847-920C-B6A90355E11C}">
      <dgm:prSet phldrT="[Text]" custT="1"/>
      <dgm:spPr/>
      <dgm:t>
        <a:bodyPr/>
        <a:lstStyle/>
        <a:p>
          <a:r>
            <a:rPr lang="en-US" sz="2000" dirty="0"/>
            <a:t>Transport mode ESP</a:t>
          </a:r>
        </a:p>
      </dgm:t>
    </dgm:pt>
    <dgm:pt modelId="{4CA56EDC-ECCD-B844-91DA-B9E85D3259E8}" type="parTrans" cxnId="{0951D666-232F-4743-82EA-B0EFB1F7F926}">
      <dgm:prSet/>
      <dgm:spPr/>
      <dgm:t>
        <a:bodyPr/>
        <a:lstStyle/>
        <a:p>
          <a:endParaRPr lang="en-US"/>
        </a:p>
      </dgm:t>
    </dgm:pt>
    <dgm:pt modelId="{FE5435D0-4260-1E4C-819B-9B9D12C3E03D}" type="sibTrans" cxnId="{0951D666-232F-4743-82EA-B0EFB1F7F926}">
      <dgm:prSet/>
      <dgm:spPr/>
      <dgm:t>
        <a:bodyPr/>
        <a:lstStyle/>
        <a:p>
          <a:endParaRPr lang="en-US"/>
        </a:p>
      </dgm:t>
    </dgm:pt>
    <dgm:pt modelId="{A11FA0A2-EA90-644C-9C17-589A735072DE}">
      <dgm:prSet/>
      <dgm:spPr/>
      <dgm:t>
        <a:bodyPr/>
        <a:lstStyle/>
        <a:p>
          <a:r>
            <a:rPr lang="en-US" dirty="0"/>
            <a:t>Authentication and encryption apply to the IP payload delivered to the host, but the IP header is not protected</a:t>
          </a:r>
        </a:p>
      </dgm:t>
    </dgm:pt>
    <dgm:pt modelId="{E655EA73-CAA8-C446-9EC7-8E5D16043BDD}" type="parTrans" cxnId="{9212A876-7D06-494B-B4CD-E7DC1B7561E0}">
      <dgm:prSet/>
      <dgm:spPr/>
      <dgm:t>
        <a:bodyPr/>
        <a:lstStyle/>
        <a:p>
          <a:endParaRPr lang="en-US"/>
        </a:p>
      </dgm:t>
    </dgm:pt>
    <dgm:pt modelId="{286FF191-C23A-8344-97AB-A77D928055EC}" type="sibTrans" cxnId="{9212A876-7D06-494B-B4CD-E7DC1B7561E0}">
      <dgm:prSet/>
      <dgm:spPr/>
      <dgm:t>
        <a:bodyPr/>
        <a:lstStyle/>
        <a:p>
          <a:endParaRPr lang="en-US"/>
        </a:p>
      </dgm:t>
    </dgm:pt>
    <dgm:pt modelId="{FBE9CB36-4320-5C48-BE56-0064801471F3}">
      <dgm:prSet custT="1"/>
      <dgm:spPr/>
      <dgm:t>
        <a:bodyPr/>
        <a:lstStyle/>
        <a:p>
          <a:r>
            <a:rPr lang="en-US" sz="2000" dirty="0"/>
            <a:t>Tunnel mode ESP</a:t>
          </a:r>
        </a:p>
      </dgm:t>
    </dgm:pt>
    <dgm:pt modelId="{4A95FAF2-7371-2648-8734-82ADA37A63F9}" type="parTrans" cxnId="{A0A5ED34-87F7-F54A-A882-094CC2825742}">
      <dgm:prSet/>
      <dgm:spPr/>
      <dgm:t>
        <a:bodyPr/>
        <a:lstStyle/>
        <a:p>
          <a:endParaRPr lang="en-US"/>
        </a:p>
      </dgm:t>
    </dgm:pt>
    <dgm:pt modelId="{08F12F52-F597-A642-8600-BC309BAA234E}" type="sibTrans" cxnId="{A0A5ED34-87F7-F54A-A882-094CC2825742}">
      <dgm:prSet/>
      <dgm:spPr/>
      <dgm:t>
        <a:bodyPr/>
        <a:lstStyle/>
        <a:p>
          <a:endParaRPr lang="en-US"/>
        </a:p>
      </dgm:t>
    </dgm:pt>
    <dgm:pt modelId="{C4AE82BD-2FFD-A840-A723-DE4179B1C2FB}">
      <dgm:prSet/>
      <dgm:spPr/>
      <dgm:t>
        <a:bodyPr/>
        <a:lstStyle/>
        <a:p>
          <a:r>
            <a:rPr lang="en-US" dirty="0"/>
            <a:t>Authentication applies to the entire IP packet delivered to the outer IP destination address and authentication is performed at that destination</a:t>
          </a:r>
        </a:p>
      </dgm:t>
    </dgm:pt>
    <dgm:pt modelId="{788EFB81-E1E3-CA42-8A78-C69361371FBB}" type="parTrans" cxnId="{65520844-A526-CC44-902D-CF4DC7303085}">
      <dgm:prSet/>
      <dgm:spPr/>
      <dgm:t>
        <a:bodyPr/>
        <a:lstStyle/>
        <a:p>
          <a:endParaRPr lang="en-US"/>
        </a:p>
      </dgm:t>
    </dgm:pt>
    <dgm:pt modelId="{6A35BE8E-D665-D244-BC99-64560870A5E0}" type="sibTrans" cxnId="{65520844-A526-CC44-902D-CF4DC7303085}">
      <dgm:prSet/>
      <dgm:spPr/>
      <dgm:t>
        <a:bodyPr/>
        <a:lstStyle/>
        <a:p>
          <a:endParaRPr lang="en-US"/>
        </a:p>
      </dgm:t>
    </dgm:pt>
    <dgm:pt modelId="{5224F314-C747-7F41-8C21-9B4AA594AFE7}">
      <dgm:prSet/>
      <dgm:spPr/>
      <dgm:t>
        <a:bodyPr/>
        <a:lstStyle/>
        <a:p>
          <a:r>
            <a:rPr lang="en-US" dirty="0"/>
            <a:t>The entire inner IP packet is protected by the privacy mechanism for delivery to the inner IP destination</a:t>
          </a:r>
        </a:p>
      </dgm:t>
    </dgm:pt>
    <dgm:pt modelId="{7BB8EA95-C85F-2B46-840E-55D6B3AAEA05}" type="parTrans" cxnId="{E5C858B3-CD07-3841-89F4-657B4FF9D16A}">
      <dgm:prSet/>
      <dgm:spPr/>
      <dgm:t>
        <a:bodyPr/>
        <a:lstStyle/>
        <a:p>
          <a:endParaRPr lang="en-US"/>
        </a:p>
      </dgm:t>
    </dgm:pt>
    <dgm:pt modelId="{36402FE6-25ED-4D46-AB31-8A3F76F13D01}" type="sibTrans" cxnId="{E5C858B3-CD07-3841-89F4-657B4FF9D16A}">
      <dgm:prSet/>
      <dgm:spPr/>
      <dgm:t>
        <a:bodyPr/>
        <a:lstStyle/>
        <a:p>
          <a:endParaRPr lang="en-US"/>
        </a:p>
      </dgm:t>
    </dgm:pt>
    <dgm:pt modelId="{98F6021A-932E-A541-ABC6-B1DA2FDF9EAE}" type="pres">
      <dgm:prSet presAssocID="{4FD8A292-3DFF-3442-AB94-41D78F2D0C46}" presName="linear" presStyleCnt="0">
        <dgm:presLayoutVars>
          <dgm:dir/>
          <dgm:animLvl val="lvl"/>
          <dgm:resizeHandles val="exact"/>
        </dgm:presLayoutVars>
      </dgm:prSet>
      <dgm:spPr/>
    </dgm:pt>
    <dgm:pt modelId="{B25C69A1-962D-6246-B6CB-A1BB2174A701}" type="pres">
      <dgm:prSet presAssocID="{7248C652-132F-0847-920C-B6A90355E11C}" presName="parentLin" presStyleCnt="0"/>
      <dgm:spPr/>
    </dgm:pt>
    <dgm:pt modelId="{1DDD3ABE-9559-1440-B454-D81DBDDFE761}" type="pres">
      <dgm:prSet presAssocID="{7248C652-132F-0847-920C-B6A90355E11C}" presName="parentLeftMargin" presStyleLbl="node1" presStyleIdx="0" presStyleCnt="2"/>
      <dgm:spPr/>
    </dgm:pt>
    <dgm:pt modelId="{F24D3FFB-EA02-404E-BE52-DBBFF6820FB9}" type="pres">
      <dgm:prSet presAssocID="{7248C652-132F-0847-920C-B6A90355E11C}" presName="parentText" presStyleLbl="node1" presStyleIdx="0" presStyleCnt="2">
        <dgm:presLayoutVars>
          <dgm:chMax val="0"/>
          <dgm:bulletEnabled val="1"/>
        </dgm:presLayoutVars>
      </dgm:prSet>
      <dgm:spPr/>
    </dgm:pt>
    <dgm:pt modelId="{6F08BE0D-8519-5844-9BFD-D599A9A98780}" type="pres">
      <dgm:prSet presAssocID="{7248C652-132F-0847-920C-B6A90355E11C}" presName="negativeSpace" presStyleCnt="0"/>
      <dgm:spPr/>
    </dgm:pt>
    <dgm:pt modelId="{93FAC848-AF4A-B749-A860-C887FED82FB2}" type="pres">
      <dgm:prSet presAssocID="{7248C652-132F-0847-920C-B6A90355E11C}" presName="childText" presStyleLbl="conFgAcc1" presStyleIdx="0" presStyleCnt="2">
        <dgm:presLayoutVars>
          <dgm:bulletEnabled val="1"/>
        </dgm:presLayoutVars>
      </dgm:prSet>
      <dgm:spPr/>
    </dgm:pt>
    <dgm:pt modelId="{8DD00305-A764-7D48-A81C-D422955F5D67}" type="pres">
      <dgm:prSet presAssocID="{FE5435D0-4260-1E4C-819B-9B9D12C3E03D}" presName="spaceBetweenRectangles" presStyleCnt="0"/>
      <dgm:spPr/>
    </dgm:pt>
    <dgm:pt modelId="{0D98840A-C340-6045-BAF6-57D6553C0D54}" type="pres">
      <dgm:prSet presAssocID="{FBE9CB36-4320-5C48-BE56-0064801471F3}" presName="parentLin" presStyleCnt="0"/>
      <dgm:spPr/>
    </dgm:pt>
    <dgm:pt modelId="{8734A10D-4AA2-4341-9A62-960DF49C5925}" type="pres">
      <dgm:prSet presAssocID="{FBE9CB36-4320-5C48-BE56-0064801471F3}" presName="parentLeftMargin" presStyleLbl="node1" presStyleIdx="0" presStyleCnt="2"/>
      <dgm:spPr/>
    </dgm:pt>
    <dgm:pt modelId="{8B22D97D-EBA6-AE42-8055-966FEFA59556}" type="pres">
      <dgm:prSet presAssocID="{FBE9CB36-4320-5C48-BE56-0064801471F3}" presName="parentText" presStyleLbl="node1" presStyleIdx="1" presStyleCnt="2">
        <dgm:presLayoutVars>
          <dgm:chMax val="0"/>
          <dgm:bulletEnabled val="1"/>
        </dgm:presLayoutVars>
      </dgm:prSet>
      <dgm:spPr/>
    </dgm:pt>
    <dgm:pt modelId="{E36ABA51-BC24-014E-8F3B-8426E7C0B3A2}" type="pres">
      <dgm:prSet presAssocID="{FBE9CB36-4320-5C48-BE56-0064801471F3}" presName="negativeSpace" presStyleCnt="0"/>
      <dgm:spPr/>
    </dgm:pt>
    <dgm:pt modelId="{F5AD778F-26EF-BF4A-A03E-B276BE106486}" type="pres">
      <dgm:prSet presAssocID="{FBE9CB36-4320-5C48-BE56-0064801471F3}" presName="childText" presStyleLbl="conFgAcc1" presStyleIdx="1" presStyleCnt="2">
        <dgm:presLayoutVars>
          <dgm:bulletEnabled val="1"/>
        </dgm:presLayoutVars>
      </dgm:prSet>
      <dgm:spPr/>
    </dgm:pt>
  </dgm:ptLst>
  <dgm:cxnLst>
    <dgm:cxn modelId="{58DC750F-C424-3147-87B8-61DC113FA533}" type="presOf" srcId="{A11FA0A2-EA90-644C-9C17-589A735072DE}" destId="{93FAC848-AF4A-B749-A860-C887FED82FB2}" srcOrd="0" destOrd="0" presId="urn:microsoft.com/office/officeart/2005/8/layout/list1"/>
    <dgm:cxn modelId="{93788427-63C8-A94B-8FDB-565C9CBC6254}" type="presOf" srcId="{FBE9CB36-4320-5C48-BE56-0064801471F3}" destId="{8B22D97D-EBA6-AE42-8055-966FEFA59556}" srcOrd="1" destOrd="0" presId="urn:microsoft.com/office/officeart/2005/8/layout/list1"/>
    <dgm:cxn modelId="{AB5DFD2D-DA43-0C45-8FA8-B71254BFB294}" type="presOf" srcId="{7248C652-132F-0847-920C-B6A90355E11C}" destId="{F24D3FFB-EA02-404E-BE52-DBBFF6820FB9}" srcOrd="1" destOrd="0" presId="urn:microsoft.com/office/officeart/2005/8/layout/list1"/>
    <dgm:cxn modelId="{A0A5ED34-87F7-F54A-A882-094CC2825742}" srcId="{4FD8A292-3DFF-3442-AB94-41D78F2D0C46}" destId="{FBE9CB36-4320-5C48-BE56-0064801471F3}" srcOrd="1" destOrd="0" parTransId="{4A95FAF2-7371-2648-8734-82ADA37A63F9}" sibTransId="{08F12F52-F597-A642-8600-BC309BAA234E}"/>
    <dgm:cxn modelId="{B119EF39-5A20-C342-B872-2770ED249B84}" type="presOf" srcId="{C4AE82BD-2FFD-A840-A723-DE4179B1C2FB}" destId="{F5AD778F-26EF-BF4A-A03E-B276BE106486}" srcOrd="0" destOrd="0" presId="urn:microsoft.com/office/officeart/2005/8/layout/list1"/>
    <dgm:cxn modelId="{65520844-A526-CC44-902D-CF4DC7303085}" srcId="{FBE9CB36-4320-5C48-BE56-0064801471F3}" destId="{C4AE82BD-2FFD-A840-A723-DE4179B1C2FB}" srcOrd="0" destOrd="0" parTransId="{788EFB81-E1E3-CA42-8A78-C69361371FBB}" sibTransId="{6A35BE8E-D665-D244-BC99-64560870A5E0}"/>
    <dgm:cxn modelId="{0951D666-232F-4743-82EA-B0EFB1F7F926}" srcId="{4FD8A292-3DFF-3442-AB94-41D78F2D0C46}" destId="{7248C652-132F-0847-920C-B6A90355E11C}" srcOrd="0" destOrd="0" parTransId="{4CA56EDC-ECCD-B844-91DA-B9E85D3259E8}" sibTransId="{FE5435D0-4260-1E4C-819B-9B9D12C3E03D}"/>
    <dgm:cxn modelId="{144CDE66-B878-6B4A-8AFA-6B21DD9948C3}" type="presOf" srcId="{FBE9CB36-4320-5C48-BE56-0064801471F3}" destId="{8734A10D-4AA2-4341-9A62-960DF49C5925}" srcOrd="0" destOrd="0" presId="urn:microsoft.com/office/officeart/2005/8/layout/list1"/>
    <dgm:cxn modelId="{9212A876-7D06-494B-B4CD-E7DC1B7561E0}" srcId="{7248C652-132F-0847-920C-B6A90355E11C}" destId="{A11FA0A2-EA90-644C-9C17-589A735072DE}" srcOrd="0" destOrd="0" parTransId="{E655EA73-CAA8-C446-9EC7-8E5D16043BDD}" sibTransId="{286FF191-C23A-8344-97AB-A77D928055EC}"/>
    <dgm:cxn modelId="{BADFDC59-A66A-7C4B-9AAC-31BCCE5B3504}" type="presOf" srcId="{4FD8A292-3DFF-3442-AB94-41D78F2D0C46}" destId="{98F6021A-932E-A541-ABC6-B1DA2FDF9EAE}" srcOrd="0" destOrd="0" presId="urn:microsoft.com/office/officeart/2005/8/layout/list1"/>
    <dgm:cxn modelId="{9EEA828C-46FE-2547-B823-373B2132215F}" type="presOf" srcId="{5224F314-C747-7F41-8C21-9B4AA594AFE7}" destId="{F5AD778F-26EF-BF4A-A03E-B276BE106486}" srcOrd="0" destOrd="1" presId="urn:microsoft.com/office/officeart/2005/8/layout/list1"/>
    <dgm:cxn modelId="{E5C858B3-CD07-3841-89F4-657B4FF9D16A}" srcId="{FBE9CB36-4320-5C48-BE56-0064801471F3}" destId="{5224F314-C747-7F41-8C21-9B4AA594AFE7}" srcOrd="1" destOrd="0" parTransId="{7BB8EA95-C85F-2B46-840E-55D6B3AAEA05}" sibTransId="{36402FE6-25ED-4D46-AB31-8A3F76F13D01}"/>
    <dgm:cxn modelId="{1987B5DF-E204-3240-B885-603596F81D53}" type="presOf" srcId="{7248C652-132F-0847-920C-B6A90355E11C}" destId="{1DDD3ABE-9559-1440-B454-D81DBDDFE761}" srcOrd="0" destOrd="0" presId="urn:microsoft.com/office/officeart/2005/8/layout/list1"/>
    <dgm:cxn modelId="{3BAC3178-0100-AD4A-8671-B332AF1737CA}" type="presParOf" srcId="{98F6021A-932E-A541-ABC6-B1DA2FDF9EAE}" destId="{B25C69A1-962D-6246-B6CB-A1BB2174A701}" srcOrd="0" destOrd="0" presId="urn:microsoft.com/office/officeart/2005/8/layout/list1"/>
    <dgm:cxn modelId="{556CEDDC-A26E-6446-A305-27E2F1814E73}" type="presParOf" srcId="{B25C69A1-962D-6246-B6CB-A1BB2174A701}" destId="{1DDD3ABE-9559-1440-B454-D81DBDDFE761}" srcOrd="0" destOrd="0" presId="urn:microsoft.com/office/officeart/2005/8/layout/list1"/>
    <dgm:cxn modelId="{64A263DF-AC20-0E4B-9ACE-6BED9531C6AF}" type="presParOf" srcId="{B25C69A1-962D-6246-B6CB-A1BB2174A701}" destId="{F24D3FFB-EA02-404E-BE52-DBBFF6820FB9}" srcOrd="1" destOrd="0" presId="urn:microsoft.com/office/officeart/2005/8/layout/list1"/>
    <dgm:cxn modelId="{79578BDC-A6D1-E341-97EF-16518F8145B4}" type="presParOf" srcId="{98F6021A-932E-A541-ABC6-B1DA2FDF9EAE}" destId="{6F08BE0D-8519-5844-9BFD-D599A9A98780}" srcOrd="1" destOrd="0" presId="urn:microsoft.com/office/officeart/2005/8/layout/list1"/>
    <dgm:cxn modelId="{34E5D7DE-7BB1-AE40-85C6-292BF6CEC280}" type="presParOf" srcId="{98F6021A-932E-A541-ABC6-B1DA2FDF9EAE}" destId="{93FAC848-AF4A-B749-A860-C887FED82FB2}" srcOrd="2" destOrd="0" presId="urn:microsoft.com/office/officeart/2005/8/layout/list1"/>
    <dgm:cxn modelId="{777062E8-AF69-BE4A-BCAE-3F17C1FE9B5F}" type="presParOf" srcId="{98F6021A-932E-A541-ABC6-B1DA2FDF9EAE}" destId="{8DD00305-A764-7D48-A81C-D422955F5D67}" srcOrd="3" destOrd="0" presId="urn:microsoft.com/office/officeart/2005/8/layout/list1"/>
    <dgm:cxn modelId="{CD765D24-8502-8A42-B8D3-B509C7679FFC}" type="presParOf" srcId="{98F6021A-932E-A541-ABC6-B1DA2FDF9EAE}" destId="{0D98840A-C340-6045-BAF6-57D6553C0D54}" srcOrd="4" destOrd="0" presId="urn:microsoft.com/office/officeart/2005/8/layout/list1"/>
    <dgm:cxn modelId="{C77B7AA3-4AAB-9146-BDA2-CE31F4C91C7A}" type="presParOf" srcId="{0D98840A-C340-6045-BAF6-57D6553C0D54}" destId="{8734A10D-4AA2-4341-9A62-960DF49C5925}" srcOrd="0" destOrd="0" presId="urn:microsoft.com/office/officeart/2005/8/layout/list1"/>
    <dgm:cxn modelId="{14D090AB-9E5D-C64E-82D6-00CC5AA77C9D}" type="presParOf" srcId="{0D98840A-C340-6045-BAF6-57D6553C0D54}" destId="{8B22D97D-EBA6-AE42-8055-966FEFA59556}" srcOrd="1" destOrd="0" presId="urn:microsoft.com/office/officeart/2005/8/layout/list1"/>
    <dgm:cxn modelId="{DCDEA18A-2C0B-1B4F-AA7F-A92D4C465541}" type="presParOf" srcId="{98F6021A-932E-A541-ABC6-B1DA2FDF9EAE}" destId="{E36ABA51-BC24-014E-8F3B-8426E7C0B3A2}" srcOrd="5" destOrd="0" presId="urn:microsoft.com/office/officeart/2005/8/layout/list1"/>
    <dgm:cxn modelId="{ED7EC4D9-48EC-3147-8021-3BF258A72926}" type="presParOf" srcId="{98F6021A-932E-A541-ABC6-B1DA2FDF9EAE}" destId="{F5AD778F-26EF-BF4A-A03E-B276BE10648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860317F-5FB9-1843-B0DF-88B2C4F60334}"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6449E942-7FE8-AC4E-848E-0C7EF0784EBE}">
      <dgm:prSet phldrT="[Text]"/>
      <dgm:spPr/>
      <dgm:t>
        <a:bodyPr/>
        <a:lstStyle/>
        <a:p>
          <a:r>
            <a:rPr lang="en-US" dirty="0"/>
            <a:t>Manual</a:t>
          </a:r>
        </a:p>
      </dgm:t>
    </dgm:pt>
    <dgm:pt modelId="{00D3BEFE-BA55-F446-B966-A7B1D41BDC3F}" type="parTrans" cxnId="{6893783F-309F-2849-BFA5-AAB2FF116E3D}">
      <dgm:prSet/>
      <dgm:spPr/>
      <dgm:t>
        <a:bodyPr/>
        <a:lstStyle/>
        <a:p>
          <a:endParaRPr lang="en-US"/>
        </a:p>
      </dgm:t>
    </dgm:pt>
    <dgm:pt modelId="{886F7DFB-AED1-3040-BCD6-3F1C23399465}" type="sibTrans" cxnId="{6893783F-309F-2849-BFA5-AAB2FF116E3D}">
      <dgm:prSet/>
      <dgm:spPr/>
      <dgm:t>
        <a:bodyPr/>
        <a:lstStyle/>
        <a:p>
          <a:endParaRPr lang="en-US" dirty="0"/>
        </a:p>
      </dgm:t>
    </dgm:pt>
    <dgm:pt modelId="{94DF51A1-DA73-F14A-9E51-67ED40E7A060}">
      <dgm:prSet/>
      <dgm:spPr/>
      <dgm:t>
        <a:bodyPr/>
        <a:lstStyle/>
        <a:p>
          <a:r>
            <a:rPr lang="en-US" dirty="0"/>
            <a:t>A system administrator manually configures each system with its own keys and with the keys of other communicating systems</a:t>
          </a:r>
        </a:p>
      </dgm:t>
    </dgm:pt>
    <dgm:pt modelId="{0CF5A634-2F2F-E349-AACD-FCFEEC4FC71A}" type="parTrans" cxnId="{2494AB3E-A59A-3F40-88F5-CBC908ECCBFE}">
      <dgm:prSet/>
      <dgm:spPr/>
      <dgm:t>
        <a:bodyPr/>
        <a:lstStyle/>
        <a:p>
          <a:endParaRPr lang="en-US"/>
        </a:p>
      </dgm:t>
    </dgm:pt>
    <dgm:pt modelId="{EA7F7737-F438-DF40-BD79-C5EE96E76199}" type="sibTrans" cxnId="{2494AB3E-A59A-3F40-88F5-CBC908ECCBFE}">
      <dgm:prSet/>
      <dgm:spPr/>
      <dgm:t>
        <a:bodyPr/>
        <a:lstStyle/>
        <a:p>
          <a:endParaRPr lang="en-US"/>
        </a:p>
      </dgm:t>
    </dgm:pt>
    <dgm:pt modelId="{832D5267-0E89-DE41-9FA7-43E420DB64B5}">
      <dgm:prSet/>
      <dgm:spPr/>
      <dgm:t>
        <a:bodyPr/>
        <a:lstStyle/>
        <a:p>
          <a:r>
            <a:rPr lang="en-US" dirty="0"/>
            <a:t>This is practical for small, relatively static environments</a:t>
          </a:r>
        </a:p>
      </dgm:t>
    </dgm:pt>
    <dgm:pt modelId="{6014B28A-E9CD-5B44-B990-D7ABEF31F6B3}" type="parTrans" cxnId="{84D68058-9631-BA4C-BD44-01ABCA438FDD}">
      <dgm:prSet/>
      <dgm:spPr/>
      <dgm:t>
        <a:bodyPr/>
        <a:lstStyle/>
        <a:p>
          <a:endParaRPr lang="en-US"/>
        </a:p>
      </dgm:t>
    </dgm:pt>
    <dgm:pt modelId="{69D5AF83-03F3-0C41-A8B0-08F9F999A5F0}" type="sibTrans" cxnId="{84D68058-9631-BA4C-BD44-01ABCA438FDD}">
      <dgm:prSet/>
      <dgm:spPr/>
      <dgm:t>
        <a:bodyPr/>
        <a:lstStyle/>
        <a:p>
          <a:endParaRPr lang="en-US"/>
        </a:p>
      </dgm:t>
    </dgm:pt>
    <dgm:pt modelId="{13D4046E-0EA7-104A-A327-0D662593625E}">
      <dgm:prSet/>
      <dgm:spPr/>
      <dgm:t>
        <a:bodyPr/>
        <a:lstStyle/>
        <a:p>
          <a:r>
            <a:rPr lang="en-US" dirty="0"/>
            <a:t>Automated </a:t>
          </a:r>
        </a:p>
      </dgm:t>
    </dgm:pt>
    <dgm:pt modelId="{4AF767BA-87A9-D847-B6C5-563AEC5106C7}" type="parTrans" cxnId="{20B7B176-91D6-A64D-9CD8-C6DF83EB2B0A}">
      <dgm:prSet/>
      <dgm:spPr/>
      <dgm:t>
        <a:bodyPr/>
        <a:lstStyle/>
        <a:p>
          <a:endParaRPr lang="en-US"/>
        </a:p>
      </dgm:t>
    </dgm:pt>
    <dgm:pt modelId="{103769EB-1F7D-5B48-B060-DB2ECA925ABC}" type="sibTrans" cxnId="{20B7B176-91D6-A64D-9CD8-C6DF83EB2B0A}">
      <dgm:prSet/>
      <dgm:spPr/>
      <dgm:t>
        <a:bodyPr/>
        <a:lstStyle/>
        <a:p>
          <a:endParaRPr lang="en-US"/>
        </a:p>
      </dgm:t>
    </dgm:pt>
    <dgm:pt modelId="{BC43E415-9152-0D48-AD31-FDEADE1FD8EC}">
      <dgm:prSet/>
      <dgm:spPr/>
      <dgm:t>
        <a:bodyPr/>
        <a:lstStyle/>
        <a:p>
          <a:r>
            <a:rPr lang="en-US" dirty="0"/>
            <a:t>Enables the on-demand creation of keys for SAs and facilitates the use of keys in a large distributed system with an evolving configuration</a:t>
          </a:r>
        </a:p>
      </dgm:t>
    </dgm:pt>
    <dgm:pt modelId="{4F89BF70-E8DB-1A43-A895-2BDAB66B7431}" type="parTrans" cxnId="{B3DEED89-A839-B342-A450-CDDE9C5E1E2D}">
      <dgm:prSet/>
      <dgm:spPr/>
      <dgm:t>
        <a:bodyPr/>
        <a:lstStyle/>
        <a:p>
          <a:endParaRPr lang="en-US"/>
        </a:p>
      </dgm:t>
    </dgm:pt>
    <dgm:pt modelId="{73DE904B-77D1-C340-AC1C-E13A20422A1E}" type="sibTrans" cxnId="{B3DEED89-A839-B342-A450-CDDE9C5E1E2D}">
      <dgm:prSet/>
      <dgm:spPr/>
      <dgm:t>
        <a:bodyPr/>
        <a:lstStyle/>
        <a:p>
          <a:endParaRPr lang="en-US"/>
        </a:p>
      </dgm:t>
    </dgm:pt>
    <dgm:pt modelId="{58409BBE-CD7B-384C-AD83-BEBA8370E343}" type="pres">
      <dgm:prSet presAssocID="{4860317F-5FB9-1843-B0DF-88B2C4F60334}" presName="Name0" presStyleCnt="0">
        <dgm:presLayoutVars>
          <dgm:dir/>
          <dgm:animLvl val="lvl"/>
          <dgm:resizeHandles val="exact"/>
        </dgm:presLayoutVars>
      </dgm:prSet>
      <dgm:spPr/>
    </dgm:pt>
    <dgm:pt modelId="{C31EE813-82E2-154E-92B6-DD58F00F9A43}" type="pres">
      <dgm:prSet presAssocID="{4860317F-5FB9-1843-B0DF-88B2C4F60334}" presName="tSp" presStyleCnt="0"/>
      <dgm:spPr/>
    </dgm:pt>
    <dgm:pt modelId="{040B976D-DAC0-E24B-A5FE-2D8A157C857D}" type="pres">
      <dgm:prSet presAssocID="{4860317F-5FB9-1843-B0DF-88B2C4F60334}" presName="bSp" presStyleCnt="0"/>
      <dgm:spPr/>
    </dgm:pt>
    <dgm:pt modelId="{AB35CB1C-D52D-8B47-82C5-F1594EFE2817}" type="pres">
      <dgm:prSet presAssocID="{4860317F-5FB9-1843-B0DF-88B2C4F60334}" presName="process" presStyleCnt="0"/>
      <dgm:spPr/>
    </dgm:pt>
    <dgm:pt modelId="{8B7F4C42-3B4F-A246-861D-9DBAB6FC31D9}" type="pres">
      <dgm:prSet presAssocID="{6449E942-7FE8-AC4E-848E-0C7EF0784EBE}" presName="composite1" presStyleCnt="0"/>
      <dgm:spPr/>
    </dgm:pt>
    <dgm:pt modelId="{602C3671-A4CA-B949-9445-829CD888F104}" type="pres">
      <dgm:prSet presAssocID="{6449E942-7FE8-AC4E-848E-0C7EF0784EBE}" presName="dummyNode1" presStyleLbl="node1" presStyleIdx="0" presStyleCnt="2"/>
      <dgm:spPr/>
    </dgm:pt>
    <dgm:pt modelId="{664097FF-8999-CA47-B1DF-419FD1345BFE}" type="pres">
      <dgm:prSet presAssocID="{6449E942-7FE8-AC4E-848E-0C7EF0784EBE}" presName="childNode1" presStyleLbl="bgAcc1" presStyleIdx="0" presStyleCnt="2" custLinFactNeighborX="24418" custLinFactNeighborY="-52041">
        <dgm:presLayoutVars>
          <dgm:bulletEnabled val="1"/>
        </dgm:presLayoutVars>
      </dgm:prSet>
      <dgm:spPr/>
    </dgm:pt>
    <dgm:pt modelId="{E44C74E6-E96A-0E47-BC4A-8A078CAEF0D1}" type="pres">
      <dgm:prSet presAssocID="{6449E942-7FE8-AC4E-848E-0C7EF0784EBE}" presName="childNode1tx" presStyleLbl="bgAcc1" presStyleIdx="0" presStyleCnt="2">
        <dgm:presLayoutVars>
          <dgm:bulletEnabled val="1"/>
        </dgm:presLayoutVars>
      </dgm:prSet>
      <dgm:spPr/>
    </dgm:pt>
    <dgm:pt modelId="{896CE0A2-DCAF-3F44-A73A-C73583430C99}" type="pres">
      <dgm:prSet presAssocID="{6449E942-7FE8-AC4E-848E-0C7EF0784EBE}" presName="parentNode1" presStyleLbl="node1" presStyleIdx="0" presStyleCnt="2" custLinFactY="-34932" custLinFactNeighborX="38225" custLinFactNeighborY="-100000">
        <dgm:presLayoutVars>
          <dgm:chMax val="1"/>
          <dgm:bulletEnabled val="1"/>
        </dgm:presLayoutVars>
      </dgm:prSet>
      <dgm:spPr/>
    </dgm:pt>
    <dgm:pt modelId="{19E9EF4A-E96E-EF42-BCE3-7A5E7D3675E5}" type="pres">
      <dgm:prSet presAssocID="{6449E942-7FE8-AC4E-848E-0C7EF0784EBE}" presName="connSite1" presStyleCnt="0"/>
      <dgm:spPr/>
    </dgm:pt>
    <dgm:pt modelId="{E1D06884-975F-BE4E-AB19-473E1C159339}" type="pres">
      <dgm:prSet presAssocID="{886F7DFB-AED1-3040-BCD6-3F1C23399465}" presName="Name9" presStyleLbl="sibTrans2D1" presStyleIdx="0" presStyleCnt="1" custLinFactNeighborX="29900" custLinFactNeighborY="-16194"/>
      <dgm:spPr/>
    </dgm:pt>
    <dgm:pt modelId="{6009F4A8-46EA-B149-82EB-A215FE18E06C}" type="pres">
      <dgm:prSet presAssocID="{13D4046E-0EA7-104A-A327-0D662593625E}" presName="composite2" presStyleCnt="0"/>
      <dgm:spPr/>
    </dgm:pt>
    <dgm:pt modelId="{ED15AADE-D3E9-294E-8893-B18EF76D0B8C}" type="pres">
      <dgm:prSet presAssocID="{13D4046E-0EA7-104A-A327-0D662593625E}" presName="dummyNode2" presStyleLbl="node1" presStyleIdx="0" presStyleCnt="2"/>
      <dgm:spPr/>
    </dgm:pt>
    <dgm:pt modelId="{68424FEB-F547-2443-B592-0C0875A4A43C}" type="pres">
      <dgm:prSet presAssocID="{13D4046E-0EA7-104A-A327-0D662593625E}" presName="childNode2" presStyleLbl="bgAcc1" presStyleIdx="1" presStyleCnt="2" custLinFactNeighborX="25537" custLinFactNeighborY="54995">
        <dgm:presLayoutVars>
          <dgm:bulletEnabled val="1"/>
        </dgm:presLayoutVars>
      </dgm:prSet>
      <dgm:spPr/>
    </dgm:pt>
    <dgm:pt modelId="{7AC7E13C-E6D6-A143-A1CF-5C6454AFEB1E}" type="pres">
      <dgm:prSet presAssocID="{13D4046E-0EA7-104A-A327-0D662593625E}" presName="childNode2tx" presStyleLbl="bgAcc1" presStyleIdx="1" presStyleCnt="2">
        <dgm:presLayoutVars>
          <dgm:bulletEnabled val="1"/>
        </dgm:presLayoutVars>
      </dgm:prSet>
      <dgm:spPr/>
    </dgm:pt>
    <dgm:pt modelId="{C6D605F3-FEC8-6747-87A4-3A4B52D42EF5}" type="pres">
      <dgm:prSet presAssocID="{13D4046E-0EA7-104A-A327-0D662593625E}" presName="parentNode2" presStyleLbl="node1" presStyleIdx="1" presStyleCnt="2" custLinFactY="18382" custLinFactNeighborX="24175" custLinFactNeighborY="100000">
        <dgm:presLayoutVars>
          <dgm:chMax val="0"/>
          <dgm:bulletEnabled val="1"/>
        </dgm:presLayoutVars>
      </dgm:prSet>
      <dgm:spPr/>
    </dgm:pt>
    <dgm:pt modelId="{C2D8E6AF-1CD3-5F40-ABD5-1FC94822C634}" type="pres">
      <dgm:prSet presAssocID="{13D4046E-0EA7-104A-A327-0D662593625E}" presName="connSite2" presStyleCnt="0"/>
      <dgm:spPr/>
    </dgm:pt>
  </dgm:ptLst>
  <dgm:cxnLst>
    <dgm:cxn modelId="{A6C0341C-59C3-1D43-81CB-0CC128A8A4DC}" type="presOf" srcId="{94DF51A1-DA73-F14A-9E51-67ED40E7A060}" destId="{E44C74E6-E96A-0E47-BC4A-8A078CAEF0D1}" srcOrd="1" destOrd="0" presId="urn:microsoft.com/office/officeart/2005/8/layout/hProcess4"/>
    <dgm:cxn modelId="{E3EC6B37-E92A-6D4B-BABA-2C4B1C4663DB}" type="presOf" srcId="{4860317F-5FB9-1843-B0DF-88B2C4F60334}" destId="{58409BBE-CD7B-384C-AD83-BEBA8370E343}" srcOrd="0" destOrd="0" presId="urn:microsoft.com/office/officeart/2005/8/layout/hProcess4"/>
    <dgm:cxn modelId="{2494AB3E-A59A-3F40-88F5-CBC908ECCBFE}" srcId="{6449E942-7FE8-AC4E-848E-0C7EF0784EBE}" destId="{94DF51A1-DA73-F14A-9E51-67ED40E7A060}" srcOrd="0" destOrd="0" parTransId="{0CF5A634-2F2F-E349-AACD-FCFEEC4FC71A}" sibTransId="{EA7F7737-F438-DF40-BD79-C5EE96E76199}"/>
    <dgm:cxn modelId="{6893783F-309F-2849-BFA5-AAB2FF116E3D}" srcId="{4860317F-5FB9-1843-B0DF-88B2C4F60334}" destId="{6449E942-7FE8-AC4E-848E-0C7EF0784EBE}" srcOrd="0" destOrd="0" parTransId="{00D3BEFE-BA55-F446-B966-A7B1D41BDC3F}" sibTransId="{886F7DFB-AED1-3040-BCD6-3F1C23399465}"/>
    <dgm:cxn modelId="{20B7B176-91D6-A64D-9CD8-C6DF83EB2B0A}" srcId="{4860317F-5FB9-1843-B0DF-88B2C4F60334}" destId="{13D4046E-0EA7-104A-A327-0D662593625E}" srcOrd="1" destOrd="0" parTransId="{4AF767BA-87A9-D847-B6C5-563AEC5106C7}" sibTransId="{103769EB-1F7D-5B48-B060-DB2ECA925ABC}"/>
    <dgm:cxn modelId="{84D68058-9631-BA4C-BD44-01ABCA438FDD}" srcId="{6449E942-7FE8-AC4E-848E-0C7EF0784EBE}" destId="{832D5267-0E89-DE41-9FA7-43E420DB64B5}" srcOrd="1" destOrd="0" parTransId="{6014B28A-E9CD-5B44-B990-D7ABEF31F6B3}" sibTransId="{69D5AF83-03F3-0C41-A8B0-08F9F999A5F0}"/>
    <dgm:cxn modelId="{3B60F35A-4E63-2347-9352-BF6FE88DC974}" type="presOf" srcId="{832D5267-0E89-DE41-9FA7-43E420DB64B5}" destId="{664097FF-8999-CA47-B1DF-419FD1345BFE}" srcOrd="0" destOrd="1" presId="urn:microsoft.com/office/officeart/2005/8/layout/hProcess4"/>
    <dgm:cxn modelId="{9BAA9286-D22F-9E4C-9A80-ECEAA61B45AA}" type="presOf" srcId="{13D4046E-0EA7-104A-A327-0D662593625E}" destId="{C6D605F3-FEC8-6747-87A4-3A4B52D42EF5}" srcOrd="0" destOrd="0" presId="urn:microsoft.com/office/officeart/2005/8/layout/hProcess4"/>
    <dgm:cxn modelId="{B3DEED89-A839-B342-A450-CDDE9C5E1E2D}" srcId="{13D4046E-0EA7-104A-A327-0D662593625E}" destId="{BC43E415-9152-0D48-AD31-FDEADE1FD8EC}" srcOrd="0" destOrd="0" parTransId="{4F89BF70-E8DB-1A43-A895-2BDAB66B7431}" sibTransId="{73DE904B-77D1-C340-AC1C-E13A20422A1E}"/>
    <dgm:cxn modelId="{1E3BC793-19F2-BE42-8D39-188454015941}" type="presOf" srcId="{BC43E415-9152-0D48-AD31-FDEADE1FD8EC}" destId="{68424FEB-F547-2443-B592-0C0875A4A43C}" srcOrd="0" destOrd="0" presId="urn:microsoft.com/office/officeart/2005/8/layout/hProcess4"/>
    <dgm:cxn modelId="{B3D01AB0-140F-0342-9238-A619F4794023}" type="presOf" srcId="{6449E942-7FE8-AC4E-848E-0C7EF0784EBE}" destId="{896CE0A2-DCAF-3F44-A73A-C73583430C99}" srcOrd="0" destOrd="0" presId="urn:microsoft.com/office/officeart/2005/8/layout/hProcess4"/>
    <dgm:cxn modelId="{76D8F5B2-D50E-F443-84D1-0A41E06039C6}" type="presOf" srcId="{832D5267-0E89-DE41-9FA7-43E420DB64B5}" destId="{E44C74E6-E96A-0E47-BC4A-8A078CAEF0D1}" srcOrd="1" destOrd="1" presId="urn:microsoft.com/office/officeart/2005/8/layout/hProcess4"/>
    <dgm:cxn modelId="{757515D7-6DDC-C046-8545-0E6A92EE3C07}" type="presOf" srcId="{886F7DFB-AED1-3040-BCD6-3F1C23399465}" destId="{E1D06884-975F-BE4E-AB19-473E1C159339}" srcOrd="0" destOrd="0" presId="urn:microsoft.com/office/officeart/2005/8/layout/hProcess4"/>
    <dgm:cxn modelId="{195236DD-F10A-2F4E-B89B-90ABCE916DFB}" type="presOf" srcId="{94DF51A1-DA73-F14A-9E51-67ED40E7A060}" destId="{664097FF-8999-CA47-B1DF-419FD1345BFE}" srcOrd="0" destOrd="0" presId="urn:microsoft.com/office/officeart/2005/8/layout/hProcess4"/>
    <dgm:cxn modelId="{869915E2-5AA1-C541-8504-2E112E16C37D}" type="presOf" srcId="{BC43E415-9152-0D48-AD31-FDEADE1FD8EC}" destId="{7AC7E13C-E6D6-A143-A1CF-5C6454AFEB1E}" srcOrd="1" destOrd="0" presId="urn:microsoft.com/office/officeart/2005/8/layout/hProcess4"/>
    <dgm:cxn modelId="{A72355B3-4278-F743-A491-9A0915D43A8C}" type="presParOf" srcId="{58409BBE-CD7B-384C-AD83-BEBA8370E343}" destId="{C31EE813-82E2-154E-92B6-DD58F00F9A43}" srcOrd="0" destOrd="0" presId="urn:microsoft.com/office/officeart/2005/8/layout/hProcess4"/>
    <dgm:cxn modelId="{0D72BC95-EFD1-3044-A030-85CDD55FA876}" type="presParOf" srcId="{58409BBE-CD7B-384C-AD83-BEBA8370E343}" destId="{040B976D-DAC0-E24B-A5FE-2D8A157C857D}" srcOrd="1" destOrd="0" presId="urn:microsoft.com/office/officeart/2005/8/layout/hProcess4"/>
    <dgm:cxn modelId="{87B5A85D-DA89-1B4E-97E3-AF8A735CFEF5}" type="presParOf" srcId="{58409BBE-CD7B-384C-AD83-BEBA8370E343}" destId="{AB35CB1C-D52D-8B47-82C5-F1594EFE2817}" srcOrd="2" destOrd="0" presId="urn:microsoft.com/office/officeart/2005/8/layout/hProcess4"/>
    <dgm:cxn modelId="{CB67187B-49FE-1042-A824-F825653DE63F}" type="presParOf" srcId="{AB35CB1C-D52D-8B47-82C5-F1594EFE2817}" destId="{8B7F4C42-3B4F-A246-861D-9DBAB6FC31D9}" srcOrd="0" destOrd="0" presId="urn:microsoft.com/office/officeart/2005/8/layout/hProcess4"/>
    <dgm:cxn modelId="{4E0ACAAB-41AC-E145-AB70-BC47159A7D10}" type="presParOf" srcId="{8B7F4C42-3B4F-A246-861D-9DBAB6FC31D9}" destId="{602C3671-A4CA-B949-9445-829CD888F104}" srcOrd="0" destOrd="0" presId="urn:microsoft.com/office/officeart/2005/8/layout/hProcess4"/>
    <dgm:cxn modelId="{7E206B07-3B89-9546-9BB5-D6678C82D141}" type="presParOf" srcId="{8B7F4C42-3B4F-A246-861D-9DBAB6FC31D9}" destId="{664097FF-8999-CA47-B1DF-419FD1345BFE}" srcOrd="1" destOrd="0" presId="urn:microsoft.com/office/officeart/2005/8/layout/hProcess4"/>
    <dgm:cxn modelId="{80A8DEB0-154E-4C49-AB0B-C19736F1372A}" type="presParOf" srcId="{8B7F4C42-3B4F-A246-861D-9DBAB6FC31D9}" destId="{E44C74E6-E96A-0E47-BC4A-8A078CAEF0D1}" srcOrd="2" destOrd="0" presId="urn:microsoft.com/office/officeart/2005/8/layout/hProcess4"/>
    <dgm:cxn modelId="{2CD1EB0B-3008-9F4F-BE9F-EC174EB7C9C5}" type="presParOf" srcId="{8B7F4C42-3B4F-A246-861D-9DBAB6FC31D9}" destId="{896CE0A2-DCAF-3F44-A73A-C73583430C99}" srcOrd="3" destOrd="0" presId="urn:microsoft.com/office/officeart/2005/8/layout/hProcess4"/>
    <dgm:cxn modelId="{1136B9EA-82EA-A64C-9222-F11F7E01B5F5}" type="presParOf" srcId="{8B7F4C42-3B4F-A246-861D-9DBAB6FC31D9}" destId="{19E9EF4A-E96E-EF42-BCE3-7A5E7D3675E5}" srcOrd="4" destOrd="0" presId="urn:microsoft.com/office/officeart/2005/8/layout/hProcess4"/>
    <dgm:cxn modelId="{FE7E4DD1-570A-F546-B626-AB604E62FB8C}" type="presParOf" srcId="{AB35CB1C-D52D-8B47-82C5-F1594EFE2817}" destId="{E1D06884-975F-BE4E-AB19-473E1C159339}" srcOrd="1" destOrd="0" presId="urn:microsoft.com/office/officeart/2005/8/layout/hProcess4"/>
    <dgm:cxn modelId="{92B2514E-6346-E441-AFEE-966BBD912FEC}" type="presParOf" srcId="{AB35CB1C-D52D-8B47-82C5-F1594EFE2817}" destId="{6009F4A8-46EA-B149-82EB-A215FE18E06C}" srcOrd="2" destOrd="0" presId="urn:microsoft.com/office/officeart/2005/8/layout/hProcess4"/>
    <dgm:cxn modelId="{C8E7F0F5-28AB-9641-A3F3-4DDC0E3457B7}" type="presParOf" srcId="{6009F4A8-46EA-B149-82EB-A215FE18E06C}" destId="{ED15AADE-D3E9-294E-8893-B18EF76D0B8C}" srcOrd="0" destOrd="0" presId="urn:microsoft.com/office/officeart/2005/8/layout/hProcess4"/>
    <dgm:cxn modelId="{4AEB369F-94B4-D84D-B3CE-C56F20D8DE8C}" type="presParOf" srcId="{6009F4A8-46EA-B149-82EB-A215FE18E06C}" destId="{68424FEB-F547-2443-B592-0C0875A4A43C}" srcOrd="1" destOrd="0" presId="urn:microsoft.com/office/officeart/2005/8/layout/hProcess4"/>
    <dgm:cxn modelId="{4DE2446D-ED04-864F-A671-F4E23AC8CC8C}" type="presParOf" srcId="{6009F4A8-46EA-B149-82EB-A215FE18E06C}" destId="{7AC7E13C-E6D6-A143-A1CF-5C6454AFEB1E}" srcOrd="2" destOrd="0" presId="urn:microsoft.com/office/officeart/2005/8/layout/hProcess4"/>
    <dgm:cxn modelId="{F0279B41-7972-4F46-A2B8-364C6A8AD593}" type="presParOf" srcId="{6009F4A8-46EA-B149-82EB-A215FE18E06C}" destId="{C6D605F3-FEC8-6747-87A4-3A4B52D42EF5}" srcOrd="3" destOrd="0" presId="urn:microsoft.com/office/officeart/2005/8/layout/hProcess4"/>
    <dgm:cxn modelId="{825C5C9A-3C8B-E741-818A-212D062DAEC2}" type="presParOf" srcId="{6009F4A8-46EA-B149-82EB-A215FE18E06C}" destId="{C2D8E6AF-1CD3-5F40-ABD5-1FC94822C634}"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3FC239A-3114-9540-8E65-A6CA85F3AB8B}"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401009DF-5FE3-3545-A73F-0975CB95DA0A}">
      <dgm:prSet phldrT="[Text]"/>
      <dgm:spPr/>
      <dgm:t>
        <a:bodyPr/>
        <a:lstStyle/>
        <a:p>
          <a:r>
            <a:rPr lang="en-US" dirty="0"/>
            <a:t>1. </a:t>
          </a:r>
        </a:p>
      </dgm:t>
    </dgm:pt>
    <dgm:pt modelId="{535A3D96-6EED-E24A-B134-502911FD3753}" type="parTrans" cxnId="{293DF869-1F52-0146-83A9-E0B4CB763925}">
      <dgm:prSet/>
      <dgm:spPr/>
      <dgm:t>
        <a:bodyPr/>
        <a:lstStyle/>
        <a:p>
          <a:endParaRPr lang="en-US"/>
        </a:p>
      </dgm:t>
    </dgm:pt>
    <dgm:pt modelId="{D0453D55-06B5-7242-99D5-52853B95E96E}" type="sibTrans" cxnId="{293DF869-1F52-0146-83A9-E0B4CB763925}">
      <dgm:prSet/>
      <dgm:spPr/>
      <dgm:t>
        <a:bodyPr/>
        <a:lstStyle/>
        <a:p>
          <a:endParaRPr lang="en-US"/>
        </a:p>
      </dgm:t>
    </dgm:pt>
    <dgm:pt modelId="{C27137C5-7483-4F41-8E21-339E5DE8B335}">
      <dgm:prSet/>
      <dgm:spPr/>
      <dgm:t>
        <a:bodyPr/>
        <a:lstStyle/>
        <a:p>
          <a:r>
            <a:rPr lang="en-US" dirty="0"/>
            <a:t>2. </a:t>
          </a:r>
        </a:p>
      </dgm:t>
    </dgm:pt>
    <dgm:pt modelId="{748D31C5-981C-E446-89F1-7D60550A6592}" type="parTrans" cxnId="{BE49C897-AF35-4845-AFCE-4022264F78D6}">
      <dgm:prSet/>
      <dgm:spPr/>
      <dgm:t>
        <a:bodyPr/>
        <a:lstStyle/>
        <a:p>
          <a:endParaRPr lang="en-US"/>
        </a:p>
      </dgm:t>
    </dgm:pt>
    <dgm:pt modelId="{50D6E3AF-0B1C-A243-A9D1-1923C7D47EAA}" type="sibTrans" cxnId="{BE49C897-AF35-4845-AFCE-4022264F78D6}">
      <dgm:prSet/>
      <dgm:spPr/>
      <dgm:t>
        <a:bodyPr/>
        <a:lstStyle/>
        <a:p>
          <a:endParaRPr lang="en-US"/>
        </a:p>
      </dgm:t>
    </dgm:pt>
    <dgm:pt modelId="{C754A530-9BCB-CF4A-A076-0207844AB344}">
      <dgm:prSet/>
      <dgm:spPr/>
      <dgm:t>
        <a:bodyPr/>
        <a:lstStyle/>
        <a:p>
          <a:r>
            <a:rPr lang="en-US" dirty="0"/>
            <a:t>3.</a:t>
          </a:r>
        </a:p>
      </dgm:t>
    </dgm:pt>
    <dgm:pt modelId="{8AE4DB6E-C70F-A242-91D5-66DBC699B97D}" type="parTrans" cxnId="{C6FA9D8A-2AFF-A24D-AB3C-F826C3566562}">
      <dgm:prSet/>
      <dgm:spPr/>
      <dgm:t>
        <a:bodyPr/>
        <a:lstStyle/>
        <a:p>
          <a:endParaRPr lang="en-US"/>
        </a:p>
      </dgm:t>
    </dgm:pt>
    <dgm:pt modelId="{EDE26372-4B50-D348-B4DC-2D412E1CF9E7}" type="sibTrans" cxnId="{C6FA9D8A-2AFF-A24D-AB3C-F826C3566562}">
      <dgm:prSet/>
      <dgm:spPr/>
      <dgm:t>
        <a:bodyPr/>
        <a:lstStyle/>
        <a:p>
          <a:endParaRPr lang="en-US"/>
        </a:p>
      </dgm:t>
    </dgm:pt>
    <dgm:pt modelId="{9C66E265-3120-C840-8517-04D5A171EEDD}">
      <dgm:prSet/>
      <dgm:spPr/>
      <dgm:t>
        <a:bodyPr/>
        <a:lstStyle/>
        <a:p>
          <a:r>
            <a:rPr lang="en-US" dirty="0"/>
            <a:t>4. </a:t>
          </a:r>
        </a:p>
      </dgm:t>
    </dgm:pt>
    <dgm:pt modelId="{BF0C150C-7285-4E4A-B676-60E203137FD9}" type="parTrans" cxnId="{02603D69-B462-684B-9462-F34B03559187}">
      <dgm:prSet/>
      <dgm:spPr/>
      <dgm:t>
        <a:bodyPr/>
        <a:lstStyle/>
        <a:p>
          <a:endParaRPr lang="en-US"/>
        </a:p>
      </dgm:t>
    </dgm:pt>
    <dgm:pt modelId="{8CC7F297-C023-074C-843A-961F5B8A1E78}" type="sibTrans" cxnId="{02603D69-B462-684B-9462-F34B03559187}">
      <dgm:prSet/>
      <dgm:spPr/>
      <dgm:t>
        <a:bodyPr/>
        <a:lstStyle/>
        <a:p>
          <a:endParaRPr lang="en-US"/>
        </a:p>
      </dgm:t>
    </dgm:pt>
    <dgm:pt modelId="{83CF4E00-B8A5-9743-9F15-D9969CBFC233}">
      <dgm:prSet/>
      <dgm:spPr/>
      <dgm:t>
        <a:bodyPr/>
        <a:lstStyle/>
        <a:p>
          <a:r>
            <a:rPr lang="en-US" dirty="0"/>
            <a:t>5.</a:t>
          </a:r>
        </a:p>
      </dgm:t>
    </dgm:pt>
    <dgm:pt modelId="{0C157012-140D-254A-97FD-D94A0A1C1013}" type="parTrans" cxnId="{EBA271EA-F57B-8747-BE0A-40585C98EBDD}">
      <dgm:prSet/>
      <dgm:spPr/>
      <dgm:t>
        <a:bodyPr/>
        <a:lstStyle/>
        <a:p>
          <a:endParaRPr lang="en-US"/>
        </a:p>
      </dgm:t>
    </dgm:pt>
    <dgm:pt modelId="{A977C85E-2CBD-7B43-A58A-4A8159307879}" type="sibTrans" cxnId="{EBA271EA-F57B-8747-BE0A-40585C98EBDD}">
      <dgm:prSet/>
      <dgm:spPr/>
      <dgm:t>
        <a:bodyPr/>
        <a:lstStyle/>
        <a:p>
          <a:endParaRPr lang="en-US"/>
        </a:p>
      </dgm:t>
    </dgm:pt>
    <dgm:pt modelId="{9087BFE3-7194-4B48-9475-BF3895821F6B}">
      <dgm:prSet phldrT="[Text]"/>
      <dgm:spPr/>
      <dgm:t>
        <a:bodyPr/>
        <a:lstStyle/>
        <a:p>
          <a:r>
            <a:rPr lang="en-US" dirty="0"/>
            <a:t>It employs a mechanism known as cookies to thwart clogging attacks</a:t>
          </a:r>
        </a:p>
      </dgm:t>
    </dgm:pt>
    <dgm:pt modelId="{1BBBF3FC-34E1-E747-AF4F-ED0E8ED3F2FF}" type="parTrans" cxnId="{6EE43E3A-FF27-5740-9F99-BB2DBF77A229}">
      <dgm:prSet/>
      <dgm:spPr/>
      <dgm:t>
        <a:bodyPr/>
        <a:lstStyle/>
        <a:p>
          <a:endParaRPr lang="en-US"/>
        </a:p>
      </dgm:t>
    </dgm:pt>
    <dgm:pt modelId="{8FF89518-B396-4145-A3E2-323DC1B5AA79}" type="sibTrans" cxnId="{6EE43E3A-FF27-5740-9F99-BB2DBF77A229}">
      <dgm:prSet/>
      <dgm:spPr/>
      <dgm:t>
        <a:bodyPr/>
        <a:lstStyle/>
        <a:p>
          <a:endParaRPr lang="en-US"/>
        </a:p>
      </dgm:t>
    </dgm:pt>
    <dgm:pt modelId="{3B72C301-D046-F045-9155-43A835526ABB}">
      <dgm:prSet/>
      <dgm:spPr/>
      <dgm:t>
        <a:bodyPr/>
        <a:lstStyle/>
        <a:p>
          <a:r>
            <a:rPr lang="en-US" dirty="0"/>
            <a:t>It enables the two parties to negotiate a group; this, in essence, specifies the global parameters of the Diffie-Hellman key exchange</a:t>
          </a:r>
        </a:p>
      </dgm:t>
    </dgm:pt>
    <dgm:pt modelId="{88FB6E1B-848C-194B-ACEF-FFB13DC0D533}" type="parTrans" cxnId="{42F14CBF-3D33-9942-BC42-0BC7E903CB90}">
      <dgm:prSet/>
      <dgm:spPr/>
      <dgm:t>
        <a:bodyPr/>
        <a:lstStyle/>
        <a:p>
          <a:endParaRPr lang="en-US"/>
        </a:p>
      </dgm:t>
    </dgm:pt>
    <dgm:pt modelId="{3D46F97A-74B1-284C-AB78-6F23FAED50A5}" type="sibTrans" cxnId="{42F14CBF-3D33-9942-BC42-0BC7E903CB90}">
      <dgm:prSet/>
      <dgm:spPr/>
      <dgm:t>
        <a:bodyPr/>
        <a:lstStyle/>
        <a:p>
          <a:endParaRPr lang="en-US"/>
        </a:p>
      </dgm:t>
    </dgm:pt>
    <dgm:pt modelId="{DD61D866-7090-A64C-94CE-14BEDB70C5ED}">
      <dgm:prSet/>
      <dgm:spPr/>
      <dgm:t>
        <a:bodyPr/>
        <a:lstStyle/>
        <a:p>
          <a:r>
            <a:rPr lang="en-US" dirty="0"/>
            <a:t> It uses nonces to ensure against replay attacks</a:t>
          </a:r>
        </a:p>
      </dgm:t>
    </dgm:pt>
    <dgm:pt modelId="{32B55A3C-C517-124D-B8BD-311106D04BAE}" type="parTrans" cxnId="{DAB053F5-59A0-4D46-A642-62BC277C4560}">
      <dgm:prSet/>
      <dgm:spPr/>
      <dgm:t>
        <a:bodyPr/>
        <a:lstStyle/>
        <a:p>
          <a:endParaRPr lang="en-US"/>
        </a:p>
      </dgm:t>
    </dgm:pt>
    <dgm:pt modelId="{8140739F-7362-DD43-BDC5-1FBDC343F078}" type="sibTrans" cxnId="{DAB053F5-59A0-4D46-A642-62BC277C4560}">
      <dgm:prSet/>
      <dgm:spPr/>
      <dgm:t>
        <a:bodyPr/>
        <a:lstStyle/>
        <a:p>
          <a:endParaRPr lang="en-US"/>
        </a:p>
      </dgm:t>
    </dgm:pt>
    <dgm:pt modelId="{149E357C-6D85-5947-B35E-108857836408}">
      <dgm:prSet/>
      <dgm:spPr/>
      <dgm:t>
        <a:bodyPr/>
        <a:lstStyle/>
        <a:p>
          <a:r>
            <a:rPr lang="en-US" dirty="0"/>
            <a:t>It enables the exchange of Diffie-Hellman public key values</a:t>
          </a:r>
        </a:p>
      </dgm:t>
    </dgm:pt>
    <dgm:pt modelId="{AC1F4449-6F54-FD4A-83E4-D98D0FD895B1}" type="parTrans" cxnId="{FF85F3F6-46A7-0D4B-A82E-344BEE630646}">
      <dgm:prSet/>
      <dgm:spPr/>
      <dgm:t>
        <a:bodyPr/>
        <a:lstStyle/>
        <a:p>
          <a:endParaRPr lang="en-US"/>
        </a:p>
      </dgm:t>
    </dgm:pt>
    <dgm:pt modelId="{F9C1C064-FBDA-C74D-93F7-F0A8E1B10C4C}" type="sibTrans" cxnId="{FF85F3F6-46A7-0D4B-A82E-344BEE630646}">
      <dgm:prSet/>
      <dgm:spPr/>
      <dgm:t>
        <a:bodyPr/>
        <a:lstStyle/>
        <a:p>
          <a:endParaRPr lang="en-US"/>
        </a:p>
      </dgm:t>
    </dgm:pt>
    <dgm:pt modelId="{B005C688-CA47-984C-A20A-F43334D9EB51}">
      <dgm:prSet/>
      <dgm:spPr/>
      <dgm:t>
        <a:bodyPr/>
        <a:lstStyle/>
        <a:p>
          <a:r>
            <a:rPr lang="en-US" dirty="0"/>
            <a:t> It authenticates the Diffie-Hellman exchange to thwart man-in-the-middle-attacks</a:t>
          </a:r>
        </a:p>
      </dgm:t>
    </dgm:pt>
    <dgm:pt modelId="{45B7A7C0-E7E5-3D4F-B796-D2E8226FEB28}" type="parTrans" cxnId="{CB7AD0FE-A8E0-D144-9554-9322A72F40BE}">
      <dgm:prSet/>
      <dgm:spPr/>
      <dgm:t>
        <a:bodyPr/>
        <a:lstStyle/>
        <a:p>
          <a:endParaRPr lang="en-US"/>
        </a:p>
      </dgm:t>
    </dgm:pt>
    <dgm:pt modelId="{80DFAF07-85B7-1245-8332-5292A08B18C1}" type="sibTrans" cxnId="{CB7AD0FE-A8E0-D144-9554-9322A72F40BE}">
      <dgm:prSet/>
      <dgm:spPr/>
      <dgm:t>
        <a:bodyPr/>
        <a:lstStyle/>
        <a:p>
          <a:endParaRPr lang="en-US"/>
        </a:p>
      </dgm:t>
    </dgm:pt>
    <dgm:pt modelId="{F0BAE2B6-D78F-5148-BBD0-4A97A5D09F34}" type="pres">
      <dgm:prSet presAssocID="{C3FC239A-3114-9540-8E65-A6CA85F3AB8B}" presName="linearFlow" presStyleCnt="0">
        <dgm:presLayoutVars>
          <dgm:dir/>
          <dgm:animLvl val="lvl"/>
          <dgm:resizeHandles val="exact"/>
        </dgm:presLayoutVars>
      </dgm:prSet>
      <dgm:spPr/>
    </dgm:pt>
    <dgm:pt modelId="{16B019F4-B096-514E-B978-82DACD8DA36C}" type="pres">
      <dgm:prSet presAssocID="{401009DF-5FE3-3545-A73F-0975CB95DA0A}" presName="composite" presStyleCnt="0"/>
      <dgm:spPr/>
    </dgm:pt>
    <dgm:pt modelId="{1BA5BA64-A402-F841-80AD-B51F83B1EE73}" type="pres">
      <dgm:prSet presAssocID="{401009DF-5FE3-3545-A73F-0975CB95DA0A}" presName="parentText" presStyleLbl="alignNode1" presStyleIdx="0" presStyleCnt="5">
        <dgm:presLayoutVars>
          <dgm:chMax val="1"/>
          <dgm:bulletEnabled val="1"/>
        </dgm:presLayoutVars>
      </dgm:prSet>
      <dgm:spPr/>
    </dgm:pt>
    <dgm:pt modelId="{5FB1D2C7-CE0A-F84D-B2A6-1B3B46232F5C}" type="pres">
      <dgm:prSet presAssocID="{401009DF-5FE3-3545-A73F-0975CB95DA0A}" presName="descendantText" presStyleLbl="alignAcc1" presStyleIdx="0" presStyleCnt="5">
        <dgm:presLayoutVars>
          <dgm:bulletEnabled val="1"/>
        </dgm:presLayoutVars>
      </dgm:prSet>
      <dgm:spPr/>
    </dgm:pt>
    <dgm:pt modelId="{6C0E53E6-C8E9-1944-96F4-CFFE08CA9FEF}" type="pres">
      <dgm:prSet presAssocID="{D0453D55-06B5-7242-99D5-52853B95E96E}" presName="sp" presStyleCnt="0"/>
      <dgm:spPr/>
    </dgm:pt>
    <dgm:pt modelId="{F76C5E21-27D1-4346-BED1-6C50C1F1DCDA}" type="pres">
      <dgm:prSet presAssocID="{C27137C5-7483-4F41-8E21-339E5DE8B335}" presName="composite" presStyleCnt="0"/>
      <dgm:spPr/>
    </dgm:pt>
    <dgm:pt modelId="{0A263CDF-A21A-804F-8C6A-021F1F811A92}" type="pres">
      <dgm:prSet presAssocID="{C27137C5-7483-4F41-8E21-339E5DE8B335}" presName="parentText" presStyleLbl="alignNode1" presStyleIdx="1" presStyleCnt="5">
        <dgm:presLayoutVars>
          <dgm:chMax val="1"/>
          <dgm:bulletEnabled val="1"/>
        </dgm:presLayoutVars>
      </dgm:prSet>
      <dgm:spPr/>
    </dgm:pt>
    <dgm:pt modelId="{1D2B45EC-1225-6B48-9D7A-C18D51A880CA}" type="pres">
      <dgm:prSet presAssocID="{C27137C5-7483-4F41-8E21-339E5DE8B335}" presName="descendantText" presStyleLbl="alignAcc1" presStyleIdx="1" presStyleCnt="5">
        <dgm:presLayoutVars>
          <dgm:bulletEnabled val="1"/>
        </dgm:presLayoutVars>
      </dgm:prSet>
      <dgm:spPr/>
    </dgm:pt>
    <dgm:pt modelId="{799B836C-13B6-CA4B-BA39-A0D858339046}" type="pres">
      <dgm:prSet presAssocID="{50D6E3AF-0B1C-A243-A9D1-1923C7D47EAA}" presName="sp" presStyleCnt="0"/>
      <dgm:spPr/>
    </dgm:pt>
    <dgm:pt modelId="{C2DA6A78-1D6B-8048-8FDC-032D3B331343}" type="pres">
      <dgm:prSet presAssocID="{C754A530-9BCB-CF4A-A076-0207844AB344}" presName="composite" presStyleCnt="0"/>
      <dgm:spPr/>
    </dgm:pt>
    <dgm:pt modelId="{CEDEA343-E328-3D43-A70B-545E118FB7EB}" type="pres">
      <dgm:prSet presAssocID="{C754A530-9BCB-CF4A-A076-0207844AB344}" presName="parentText" presStyleLbl="alignNode1" presStyleIdx="2" presStyleCnt="5">
        <dgm:presLayoutVars>
          <dgm:chMax val="1"/>
          <dgm:bulletEnabled val="1"/>
        </dgm:presLayoutVars>
      </dgm:prSet>
      <dgm:spPr/>
    </dgm:pt>
    <dgm:pt modelId="{AE0352BD-AE36-0548-A3F4-0C964F6E09EB}" type="pres">
      <dgm:prSet presAssocID="{C754A530-9BCB-CF4A-A076-0207844AB344}" presName="descendantText" presStyleLbl="alignAcc1" presStyleIdx="2" presStyleCnt="5">
        <dgm:presLayoutVars>
          <dgm:bulletEnabled val="1"/>
        </dgm:presLayoutVars>
      </dgm:prSet>
      <dgm:spPr/>
    </dgm:pt>
    <dgm:pt modelId="{EB340623-B90E-A04A-95A9-B79C8DF9BC6A}" type="pres">
      <dgm:prSet presAssocID="{EDE26372-4B50-D348-B4DC-2D412E1CF9E7}" presName="sp" presStyleCnt="0"/>
      <dgm:spPr/>
    </dgm:pt>
    <dgm:pt modelId="{250CD56B-880C-DA44-B6B8-F94B58F9160B}" type="pres">
      <dgm:prSet presAssocID="{9C66E265-3120-C840-8517-04D5A171EEDD}" presName="composite" presStyleCnt="0"/>
      <dgm:spPr/>
    </dgm:pt>
    <dgm:pt modelId="{BFAD7A5C-39B0-9A46-B98C-3DF9DCEDE676}" type="pres">
      <dgm:prSet presAssocID="{9C66E265-3120-C840-8517-04D5A171EEDD}" presName="parentText" presStyleLbl="alignNode1" presStyleIdx="3" presStyleCnt="5">
        <dgm:presLayoutVars>
          <dgm:chMax val="1"/>
          <dgm:bulletEnabled val="1"/>
        </dgm:presLayoutVars>
      </dgm:prSet>
      <dgm:spPr/>
    </dgm:pt>
    <dgm:pt modelId="{19F5704B-5396-724A-B6B8-36E16BEA3285}" type="pres">
      <dgm:prSet presAssocID="{9C66E265-3120-C840-8517-04D5A171EEDD}" presName="descendantText" presStyleLbl="alignAcc1" presStyleIdx="3" presStyleCnt="5">
        <dgm:presLayoutVars>
          <dgm:bulletEnabled val="1"/>
        </dgm:presLayoutVars>
      </dgm:prSet>
      <dgm:spPr/>
    </dgm:pt>
    <dgm:pt modelId="{246AD7E6-E5BF-F447-81F5-2B12F916650A}" type="pres">
      <dgm:prSet presAssocID="{8CC7F297-C023-074C-843A-961F5B8A1E78}" presName="sp" presStyleCnt="0"/>
      <dgm:spPr/>
    </dgm:pt>
    <dgm:pt modelId="{F2516C73-2D85-BB41-ADA3-C7DF55C8FF22}" type="pres">
      <dgm:prSet presAssocID="{83CF4E00-B8A5-9743-9F15-D9969CBFC233}" presName="composite" presStyleCnt="0"/>
      <dgm:spPr/>
    </dgm:pt>
    <dgm:pt modelId="{E1E98530-1975-774C-91C7-53635D911027}" type="pres">
      <dgm:prSet presAssocID="{83CF4E00-B8A5-9743-9F15-D9969CBFC233}" presName="parentText" presStyleLbl="alignNode1" presStyleIdx="4" presStyleCnt="5">
        <dgm:presLayoutVars>
          <dgm:chMax val="1"/>
          <dgm:bulletEnabled val="1"/>
        </dgm:presLayoutVars>
      </dgm:prSet>
      <dgm:spPr/>
    </dgm:pt>
    <dgm:pt modelId="{29610787-19F4-DF48-9A09-9E25EC65C115}" type="pres">
      <dgm:prSet presAssocID="{83CF4E00-B8A5-9743-9F15-D9969CBFC233}" presName="descendantText" presStyleLbl="alignAcc1" presStyleIdx="4" presStyleCnt="5">
        <dgm:presLayoutVars>
          <dgm:bulletEnabled val="1"/>
        </dgm:presLayoutVars>
      </dgm:prSet>
      <dgm:spPr/>
    </dgm:pt>
  </dgm:ptLst>
  <dgm:cxnLst>
    <dgm:cxn modelId="{A472792E-59A1-394A-98B6-E842F3E6041E}" type="presOf" srcId="{9087BFE3-7194-4B48-9475-BF3895821F6B}" destId="{5FB1D2C7-CE0A-F84D-B2A6-1B3B46232F5C}" srcOrd="0" destOrd="0" presId="urn:microsoft.com/office/officeart/2005/8/layout/chevron2"/>
    <dgm:cxn modelId="{66DFB137-E4ED-6C4B-9434-2618DE317B39}" type="presOf" srcId="{3B72C301-D046-F045-9155-43A835526ABB}" destId="{1D2B45EC-1225-6B48-9D7A-C18D51A880CA}" srcOrd="0" destOrd="0" presId="urn:microsoft.com/office/officeart/2005/8/layout/chevron2"/>
    <dgm:cxn modelId="{6EE43E3A-FF27-5740-9F99-BB2DBF77A229}" srcId="{401009DF-5FE3-3545-A73F-0975CB95DA0A}" destId="{9087BFE3-7194-4B48-9475-BF3895821F6B}" srcOrd="0" destOrd="0" parTransId="{1BBBF3FC-34E1-E747-AF4F-ED0E8ED3F2FF}" sibTransId="{8FF89518-B396-4145-A3E2-323DC1B5AA79}"/>
    <dgm:cxn modelId="{B2642C3B-30AC-EE42-978A-EFB197521407}" type="presOf" srcId="{83CF4E00-B8A5-9743-9F15-D9969CBFC233}" destId="{E1E98530-1975-774C-91C7-53635D911027}" srcOrd="0" destOrd="0" presId="urn:microsoft.com/office/officeart/2005/8/layout/chevron2"/>
    <dgm:cxn modelId="{57B72D43-9F17-754D-A01B-7C48B9829142}" type="presOf" srcId="{B005C688-CA47-984C-A20A-F43334D9EB51}" destId="{29610787-19F4-DF48-9A09-9E25EC65C115}" srcOrd="0" destOrd="0" presId="urn:microsoft.com/office/officeart/2005/8/layout/chevron2"/>
    <dgm:cxn modelId="{02603D69-B462-684B-9462-F34B03559187}" srcId="{C3FC239A-3114-9540-8E65-A6CA85F3AB8B}" destId="{9C66E265-3120-C840-8517-04D5A171EEDD}" srcOrd="3" destOrd="0" parTransId="{BF0C150C-7285-4E4A-B676-60E203137FD9}" sibTransId="{8CC7F297-C023-074C-843A-961F5B8A1E78}"/>
    <dgm:cxn modelId="{293DF869-1F52-0146-83A9-E0B4CB763925}" srcId="{C3FC239A-3114-9540-8E65-A6CA85F3AB8B}" destId="{401009DF-5FE3-3545-A73F-0975CB95DA0A}" srcOrd="0" destOrd="0" parTransId="{535A3D96-6EED-E24A-B134-502911FD3753}" sibTransId="{D0453D55-06B5-7242-99D5-52853B95E96E}"/>
    <dgm:cxn modelId="{B3543174-B367-CB4E-8B1A-4439D068D41D}" type="presOf" srcId="{C3FC239A-3114-9540-8E65-A6CA85F3AB8B}" destId="{F0BAE2B6-D78F-5148-BBD0-4A97A5D09F34}" srcOrd="0" destOrd="0" presId="urn:microsoft.com/office/officeart/2005/8/layout/chevron2"/>
    <dgm:cxn modelId="{C6FA9D8A-2AFF-A24D-AB3C-F826C3566562}" srcId="{C3FC239A-3114-9540-8E65-A6CA85F3AB8B}" destId="{C754A530-9BCB-CF4A-A076-0207844AB344}" srcOrd="2" destOrd="0" parTransId="{8AE4DB6E-C70F-A242-91D5-66DBC699B97D}" sibTransId="{EDE26372-4B50-D348-B4DC-2D412E1CF9E7}"/>
    <dgm:cxn modelId="{2C359F8F-9214-8748-A7BC-6A2333901931}" type="presOf" srcId="{9C66E265-3120-C840-8517-04D5A171EEDD}" destId="{BFAD7A5C-39B0-9A46-B98C-3DF9DCEDE676}" srcOrd="0" destOrd="0" presId="urn:microsoft.com/office/officeart/2005/8/layout/chevron2"/>
    <dgm:cxn modelId="{BE49C897-AF35-4845-AFCE-4022264F78D6}" srcId="{C3FC239A-3114-9540-8E65-A6CA85F3AB8B}" destId="{C27137C5-7483-4F41-8E21-339E5DE8B335}" srcOrd="1" destOrd="0" parTransId="{748D31C5-981C-E446-89F1-7D60550A6592}" sibTransId="{50D6E3AF-0B1C-A243-A9D1-1923C7D47EAA}"/>
    <dgm:cxn modelId="{50EF6FAE-83F3-7049-B8BE-CF3C1889FAD0}" type="presOf" srcId="{C27137C5-7483-4F41-8E21-339E5DE8B335}" destId="{0A263CDF-A21A-804F-8C6A-021F1F811A92}" srcOrd="0" destOrd="0" presId="urn:microsoft.com/office/officeart/2005/8/layout/chevron2"/>
    <dgm:cxn modelId="{0217FFB8-DC7E-6547-8789-CF9C80DFCC87}" type="presOf" srcId="{401009DF-5FE3-3545-A73F-0975CB95DA0A}" destId="{1BA5BA64-A402-F841-80AD-B51F83B1EE73}" srcOrd="0" destOrd="0" presId="urn:microsoft.com/office/officeart/2005/8/layout/chevron2"/>
    <dgm:cxn modelId="{42F14CBF-3D33-9942-BC42-0BC7E903CB90}" srcId="{C27137C5-7483-4F41-8E21-339E5DE8B335}" destId="{3B72C301-D046-F045-9155-43A835526ABB}" srcOrd="0" destOrd="0" parTransId="{88FB6E1B-848C-194B-ACEF-FFB13DC0D533}" sibTransId="{3D46F97A-74B1-284C-AB78-6F23FAED50A5}"/>
    <dgm:cxn modelId="{F26905CC-76EE-0743-A05F-C51934AE9678}" type="presOf" srcId="{DD61D866-7090-A64C-94CE-14BEDB70C5ED}" destId="{AE0352BD-AE36-0548-A3F4-0C964F6E09EB}" srcOrd="0" destOrd="0" presId="urn:microsoft.com/office/officeart/2005/8/layout/chevron2"/>
    <dgm:cxn modelId="{2776A6CD-D226-0849-8059-A0E1D6A39BF5}" type="presOf" srcId="{C754A530-9BCB-CF4A-A076-0207844AB344}" destId="{CEDEA343-E328-3D43-A70B-545E118FB7EB}" srcOrd="0" destOrd="0" presId="urn:microsoft.com/office/officeart/2005/8/layout/chevron2"/>
    <dgm:cxn modelId="{FBD13DDC-98BF-3D46-971F-2495D2AC34C2}" type="presOf" srcId="{149E357C-6D85-5947-B35E-108857836408}" destId="{19F5704B-5396-724A-B6B8-36E16BEA3285}" srcOrd="0" destOrd="0" presId="urn:microsoft.com/office/officeart/2005/8/layout/chevron2"/>
    <dgm:cxn modelId="{EBA271EA-F57B-8747-BE0A-40585C98EBDD}" srcId="{C3FC239A-3114-9540-8E65-A6CA85F3AB8B}" destId="{83CF4E00-B8A5-9743-9F15-D9969CBFC233}" srcOrd="4" destOrd="0" parTransId="{0C157012-140D-254A-97FD-D94A0A1C1013}" sibTransId="{A977C85E-2CBD-7B43-A58A-4A8159307879}"/>
    <dgm:cxn modelId="{DAB053F5-59A0-4D46-A642-62BC277C4560}" srcId="{C754A530-9BCB-CF4A-A076-0207844AB344}" destId="{DD61D866-7090-A64C-94CE-14BEDB70C5ED}" srcOrd="0" destOrd="0" parTransId="{32B55A3C-C517-124D-B8BD-311106D04BAE}" sibTransId="{8140739F-7362-DD43-BDC5-1FBDC343F078}"/>
    <dgm:cxn modelId="{FF85F3F6-46A7-0D4B-A82E-344BEE630646}" srcId="{9C66E265-3120-C840-8517-04D5A171EEDD}" destId="{149E357C-6D85-5947-B35E-108857836408}" srcOrd="0" destOrd="0" parTransId="{AC1F4449-6F54-FD4A-83E4-D98D0FD895B1}" sibTransId="{F9C1C064-FBDA-C74D-93F7-F0A8E1B10C4C}"/>
    <dgm:cxn modelId="{CB7AD0FE-A8E0-D144-9554-9322A72F40BE}" srcId="{83CF4E00-B8A5-9743-9F15-D9969CBFC233}" destId="{B005C688-CA47-984C-A20A-F43334D9EB51}" srcOrd="0" destOrd="0" parTransId="{45B7A7C0-E7E5-3D4F-B796-D2E8226FEB28}" sibTransId="{80DFAF07-85B7-1245-8332-5292A08B18C1}"/>
    <dgm:cxn modelId="{A0179B52-1801-394E-A5DD-6A9B51A80F3F}" type="presParOf" srcId="{F0BAE2B6-D78F-5148-BBD0-4A97A5D09F34}" destId="{16B019F4-B096-514E-B978-82DACD8DA36C}" srcOrd="0" destOrd="0" presId="urn:microsoft.com/office/officeart/2005/8/layout/chevron2"/>
    <dgm:cxn modelId="{7C921A84-B2CF-B744-B06D-1E73E377BD46}" type="presParOf" srcId="{16B019F4-B096-514E-B978-82DACD8DA36C}" destId="{1BA5BA64-A402-F841-80AD-B51F83B1EE73}" srcOrd="0" destOrd="0" presId="urn:microsoft.com/office/officeart/2005/8/layout/chevron2"/>
    <dgm:cxn modelId="{A414053A-14F6-0540-AB60-229EFB7EA741}" type="presParOf" srcId="{16B019F4-B096-514E-B978-82DACD8DA36C}" destId="{5FB1D2C7-CE0A-F84D-B2A6-1B3B46232F5C}" srcOrd="1" destOrd="0" presId="urn:microsoft.com/office/officeart/2005/8/layout/chevron2"/>
    <dgm:cxn modelId="{C76FD936-9B8D-7B4F-AC4A-CAC4C92989D4}" type="presParOf" srcId="{F0BAE2B6-D78F-5148-BBD0-4A97A5D09F34}" destId="{6C0E53E6-C8E9-1944-96F4-CFFE08CA9FEF}" srcOrd="1" destOrd="0" presId="urn:microsoft.com/office/officeart/2005/8/layout/chevron2"/>
    <dgm:cxn modelId="{95078D98-5571-EB45-A3A5-DC86D05A0DC2}" type="presParOf" srcId="{F0BAE2B6-D78F-5148-BBD0-4A97A5D09F34}" destId="{F76C5E21-27D1-4346-BED1-6C50C1F1DCDA}" srcOrd="2" destOrd="0" presId="urn:microsoft.com/office/officeart/2005/8/layout/chevron2"/>
    <dgm:cxn modelId="{ED9D686A-4008-564D-A59C-356C21D16A54}" type="presParOf" srcId="{F76C5E21-27D1-4346-BED1-6C50C1F1DCDA}" destId="{0A263CDF-A21A-804F-8C6A-021F1F811A92}" srcOrd="0" destOrd="0" presId="urn:microsoft.com/office/officeart/2005/8/layout/chevron2"/>
    <dgm:cxn modelId="{63AF15A5-BF0C-C641-A843-1A46EDEEC515}" type="presParOf" srcId="{F76C5E21-27D1-4346-BED1-6C50C1F1DCDA}" destId="{1D2B45EC-1225-6B48-9D7A-C18D51A880CA}" srcOrd="1" destOrd="0" presId="urn:microsoft.com/office/officeart/2005/8/layout/chevron2"/>
    <dgm:cxn modelId="{B32341AD-6EBF-5844-9DC2-3154646AEAB9}" type="presParOf" srcId="{F0BAE2B6-D78F-5148-BBD0-4A97A5D09F34}" destId="{799B836C-13B6-CA4B-BA39-A0D858339046}" srcOrd="3" destOrd="0" presId="urn:microsoft.com/office/officeart/2005/8/layout/chevron2"/>
    <dgm:cxn modelId="{47568CF9-7540-4F4D-ABD7-B02535F3711E}" type="presParOf" srcId="{F0BAE2B6-D78F-5148-BBD0-4A97A5D09F34}" destId="{C2DA6A78-1D6B-8048-8FDC-032D3B331343}" srcOrd="4" destOrd="0" presId="urn:microsoft.com/office/officeart/2005/8/layout/chevron2"/>
    <dgm:cxn modelId="{B791BC36-733B-5342-A4CC-BA327957B48A}" type="presParOf" srcId="{C2DA6A78-1D6B-8048-8FDC-032D3B331343}" destId="{CEDEA343-E328-3D43-A70B-545E118FB7EB}" srcOrd="0" destOrd="0" presId="urn:microsoft.com/office/officeart/2005/8/layout/chevron2"/>
    <dgm:cxn modelId="{B043A2A9-DA62-B547-B672-2ACD5D531EC0}" type="presParOf" srcId="{C2DA6A78-1D6B-8048-8FDC-032D3B331343}" destId="{AE0352BD-AE36-0548-A3F4-0C964F6E09EB}" srcOrd="1" destOrd="0" presId="urn:microsoft.com/office/officeart/2005/8/layout/chevron2"/>
    <dgm:cxn modelId="{E1139145-93BE-1A45-8ABA-93480447532A}" type="presParOf" srcId="{F0BAE2B6-D78F-5148-BBD0-4A97A5D09F34}" destId="{EB340623-B90E-A04A-95A9-B79C8DF9BC6A}" srcOrd="5" destOrd="0" presId="urn:microsoft.com/office/officeart/2005/8/layout/chevron2"/>
    <dgm:cxn modelId="{2DCF57EC-92C3-084C-8D9C-934C061B5175}" type="presParOf" srcId="{F0BAE2B6-D78F-5148-BBD0-4A97A5D09F34}" destId="{250CD56B-880C-DA44-B6B8-F94B58F9160B}" srcOrd="6" destOrd="0" presId="urn:microsoft.com/office/officeart/2005/8/layout/chevron2"/>
    <dgm:cxn modelId="{148BBA24-56F1-944A-9B7C-41D334EC8DBB}" type="presParOf" srcId="{250CD56B-880C-DA44-B6B8-F94B58F9160B}" destId="{BFAD7A5C-39B0-9A46-B98C-3DF9DCEDE676}" srcOrd="0" destOrd="0" presId="urn:microsoft.com/office/officeart/2005/8/layout/chevron2"/>
    <dgm:cxn modelId="{C248A053-0D8E-384C-8648-9C2129E63F39}" type="presParOf" srcId="{250CD56B-880C-DA44-B6B8-F94B58F9160B}" destId="{19F5704B-5396-724A-B6B8-36E16BEA3285}" srcOrd="1" destOrd="0" presId="urn:microsoft.com/office/officeart/2005/8/layout/chevron2"/>
    <dgm:cxn modelId="{FC06FDC8-F466-0F4A-AB06-2A9A4CD0FD9B}" type="presParOf" srcId="{F0BAE2B6-D78F-5148-BBD0-4A97A5D09F34}" destId="{246AD7E6-E5BF-F447-81F5-2B12F916650A}" srcOrd="7" destOrd="0" presId="urn:microsoft.com/office/officeart/2005/8/layout/chevron2"/>
    <dgm:cxn modelId="{1239F874-3563-5F47-B33C-81A82B77C745}" type="presParOf" srcId="{F0BAE2B6-D78F-5148-BBD0-4A97A5D09F34}" destId="{F2516C73-2D85-BB41-ADA3-C7DF55C8FF22}" srcOrd="8" destOrd="0" presId="urn:microsoft.com/office/officeart/2005/8/layout/chevron2"/>
    <dgm:cxn modelId="{B7436F17-FCC4-5A4D-863D-01A50997EC2B}" type="presParOf" srcId="{F2516C73-2D85-BB41-ADA3-C7DF55C8FF22}" destId="{E1E98530-1975-774C-91C7-53635D911027}" srcOrd="0" destOrd="0" presId="urn:microsoft.com/office/officeart/2005/8/layout/chevron2"/>
    <dgm:cxn modelId="{38BBC894-3044-9646-9600-88D43C2A81C6}" type="presParOf" srcId="{F2516C73-2D85-BB41-ADA3-C7DF55C8FF22}" destId="{29610787-19F4-DF48-9A09-9E25EC65C11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5E42DCF2-E2C6-F041-BF76-409230B269F3}" type="doc">
      <dgm:prSet loTypeId="urn:microsoft.com/office/officeart/2005/8/layout/process1" loCatId="process" qsTypeId="urn:microsoft.com/office/officeart/2005/8/quickstyle/simple4" qsCatId="simple" csTypeId="urn:microsoft.com/office/officeart/2005/8/colors/accent1_2" csCatId="accent1" phldr="1"/>
      <dgm:spPr/>
    </dgm:pt>
    <dgm:pt modelId="{7FF70207-07C1-9E44-9F76-8F540E8BD96F}">
      <dgm:prSet phldrT="[Text]"/>
      <dgm:spPr/>
      <dgm:t>
        <a:bodyPr/>
        <a:lstStyle/>
        <a:p>
          <a:r>
            <a:rPr lang="en-US" dirty="0">
              <a:solidFill>
                <a:schemeClr val="tx1"/>
              </a:solidFill>
            </a:rPr>
            <a:t>Based first on how it spreads or propagates to reach the desired targets</a:t>
          </a:r>
        </a:p>
      </dgm:t>
    </dgm:pt>
    <dgm:pt modelId="{2D820EB1-9B67-D74E-84C8-361933E7533D}" type="parTrans" cxnId="{25B027D9-B97D-BF43-9CE6-767A3ED9FDC3}">
      <dgm:prSet/>
      <dgm:spPr/>
      <dgm:t>
        <a:bodyPr/>
        <a:lstStyle/>
        <a:p>
          <a:endParaRPr lang="en-US"/>
        </a:p>
      </dgm:t>
    </dgm:pt>
    <dgm:pt modelId="{17CB2899-CEA7-204F-8EB8-7329ED6B57E2}" type="sibTrans" cxnId="{25B027D9-B97D-BF43-9CE6-767A3ED9FDC3}">
      <dgm:prSet/>
      <dgm:spPr>
        <a:solidFill>
          <a:schemeClr val="tx2"/>
        </a:solidFill>
        <a:ln>
          <a:solidFill>
            <a:schemeClr val="bg2"/>
          </a:solidFill>
        </a:ln>
      </dgm:spPr>
      <dgm:t>
        <a:bodyPr/>
        <a:lstStyle/>
        <a:p>
          <a:endParaRPr lang="en-US"/>
        </a:p>
      </dgm:t>
    </dgm:pt>
    <dgm:pt modelId="{255FCCB9-D1CE-9442-9B81-708395910FC6}">
      <dgm:prSet/>
      <dgm:spPr/>
      <dgm:t>
        <a:bodyPr/>
        <a:lstStyle/>
        <a:p>
          <a:r>
            <a:rPr lang="en-US" dirty="0">
              <a:solidFill>
                <a:schemeClr val="tx1"/>
              </a:solidFill>
            </a:rPr>
            <a:t>Then on the actions or payloads it performs once a target is reached</a:t>
          </a:r>
        </a:p>
      </dgm:t>
    </dgm:pt>
    <dgm:pt modelId="{628CCBCD-F8D0-F842-92D6-64F4618269AC}" type="parTrans" cxnId="{C66BAAA2-81E8-D941-BD42-C383CB7FC52D}">
      <dgm:prSet/>
      <dgm:spPr/>
      <dgm:t>
        <a:bodyPr/>
        <a:lstStyle/>
        <a:p>
          <a:endParaRPr lang="en-US"/>
        </a:p>
      </dgm:t>
    </dgm:pt>
    <dgm:pt modelId="{CD19D3B2-6990-8147-B9CE-C83C4BEB3F94}" type="sibTrans" cxnId="{C66BAAA2-81E8-D941-BD42-C383CB7FC52D}">
      <dgm:prSet/>
      <dgm:spPr/>
      <dgm:t>
        <a:bodyPr/>
        <a:lstStyle/>
        <a:p>
          <a:endParaRPr lang="en-US"/>
        </a:p>
      </dgm:t>
    </dgm:pt>
    <dgm:pt modelId="{C382CD43-CE4B-BC45-857B-6E44723913B4}" type="pres">
      <dgm:prSet presAssocID="{5E42DCF2-E2C6-F041-BF76-409230B269F3}" presName="Name0" presStyleCnt="0">
        <dgm:presLayoutVars>
          <dgm:dir/>
          <dgm:resizeHandles val="exact"/>
        </dgm:presLayoutVars>
      </dgm:prSet>
      <dgm:spPr/>
    </dgm:pt>
    <dgm:pt modelId="{7783948B-CACA-D64B-9A24-D43AF275204B}" type="pres">
      <dgm:prSet presAssocID="{7FF70207-07C1-9E44-9F76-8F540E8BD96F}" presName="node" presStyleLbl="node1" presStyleIdx="0" presStyleCnt="2">
        <dgm:presLayoutVars>
          <dgm:bulletEnabled val="1"/>
        </dgm:presLayoutVars>
      </dgm:prSet>
      <dgm:spPr/>
    </dgm:pt>
    <dgm:pt modelId="{EEBEA53B-DE53-024D-B1BB-456270AACDE4}" type="pres">
      <dgm:prSet presAssocID="{17CB2899-CEA7-204F-8EB8-7329ED6B57E2}" presName="sibTrans" presStyleLbl="sibTrans2D1" presStyleIdx="0" presStyleCnt="1"/>
      <dgm:spPr/>
    </dgm:pt>
    <dgm:pt modelId="{40AE89C4-534A-7343-AAC8-9C9C7F49D76A}" type="pres">
      <dgm:prSet presAssocID="{17CB2899-CEA7-204F-8EB8-7329ED6B57E2}" presName="connectorText" presStyleLbl="sibTrans2D1" presStyleIdx="0" presStyleCnt="1"/>
      <dgm:spPr/>
    </dgm:pt>
    <dgm:pt modelId="{F84DBA72-19DA-A64D-BEE6-4BF1641866FA}" type="pres">
      <dgm:prSet presAssocID="{255FCCB9-D1CE-9442-9B81-708395910FC6}" presName="node" presStyleLbl="node1" presStyleIdx="1" presStyleCnt="2">
        <dgm:presLayoutVars>
          <dgm:bulletEnabled val="1"/>
        </dgm:presLayoutVars>
      </dgm:prSet>
      <dgm:spPr/>
    </dgm:pt>
  </dgm:ptLst>
  <dgm:cxnLst>
    <dgm:cxn modelId="{9C39ED36-2871-5D40-9B09-9FDE54E32823}" type="presOf" srcId="{5E42DCF2-E2C6-F041-BF76-409230B269F3}" destId="{C382CD43-CE4B-BC45-857B-6E44723913B4}" srcOrd="0" destOrd="0" presId="urn:microsoft.com/office/officeart/2005/8/layout/process1"/>
    <dgm:cxn modelId="{92B7BC5F-B06B-874F-B6F5-517BA8676524}" type="presOf" srcId="{17CB2899-CEA7-204F-8EB8-7329ED6B57E2}" destId="{40AE89C4-534A-7343-AAC8-9C9C7F49D76A}" srcOrd="1" destOrd="0" presId="urn:microsoft.com/office/officeart/2005/8/layout/process1"/>
    <dgm:cxn modelId="{2C8D314C-7604-7547-A3CD-6DE0C228A4CA}" type="presOf" srcId="{255FCCB9-D1CE-9442-9B81-708395910FC6}" destId="{F84DBA72-19DA-A64D-BEE6-4BF1641866FA}" srcOrd="0" destOrd="0" presId="urn:microsoft.com/office/officeart/2005/8/layout/process1"/>
    <dgm:cxn modelId="{367EAB53-3296-0146-AC0A-88DB10A9660E}" type="presOf" srcId="{17CB2899-CEA7-204F-8EB8-7329ED6B57E2}" destId="{EEBEA53B-DE53-024D-B1BB-456270AACDE4}" srcOrd="0" destOrd="0" presId="urn:microsoft.com/office/officeart/2005/8/layout/process1"/>
    <dgm:cxn modelId="{C66BAAA2-81E8-D941-BD42-C383CB7FC52D}" srcId="{5E42DCF2-E2C6-F041-BF76-409230B269F3}" destId="{255FCCB9-D1CE-9442-9B81-708395910FC6}" srcOrd="1" destOrd="0" parTransId="{628CCBCD-F8D0-F842-92D6-64F4618269AC}" sibTransId="{CD19D3B2-6990-8147-B9CE-C83C4BEB3F94}"/>
    <dgm:cxn modelId="{6B9937BE-7DD3-084E-82FE-938BC9F6063B}" type="presOf" srcId="{7FF70207-07C1-9E44-9F76-8F540E8BD96F}" destId="{7783948B-CACA-D64B-9A24-D43AF275204B}" srcOrd="0" destOrd="0" presId="urn:microsoft.com/office/officeart/2005/8/layout/process1"/>
    <dgm:cxn modelId="{25B027D9-B97D-BF43-9CE6-767A3ED9FDC3}" srcId="{5E42DCF2-E2C6-F041-BF76-409230B269F3}" destId="{7FF70207-07C1-9E44-9F76-8F540E8BD96F}" srcOrd="0" destOrd="0" parTransId="{2D820EB1-9B67-D74E-84C8-361933E7533D}" sibTransId="{17CB2899-CEA7-204F-8EB8-7329ED6B57E2}"/>
    <dgm:cxn modelId="{2E990AF6-85AB-984E-A07D-7B53F9A55794}" type="presParOf" srcId="{C382CD43-CE4B-BC45-857B-6E44723913B4}" destId="{7783948B-CACA-D64B-9A24-D43AF275204B}" srcOrd="0" destOrd="0" presId="urn:microsoft.com/office/officeart/2005/8/layout/process1"/>
    <dgm:cxn modelId="{0E4A4FDC-E069-3F4F-A23E-883BBAB9A030}" type="presParOf" srcId="{C382CD43-CE4B-BC45-857B-6E44723913B4}" destId="{EEBEA53B-DE53-024D-B1BB-456270AACDE4}" srcOrd="1" destOrd="0" presId="urn:microsoft.com/office/officeart/2005/8/layout/process1"/>
    <dgm:cxn modelId="{7BCBB049-B422-EC4F-A076-71A010E06F1B}" type="presParOf" srcId="{EEBEA53B-DE53-024D-B1BB-456270AACDE4}" destId="{40AE89C4-534A-7343-AAC8-9C9C7F49D76A}" srcOrd="0" destOrd="0" presId="urn:microsoft.com/office/officeart/2005/8/layout/process1"/>
    <dgm:cxn modelId="{C67E92D0-BB89-EF40-BA36-FF66D070E313}" type="presParOf" srcId="{C382CD43-CE4B-BC45-857B-6E44723913B4}" destId="{F84DBA72-19DA-A64D-BEE6-4BF1641866FA}"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5D036889-55B5-1C4E-A260-0CC1104A3671}"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754103D2-7114-FF4F-9CC8-9B11C2142F21}">
      <dgm:prSet phldrT="[Text]" custT="1"/>
      <dgm:spPr/>
      <dgm:t>
        <a:bodyPr/>
        <a:lstStyle/>
        <a:p>
          <a:r>
            <a:rPr lang="en-US" sz="2400" dirty="0">
              <a:solidFill>
                <a:schemeClr val="tx1"/>
              </a:solidFill>
            </a:rPr>
            <a:t>Infection mechanism</a:t>
          </a:r>
        </a:p>
      </dgm:t>
    </dgm:pt>
    <dgm:pt modelId="{11DFB27A-98E4-7D4B-881A-4579E5471618}" type="parTrans" cxnId="{FE2EB589-D0D4-D044-B7D2-862BEDDB553E}">
      <dgm:prSet/>
      <dgm:spPr/>
      <dgm:t>
        <a:bodyPr/>
        <a:lstStyle/>
        <a:p>
          <a:endParaRPr lang="en-US"/>
        </a:p>
      </dgm:t>
    </dgm:pt>
    <dgm:pt modelId="{75DC1EA7-4AE7-FF45-89B4-6DE2C69B322F}" type="sibTrans" cxnId="{FE2EB589-D0D4-D044-B7D2-862BEDDB553E}">
      <dgm:prSet/>
      <dgm:spPr/>
      <dgm:t>
        <a:bodyPr/>
        <a:lstStyle/>
        <a:p>
          <a:endParaRPr lang="en-US"/>
        </a:p>
      </dgm:t>
    </dgm:pt>
    <dgm:pt modelId="{26A0EFFE-68B0-D74A-8F0C-72526D62A930}">
      <dgm:prSet/>
      <dgm:spPr/>
      <dgm:t>
        <a:bodyPr/>
        <a:lstStyle/>
        <a:p>
          <a:r>
            <a:rPr lang="en-US">
              <a:solidFill>
                <a:schemeClr val="tx2">
                  <a:lumMod val="10000"/>
                </a:schemeClr>
              </a:solidFill>
            </a:rPr>
            <a:t>The means by which a virus spreads or propagates, enabling it to replicate</a:t>
          </a:r>
          <a:endParaRPr lang="en-US" dirty="0">
            <a:solidFill>
              <a:schemeClr val="tx2">
                <a:lumMod val="10000"/>
              </a:schemeClr>
            </a:solidFill>
          </a:endParaRPr>
        </a:p>
      </dgm:t>
    </dgm:pt>
    <dgm:pt modelId="{3C0BA28E-DFB3-0248-8C8B-0B22F159FDD2}" type="parTrans" cxnId="{38B763E9-CEFB-1B41-B268-30F7C6840580}">
      <dgm:prSet/>
      <dgm:spPr/>
      <dgm:t>
        <a:bodyPr/>
        <a:lstStyle/>
        <a:p>
          <a:endParaRPr lang="en-US"/>
        </a:p>
      </dgm:t>
    </dgm:pt>
    <dgm:pt modelId="{80077DE4-8741-4247-A176-903476245A9E}" type="sibTrans" cxnId="{38B763E9-CEFB-1B41-B268-30F7C6840580}">
      <dgm:prSet/>
      <dgm:spPr/>
      <dgm:t>
        <a:bodyPr/>
        <a:lstStyle/>
        <a:p>
          <a:endParaRPr lang="en-US"/>
        </a:p>
      </dgm:t>
    </dgm:pt>
    <dgm:pt modelId="{5B30D683-F682-1543-820A-5DA57DAAD7C5}">
      <dgm:prSet/>
      <dgm:spPr/>
      <dgm:t>
        <a:bodyPr/>
        <a:lstStyle/>
        <a:p>
          <a:r>
            <a:rPr lang="en-US">
              <a:solidFill>
                <a:schemeClr val="tx2">
                  <a:lumMod val="10000"/>
                </a:schemeClr>
              </a:solidFill>
            </a:rPr>
            <a:t>Also referred to as the </a:t>
          </a:r>
          <a:r>
            <a:rPr lang="en-US" i="1">
              <a:solidFill>
                <a:schemeClr val="tx2">
                  <a:lumMod val="10000"/>
                </a:schemeClr>
              </a:solidFill>
            </a:rPr>
            <a:t>infection vector</a:t>
          </a:r>
          <a:endParaRPr lang="en-US" i="1" dirty="0">
            <a:solidFill>
              <a:schemeClr val="tx2">
                <a:lumMod val="10000"/>
              </a:schemeClr>
            </a:solidFill>
          </a:endParaRPr>
        </a:p>
      </dgm:t>
    </dgm:pt>
    <dgm:pt modelId="{25EB024A-7BDE-624A-B29B-051BEB1D0A44}" type="parTrans" cxnId="{FA4E2B75-472F-164A-B3BD-A614613E9754}">
      <dgm:prSet/>
      <dgm:spPr/>
      <dgm:t>
        <a:bodyPr/>
        <a:lstStyle/>
        <a:p>
          <a:endParaRPr lang="en-US"/>
        </a:p>
      </dgm:t>
    </dgm:pt>
    <dgm:pt modelId="{C114A168-D7B3-E843-8073-30CD2FE8059D}" type="sibTrans" cxnId="{FA4E2B75-472F-164A-B3BD-A614613E9754}">
      <dgm:prSet/>
      <dgm:spPr/>
      <dgm:t>
        <a:bodyPr/>
        <a:lstStyle/>
        <a:p>
          <a:endParaRPr lang="en-US"/>
        </a:p>
      </dgm:t>
    </dgm:pt>
    <dgm:pt modelId="{AF316FE1-196C-0345-A594-A5D62F5E961D}">
      <dgm:prSet custT="1"/>
      <dgm:spPr/>
      <dgm:t>
        <a:bodyPr/>
        <a:lstStyle/>
        <a:p>
          <a:r>
            <a:rPr lang="en-US" sz="2400" dirty="0">
              <a:solidFill>
                <a:schemeClr val="tx1"/>
              </a:solidFill>
            </a:rPr>
            <a:t>Trigger</a:t>
          </a:r>
        </a:p>
      </dgm:t>
    </dgm:pt>
    <dgm:pt modelId="{326F42B6-42E4-064D-A80F-41A32FC62435}" type="parTrans" cxnId="{CAE526EC-3EEF-4644-A475-42556EA6F3EF}">
      <dgm:prSet/>
      <dgm:spPr/>
      <dgm:t>
        <a:bodyPr/>
        <a:lstStyle/>
        <a:p>
          <a:endParaRPr lang="en-US"/>
        </a:p>
      </dgm:t>
    </dgm:pt>
    <dgm:pt modelId="{7C44AC1B-5302-314E-9962-29EEDA32A6BA}" type="sibTrans" cxnId="{CAE526EC-3EEF-4644-A475-42556EA6F3EF}">
      <dgm:prSet/>
      <dgm:spPr/>
      <dgm:t>
        <a:bodyPr/>
        <a:lstStyle/>
        <a:p>
          <a:endParaRPr lang="en-US"/>
        </a:p>
      </dgm:t>
    </dgm:pt>
    <dgm:pt modelId="{B57898A0-35BA-BB41-9D19-27A4EC3A11D7}">
      <dgm:prSet/>
      <dgm:spPr/>
      <dgm:t>
        <a:bodyPr/>
        <a:lstStyle/>
        <a:p>
          <a:r>
            <a:rPr lang="en-US">
              <a:solidFill>
                <a:schemeClr val="tx2">
                  <a:lumMod val="10000"/>
                </a:schemeClr>
              </a:solidFill>
            </a:rPr>
            <a:t>The event or condition that determines when the payload is activated or delivered</a:t>
          </a:r>
          <a:endParaRPr lang="en-US" dirty="0">
            <a:solidFill>
              <a:schemeClr val="tx2">
                <a:lumMod val="10000"/>
              </a:schemeClr>
            </a:solidFill>
          </a:endParaRPr>
        </a:p>
      </dgm:t>
    </dgm:pt>
    <dgm:pt modelId="{CDC8292F-91E3-B34F-B20D-9C2A71C36065}" type="parTrans" cxnId="{2F503481-37DB-A248-BFE1-7D1815426D35}">
      <dgm:prSet/>
      <dgm:spPr/>
      <dgm:t>
        <a:bodyPr/>
        <a:lstStyle/>
        <a:p>
          <a:endParaRPr lang="en-US"/>
        </a:p>
      </dgm:t>
    </dgm:pt>
    <dgm:pt modelId="{B6C0329D-8FFA-1641-BD51-0301BD67577A}" type="sibTrans" cxnId="{2F503481-37DB-A248-BFE1-7D1815426D35}">
      <dgm:prSet/>
      <dgm:spPr/>
      <dgm:t>
        <a:bodyPr/>
        <a:lstStyle/>
        <a:p>
          <a:endParaRPr lang="en-US"/>
        </a:p>
      </dgm:t>
    </dgm:pt>
    <dgm:pt modelId="{83C19914-09A3-0C4A-8413-67B51DC15283}">
      <dgm:prSet/>
      <dgm:spPr/>
      <dgm:t>
        <a:bodyPr/>
        <a:lstStyle/>
        <a:p>
          <a:r>
            <a:rPr lang="en-US">
              <a:solidFill>
                <a:schemeClr val="tx2">
                  <a:lumMod val="10000"/>
                </a:schemeClr>
              </a:solidFill>
            </a:rPr>
            <a:t>Sometimes known as a </a:t>
          </a:r>
          <a:r>
            <a:rPr lang="en-US" i="1">
              <a:solidFill>
                <a:schemeClr val="tx2">
                  <a:lumMod val="10000"/>
                </a:schemeClr>
              </a:solidFill>
            </a:rPr>
            <a:t>logic bomb</a:t>
          </a:r>
          <a:endParaRPr lang="en-US" i="1" dirty="0">
            <a:solidFill>
              <a:schemeClr val="tx2">
                <a:lumMod val="10000"/>
              </a:schemeClr>
            </a:solidFill>
          </a:endParaRPr>
        </a:p>
      </dgm:t>
    </dgm:pt>
    <dgm:pt modelId="{F4341D89-8936-B245-A239-B7740464DE45}" type="parTrans" cxnId="{B7C858F5-0844-F34D-93D3-4AF371EBAE59}">
      <dgm:prSet/>
      <dgm:spPr/>
      <dgm:t>
        <a:bodyPr/>
        <a:lstStyle/>
        <a:p>
          <a:endParaRPr lang="en-US"/>
        </a:p>
      </dgm:t>
    </dgm:pt>
    <dgm:pt modelId="{A267A39F-8A08-AB43-8994-A06026442964}" type="sibTrans" cxnId="{B7C858F5-0844-F34D-93D3-4AF371EBAE59}">
      <dgm:prSet/>
      <dgm:spPr/>
      <dgm:t>
        <a:bodyPr/>
        <a:lstStyle/>
        <a:p>
          <a:endParaRPr lang="en-US"/>
        </a:p>
      </dgm:t>
    </dgm:pt>
    <dgm:pt modelId="{C320D665-6602-E749-8FE5-3E463B13308E}">
      <dgm:prSet custT="1"/>
      <dgm:spPr/>
      <dgm:t>
        <a:bodyPr/>
        <a:lstStyle/>
        <a:p>
          <a:r>
            <a:rPr lang="en-US" sz="2400" dirty="0">
              <a:solidFill>
                <a:schemeClr val="tx1"/>
              </a:solidFill>
            </a:rPr>
            <a:t>Payload</a:t>
          </a:r>
          <a:r>
            <a:rPr lang="en-US" sz="2400" dirty="0">
              <a:solidFill>
                <a:schemeClr val="tx2">
                  <a:lumMod val="10000"/>
                </a:schemeClr>
              </a:solidFill>
            </a:rPr>
            <a:t> </a:t>
          </a:r>
        </a:p>
      </dgm:t>
    </dgm:pt>
    <dgm:pt modelId="{18DEF3FD-483F-3E4F-A5EF-50741072B4F3}" type="parTrans" cxnId="{B19D6999-F10A-314A-8B83-3C1489F3AEE5}">
      <dgm:prSet/>
      <dgm:spPr/>
      <dgm:t>
        <a:bodyPr/>
        <a:lstStyle/>
        <a:p>
          <a:endParaRPr lang="en-US"/>
        </a:p>
      </dgm:t>
    </dgm:pt>
    <dgm:pt modelId="{98BAAD49-02B3-D246-B303-14A70B0DC9F7}" type="sibTrans" cxnId="{B19D6999-F10A-314A-8B83-3C1489F3AEE5}">
      <dgm:prSet/>
      <dgm:spPr/>
      <dgm:t>
        <a:bodyPr/>
        <a:lstStyle/>
        <a:p>
          <a:endParaRPr lang="en-US"/>
        </a:p>
      </dgm:t>
    </dgm:pt>
    <dgm:pt modelId="{0464BC45-45D5-404F-AEB7-8743DDD281F3}">
      <dgm:prSet/>
      <dgm:spPr/>
      <dgm:t>
        <a:bodyPr/>
        <a:lstStyle/>
        <a:p>
          <a:r>
            <a:rPr lang="en-US">
              <a:solidFill>
                <a:schemeClr val="tx2">
                  <a:lumMod val="10000"/>
                </a:schemeClr>
              </a:solidFill>
            </a:rPr>
            <a:t>What the virus does, besides spreading</a:t>
          </a:r>
          <a:endParaRPr lang="en-US" dirty="0">
            <a:solidFill>
              <a:schemeClr val="tx2">
                <a:lumMod val="10000"/>
              </a:schemeClr>
            </a:solidFill>
          </a:endParaRPr>
        </a:p>
      </dgm:t>
    </dgm:pt>
    <dgm:pt modelId="{F51CC84F-C247-2149-833D-0F326C330F66}" type="parTrans" cxnId="{5737B060-B624-CC43-94C9-51D197451EAC}">
      <dgm:prSet/>
      <dgm:spPr/>
      <dgm:t>
        <a:bodyPr/>
        <a:lstStyle/>
        <a:p>
          <a:endParaRPr lang="en-US"/>
        </a:p>
      </dgm:t>
    </dgm:pt>
    <dgm:pt modelId="{39884BC7-454D-0546-87A3-19E041A59A8F}" type="sibTrans" cxnId="{5737B060-B624-CC43-94C9-51D197451EAC}">
      <dgm:prSet/>
      <dgm:spPr/>
      <dgm:t>
        <a:bodyPr/>
        <a:lstStyle/>
        <a:p>
          <a:endParaRPr lang="en-US"/>
        </a:p>
      </dgm:t>
    </dgm:pt>
    <dgm:pt modelId="{07579B54-4729-CE4B-BA5E-F7052091A472}">
      <dgm:prSet/>
      <dgm:spPr/>
      <dgm:t>
        <a:bodyPr/>
        <a:lstStyle/>
        <a:p>
          <a:r>
            <a:rPr lang="en-US">
              <a:solidFill>
                <a:schemeClr val="tx2">
                  <a:lumMod val="10000"/>
                </a:schemeClr>
              </a:solidFill>
            </a:rPr>
            <a:t>May involve damage or benign but noticeable activity</a:t>
          </a:r>
          <a:endParaRPr lang="en-US" dirty="0">
            <a:solidFill>
              <a:schemeClr val="tx2">
                <a:lumMod val="10000"/>
              </a:schemeClr>
            </a:solidFill>
          </a:endParaRPr>
        </a:p>
      </dgm:t>
    </dgm:pt>
    <dgm:pt modelId="{BD1FCC10-E5F7-3B4D-B149-413BE95BFA39}" type="parTrans" cxnId="{06D9F2D4-8191-0642-B1FD-FD4E84C74CCD}">
      <dgm:prSet/>
      <dgm:spPr/>
      <dgm:t>
        <a:bodyPr/>
        <a:lstStyle/>
        <a:p>
          <a:endParaRPr lang="en-US"/>
        </a:p>
      </dgm:t>
    </dgm:pt>
    <dgm:pt modelId="{5834DFBA-D22B-8E4C-9786-85B4A4FEA22A}" type="sibTrans" cxnId="{06D9F2D4-8191-0642-B1FD-FD4E84C74CCD}">
      <dgm:prSet/>
      <dgm:spPr/>
      <dgm:t>
        <a:bodyPr/>
        <a:lstStyle/>
        <a:p>
          <a:endParaRPr lang="en-US"/>
        </a:p>
      </dgm:t>
    </dgm:pt>
    <dgm:pt modelId="{A4C4328A-7A94-B34C-A34D-21D5ACF3797B}" type="pres">
      <dgm:prSet presAssocID="{5D036889-55B5-1C4E-A260-0CC1104A3671}" presName="Name0" presStyleCnt="0">
        <dgm:presLayoutVars>
          <dgm:dir/>
          <dgm:animLvl val="lvl"/>
          <dgm:resizeHandles val="exact"/>
        </dgm:presLayoutVars>
      </dgm:prSet>
      <dgm:spPr/>
    </dgm:pt>
    <dgm:pt modelId="{047F3B84-92B0-784A-9521-0A1947D4F0B0}" type="pres">
      <dgm:prSet presAssocID="{C320D665-6602-E749-8FE5-3E463B13308E}" presName="boxAndChildren" presStyleCnt="0"/>
      <dgm:spPr/>
    </dgm:pt>
    <dgm:pt modelId="{477463E7-398A-E044-9BE7-9F8D6C4EAAB7}" type="pres">
      <dgm:prSet presAssocID="{C320D665-6602-E749-8FE5-3E463B13308E}" presName="parentTextBox" presStyleLbl="node1" presStyleIdx="0" presStyleCnt="3"/>
      <dgm:spPr/>
    </dgm:pt>
    <dgm:pt modelId="{8AB9F04A-2BA3-3B40-A83A-5DFB338469E6}" type="pres">
      <dgm:prSet presAssocID="{C320D665-6602-E749-8FE5-3E463B13308E}" presName="entireBox" presStyleLbl="node1" presStyleIdx="0" presStyleCnt="3"/>
      <dgm:spPr/>
    </dgm:pt>
    <dgm:pt modelId="{20018B96-B782-A340-9B97-3C4869536FA1}" type="pres">
      <dgm:prSet presAssocID="{C320D665-6602-E749-8FE5-3E463B13308E}" presName="descendantBox" presStyleCnt="0"/>
      <dgm:spPr/>
    </dgm:pt>
    <dgm:pt modelId="{7AA06B56-4336-984F-8311-1B2AA93E285E}" type="pres">
      <dgm:prSet presAssocID="{0464BC45-45D5-404F-AEB7-8743DDD281F3}" presName="childTextBox" presStyleLbl="fgAccFollowNode1" presStyleIdx="0" presStyleCnt="6">
        <dgm:presLayoutVars>
          <dgm:bulletEnabled val="1"/>
        </dgm:presLayoutVars>
      </dgm:prSet>
      <dgm:spPr/>
    </dgm:pt>
    <dgm:pt modelId="{225F45D7-78E7-C54B-8D27-ADD8AE8E3DF7}" type="pres">
      <dgm:prSet presAssocID="{07579B54-4729-CE4B-BA5E-F7052091A472}" presName="childTextBox" presStyleLbl="fgAccFollowNode1" presStyleIdx="1" presStyleCnt="6">
        <dgm:presLayoutVars>
          <dgm:bulletEnabled val="1"/>
        </dgm:presLayoutVars>
      </dgm:prSet>
      <dgm:spPr/>
    </dgm:pt>
    <dgm:pt modelId="{460560E5-703D-1343-A214-3AA94AEABCA6}" type="pres">
      <dgm:prSet presAssocID="{7C44AC1B-5302-314E-9962-29EEDA32A6BA}" presName="sp" presStyleCnt="0"/>
      <dgm:spPr/>
    </dgm:pt>
    <dgm:pt modelId="{2BAE48AB-5059-0E4A-9DAD-283FF89A918D}" type="pres">
      <dgm:prSet presAssocID="{AF316FE1-196C-0345-A594-A5D62F5E961D}" presName="arrowAndChildren" presStyleCnt="0"/>
      <dgm:spPr/>
    </dgm:pt>
    <dgm:pt modelId="{8F0CD6DC-4789-D24D-9E75-8E55F4059438}" type="pres">
      <dgm:prSet presAssocID="{AF316FE1-196C-0345-A594-A5D62F5E961D}" presName="parentTextArrow" presStyleLbl="node1" presStyleIdx="0" presStyleCnt="3"/>
      <dgm:spPr/>
    </dgm:pt>
    <dgm:pt modelId="{44D9216A-D9DC-5F4B-9B1F-ECD96FDF9F75}" type="pres">
      <dgm:prSet presAssocID="{AF316FE1-196C-0345-A594-A5D62F5E961D}" presName="arrow" presStyleLbl="node1" presStyleIdx="1" presStyleCnt="3"/>
      <dgm:spPr/>
    </dgm:pt>
    <dgm:pt modelId="{5AE44DD9-F54C-E046-9213-D5A579D66792}" type="pres">
      <dgm:prSet presAssocID="{AF316FE1-196C-0345-A594-A5D62F5E961D}" presName="descendantArrow" presStyleCnt="0"/>
      <dgm:spPr/>
    </dgm:pt>
    <dgm:pt modelId="{5F6130D2-399C-4E41-837A-CA730710F86D}" type="pres">
      <dgm:prSet presAssocID="{B57898A0-35BA-BB41-9D19-27A4EC3A11D7}" presName="childTextArrow" presStyleLbl="fgAccFollowNode1" presStyleIdx="2" presStyleCnt="6">
        <dgm:presLayoutVars>
          <dgm:bulletEnabled val="1"/>
        </dgm:presLayoutVars>
      </dgm:prSet>
      <dgm:spPr/>
    </dgm:pt>
    <dgm:pt modelId="{D58BEEF0-860C-444F-8024-955502090665}" type="pres">
      <dgm:prSet presAssocID="{83C19914-09A3-0C4A-8413-67B51DC15283}" presName="childTextArrow" presStyleLbl="fgAccFollowNode1" presStyleIdx="3" presStyleCnt="6">
        <dgm:presLayoutVars>
          <dgm:bulletEnabled val="1"/>
        </dgm:presLayoutVars>
      </dgm:prSet>
      <dgm:spPr/>
    </dgm:pt>
    <dgm:pt modelId="{4B55EE2F-1CFE-4B4F-B7A6-873EEF089C75}" type="pres">
      <dgm:prSet presAssocID="{75DC1EA7-4AE7-FF45-89B4-6DE2C69B322F}" presName="sp" presStyleCnt="0"/>
      <dgm:spPr/>
    </dgm:pt>
    <dgm:pt modelId="{0E2569D8-7DC5-A842-88DA-09A3E6A15C36}" type="pres">
      <dgm:prSet presAssocID="{754103D2-7114-FF4F-9CC8-9B11C2142F21}" presName="arrowAndChildren" presStyleCnt="0"/>
      <dgm:spPr/>
    </dgm:pt>
    <dgm:pt modelId="{A54BFFB8-47DC-924F-B61B-50A2845A52BA}" type="pres">
      <dgm:prSet presAssocID="{754103D2-7114-FF4F-9CC8-9B11C2142F21}" presName="parentTextArrow" presStyleLbl="node1" presStyleIdx="1" presStyleCnt="3"/>
      <dgm:spPr/>
    </dgm:pt>
    <dgm:pt modelId="{32393618-33DD-BC4B-A991-BD60DC665B64}" type="pres">
      <dgm:prSet presAssocID="{754103D2-7114-FF4F-9CC8-9B11C2142F21}" presName="arrow" presStyleLbl="node1" presStyleIdx="2" presStyleCnt="3"/>
      <dgm:spPr/>
    </dgm:pt>
    <dgm:pt modelId="{5BB1A3C0-BD76-0A41-8084-773CCEE4181D}" type="pres">
      <dgm:prSet presAssocID="{754103D2-7114-FF4F-9CC8-9B11C2142F21}" presName="descendantArrow" presStyleCnt="0"/>
      <dgm:spPr/>
    </dgm:pt>
    <dgm:pt modelId="{355D3254-8C4B-7346-A431-D16E16D66A49}" type="pres">
      <dgm:prSet presAssocID="{26A0EFFE-68B0-D74A-8F0C-72526D62A930}" presName="childTextArrow" presStyleLbl="fgAccFollowNode1" presStyleIdx="4" presStyleCnt="6">
        <dgm:presLayoutVars>
          <dgm:bulletEnabled val="1"/>
        </dgm:presLayoutVars>
      </dgm:prSet>
      <dgm:spPr/>
    </dgm:pt>
    <dgm:pt modelId="{38B3CCE1-8CAE-E44E-94A4-2DFD597AEAFD}" type="pres">
      <dgm:prSet presAssocID="{5B30D683-F682-1543-820A-5DA57DAAD7C5}" presName="childTextArrow" presStyleLbl="fgAccFollowNode1" presStyleIdx="5" presStyleCnt="6">
        <dgm:presLayoutVars>
          <dgm:bulletEnabled val="1"/>
        </dgm:presLayoutVars>
      </dgm:prSet>
      <dgm:spPr/>
    </dgm:pt>
  </dgm:ptLst>
  <dgm:cxnLst>
    <dgm:cxn modelId="{4259A408-8B1D-1B40-AC75-E81EF096D8AC}" type="presOf" srcId="{AF316FE1-196C-0345-A594-A5D62F5E961D}" destId="{44D9216A-D9DC-5F4B-9B1F-ECD96FDF9F75}" srcOrd="1" destOrd="0" presId="urn:microsoft.com/office/officeart/2005/8/layout/process4"/>
    <dgm:cxn modelId="{EFC42B15-A34C-CB47-89D2-9C79BB8058EC}" type="presOf" srcId="{754103D2-7114-FF4F-9CC8-9B11C2142F21}" destId="{32393618-33DD-BC4B-A991-BD60DC665B64}" srcOrd="1" destOrd="0" presId="urn:microsoft.com/office/officeart/2005/8/layout/process4"/>
    <dgm:cxn modelId="{6456E31B-B464-5A4C-973B-A91F86499963}" type="presOf" srcId="{0464BC45-45D5-404F-AEB7-8743DDD281F3}" destId="{7AA06B56-4336-984F-8311-1B2AA93E285E}" srcOrd="0" destOrd="0" presId="urn:microsoft.com/office/officeart/2005/8/layout/process4"/>
    <dgm:cxn modelId="{5737B060-B624-CC43-94C9-51D197451EAC}" srcId="{C320D665-6602-E749-8FE5-3E463B13308E}" destId="{0464BC45-45D5-404F-AEB7-8743DDD281F3}" srcOrd="0" destOrd="0" parTransId="{F51CC84F-C247-2149-833D-0F326C330F66}" sibTransId="{39884BC7-454D-0546-87A3-19E041A59A8F}"/>
    <dgm:cxn modelId="{35836B47-B562-1447-A9D0-44D560CA6D7F}" type="presOf" srcId="{26A0EFFE-68B0-D74A-8F0C-72526D62A930}" destId="{355D3254-8C4B-7346-A431-D16E16D66A49}" srcOrd="0" destOrd="0" presId="urn:microsoft.com/office/officeart/2005/8/layout/process4"/>
    <dgm:cxn modelId="{1D4BC667-03E1-4641-9835-837218885EFC}" type="presOf" srcId="{5D036889-55B5-1C4E-A260-0CC1104A3671}" destId="{A4C4328A-7A94-B34C-A34D-21D5ACF3797B}" srcOrd="0" destOrd="0" presId="urn:microsoft.com/office/officeart/2005/8/layout/process4"/>
    <dgm:cxn modelId="{FA4E2B75-472F-164A-B3BD-A614613E9754}" srcId="{754103D2-7114-FF4F-9CC8-9B11C2142F21}" destId="{5B30D683-F682-1543-820A-5DA57DAAD7C5}" srcOrd="1" destOrd="0" parTransId="{25EB024A-7BDE-624A-B29B-051BEB1D0A44}" sibTransId="{C114A168-D7B3-E843-8073-30CD2FE8059D}"/>
    <dgm:cxn modelId="{C450387E-507F-5045-B4C5-C7A0A55FC941}" type="presOf" srcId="{AF316FE1-196C-0345-A594-A5D62F5E961D}" destId="{8F0CD6DC-4789-D24D-9E75-8E55F4059438}" srcOrd="0" destOrd="0" presId="urn:microsoft.com/office/officeart/2005/8/layout/process4"/>
    <dgm:cxn modelId="{2F503481-37DB-A248-BFE1-7D1815426D35}" srcId="{AF316FE1-196C-0345-A594-A5D62F5E961D}" destId="{B57898A0-35BA-BB41-9D19-27A4EC3A11D7}" srcOrd="0" destOrd="0" parTransId="{CDC8292F-91E3-B34F-B20D-9C2A71C36065}" sibTransId="{B6C0329D-8FFA-1641-BD51-0301BD67577A}"/>
    <dgm:cxn modelId="{FE2EB589-D0D4-D044-B7D2-862BEDDB553E}" srcId="{5D036889-55B5-1C4E-A260-0CC1104A3671}" destId="{754103D2-7114-FF4F-9CC8-9B11C2142F21}" srcOrd="0" destOrd="0" parTransId="{11DFB27A-98E4-7D4B-881A-4579E5471618}" sibTransId="{75DC1EA7-4AE7-FF45-89B4-6DE2C69B322F}"/>
    <dgm:cxn modelId="{B19D6999-F10A-314A-8B83-3C1489F3AEE5}" srcId="{5D036889-55B5-1C4E-A260-0CC1104A3671}" destId="{C320D665-6602-E749-8FE5-3E463B13308E}" srcOrd="2" destOrd="0" parTransId="{18DEF3FD-483F-3E4F-A5EF-50741072B4F3}" sibTransId="{98BAAD49-02B3-D246-B303-14A70B0DC9F7}"/>
    <dgm:cxn modelId="{0E0C9FA0-6CC9-204A-8710-3DF65E69068D}" type="presOf" srcId="{B57898A0-35BA-BB41-9D19-27A4EC3A11D7}" destId="{5F6130D2-399C-4E41-837A-CA730710F86D}" srcOrd="0" destOrd="0" presId="urn:microsoft.com/office/officeart/2005/8/layout/process4"/>
    <dgm:cxn modelId="{FAB174A5-4369-054A-9466-C82A2FC38008}" type="presOf" srcId="{754103D2-7114-FF4F-9CC8-9B11C2142F21}" destId="{A54BFFB8-47DC-924F-B61B-50A2845A52BA}" srcOrd="0" destOrd="0" presId="urn:microsoft.com/office/officeart/2005/8/layout/process4"/>
    <dgm:cxn modelId="{402000AB-18BF-6A40-999E-6408E03E52EF}" type="presOf" srcId="{5B30D683-F682-1543-820A-5DA57DAAD7C5}" destId="{38B3CCE1-8CAE-E44E-94A4-2DFD597AEAFD}" srcOrd="0" destOrd="0" presId="urn:microsoft.com/office/officeart/2005/8/layout/process4"/>
    <dgm:cxn modelId="{971590AE-2072-B246-8644-AD0CF8B82CEF}" type="presOf" srcId="{C320D665-6602-E749-8FE5-3E463B13308E}" destId="{477463E7-398A-E044-9BE7-9F8D6C4EAAB7}" srcOrd="0" destOrd="0" presId="urn:microsoft.com/office/officeart/2005/8/layout/process4"/>
    <dgm:cxn modelId="{9804E8C2-7AF3-E941-BB14-EA36140D0BDF}" type="presOf" srcId="{07579B54-4729-CE4B-BA5E-F7052091A472}" destId="{225F45D7-78E7-C54B-8D27-ADD8AE8E3DF7}" srcOrd="0" destOrd="0" presId="urn:microsoft.com/office/officeart/2005/8/layout/process4"/>
    <dgm:cxn modelId="{06D9F2D4-8191-0642-B1FD-FD4E84C74CCD}" srcId="{C320D665-6602-E749-8FE5-3E463B13308E}" destId="{07579B54-4729-CE4B-BA5E-F7052091A472}" srcOrd="1" destOrd="0" parTransId="{BD1FCC10-E5F7-3B4D-B149-413BE95BFA39}" sibTransId="{5834DFBA-D22B-8E4C-9786-85B4A4FEA22A}"/>
    <dgm:cxn modelId="{7B99F3E5-0825-B843-B5DB-547B66FD3244}" type="presOf" srcId="{83C19914-09A3-0C4A-8413-67B51DC15283}" destId="{D58BEEF0-860C-444F-8024-955502090665}" srcOrd="0" destOrd="0" presId="urn:microsoft.com/office/officeart/2005/8/layout/process4"/>
    <dgm:cxn modelId="{38B763E9-CEFB-1B41-B268-30F7C6840580}" srcId="{754103D2-7114-FF4F-9CC8-9B11C2142F21}" destId="{26A0EFFE-68B0-D74A-8F0C-72526D62A930}" srcOrd="0" destOrd="0" parTransId="{3C0BA28E-DFB3-0248-8C8B-0B22F159FDD2}" sibTransId="{80077DE4-8741-4247-A176-903476245A9E}"/>
    <dgm:cxn modelId="{CAE526EC-3EEF-4644-A475-42556EA6F3EF}" srcId="{5D036889-55B5-1C4E-A260-0CC1104A3671}" destId="{AF316FE1-196C-0345-A594-A5D62F5E961D}" srcOrd="1" destOrd="0" parTransId="{326F42B6-42E4-064D-A80F-41A32FC62435}" sibTransId="{7C44AC1B-5302-314E-9962-29EEDA32A6BA}"/>
    <dgm:cxn modelId="{B7C858F5-0844-F34D-93D3-4AF371EBAE59}" srcId="{AF316FE1-196C-0345-A594-A5D62F5E961D}" destId="{83C19914-09A3-0C4A-8413-67B51DC15283}" srcOrd="1" destOrd="0" parTransId="{F4341D89-8936-B245-A239-B7740464DE45}" sibTransId="{A267A39F-8A08-AB43-8994-A06026442964}"/>
    <dgm:cxn modelId="{F69AC2F9-CC9B-794F-88D9-BC67CFC80162}" type="presOf" srcId="{C320D665-6602-E749-8FE5-3E463B13308E}" destId="{8AB9F04A-2BA3-3B40-A83A-5DFB338469E6}" srcOrd="1" destOrd="0" presId="urn:microsoft.com/office/officeart/2005/8/layout/process4"/>
    <dgm:cxn modelId="{7648F53B-6B74-9749-BAB0-EDABFB32247B}" type="presParOf" srcId="{A4C4328A-7A94-B34C-A34D-21D5ACF3797B}" destId="{047F3B84-92B0-784A-9521-0A1947D4F0B0}" srcOrd="0" destOrd="0" presId="urn:microsoft.com/office/officeart/2005/8/layout/process4"/>
    <dgm:cxn modelId="{C34FC585-6C84-994B-89EF-9FED4CFFA9EE}" type="presParOf" srcId="{047F3B84-92B0-784A-9521-0A1947D4F0B0}" destId="{477463E7-398A-E044-9BE7-9F8D6C4EAAB7}" srcOrd="0" destOrd="0" presId="urn:microsoft.com/office/officeart/2005/8/layout/process4"/>
    <dgm:cxn modelId="{57D665AF-BDFD-A94C-A5DD-A406108D2F87}" type="presParOf" srcId="{047F3B84-92B0-784A-9521-0A1947D4F0B0}" destId="{8AB9F04A-2BA3-3B40-A83A-5DFB338469E6}" srcOrd="1" destOrd="0" presId="urn:microsoft.com/office/officeart/2005/8/layout/process4"/>
    <dgm:cxn modelId="{1BA1A2D9-DE78-2247-849D-B79507E30193}" type="presParOf" srcId="{047F3B84-92B0-784A-9521-0A1947D4F0B0}" destId="{20018B96-B782-A340-9B97-3C4869536FA1}" srcOrd="2" destOrd="0" presId="urn:microsoft.com/office/officeart/2005/8/layout/process4"/>
    <dgm:cxn modelId="{9341D084-79B1-724B-B167-6DA39CC79C6F}" type="presParOf" srcId="{20018B96-B782-A340-9B97-3C4869536FA1}" destId="{7AA06B56-4336-984F-8311-1B2AA93E285E}" srcOrd="0" destOrd="0" presId="urn:microsoft.com/office/officeart/2005/8/layout/process4"/>
    <dgm:cxn modelId="{BB9D0BA9-C581-6D4D-96DE-FF19F0752C32}" type="presParOf" srcId="{20018B96-B782-A340-9B97-3C4869536FA1}" destId="{225F45D7-78E7-C54B-8D27-ADD8AE8E3DF7}" srcOrd="1" destOrd="0" presId="urn:microsoft.com/office/officeart/2005/8/layout/process4"/>
    <dgm:cxn modelId="{BB054668-938C-7E4F-B448-7074B3D3F583}" type="presParOf" srcId="{A4C4328A-7A94-B34C-A34D-21D5ACF3797B}" destId="{460560E5-703D-1343-A214-3AA94AEABCA6}" srcOrd="1" destOrd="0" presId="urn:microsoft.com/office/officeart/2005/8/layout/process4"/>
    <dgm:cxn modelId="{4190D389-96D8-A949-B445-EF3D8E69EEE3}" type="presParOf" srcId="{A4C4328A-7A94-B34C-A34D-21D5ACF3797B}" destId="{2BAE48AB-5059-0E4A-9DAD-283FF89A918D}" srcOrd="2" destOrd="0" presId="urn:microsoft.com/office/officeart/2005/8/layout/process4"/>
    <dgm:cxn modelId="{CD123365-D37D-094F-97F9-2311174A29C0}" type="presParOf" srcId="{2BAE48AB-5059-0E4A-9DAD-283FF89A918D}" destId="{8F0CD6DC-4789-D24D-9E75-8E55F4059438}" srcOrd="0" destOrd="0" presId="urn:microsoft.com/office/officeart/2005/8/layout/process4"/>
    <dgm:cxn modelId="{7A7E784D-54FF-4147-8985-4066ECA27495}" type="presParOf" srcId="{2BAE48AB-5059-0E4A-9DAD-283FF89A918D}" destId="{44D9216A-D9DC-5F4B-9B1F-ECD96FDF9F75}" srcOrd="1" destOrd="0" presId="urn:microsoft.com/office/officeart/2005/8/layout/process4"/>
    <dgm:cxn modelId="{964EB1C0-A1BE-9543-809E-CC81B8B947AB}" type="presParOf" srcId="{2BAE48AB-5059-0E4A-9DAD-283FF89A918D}" destId="{5AE44DD9-F54C-E046-9213-D5A579D66792}" srcOrd="2" destOrd="0" presId="urn:microsoft.com/office/officeart/2005/8/layout/process4"/>
    <dgm:cxn modelId="{0A74823B-D533-4C41-8769-EBE67DC766F5}" type="presParOf" srcId="{5AE44DD9-F54C-E046-9213-D5A579D66792}" destId="{5F6130D2-399C-4E41-837A-CA730710F86D}" srcOrd="0" destOrd="0" presId="urn:microsoft.com/office/officeart/2005/8/layout/process4"/>
    <dgm:cxn modelId="{C0984D2E-A1D1-5940-9AA9-8B1CC9912543}" type="presParOf" srcId="{5AE44DD9-F54C-E046-9213-D5A579D66792}" destId="{D58BEEF0-860C-444F-8024-955502090665}" srcOrd="1" destOrd="0" presId="urn:microsoft.com/office/officeart/2005/8/layout/process4"/>
    <dgm:cxn modelId="{68596420-AB6A-AB45-9A30-B260AD3F4021}" type="presParOf" srcId="{A4C4328A-7A94-B34C-A34D-21D5ACF3797B}" destId="{4B55EE2F-1CFE-4B4F-B7A6-873EEF089C75}" srcOrd="3" destOrd="0" presId="urn:microsoft.com/office/officeart/2005/8/layout/process4"/>
    <dgm:cxn modelId="{E80F1C6D-2C46-224F-9733-5F6F6B9A9691}" type="presParOf" srcId="{A4C4328A-7A94-B34C-A34D-21D5ACF3797B}" destId="{0E2569D8-7DC5-A842-88DA-09A3E6A15C36}" srcOrd="4" destOrd="0" presId="urn:microsoft.com/office/officeart/2005/8/layout/process4"/>
    <dgm:cxn modelId="{6B33E306-C7D2-0E47-AF3A-82877E8D1941}" type="presParOf" srcId="{0E2569D8-7DC5-A842-88DA-09A3E6A15C36}" destId="{A54BFFB8-47DC-924F-B61B-50A2845A52BA}" srcOrd="0" destOrd="0" presId="urn:microsoft.com/office/officeart/2005/8/layout/process4"/>
    <dgm:cxn modelId="{17BF84E7-4281-2F49-A072-FE18E2134E2F}" type="presParOf" srcId="{0E2569D8-7DC5-A842-88DA-09A3E6A15C36}" destId="{32393618-33DD-BC4B-A991-BD60DC665B64}" srcOrd="1" destOrd="0" presId="urn:microsoft.com/office/officeart/2005/8/layout/process4"/>
    <dgm:cxn modelId="{F7F86EE1-DC21-1F46-8816-5A2953471A21}" type="presParOf" srcId="{0E2569D8-7DC5-A842-88DA-09A3E6A15C36}" destId="{5BB1A3C0-BD76-0A41-8084-773CCEE4181D}" srcOrd="2" destOrd="0" presId="urn:microsoft.com/office/officeart/2005/8/layout/process4"/>
    <dgm:cxn modelId="{A2631E2C-AD06-BF44-8B73-29698C3A3EFA}" type="presParOf" srcId="{5BB1A3C0-BD76-0A41-8084-773CCEE4181D}" destId="{355D3254-8C4B-7346-A431-D16E16D66A49}" srcOrd="0" destOrd="0" presId="urn:microsoft.com/office/officeart/2005/8/layout/process4"/>
    <dgm:cxn modelId="{C838E9DC-6F08-384E-9699-EA64D56216D0}" type="presParOf" srcId="{5BB1A3C0-BD76-0A41-8084-773CCEE4181D}" destId="{38B3CCE1-8CAE-E44E-94A4-2DFD597AEAFD}"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3D4C9F6-1F49-5A40-86E7-0D5F4A1678AB}" type="doc">
      <dgm:prSet loTypeId="urn:microsoft.com/office/officeart/2005/8/layout/hProcess9" loCatId="process" qsTypeId="urn:microsoft.com/office/officeart/2005/8/quickstyle/simple4" qsCatId="simple" csTypeId="urn:microsoft.com/office/officeart/2005/8/colors/accent1_2" csCatId="accent1" phldr="1"/>
      <dgm:spPr/>
    </dgm:pt>
    <dgm:pt modelId="{48F00A7F-5D31-424F-9FB4-52063C5793F8}">
      <dgm:prSet phldrT="[Text]"/>
      <dgm:spPr>
        <a:ln>
          <a:solidFill>
            <a:schemeClr val="bg2"/>
          </a:solidFill>
        </a:ln>
      </dgm:spPr>
      <dgm:t>
        <a:bodyPr/>
        <a:lstStyle/>
        <a:p>
          <a:r>
            <a:rPr lang="en-US" dirty="0">
              <a:solidFill>
                <a:schemeClr val="tx1"/>
              </a:solidFill>
            </a:rPr>
            <a:t>Dormant phase</a:t>
          </a:r>
        </a:p>
      </dgm:t>
    </dgm:pt>
    <dgm:pt modelId="{338419AC-3602-1A42-9696-5A1D6BE79AF5}" type="parTrans" cxnId="{2DCCB724-EE4F-8047-A40E-256CF7BE7135}">
      <dgm:prSet/>
      <dgm:spPr/>
      <dgm:t>
        <a:bodyPr/>
        <a:lstStyle/>
        <a:p>
          <a:endParaRPr lang="en-US"/>
        </a:p>
      </dgm:t>
    </dgm:pt>
    <dgm:pt modelId="{8CE95197-B260-6F4D-94C5-B1CF8BB61C89}" type="sibTrans" cxnId="{2DCCB724-EE4F-8047-A40E-256CF7BE7135}">
      <dgm:prSet/>
      <dgm:spPr/>
      <dgm:t>
        <a:bodyPr/>
        <a:lstStyle/>
        <a:p>
          <a:endParaRPr lang="en-US"/>
        </a:p>
      </dgm:t>
    </dgm:pt>
    <dgm:pt modelId="{E8185932-B701-DE45-9A85-C4CED6DDEC0E}">
      <dgm:prSet/>
      <dgm:spPr>
        <a:ln>
          <a:solidFill>
            <a:schemeClr val="bg2"/>
          </a:solidFill>
        </a:ln>
      </dgm:spPr>
      <dgm:t>
        <a:bodyPr/>
        <a:lstStyle/>
        <a:p>
          <a:r>
            <a:rPr lang="en-US">
              <a:solidFill>
                <a:schemeClr val="tx1"/>
              </a:solidFill>
            </a:rPr>
            <a:t>The virus is idle</a:t>
          </a:r>
          <a:endParaRPr lang="en-US" dirty="0">
            <a:solidFill>
              <a:schemeClr val="tx1"/>
            </a:solidFill>
          </a:endParaRPr>
        </a:p>
      </dgm:t>
    </dgm:pt>
    <dgm:pt modelId="{41D1B0CC-7C8B-AB44-A2CC-51EF5BB3C33C}" type="parTrans" cxnId="{C6BABD8E-3F28-0C47-A41D-32A34D6934C0}">
      <dgm:prSet/>
      <dgm:spPr/>
      <dgm:t>
        <a:bodyPr/>
        <a:lstStyle/>
        <a:p>
          <a:endParaRPr lang="en-US"/>
        </a:p>
      </dgm:t>
    </dgm:pt>
    <dgm:pt modelId="{77BA7A5C-F357-184B-A363-8FA56DC49C14}" type="sibTrans" cxnId="{C6BABD8E-3F28-0C47-A41D-32A34D6934C0}">
      <dgm:prSet/>
      <dgm:spPr/>
      <dgm:t>
        <a:bodyPr/>
        <a:lstStyle/>
        <a:p>
          <a:endParaRPr lang="en-US"/>
        </a:p>
      </dgm:t>
    </dgm:pt>
    <dgm:pt modelId="{A2201250-C81D-8D42-8288-7672DCB2E16D}">
      <dgm:prSet/>
      <dgm:spPr>
        <a:ln>
          <a:solidFill>
            <a:schemeClr val="bg2"/>
          </a:solidFill>
        </a:ln>
      </dgm:spPr>
      <dgm:t>
        <a:bodyPr/>
        <a:lstStyle/>
        <a:p>
          <a:r>
            <a:rPr lang="en-US" dirty="0">
              <a:solidFill>
                <a:schemeClr val="tx1"/>
              </a:solidFill>
            </a:rPr>
            <a:t>Will eventually be activated by some event</a:t>
          </a:r>
        </a:p>
      </dgm:t>
    </dgm:pt>
    <dgm:pt modelId="{2C37BA8C-C794-EC49-939F-A1ECF625CC15}" type="parTrans" cxnId="{C39CB02A-701F-A547-8ABD-9844521E2CE1}">
      <dgm:prSet/>
      <dgm:spPr/>
      <dgm:t>
        <a:bodyPr/>
        <a:lstStyle/>
        <a:p>
          <a:endParaRPr lang="en-US"/>
        </a:p>
      </dgm:t>
    </dgm:pt>
    <dgm:pt modelId="{37207929-F960-9B4B-8AAD-6EED318AC6BB}" type="sibTrans" cxnId="{C39CB02A-701F-A547-8ABD-9844521E2CE1}">
      <dgm:prSet/>
      <dgm:spPr/>
      <dgm:t>
        <a:bodyPr/>
        <a:lstStyle/>
        <a:p>
          <a:endParaRPr lang="en-US"/>
        </a:p>
      </dgm:t>
    </dgm:pt>
    <dgm:pt modelId="{E58FCA87-D823-344B-A3A3-46E20FEA1D08}">
      <dgm:prSet/>
      <dgm:spPr>
        <a:ln>
          <a:solidFill>
            <a:schemeClr val="bg2"/>
          </a:solidFill>
        </a:ln>
      </dgm:spPr>
      <dgm:t>
        <a:bodyPr/>
        <a:lstStyle/>
        <a:p>
          <a:r>
            <a:rPr lang="en-US">
              <a:solidFill>
                <a:schemeClr val="tx1"/>
              </a:solidFill>
            </a:rPr>
            <a:t>Not all viruses have this stage</a:t>
          </a:r>
          <a:endParaRPr lang="en-US" dirty="0">
            <a:solidFill>
              <a:schemeClr val="tx1"/>
            </a:solidFill>
          </a:endParaRPr>
        </a:p>
      </dgm:t>
    </dgm:pt>
    <dgm:pt modelId="{F4ED216A-0A14-5F45-BADD-F89CD6CD0917}" type="parTrans" cxnId="{D5D0FAED-6C31-494E-B73F-FC3173271138}">
      <dgm:prSet/>
      <dgm:spPr/>
      <dgm:t>
        <a:bodyPr/>
        <a:lstStyle/>
        <a:p>
          <a:endParaRPr lang="en-US"/>
        </a:p>
      </dgm:t>
    </dgm:pt>
    <dgm:pt modelId="{7CC35737-BB03-C347-BC9D-BCD2952BA961}" type="sibTrans" cxnId="{D5D0FAED-6C31-494E-B73F-FC3173271138}">
      <dgm:prSet/>
      <dgm:spPr/>
      <dgm:t>
        <a:bodyPr/>
        <a:lstStyle/>
        <a:p>
          <a:endParaRPr lang="en-US"/>
        </a:p>
      </dgm:t>
    </dgm:pt>
    <dgm:pt modelId="{62CC06CD-1AFC-7F41-9473-3236EE2E9A4A}">
      <dgm:prSet/>
      <dgm:spPr>
        <a:ln>
          <a:solidFill>
            <a:schemeClr val="bg2"/>
          </a:solidFill>
        </a:ln>
      </dgm:spPr>
      <dgm:t>
        <a:bodyPr/>
        <a:lstStyle/>
        <a:p>
          <a:r>
            <a:rPr lang="en-US" dirty="0">
              <a:solidFill>
                <a:schemeClr val="tx1"/>
              </a:solidFill>
            </a:rPr>
            <a:t>Propagation phase</a:t>
          </a:r>
        </a:p>
      </dgm:t>
    </dgm:pt>
    <dgm:pt modelId="{B17E46C5-3112-634B-ABDF-A6FB5D0ACD7E}" type="parTrans" cxnId="{E8965185-6A68-B44E-9217-9CE96461D377}">
      <dgm:prSet/>
      <dgm:spPr/>
      <dgm:t>
        <a:bodyPr/>
        <a:lstStyle/>
        <a:p>
          <a:endParaRPr lang="en-US"/>
        </a:p>
      </dgm:t>
    </dgm:pt>
    <dgm:pt modelId="{887FCBF5-B024-AD4E-AD56-6D3C057AB906}" type="sibTrans" cxnId="{E8965185-6A68-B44E-9217-9CE96461D377}">
      <dgm:prSet/>
      <dgm:spPr/>
      <dgm:t>
        <a:bodyPr/>
        <a:lstStyle/>
        <a:p>
          <a:endParaRPr lang="en-US"/>
        </a:p>
      </dgm:t>
    </dgm:pt>
    <dgm:pt modelId="{7DB4B46B-9CBA-2845-BEFD-7F6F2E0D7B01}">
      <dgm:prSet/>
      <dgm:spPr>
        <a:ln>
          <a:solidFill>
            <a:schemeClr val="bg2"/>
          </a:solidFill>
        </a:ln>
      </dgm:spPr>
      <dgm:t>
        <a:bodyPr/>
        <a:lstStyle/>
        <a:p>
          <a:r>
            <a:rPr lang="en-US" dirty="0">
              <a:solidFill>
                <a:schemeClr val="tx1"/>
              </a:solidFill>
            </a:rPr>
            <a:t>The virus places a copy of itself onto other programs or into certain system areas on the disk</a:t>
          </a:r>
        </a:p>
      </dgm:t>
    </dgm:pt>
    <dgm:pt modelId="{3E591C7E-13FB-484A-9783-05B56C4489F5}" type="parTrans" cxnId="{7405337B-B283-4A46-8ABD-8226AB45B80C}">
      <dgm:prSet/>
      <dgm:spPr/>
      <dgm:t>
        <a:bodyPr/>
        <a:lstStyle/>
        <a:p>
          <a:endParaRPr lang="en-US"/>
        </a:p>
      </dgm:t>
    </dgm:pt>
    <dgm:pt modelId="{F406B430-70B4-A248-B441-3BDBA58996A1}" type="sibTrans" cxnId="{7405337B-B283-4A46-8ABD-8226AB45B80C}">
      <dgm:prSet/>
      <dgm:spPr/>
      <dgm:t>
        <a:bodyPr/>
        <a:lstStyle/>
        <a:p>
          <a:endParaRPr lang="en-US"/>
        </a:p>
      </dgm:t>
    </dgm:pt>
    <dgm:pt modelId="{EB063F71-B4DC-8B42-AA5F-B73DE1210349}">
      <dgm:prSet/>
      <dgm:spPr>
        <a:ln>
          <a:solidFill>
            <a:schemeClr val="bg2"/>
          </a:solidFill>
        </a:ln>
      </dgm:spPr>
      <dgm:t>
        <a:bodyPr/>
        <a:lstStyle/>
        <a:p>
          <a:r>
            <a:rPr lang="en-US" dirty="0">
              <a:solidFill>
                <a:schemeClr val="tx1"/>
              </a:solidFill>
            </a:rPr>
            <a:t>Triggering phase</a:t>
          </a:r>
        </a:p>
      </dgm:t>
    </dgm:pt>
    <dgm:pt modelId="{D2AA7E47-E750-5A47-88C8-2D0608CE100A}" type="parTrans" cxnId="{DA8ED3A2-9400-3744-BE8A-5A471DADC0AD}">
      <dgm:prSet/>
      <dgm:spPr/>
      <dgm:t>
        <a:bodyPr/>
        <a:lstStyle/>
        <a:p>
          <a:endParaRPr lang="en-US"/>
        </a:p>
      </dgm:t>
    </dgm:pt>
    <dgm:pt modelId="{1FFA2782-7F60-9043-98A5-2CF7390A49B3}" type="sibTrans" cxnId="{DA8ED3A2-9400-3744-BE8A-5A471DADC0AD}">
      <dgm:prSet/>
      <dgm:spPr/>
      <dgm:t>
        <a:bodyPr/>
        <a:lstStyle/>
        <a:p>
          <a:endParaRPr lang="en-US"/>
        </a:p>
      </dgm:t>
    </dgm:pt>
    <dgm:pt modelId="{11D9560B-741A-B443-8430-6F213E39D2C7}">
      <dgm:prSet/>
      <dgm:spPr>
        <a:ln>
          <a:solidFill>
            <a:schemeClr val="bg2"/>
          </a:solidFill>
        </a:ln>
      </dgm:spPr>
      <dgm:t>
        <a:bodyPr/>
        <a:lstStyle/>
        <a:p>
          <a:r>
            <a:rPr lang="en-US" dirty="0">
              <a:solidFill>
                <a:schemeClr val="tx1"/>
              </a:solidFill>
            </a:rPr>
            <a:t>The virus is activated to perform the function for which it was intended</a:t>
          </a:r>
        </a:p>
      </dgm:t>
    </dgm:pt>
    <dgm:pt modelId="{4A42DA10-5086-984A-972B-2EC6342599A7}" type="parTrans" cxnId="{58F78EDD-8519-1644-AB10-3671728BE02C}">
      <dgm:prSet/>
      <dgm:spPr/>
      <dgm:t>
        <a:bodyPr/>
        <a:lstStyle/>
        <a:p>
          <a:endParaRPr lang="en-US"/>
        </a:p>
      </dgm:t>
    </dgm:pt>
    <dgm:pt modelId="{FE230AB3-3606-1845-8241-C07641C413CD}" type="sibTrans" cxnId="{58F78EDD-8519-1644-AB10-3671728BE02C}">
      <dgm:prSet/>
      <dgm:spPr/>
      <dgm:t>
        <a:bodyPr/>
        <a:lstStyle/>
        <a:p>
          <a:endParaRPr lang="en-US"/>
        </a:p>
      </dgm:t>
    </dgm:pt>
    <dgm:pt modelId="{45D77222-F69E-7543-910F-753E5FCE19A5}">
      <dgm:prSet/>
      <dgm:spPr>
        <a:ln>
          <a:solidFill>
            <a:schemeClr val="bg2"/>
          </a:solidFill>
        </a:ln>
      </dgm:spPr>
      <dgm:t>
        <a:bodyPr/>
        <a:lstStyle/>
        <a:p>
          <a:r>
            <a:rPr lang="en-US" dirty="0">
              <a:solidFill>
                <a:schemeClr val="tx1"/>
              </a:solidFill>
            </a:rPr>
            <a:t>Can be caused by a variety of system events</a:t>
          </a:r>
        </a:p>
      </dgm:t>
    </dgm:pt>
    <dgm:pt modelId="{80E93675-5A33-0D4E-AF8D-6B9D74AFC7A3}" type="parTrans" cxnId="{555ACC3D-E2AA-C34D-87D8-479B9F2808BE}">
      <dgm:prSet/>
      <dgm:spPr/>
      <dgm:t>
        <a:bodyPr/>
        <a:lstStyle/>
        <a:p>
          <a:endParaRPr lang="en-US"/>
        </a:p>
      </dgm:t>
    </dgm:pt>
    <dgm:pt modelId="{96BCDBE5-9043-6343-A0BB-21B2B8A83D0B}" type="sibTrans" cxnId="{555ACC3D-E2AA-C34D-87D8-479B9F2808BE}">
      <dgm:prSet/>
      <dgm:spPr/>
      <dgm:t>
        <a:bodyPr/>
        <a:lstStyle/>
        <a:p>
          <a:endParaRPr lang="en-US"/>
        </a:p>
      </dgm:t>
    </dgm:pt>
    <dgm:pt modelId="{2AB13074-A38B-3040-B437-60B4DEE09C99}">
      <dgm:prSet/>
      <dgm:spPr>
        <a:ln>
          <a:solidFill>
            <a:schemeClr val="bg2"/>
          </a:solidFill>
        </a:ln>
      </dgm:spPr>
      <dgm:t>
        <a:bodyPr/>
        <a:lstStyle/>
        <a:p>
          <a:r>
            <a:rPr lang="en-US">
              <a:solidFill>
                <a:schemeClr val="tx1"/>
              </a:solidFill>
            </a:rPr>
            <a:t>Execution phase </a:t>
          </a:r>
          <a:endParaRPr lang="en-US" dirty="0">
            <a:solidFill>
              <a:schemeClr val="tx1"/>
            </a:solidFill>
          </a:endParaRPr>
        </a:p>
      </dgm:t>
    </dgm:pt>
    <dgm:pt modelId="{DA73353A-6B5D-1F45-8A22-9DAE25A373F6}" type="parTrans" cxnId="{FF048A17-2376-1747-91FC-C04D7A5DDD41}">
      <dgm:prSet/>
      <dgm:spPr/>
      <dgm:t>
        <a:bodyPr/>
        <a:lstStyle/>
        <a:p>
          <a:endParaRPr lang="en-US"/>
        </a:p>
      </dgm:t>
    </dgm:pt>
    <dgm:pt modelId="{8B9DBEB1-E14B-C645-931A-96C493CBF8AE}" type="sibTrans" cxnId="{FF048A17-2376-1747-91FC-C04D7A5DDD41}">
      <dgm:prSet/>
      <dgm:spPr/>
      <dgm:t>
        <a:bodyPr/>
        <a:lstStyle/>
        <a:p>
          <a:endParaRPr lang="en-US"/>
        </a:p>
      </dgm:t>
    </dgm:pt>
    <dgm:pt modelId="{DC0D7D2B-848D-374B-A61B-CD5FA1869835}">
      <dgm:prSet/>
      <dgm:spPr>
        <a:ln>
          <a:solidFill>
            <a:schemeClr val="bg2"/>
          </a:solidFill>
        </a:ln>
      </dgm:spPr>
      <dgm:t>
        <a:bodyPr/>
        <a:lstStyle/>
        <a:p>
          <a:r>
            <a:rPr lang="en-US" dirty="0">
              <a:solidFill>
                <a:schemeClr val="tx1"/>
              </a:solidFill>
            </a:rPr>
            <a:t>The function is performed</a:t>
          </a:r>
        </a:p>
      </dgm:t>
    </dgm:pt>
    <dgm:pt modelId="{BC847210-B653-6D49-82B1-98EB1C4216EE}" type="parTrans" cxnId="{26DD67DA-B4CA-3547-873A-D8D2AFC80E55}">
      <dgm:prSet/>
      <dgm:spPr/>
      <dgm:t>
        <a:bodyPr/>
        <a:lstStyle/>
        <a:p>
          <a:endParaRPr lang="en-US"/>
        </a:p>
      </dgm:t>
    </dgm:pt>
    <dgm:pt modelId="{6E3F2B26-0575-F24F-82B4-3289E08544B8}" type="sibTrans" cxnId="{26DD67DA-B4CA-3547-873A-D8D2AFC80E55}">
      <dgm:prSet/>
      <dgm:spPr/>
      <dgm:t>
        <a:bodyPr/>
        <a:lstStyle/>
        <a:p>
          <a:endParaRPr lang="en-US"/>
        </a:p>
      </dgm:t>
    </dgm:pt>
    <dgm:pt modelId="{E797196B-7E8A-134B-932D-F508F4E18659}" type="pres">
      <dgm:prSet presAssocID="{33D4C9F6-1F49-5A40-86E7-0D5F4A1678AB}" presName="CompostProcess" presStyleCnt="0">
        <dgm:presLayoutVars>
          <dgm:dir/>
          <dgm:resizeHandles val="exact"/>
        </dgm:presLayoutVars>
      </dgm:prSet>
      <dgm:spPr/>
    </dgm:pt>
    <dgm:pt modelId="{C6E6639C-F6E8-F74E-BB8D-765DD53FC5AB}" type="pres">
      <dgm:prSet presAssocID="{33D4C9F6-1F49-5A40-86E7-0D5F4A1678AB}" presName="arrow" presStyleLbl="bgShp" presStyleIdx="0" presStyleCnt="1"/>
      <dgm:spPr>
        <a:solidFill>
          <a:schemeClr val="tx2"/>
        </a:solidFill>
        <a:ln>
          <a:solidFill>
            <a:schemeClr val="bg2"/>
          </a:solidFill>
        </a:ln>
      </dgm:spPr>
    </dgm:pt>
    <dgm:pt modelId="{53CAECC3-9180-414E-B7D5-FEED423C6FDD}" type="pres">
      <dgm:prSet presAssocID="{33D4C9F6-1F49-5A40-86E7-0D5F4A1678AB}" presName="linearProcess" presStyleCnt="0"/>
      <dgm:spPr/>
    </dgm:pt>
    <dgm:pt modelId="{3AB5348C-AAB8-4343-9E3F-ADC8972B7BA0}" type="pres">
      <dgm:prSet presAssocID="{48F00A7F-5D31-424F-9FB4-52063C5793F8}" presName="textNode" presStyleLbl="node1" presStyleIdx="0" presStyleCnt="4">
        <dgm:presLayoutVars>
          <dgm:bulletEnabled val="1"/>
        </dgm:presLayoutVars>
      </dgm:prSet>
      <dgm:spPr/>
    </dgm:pt>
    <dgm:pt modelId="{6ABDD90D-47A0-114A-BBD0-75576F6524B7}" type="pres">
      <dgm:prSet presAssocID="{8CE95197-B260-6F4D-94C5-B1CF8BB61C89}" presName="sibTrans" presStyleCnt="0"/>
      <dgm:spPr/>
    </dgm:pt>
    <dgm:pt modelId="{E1FFE013-88DA-DB49-AAC4-8CEEB5D06BE8}" type="pres">
      <dgm:prSet presAssocID="{62CC06CD-1AFC-7F41-9473-3236EE2E9A4A}" presName="textNode" presStyleLbl="node1" presStyleIdx="1" presStyleCnt="4">
        <dgm:presLayoutVars>
          <dgm:bulletEnabled val="1"/>
        </dgm:presLayoutVars>
      </dgm:prSet>
      <dgm:spPr/>
    </dgm:pt>
    <dgm:pt modelId="{A3881CFC-5CBD-BE42-9A62-F42149F8B939}" type="pres">
      <dgm:prSet presAssocID="{887FCBF5-B024-AD4E-AD56-6D3C057AB906}" presName="sibTrans" presStyleCnt="0"/>
      <dgm:spPr/>
    </dgm:pt>
    <dgm:pt modelId="{633BF990-CBEB-644A-A880-3D9DA3A5B671}" type="pres">
      <dgm:prSet presAssocID="{EB063F71-B4DC-8B42-AA5F-B73DE1210349}" presName="textNode" presStyleLbl="node1" presStyleIdx="2" presStyleCnt="4">
        <dgm:presLayoutVars>
          <dgm:bulletEnabled val="1"/>
        </dgm:presLayoutVars>
      </dgm:prSet>
      <dgm:spPr/>
    </dgm:pt>
    <dgm:pt modelId="{0B6DD43D-F463-354B-AF7A-175F80EDE85D}" type="pres">
      <dgm:prSet presAssocID="{1FFA2782-7F60-9043-98A5-2CF7390A49B3}" presName="sibTrans" presStyleCnt="0"/>
      <dgm:spPr/>
    </dgm:pt>
    <dgm:pt modelId="{261E43A8-2B7E-B440-9F26-F294A8CE856E}" type="pres">
      <dgm:prSet presAssocID="{2AB13074-A38B-3040-B437-60B4DEE09C99}" presName="textNode" presStyleLbl="node1" presStyleIdx="3" presStyleCnt="4">
        <dgm:presLayoutVars>
          <dgm:bulletEnabled val="1"/>
        </dgm:presLayoutVars>
      </dgm:prSet>
      <dgm:spPr/>
    </dgm:pt>
  </dgm:ptLst>
  <dgm:cxnLst>
    <dgm:cxn modelId="{9E690215-2909-054D-AE65-5929DB5F6E22}" type="presOf" srcId="{2AB13074-A38B-3040-B437-60B4DEE09C99}" destId="{261E43A8-2B7E-B440-9F26-F294A8CE856E}" srcOrd="0" destOrd="0" presId="urn:microsoft.com/office/officeart/2005/8/layout/hProcess9"/>
    <dgm:cxn modelId="{FF048A17-2376-1747-91FC-C04D7A5DDD41}" srcId="{33D4C9F6-1F49-5A40-86E7-0D5F4A1678AB}" destId="{2AB13074-A38B-3040-B437-60B4DEE09C99}" srcOrd="3" destOrd="0" parTransId="{DA73353A-6B5D-1F45-8A22-9DAE25A373F6}" sibTransId="{8B9DBEB1-E14B-C645-931A-96C493CBF8AE}"/>
    <dgm:cxn modelId="{2DCCB724-EE4F-8047-A40E-256CF7BE7135}" srcId="{33D4C9F6-1F49-5A40-86E7-0D5F4A1678AB}" destId="{48F00A7F-5D31-424F-9FB4-52063C5793F8}" srcOrd="0" destOrd="0" parTransId="{338419AC-3602-1A42-9696-5A1D6BE79AF5}" sibTransId="{8CE95197-B260-6F4D-94C5-B1CF8BB61C89}"/>
    <dgm:cxn modelId="{4A652229-FB53-9A4C-9E6E-E552CE0C5143}" type="presOf" srcId="{48F00A7F-5D31-424F-9FB4-52063C5793F8}" destId="{3AB5348C-AAB8-4343-9E3F-ADC8972B7BA0}" srcOrd="0" destOrd="0" presId="urn:microsoft.com/office/officeart/2005/8/layout/hProcess9"/>
    <dgm:cxn modelId="{BB3CD029-1B5D-7948-950D-5A413D5E8A0B}" type="presOf" srcId="{11D9560B-741A-B443-8430-6F213E39D2C7}" destId="{633BF990-CBEB-644A-A880-3D9DA3A5B671}" srcOrd="0" destOrd="1" presId="urn:microsoft.com/office/officeart/2005/8/layout/hProcess9"/>
    <dgm:cxn modelId="{C39CB02A-701F-A547-8ABD-9844521E2CE1}" srcId="{48F00A7F-5D31-424F-9FB4-52063C5793F8}" destId="{A2201250-C81D-8D42-8288-7672DCB2E16D}" srcOrd="1" destOrd="0" parTransId="{2C37BA8C-C794-EC49-939F-A1ECF625CC15}" sibTransId="{37207929-F960-9B4B-8AAD-6EED318AC6BB}"/>
    <dgm:cxn modelId="{58F7C739-7CF0-834A-9571-E2E4CB6B8586}" type="presOf" srcId="{EB063F71-B4DC-8B42-AA5F-B73DE1210349}" destId="{633BF990-CBEB-644A-A880-3D9DA3A5B671}" srcOrd="0" destOrd="0" presId="urn:microsoft.com/office/officeart/2005/8/layout/hProcess9"/>
    <dgm:cxn modelId="{555ACC3D-E2AA-C34D-87D8-479B9F2808BE}" srcId="{EB063F71-B4DC-8B42-AA5F-B73DE1210349}" destId="{45D77222-F69E-7543-910F-753E5FCE19A5}" srcOrd="1" destOrd="0" parTransId="{80E93675-5A33-0D4E-AF8D-6B9D74AFC7A3}" sibTransId="{96BCDBE5-9043-6343-A0BB-21B2B8A83D0B}"/>
    <dgm:cxn modelId="{3EC46940-2E43-9742-BD47-C50DCE0FCD26}" type="presOf" srcId="{62CC06CD-1AFC-7F41-9473-3236EE2E9A4A}" destId="{E1FFE013-88DA-DB49-AAC4-8CEEB5D06BE8}" srcOrd="0" destOrd="0" presId="urn:microsoft.com/office/officeart/2005/8/layout/hProcess9"/>
    <dgm:cxn modelId="{7405337B-B283-4A46-8ABD-8226AB45B80C}" srcId="{62CC06CD-1AFC-7F41-9473-3236EE2E9A4A}" destId="{7DB4B46B-9CBA-2845-BEFD-7F6F2E0D7B01}" srcOrd="0" destOrd="0" parTransId="{3E591C7E-13FB-484A-9783-05B56C4489F5}" sibTransId="{F406B430-70B4-A248-B441-3BDBA58996A1}"/>
    <dgm:cxn modelId="{E8965185-6A68-B44E-9217-9CE96461D377}" srcId="{33D4C9F6-1F49-5A40-86E7-0D5F4A1678AB}" destId="{62CC06CD-1AFC-7F41-9473-3236EE2E9A4A}" srcOrd="1" destOrd="0" parTransId="{B17E46C5-3112-634B-ABDF-A6FB5D0ACD7E}" sibTransId="{887FCBF5-B024-AD4E-AD56-6D3C057AB906}"/>
    <dgm:cxn modelId="{6A81C18C-B521-124A-BC18-82588C7D1E47}" type="presOf" srcId="{7DB4B46B-9CBA-2845-BEFD-7F6F2E0D7B01}" destId="{E1FFE013-88DA-DB49-AAC4-8CEEB5D06BE8}" srcOrd="0" destOrd="1" presId="urn:microsoft.com/office/officeart/2005/8/layout/hProcess9"/>
    <dgm:cxn modelId="{C6BABD8E-3F28-0C47-A41D-32A34D6934C0}" srcId="{48F00A7F-5D31-424F-9FB4-52063C5793F8}" destId="{E8185932-B701-DE45-9A85-C4CED6DDEC0E}" srcOrd="0" destOrd="0" parTransId="{41D1B0CC-7C8B-AB44-A2CC-51EF5BB3C33C}" sibTransId="{77BA7A5C-F357-184B-A363-8FA56DC49C14}"/>
    <dgm:cxn modelId="{65BAB796-65E0-984C-8BC9-1B780F80EFCA}" type="presOf" srcId="{E8185932-B701-DE45-9A85-C4CED6DDEC0E}" destId="{3AB5348C-AAB8-4343-9E3F-ADC8972B7BA0}" srcOrd="0" destOrd="1" presId="urn:microsoft.com/office/officeart/2005/8/layout/hProcess9"/>
    <dgm:cxn modelId="{D5EDD4A0-F743-6942-80FF-89786490E66C}" type="presOf" srcId="{33D4C9F6-1F49-5A40-86E7-0D5F4A1678AB}" destId="{E797196B-7E8A-134B-932D-F508F4E18659}" srcOrd="0" destOrd="0" presId="urn:microsoft.com/office/officeart/2005/8/layout/hProcess9"/>
    <dgm:cxn modelId="{DA8ED3A2-9400-3744-BE8A-5A471DADC0AD}" srcId="{33D4C9F6-1F49-5A40-86E7-0D5F4A1678AB}" destId="{EB063F71-B4DC-8B42-AA5F-B73DE1210349}" srcOrd="2" destOrd="0" parTransId="{D2AA7E47-E750-5A47-88C8-2D0608CE100A}" sibTransId="{1FFA2782-7F60-9043-98A5-2CF7390A49B3}"/>
    <dgm:cxn modelId="{21E7FDAE-12A7-A042-AF6F-93CA88806EAE}" type="presOf" srcId="{45D77222-F69E-7543-910F-753E5FCE19A5}" destId="{633BF990-CBEB-644A-A880-3D9DA3A5B671}" srcOrd="0" destOrd="2" presId="urn:microsoft.com/office/officeart/2005/8/layout/hProcess9"/>
    <dgm:cxn modelId="{E6F89EC2-E73E-3146-AD09-B2DF47B7B170}" type="presOf" srcId="{A2201250-C81D-8D42-8288-7672DCB2E16D}" destId="{3AB5348C-AAB8-4343-9E3F-ADC8972B7BA0}" srcOrd="0" destOrd="2" presId="urn:microsoft.com/office/officeart/2005/8/layout/hProcess9"/>
    <dgm:cxn modelId="{6141FED7-FBFF-4740-AC05-0FA832427CAB}" type="presOf" srcId="{DC0D7D2B-848D-374B-A61B-CD5FA1869835}" destId="{261E43A8-2B7E-B440-9F26-F294A8CE856E}" srcOrd="0" destOrd="1" presId="urn:microsoft.com/office/officeart/2005/8/layout/hProcess9"/>
    <dgm:cxn modelId="{26DD67DA-B4CA-3547-873A-D8D2AFC80E55}" srcId="{2AB13074-A38B-3040-B437-60B4DEE09C99}" destId="{DC0D7D2B-848D-374B-A61B-CD5FA1869835}" srcOrd="0" destOrd="0" parTransId="{BC847210-B653-6D49-82B1-98EB1C4216EE}" sibTransId="{6E3F2B26-0575-F24F-82B4-3289E08544B8}"/>
    <dgm:cxn modelId="{58F78EDD-8519-1644-AB10-3671728BE02C}" srcId="{EB063F71-B4DC-8B42-AA5F-B73DE1210349}" destId="{11D9560B-741A-B443-8430-6F213E39D2C7}" srcOrd="0" destOrd="0" parTransId="{4A42DA10-5086-984A-972B-2EC6342599A7}" sibTransId="{FE230AB3-3606-1845-8241-C07641C413CD}"/>
    <dgm:cxn modelId="{F88D5FDF-2A2D-C24E-8CAD-E6069524E8B7}" type="presOf" srcId="{E58FCA87-D823-344B-A3A3-46E20FEA1D08}" destId="{3AB5348C-AAB8-4343-9E3F-ADC8972B7BA0}" srcOrd="0" destOrd="3" presId="urn:microsoft.com/office/officeart/2005/8/layout/hProcess9"/>
    <dgm:cxn modelId="{D5D0FAED-6C31-494E-B73F-FC3173271138}" srcId="{48F00A7F-5D31-424F-9FB4-52063C5793F8}" destId="{E58FCA87-D823-344B-A3A3-46E20FEA1D08}" srcOrd="2" destOrd="0" parTransId="{F4ED216A-0A14-5F45-BADD-F89CD6CD0917}" sibTransId="{7CC35737-BB03-C347-BC9D-BCD2952BA961}"/>
    <dgm:cxn modelId="{70749244-F410-6645-93E9-20086CE5B1F2}" type="presParOf" srcId="{E797196B-7E8A-134B-932D-F508F4E18659}" destId="{C6E6639C-F6E8-F74E-BB8D-765DD53FC5AB}" srcOrd="0" destOrd="0" presId="urn:microsoft.com/office/officeart/2005/8/layout/hProcess9"/>
    <dgm:cxn modelId="{82C25FCE-1A32-0241-A388-1CF654B0EF10}" type="presParOf" srcId="{E797196B-7E8A-134B-932D-F508F4E18659}" destId="{53CAECC3-9180-414E-B7D5-FEED423C6FDD}" srcOrd="1" destOrd="0" presId="urn:microsoft.com/office/officeart/2005/8/layout/hProcess9"/>
    <dgm:cxn modelId="{6E5CED92-F602-3B4C-89D6-B2D332A05A8A}" type="presParOf" srcId="{53CAECC3-9180-414E-B7D5-FEED423C6FDD}" destId="{3AB5348C-AAB8-4343-9E3F-ADC8972B7BA0}" srcOrd="0" destOrd="0" presId="urn:microsoft.com/office/officeart/2005/8/layout/hProcess9"/>
    <dgm:cxn modelId="{B22848CA-4806-9A47-9361-48EB1763747A}" type="presParOf" srcId="{53CAECC3-9180-414E-B7D5-FEED423C6FDD}" destId="{6ABDD90D-47A0-114A-BBD0-75576F6524B7}" srcOrd="1" destOrd="0" presId="urn:microsoft.com/office/officeart/2005/8/layout/hProcess9"/>
    <dgm:cxn modelId="{6958C01A-ECF9-214A-87EB-E5E1D96B3E8A}" type="presParOf" srcId="{53CAECC3-9180-414E-B7D5-FEED423C6FDD}" destId="{E1FFE013-88DA-DB49-AAC4-8CEEB5D06BE8}" srcOrd="2" destOrd="0" presId="urn:microsoft.com/office/officeart/2005/8/layout/hProcess9"/>
    <dgm:cxn modelId="{A6CBD521-6ED7-1B46-9133-960D8A5611FB}" type="presParOf" srcId="{53CAECC3-9180-414E-B7D5-FEED423C6FDD}" destId="{A3881CFC-5CBD-BE42-9A62-F42149F8B939}" srcOrd="3" destOrd="0" presId="urn:microsoft.com/office/officeart/2005/8/layout/hProcess9"/>
    <dgm:cxn modelId="{E370F2DF-0407-1B4D-9542-A6BD6C07DCD3}" type="presParOf" srcId="{53CAECC3-9180-414E-B7D5-FEED423C6FDD}" destId="{633BF990-CBEB-644A-A880-3D9DA3A5B671}" srcOrd="4" destOrd="0" presId="urn:microsoft.com/office/officeart/2005/8/layout/hProcess9"/>
    <dgm:cxn modelId="{D7C3C4C9-8C2A-2242-BB26-849EA7AA4D7A}" type="presParOf" srcId="{53CAECC3-9180-414E-B7D5-FEED423C6FDD}" destId="{0B6DD43D-F463-354B-AF7A-175F80EDE85D}" srcOrd="5" destOrd="0" presId="urn:microsoft.com/office/officeart/2005/8/layout/hProcess9"/>
    <dgm:cxn modelId="{EA97E897-76FE-9A49-9D4D-D4D7796508DF}" type="presParOf" srcId="{53CAECC3-9180-414E-B7D5-FEED423C6FDD}" destId="{261E43A8-2B7E-B440-9F26-F294A8CE856E}"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33AE86D-45CF-1444-B994-DF246CAD7F9E}"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3C5424B6-9CAF-EA40-A86B-06858DA06F37}">
      <dgm:prSet phldrT="[Text]"/>
      <dgm:spPr/>
      <dgm:t>
        <a:bodyPr/>
        <a:lstStyle/>
        <a:p>
          <a:r>
            <a:rPr lang="en-US" dirty="0">
              <a:solidFill>
                <a:schemeClr val="tx1"/>
              </a:solidFill>
            </a:rPr>
            <a:t>Boot sector infector</a:t>
          </a:r>
        </a:p>
      </dgm:t>
    </dgm:pt>
    <dgm:pt modelId="{B73E74AE-D1E1-7448-8CC0-A3C2E5E0939C}" type="parTrans" cxnId="{FB54CD6C-0488-1243-88FC-0B367DC9D435}">
      <dgm:prSet/>
      <dgm:spPr/>
      <dgm:t>
        <a:bodyPr/>
        <a:lstStyle/>
        <a:p>
          <a:endParaRPr lang="en-US"/>
        </a:p>
      </dgm:t>
    </dgm:pt>
    <dgm:pt modelId="{38D37E42-8799-F245-AB2E-CDA89970B077}" type="sibTrans" cxnId="{FB54CD6C-0488-1243-88FC-0B367DC9D435}">
      <dgm:prSet/>
      <dgm:spPr/>
      <dgm:t>
        <a:bodyPr/>
        <a:lstStyle/>
        <a:p>
          <a:endParaRPr lang="en-US"/>
        </a:p>
      </dgm:t>
    </dgm:pt>
    <dgm:pt modelId="{286A038A-F6F0-9345-8379-4C3BD31B44A6}">
      <dgm:prSet custT="1"/>
      <dgm:spPr/>
      <dgm:t>
        <a:bodyPr/>
        <a:lstStyle/>
        <a:p>
          <a:r>
            <a:rPr lang="en-US" sz="1400" dirty="0">
              <a:solidFill>
                <a:schemeClr val="tx2">
                  <a:lumMod val="10000"/>
                </a:schemeClr>
              </a:solidFill>
            </a:rPr>
            <a:t>Infects a master boot record or boot record and spreads when a system is booted from the disk containing the virus</a:t>
          </a:r>
        </a:p>
      </dgm:t>
    </dgm:pt>
    <dgm:pt modelId="{FAEC4A23-0457-E345-A1B6-9D4DB016B01F}" type="parTrans" cxnId="{237A1853-87A3-9D4A-BAFA-77D6F3BB9746}">
      <dgm:prSet/>
      <dgm:spPr/>
      <dgm:t>
        <a:bodyPr/>
        <a:lstStyle/>
        <a:p>
          <a:endParaRPr lang="en-US"/>
        </a:p>
      </dgm:t>
    </dgm:pt>
    <dgm:pt modelId="{C7C83292-0780-FB46-BFB3-397714D59269}" type="sibTrans" cxnId="{237A1853-87A3-9D4A-BAFA-77D6F3BB9746}">
      <dgm:prSet/>
      <dgm:spPr/>
      <dgm:t>
        <a:bodyPr/>
        <a:lstStyle/>
        <a:p>
          <a:endParaRPr lang="en-US"/>
        </a:p>
      </dgm:t>
    </dgm:pt>
    <dgm:pt modelId="{F9E80CA5-3AEB-AB42-8141-E7BD4E95DB65}">
      <dgm:prSet/>
      <dgm:spPr/>
      <dgm:t>
        <a:bodyPr/>
        <a:lstStyle/>
        <a:p>
          <a:r>
            <a:rPr lang="en-US" dirty="0">
              <a:solidFill>
                <a:schemeClr val="tx1"/>
              </a:solidFill>
            </a:rPr>
            <a:t>File infector</a:t>
          </a:r>
        </a:p>
      </dgm:t>
    </dgm:pt>
    <dgm:pt modelId="{9B74BE7D-BBBD-BF42-9B4C-E4EDD5548C95}" type="parTrans" cxnId="{9186E9AA-F39A-4748-A83A-CD494B711197}">
      <dgm:prSet/>
      <dgm:spPr/>
      <dgm:t>
        <a:bodyPr/>
        <a:lstStyle/>
        <a:p>
          <a:endParaRPr lang="en-US"/>
        </a:p>
      </dgm:t>
    </dgm:pt>
    <dgm:pt modelId="{A38A7358-ABFC-FF4A-A579-E3ADD6087D3D}" type="sibTrans" cxnId="{9186E9AA-F39A-4748-A83A-CD494B711197}">
      <dgm:prSet/>
      <dgm:spPr/>
      <dgm:t>
        <a:bodyPr/>
        <a:lstStyle/>
        <a:p>
          <a:endParaRPr lang="en-US"/>
        </a:p>
      </dgm:t>
    </dgm:pt>
    <dgm:pt modelId="{F535F70B-41AC-EE42-A94A-3CA9C9470B45}">
      <dgm:prSet custT="1"/>
      <dgm:spPr/>
      <dgm:t>
        <a:bodyPr/>
        <a:lstStyle/>
        <a:p>
          <a:r>
            <a:rPr lang="en-US" sz="1400" dirty="0">
              <a:solidFill>
                <a:schemeClr val="tx2">
                  <a:lumMod val="10000"/>
                </a:schemeClr>
              </a:solidFill>
            </a:rPr>
            <a:t>Infects files that the operating system or shell consider to be executable</a:t>
          </a:r>
        </a:p>
      </dgm:t>
    </dgm:pt>
    <dgm:pt modelId="{072AEF67-7FAF-864D-A9B8-5A12EB865A7A}" type="parTrans" cxnId="{6EDE8851-B237-3343-B516-2D1B61368E00}">
      <dgm:prSet/>
      <dgm:spPr/>
      <dgm:t>
        <a:bodyPr/>
        <a:lstStyle/>
        <a:p>
          <a:endParaRPr lang="en-US"/>
        </a:p>
      </dgm:t>
    </dgm:pt>
    <dgm:pt modelId="{69EAB809-DFDD-A443-B264-C060DBC86443}" type="sibTrans" cxnId="{6EDE8851-B237-3343-B516-2D1B61368E00}">
      <dgm:prSet/>
      <dgm:spPr/>
      <dgm:t>
        <a:bodyPr/>
        <a:lstStyle/>
        <a:p>
          <a:endParaRPr lang="en-US"/>
        </a:p>
      </dgm:t>
    </dgm:pt>
    <dgm:pt modelId="{B2A174E9-393A-3F46-B7EE-0A171F8374BF}">
      <dgm:prSet/>
      <dgm:spPr/>
      <dgm:t>
        <a:bodyPr/>
        <a:lstStyle/>
        <a:p>
          <a:r>
            <a:rPr lang="en-US" dirty="0">
              <a:solidFill>
                <a:schemeClr val="tx1"/>
              </a:solidFill>
            </a:rPr>
            <a:t>Macro virus</a:t>
          </a:r>
        </a:p>
      </dgm:t>
    </dgm:pt>
    <dgm:pt modelId="{657BC954-825D-EF42-B095-C7F81BD59C68}" type="parTrans" cxnId="{F49648A7-1891-3B4C-804D-837E4C5E1AD5}">
      <dgm:prSet/>
      <dgm:spPr/>
      <dgm:t>
        <a:bodyPr/>
        <a:lstStyle/>
        <a:p>
          <a:endParaRPr lang="en-US"/>
        </a:p>
      </dgm:t>
    </dgm:pt>
    <dgm:pt modelId="{256B9EFE-C517-0046-A6A0-5962AA3FB902}" type="sibTrans" cxnId="{F49648A7-1891-3B4C-804D-837E4C5E1AD5}">
      <dgm:prSet/>
      <dgm:spPr/>
      <dgm:t>
        <a:bodyPr/>
        <a:lstStyle/>
        <a:p>
          <a:endParaRPr lang="en-US"/>
        </a:p>
      </dgm:t>
    </dgm:pt>
    <dgm:pt modelId="{09BA42F9-4B12-AA49-B3C0-F53704F764EE}">
      <dgm:prSet custT="1"/>
      <dgm:spPr/>
      <dgm:t>
        <a:bodyPr/>
        <a:lstStyle/>
        <a:p>
          <a:r>
            <a:rPr lang="en-US" sz="1400" dirty="0">
              <a:solidFill>
                <a:schemeClr val="tx2">
                  <a:lumMod val="10000"/>
                </a:schemeClr>
              </a:solidFill>
            </a:rPr>
            <a:t>Infects files with macro or scripting code that is interpreted by an application</a:t>
          </a:r>
        </a:p>
      </dgm:t>
    </dgm:pt>
    <dgm:pt modelId="{76F0F6AD-3F67-1440-B4E8-26FE8ED29580}" type="parTrans" cxnId="{D5E3C568-11E3-8545-A169-C6DBF70F1657}">
      <dgm:prSet/>
      <dgm:spPr/>
      <dgm:t>
        <a:bodyPr/>
        <a:lstStyle/>
        <a:p>
          <a:endParaRPr lang="en-US"/>
        </a:p>
      </dgm:t>
    </dgm:pt>
    <dgm:pt modelId="{B975E196-8A09-834F-AA77-8927FB672597}" type="sibTrans" cxnId="{D5E3C568-11E3-8545-A169-C6DBF70F1657}">
      <dgm:prSet/>
      <dgm:spPr/>
      <dgm:t>
        <a:bodyPr/>
        <a:lstStyle/>
        <a:p>
          <a:endParaRPr lang="en-US"/>
        </a:p>
      </dgm:t>
    </dgm:pt>
    <dgm:pt modelId="{DBD292D9-2299-2D48-9950-754F9A7A7701}">
      <dgm:prSet/>
      <dgm:spPr/>
      <dgm:t>
        <a:bodyPr/>
        <a:lstStyle/>
        <a:p>
          <a:r>
            <a:rPr lang="en-US" dirty="0">
              <a:solidFill>
                <a:schemeClr val="tx1"/>
              </a:solidFill>
            </a:rPr>
            <a:t>Multipartite virus</a:t>
          </a:r>
        </a:p>
      </dgm:t>
    </dgm:pt>
    <dgm:pt modelId="{B53782AE-3BFF-394F-A9C6-C43CBEA6D935}" type="parTrans" cxnId="{298A7324-9188-A34A-A8AB-714542793CE8}">
      <dgm:prSet/>
      <dgm:spPr/>
      <dgm:t>
        <a:bodyPr/>
        <a:lstStyle/>
        <a:p>
          <a:endParaRPr lang="en-US"/>
        </a:p>
      </dgm:t>
    </dgm:pt>
    <dgm:pt modelId="{359C4A14-7698-BF4B-942C-E3F4FE5D07F4}" type="sibTrans" cxnId="{298A7324-9188-A34A-A8AB-714542793CE8}">
      <dgm:prSet/>
      <dgm:spPr/>
      <dgm:t>
        <a:bodyPr/>
        <a:lstStyle/>
        <a:p>
          <a:endParaRPr lang="en-US"/>
        </a:p>
      </dgm:t>
    </dgm:pt>
    <dgm:pt modelId="{AD99BCF1-A18E-3543-8FE0-CB2773916505}">
      <dgm:prSet custT="1"/>
      <dgm:spPr/>
      <dgm:t>
        <a:bodyPr/>
        <a:lstStyle/>
        <a:p>
          <a:r>
            <a:rPr lang="en-US" sz="1400" dirty="0">
              <a:solidFill>
                <a:schemeClr val="tx2">
                  <a:lumMod val="10000"/>
                </a:schemeClr>
              </a:solidFill>
            </a:rPr>
            <a:t>Infects files in multiple ways</a:t>
          </a:r>
        </a:p>
      </dgm:t>
    </dgm:pt>
    <dgm:pt modelId="{450D50BF-F5EF-6540-A983-D9A7A5E350DE}" type="parTrans" cxnId="{ADDF847A-5A1A-1E4B-AD87-E779884564A9}">
      <dgm:prSet/>
      <dgm:spPr/>
      <dgm:t>
        <a:bodyPr/>
        <a:lstStyle/>
        <a:p>
          <a:endParaRPr lang="en-US"/>
        </a:p>
      </dgm:t>
    </dgm:pt>
    <dgm:pt modelId="{1854CE84-EFD5-B345-BA8D-9EE1243662FB}" type="sibTrans" cxnId="{ADDF847A-5A1A-1E4B-AD87-E779884564A9}">
      <dgm:prSet/>
      <dgm:spPr/>
      <dgm:t>
        <a:bodyPr/>
        <a:lstStyle/>
        <a:p>
          <a:endParaRPr lang="en-US"/>
        </a:p>
      </dgm:t>
    </dgm:pt>
    <dgm:pt modelId="{196D26E3-CB03-FE48-AD88-C1C2858D8490}" type="pres">
      <dgm:prSet presAssocID="{B33AE86D-45CF-1444-B994-DF246CAD7F9E}" presName="diagram" presStyleCnt="0">
        <dgm:presLayoutVars>
          <dgm:chPref val="1"/>
          <dgm:dir/>
          <dgm:animOne val="branch"/>
          <dgm:animLvl val="lvl"/>
          <dgm:resizeHandles/>
        </dgm:presLayoutVars>
      </dgm:prSet>
      <dgm:spPr/>
    </dgm:pt>
    <dgm:pt modelId="{8486C94D-F2F2-8A46-ABB7-2047EBDE38B7}" type="pres">
      <dgm:prSet presAssocID="{3C5424B6-9CAF-EA40-A86B-06858DA06F37}" presName="root" presStyleCnt="0"/>
      <dgm:spPr/>
    </dgm:pt>
    <dgm:pt modelId="{E6A7949A-734F-B446-BBAC-F227D7427C3A}" type="pres">
      <dgm:prSet presAssocID="{3C5424B6-9CAF-EA40-A86B-06858DA06F37}" presName="rootComposite" presStyleCnt="0"/>
      <dgm:spPr/>
    </dgm:pt>
    <dgm:pt modelId="{3CAB5B16-410F-FF4C-B485-C253081013A2}" type="pres">
      <dgm:prSet presAssocID="{3C5424B6-9CAF-EA40-A86B-06858DA06F37}" presName="rootText" presStyleLbl="node1" presStyleIdx="0" presStyleCnt="4"/>
      <dgm:spPr/>
    </dgm:pt>
    <dgm:pt modelId="{3FB9BB54-7574-9240-AE79-252BF1F516C6}" type="pres">
      <dgm:prSet presAssocID="{3C5424B6-9CAF-EA40-A86B-06858DA06F37}" presName="rootConnector" presStyleLbl="node1" presStyleIdx="0" presStyleCnt="4"/>
      <dgm:spPr/>
    </dgm:pt>
    <dgm:pt modelId="{0E04A48E-ADD3-B346-9C84-2370658BDEC9}" type="pres">
      <dgm:prSet presAssocID="{3C5424B6-9CAF-EA40-A86B-06858DA06F37}" presName="childShape" presStyleCnt="0"/>
      <dgm:spPr/>
    </dgm:pt>
    <dgm:pt modelId="{3194104D-8413-C140-BB1C-65483AB9FE49}" type="pres">
      <dgm:prSet presAssocID="{FAEC4A23-0457-E345-A1B6-9D4DB016B01F}" presName="Name13" presStyleLbl="parChTrans1D2" presStyleIdx="0" presStyleCnt="4"/>
      <dgm:spPr/>
    </dgm:pt>
    <dgm:pt modelId="{3754A56B-60B2-FA4F-A763-43CC3862F757}" type="pres">
      <dgm:prSet presAssocID="{286A038A-F6F0-9345-8379-4C3BD31B44A6}" presName="childText" presStyleLbl="bgAcc1" presStyleIdx="0" presStyleCnt="4" custScaleX="110295" custScaleY="147322">
        <dgm:presLayoutVars>
          <dgm:bulletEnabled val="1"/>
        </dgm:presLayoutVars>
      </dgm:prSet>
      <dgm:spPr/>
    </dgm:pt>
    <dgm:pt modelId="{A7D42F9C-45E7-3A43-A196-DC448762807C}" type="pres">
      <dgm:prSet presAssocID="{F9E80CA5-3AEB-AB42-8141-E7BD4E95DB65}" presName="root" presStyleCnt="0"/>
      <dgm:spPr/>
    </dgm:pt>
    <dgm:pt modelId="{762B47C3-ACAE-B645-BDE8-8E9C3862FCC9}" type="pres">
      <dgm:prSet presAssocID="{F9E80CA5-3AEB-AB42-8141-E7BD4E95DB65}" presName="rootComposite" presStyleCnt="0"/>
      <dgm:spPr/>
    </dgm:pt>
    <dgm:pt modelId="{523B552F-C718-5741-85F8-0C100D13D745}" type="pres">
      <dgm:prSet presAssocID="{F9E80CA5-3AEB-AB42-8141-E7BD4E95DB65}" presName="rootText" presStyleLbl="node1" presStyleIdx="1" presStyleCnt="4"/>
      <dgm:spPr/>
    </dgm:pt>
    <dgm:pt modelId="{39FCC89D-EFE3-EF42-88BC-871791E72A24}" type="pres">
      <dgm:prSet presAssocID="{F9E80CA5-3AEB-AB42-8141-E7BD4E95DB65}" presName="rootConnector" presStyleLbl="node1" presStyleIdx="1" presStyleCnt="4"/>
      <dgm:spPr/>
    </dgm:pt>
    <dgm:pt modelId="{56494DC2-0FF9-8141-8013-05EB79333EE2}" type="pres">
      <dgm:prSet presAssocID="{F9E80CA5-3AEB-AB42-8141-E7BD4E95DB65}" presName="childShape" presStyleCnt="0"/>
      <dgm:spPr/>
    </dgm:pt>
    <dgm:pt modelId="{461EC750-77B0-8C45-90DC-7D08EE773746}" type="pres">
      <dgm:prSet presAssocID="{072AEF67-7FAF-864D-A9B8-5A12EB865A7A}" presName="Name13" presStyleLbl="parChTrans1D2" presStyleIdx="1" presStyleCnt="4"/>
      <dgm:spPr/>
    </dgm:pt>
    <dgm:pt modelId="{C7E3AE99-54A6-144A-B8DD-6B2DD380128D}" type="pres">
      <dgm:prSet presAssocID="{F535F70B-41AC-EE42-A94A-3CA9C9470B45}" presName="childText" presStyleLbl="bgAcc1" presStyleIdx="1" presStyleCnt="4" custScaleX="110409" custScaleY="144626">
        <dgm:presLayoutVars>
          <dgm:bulletEnabled val="1"/>
        </dgm:presLayoutVars>
      </dgm:prSet>
      <dgm:spPr/>
    </dgm:pt>
    <dgm:pt modelId="{97EDDAB9-442B-E847-BF80-3592AAA6ED93}" type="pres">
      <dgm:prSet presAssocID="{B2A174E9-393A-3F46-B7EE-0A171F8374BF}" presName="root" presStyleCnt="0"/>
      <dgm:spPr/>
    </dgm:pt>
    <dgm:pt modelId="{EB89E5F6-BEB2-FF42-BA18-BE8F9ECC9636}" type="pres">
      <dgm:prSet presAssocID="{B2A174E9-393A-3F46-B7EE-0A171F8374BF}" presName="rootComposite" presStyleCnt="0"/>
      <dgm:spPr/>
    </dgm:pt>
    <dgm:pt modelId="{26BCDB56-0E4F-EF4B-ADCC-BB4AED3CA607}" type="pres">
      <dgm:prSet presAssocID="{B2A174E9-393A-3F46-B7EE-0A171F8374BF}" presName="rootText" presStyleLbl="node1" presStyleIdx="2" presStyleCnt="4"/>
      <dgm:spPr/>
    </dgm:pt>
    <dgm:pt modelId="{19C0B9ED-19DD-0443-8C43-D8A566730F9F}" type="pres">
      <dgm:prSet presAssocID="{B2A174E9-393A-3F46-B7EE-0A171F8374BF}" presName="rootConnector" presStyleLbl="node1" presStyleIdx="2" presStyleCnt="4"/>
      <dgm:spPr/>
    </dgm:pt>
    <dgm:pt modelId="{BE64487A-AABE-864C-8D19-968479E6331D}" type="pres">
      <dgm:prSet presAssocID="{B2A174E9-393A-3F46-B7EE-0A171F8374BF}" presName="childShape" presStyleCnt="0"/>
      <dgm:spPr/>
    </dgm:pt>
    <dgm:pt modelId="{D668E610-B0A4-FA48-9C88-81F7D49226C0}" type="pres">
      <dgm:prSet presAssocID="{76F0F6AD-3F67-1440-B4E8-26FE8ED29580}" presName="Name13" presStyleLbl="parChTrans1D2" presStyleIdx="2" presStyleCnt="4"/>
      <dgm:spPr/>
    </dgm:pt>
    <dgm:pt modelId="{C891CEB7-AECF-5B44-9B6C-F77C1725C7EC}" type="pres">
      <dgm:prSet presAssocID="{09BA42F9-4B12-AA49-B3C0-F53704F764EE}" presName="childText" presStyleLbl="bgAcc1" presStyleIdx="2" presStyleCnt="4" custScaleX="110524" custScaleY="127953">
        <dgm:presLayoutVars>
          <dgm:bulletEnabled val="1"/>
        </dgm:presLayoutVars>
      </dgm:prSet>
      <dgm:spPr/>
    </dgm:pt>
    <dgm:pt modelId="{A0FDDFAF-BAE1-9D46-AE18-D003F2C4997E}" type="pres">
      <dgm:prSet presAssocID="{DBD292D9-2299-2D48-9950-754F9A7A7701}" presName="root" presStyleCnt="0"/>
      <dgm:spPr/>
    </dgm:pt>
    <dgm:pt modelId="{806842E5-9691-3745-8E9A-67BC84218E0D}" type="pres">
      <dgm:prSet presAssocID="{DBD292D9-2299-2D48-9950-754F9A7A7701}" presName="rootComposite" presStyleCnt="0"/>
      <dgm:spPr/>
    </dgm:pt>
    <dgm:pt modelId="{7EC404A5-0EBA-BC46-B18C-A4B3A4C190C6}" type="pres">
      <dgm:prSet presAssocID="{DBD292D9-2299-2D48-9950-754F9A7A7701}" presName="rootText" presStyleLbl="node1" presStyleIdx="3" presStyleCnt="4"/>
      <dgm:spPr/>
    </dgm:pt>
    <dgm:pt modelId="{3B819333-A67A-A847-930D-42210D8EF100}" type="pres">
      <dgm:prSet presAssocID="{DBD292D9-2299-2D48-9950-754F9A7A7701}" presName="rootConnector" presStyleLbl="node1" presStyleIdx="3" presStyleCnt="4"/>
      <dgm:spPr/>
    </dgm:pt>
    <dgm:pt modelId="{1293937D-8189-774F-8203-588C17123ECA}" type="pres">
      <dgm:prSet presAssocID="{DBD292D9-2299-2D48-9950-754F9A7A7701}" presName="childShape" presStyleCnt="0"/>
      <dgm:spPr/>
    </dgm:pt>
    <dgm:pt modelId="{E5F243D1-15CC-254C-AC98-02173BDDFA0E}" type="pres">
      <dgm:prSet presAssocID="{450D50BF-F5EF-6540-A983-D9A7A5E350DE}" presName="Name13" presStyleLbl="parChTrans1D2" presStyleIdx="3" presStyleCnt="4"/>
      <dgm:spPr/>
    </dgm:pt>
    <dgm:pt modelId="{34A44177-F4E2-3242-ADAD-B865ACB6A9C4}" type="pres">
      <dgm:prSet presAssocID="{AD99BCF1-A18E-3543-8FE0-CB2773916505}" presName="childText" presStyleLbl="bgAcc1" presStyleIdx="3" presStyleCnt="4">
        <dgm:presLayoutVars>
          <dgm:bulletEnabled val="1"/>
        </dgm:presLayoutVars>
      </dgm:prSet>
      <dgm:spPr/>
    </dgm:pt>
  </dgm:ptLst>
  <dgm:cxnLst>
    <dgm:cxn modelId="{7C54A513-4199-B54E-AE8B-11F0B2732029}" type="presOf" srcId="{76F0F6AD-3F67-1440-B4E8-26FE8ED29580}" destId="{D668E610-B0A4-FA48-9C88-81F7D49226C0}" srcOrd="0" destOrd="0" presId="urn:microsoft.com/office/officeart/2005/8/layout/hierarchy3"/>
    <dgm:cxn modelId="{DE5F3719-19F1-B344-BD84-8B692EECEFBD}" type="presOf" srcId="{F535F70B-41AC-EE42-A94A-3CA9C9470B45}" destId="{C7E3AE99-54A6-144A-B8DD-6B2DD380128D}" srcOrd="0" destOrd="0" presId="urn:microsoft.com/office/officeart/2005/8/layout/hierarchy3"/>
    <dgm:cxn modelId="{298A7324-9188-A34A-A8AB-714542793CE8}" srcId="{B33AE86D-45CF-1444-B994-DF246CAD7F9E}" destId="{DBD292D9-2299-2D48-9950-754F9A7A7701}" srcOrd="3" destOrd="0" parTransId="{B53782AE-3BFF-394F-A9C6-C43CBEA6D935}" sibTransId="{359C4A14-7698-BF4B-942C-E3F4FE5D07F4}"/>
    <dgm:cxn modelId="{97057825-2576-D24D-BFAC-2F9C507A0808}" type="presOf" srcId="{FAEC4A23-0457-E345-A1B6-9D4DB016B01F}" destId="{3194104D-8413-C140-BB1C-65483AB9FE49}" srcOrd="0" destOrd="0" presId="urn:microsoft.com/office/officeart/2005/8/layout/hierarchy3"/>
    <dgm:cxn modelId="{02C1EA26-668D-FC4F-855E-150221E936F2}" type="presOf" srcId="{B2A174E9-393A-3F46-B7EE-0A171F8374BF}" destId="{19C0B9ED-19DD-0443-8C43-D8A566730F9F}" srcOrd="1" destOrd="0" presId="urn:microsoft.com/office/officeart/2005/8/layout/hierarchy3"/>
    <dgm:cxn modelId="{8865242F-F072-9D49-A0A6-4218DBAE51FE}" type="presOf" srcId="{F9E80CA5-3AEB-AB42-8141-E7BD4E95DB65}" destId="{523B552F-C718-5741-85F8-0C100D13D745}" srcOrd="0" destOrd="0" presId="urn:microsoft.com/office/officeart/2005/8/layout/hierarchy3"/>
    <dgm:cxn modelId="{18BCBC31-1912-944C-AB14-5BCEF20CB7F1}" type="presOf" srcId="{F9E80CA5-3AEB-AB42-8141-E7BD4E95DB65}" destId="{39FCC89D-EFE3-EF42-88BC-871791E72A24}" srcOrd="1" destOrd="0" presId="urn:microsoft.com/office/officeart/2005/8/layout/hierarchy3"/>
    <dgm:cxn modelId="{FECA6465-551F-484B-9595-1EFA0BF235C5}" type="presOf" srcId="{DBD292D9-2299-2D48-9950-754F9A7A7701}" destId="{7EC404A5-0EBA-BC46-B18C-A4B3A4C190C6}" srcOrd="0" destOrd="0" presId="urn:microsoft.com/office/officeart/2005/8/layout/hierarchy3"/>
    <dgm:cxn modelId="{D5E3C568-11E3-8545-A169-C6DBF70F1657}" srcId="{B2A174E9-393A-3F46-B7EE-0A171F8374BF}" destId="{09BA42F9-4B12-AA49-B3C0-F53704F764EE}" srcOrd="0" destOrd="0" parTransId="{76F0F6AD-3F67-1440-B4E8-26FE8ED29580}" sibTransId="{B975E196-8A09-834F-AA77-8927FB672597}"/>
    <dgm:cxn modelId="{FB54CD6C-0488-1243-88FC-0B367DC9D435}" srcId="{B33AE86D-45CF-1444-B994-DF246CAD7F9E}" destId="{3C5424B6-9CAF-EA40-A86B-06858DA06F37}" srcOrd="0" destOrd="0" parTransId="{B73E74AE-D1E1-7448-8CC0-A3C2E5E0939C}" sibTransId="{38D37E42-8799-F245-AB2E-CDA89970B077}"/>
    <dgm:cxn modelId="{6EDE8851-B237-3343-B516-2D1B61368E00}" srcId="{F9E80CA5-3AEB-AB42-8141-E7BD4E95DB65}" destId="{F535F70B-41AC-EE42-A94A-3CA9C9470B45}" srcOrd="0" destOrd="0" parTransId="{072AEF67-7FAF-864D-A9B8-5A12EB865A7A}" sibTransId="{69EAB809-DFDD-A443-B264-C060DBC86443}"/>
    <dgm:cxn modelId="{237A1853-87A3-9D4A-BAFA-77D6F3BB9746}" srcId="{3C5424B6-9CAF-EA40-A86B-06858DA06F37}" destId="{286A038A-F6F0-9345-8379-4C3BD31B44A6}" srcOrd="0" destOrd="0" parTransId="{FAEC4A23-0457-E345-A1B6-9D4DB016B01F}" sibTransId="{C7C83292-0780-FB46-BFB3-397714D59269}"/>
    <dgm:cxn modelId="{ADDF847A-5A1A-1E4B-AD87-E779884564A9}" srcId="{DBD292D9-2299-2D48-9950-754F9A7A7701}" destId="{AD99BCF1-A18E-3543-8FE0-CB2773916505}" srcOrd="0" destOrd="0" parTransId="{450D50BF-F5EF-6540-A983-D9A7A5E350DE}" sibTransId="{1854CE84-EFD5-B345-BA8D-9EE1243662FB}"/>
    <dgm:cxn modelId="{F8E9B593-10C9-D94A-ABBC-63E5A031E299}" type="presOf" srcId="{09BA42F9-4B12-AA49-B3C0-F53704F764EE}" destId="{C891CEB7-AECF-5B44-9B6C-F77C1725C7EC}" srcOrd="0" destOrd="0" presId="urn:microsoft.com/office/officeart/2005/8/layout/hierarchy3"/>
    <dgm:cxn modelId="{1F0FEA95-A5AD-D44A-B0C1-8E0C20CB561B}" type="presOf" srcId="{3C5424B6-9CAF-EA40-A86B-06858DA06F37}" destId="{3FB9BB54-7574-9240-AE79-252BF1F516C6}" srcOrd="1" destOrd="0" presId="urn:microsoft.com/office/officeart/2005/8/layout/hierarchy3"/>
    <dgm:cxn modelId="{7018C69F-731D-A341-97C3-3CA596B7CF7C}" type="presOf" srcId="{DBD292D9-2299-2D48-9950-754F9A7A7701}" destId="{3B819333-A67A-A847-930D-42210D8EF100}" srcOrd="1" destOrd="0" presId="urn:microsoft.com/office/officeart/2005/8/layout/hierarchy3"/>
    <dgm:cxn modelId="{F49648A7-1891-3B4C-804D-837E4C5E1AD5}" srcId="{B33AE86D-45CF-1444-B994-DF246CAD7F9E}" destId="{B2A174E9-393A-3F46-B7EE-0A171F8374BF}" srcOrd="2" destOrd="0" parTransId="{657BC954-825D-EF42-B095-C7F81BD59C68}" sibTransId="{256B9EFE-C517-0046-A6A0-5962AA3FB902}"/>
    <dgm:cxn modelId="{9186E9AA-F39A-4748-A83A-CD494B711197}" srcId="{B33AE86D-45CF-1444-B994-DF246CAD7F9E}" destId="{F9E80CA5-3AEB-AB42-8141-E7BD4E95DB65}" srcOrd="1" destOrd="0" parTransId="{9B74BE7D-BBBD-BF42-9B4C-E4EDD5548C95}" sibTransId="{A38A7358-ABFC-FF4A-A579-E3ADD6087D3D}"/>
    <dgm:cxn modelId="{B6F86CAF-788E-A047-8B7E-E5CC3D084500}" type="presOf" srcId="{072AEF67-7FAF-864D-A9B8-5A12EB865A7A}" destId="{461EC750-77B0-8C45-90DC-7D08EE773746}" srcOrd="0" destOrd="0" presId="urn:microsoft.com/office/officeart/2005/8/layout/hierarchy3"/>
    <dgm:cxn modelId="{F40EB8D3-BD30-F645-A401-A7072E954281}" type="presOf" srcId="{AD99BCF1-A18E-3543-8FE0-CB2773916505}" destId="{34A44177-F4E2-3242-ADAD-B865ACB6A9C4}" srcOrd="0" destOrd="0" presId="urn:microsoft.com/office/officeart/2005/8/layout/hierarchy3"/>
    <dgm:cxn modelId="{96DD2CD7-C947-6144-BC18-015FE2C43025}" type="presOf" srcId="{450D50BF-F5EF-6540-A983-D9A7A5E350DE}" destId="{E5F243D1-15CC-254C-AC98-02173BDDFA0E}" srcOrd="0" destOrd="0" presId="urn:microsoft.com/office/officeart/2005/8/layout/hierarchy3"/>
    <dgm:cxn modelId="{55E3E7D8-8538-CE4C-9F61-5D076D9C46C0}" type="presOf" srcId="{B2A174E9-393A-3F46-B7EE-0A171F8374BF}" destId="{26BCDB56-0E4F-EF4B-ADCC-BB4AED3CA607}" srcOrd="0" destOrd="0" presId="urn:microsoft.com/office/officeart/2005/8/layout/hierarchy3"/>
    <dgm:cxn modelId="{8697AEE0-8691-5F4D-AA3C-CD9E73BBD24E}" type="presOf" srcId="{286A038A-F6F0-9345-8379-4C3BD31B44A6}" destId="{3754A56B-60B2-FA4F-A763-43CC3862F757}" srcOrd="0" destOrd="0" presId="urn:microsoft.com/office/officeart/2005/8/layout/hierarchy3"/>
    <dgm:cxn modelId="{CEEB25E9-8B81-7649-A3D3-AC04D0071871}" type="presOf" srcId="{B33AE86D-45CF-1444-B994-DF246CAD7F9E}" destId="{196D26E3-CB03-FE48-AD88-C1C2858D8490}" srcOrd="0" destOrd="0" presId="urn:microsoft.com/office/officeart/2005/8/layout/hierarchy3"/>
    <dgm:cxn modelId="{908D3DEA-8B02-2F4C-B209-73D03641BF74}" type="presOf" srcId="{3C5424B6-9CAF-EA40-A86B-06858DA06F37}" destId="{3CAB5B16-410F-FF4C-B485-C253081013A2}" srcOrd="0" destOrd="0" presId="urn:microsoft.com/office/officeart/2005/8/layout/hierarchy3"/>
    <dgm:cxn modelId="{77ECD8AD-F19C-D54B-9166-55E11CB48C8D}" type="presParOf" srcId="{196D26E3-CB03-FE48-AD88-C1C2858D8490}" destId="{8486C94D-F2F2-8A46-ABB7-2047EBDE38B7}" srcOrd="0" destOrd="0" presId="urn:microsoft.com/office/officeart/2005/8/layout/hierarchy3"/>
    <dgm:cxn modelId="{4A6BDBDE-D822-F843-BA55-E795F3E6D124}" type="presParOf" srcId="{8486C94D-F2F2-8A46-ABB7-2047EBDE38B7}" destId="{E6A7949A-734F-B446-BBAC-F227D7427C3A}" srcOrd="0" destOrd="0" presId="urn:microsoft.com/office/officeart/2005/8/layout/hierarchy3"/>
    <dgm:cxn modelId="{06817F90-0F91-874F-BCD9-1F212D8C5690}" type="presParOf" srcId="{E6A7949A-734F-B446-BBAC-F227D7427C3A}" destId="{3CAB5B16-410F-FF4C-B485-C253081013A2}" srcOrd="0" destOrd="0" presId="urn:microsoft.com/office/officeart/2005/8/layout/hierarchy3"/>
    <dgm:cxn modelId="{737A5BE0-E0CF-CA45-ADBC-E24F76671791}" type="presParOf" srcId="{E6A7949A-734F-B446-BBAC-F227D7427C3A}" destId="{3FB9BB54-7574-9240-AE79-252BF1F516C6}" srcOrd="1" destOrd="0" presId="urn:microsoft.com/office/officeart/2005/8/layout/hierarchy3"/>
    <dgm:cxn modelId="{263EC3C0-3694-BF4A-B0C1-E010C1FAFE70}" type="presParOf" srcId="{8486C94D-F2F2-8A46-ABB7-2047EBDE38B7}" destId="{0E04A48E-ADD3-B346-9C84-2370658BDEC9}" srcOrd="1" destOrd="0" presId="urn:microsoft.com/office/officeart/2005/8/layout/hierarchy3"/>
    <dgm:cxn modelId="{4B1FC423-63ED-4C49-8749-74083EB3398F}" type="presParOf" srcId="{0E04A48E-ADD3-B346-9C84-2370658BDEC9}" destId="{3194104D-8413-C140-BB1C-65483AB9FE49}" srcOrd="0" destOrd="0" presId="urn:microsoft.com/office/officeart/2005/8/layout/hierarchy3"/>
    <dgm:cxn modelId="{1D659700-9E6A-CF42-8CF7-143AAF7856D0}" type="presParOf" srcId="{0E04A48E-ADD3-B346-9C84-2370658BDEC9}" destId="{3754A56B-60B2-FA4F-A763-43CC3862F757}" srcOrd="1" destOrd="0" presId="urn:microsoft.com/office/officeart/2005/8/layout/hierarchy3"/>
    <dgm:cxn modelId="{CEF2C0B3-E28A-4845-ADB6-953406E8FCC6}" type="presParOf" srcId="{196D26E3-CB03-FE48-AD88-C1C2858D8490}" destId="{A7D42F9C-45E7-3A43-A196-DC448762807C}" srcOrd="1" destOrd="0" presId="urn:microsoft.com/office/officeart/2005/8/layout/hierarchy3"/>
    <dgm:cxn modelId="{6CADDB7C-231C-C648-A986-5A0CEC44800D}" type="presParOf" srcId="{A7D42F9C-45E7-3A43-A196-DC448762807C}" destId="{762B47C3-ACAE-B645-BDE8-8E9C3862FCC9}" srcOrd="0" destOrd="0" presId="urn:microsoft.com/office/officeart/2005/8/layout/hierarchy3"/>
    <dgm:cxn modelId="{18F03968-B77C-174B-9394-61E39773E23C}" type="presParOf" srcId="{762B47C3-ACAE-B645-BDE8-8E9C3862FCC9}" destId="{523B552F-C718-5741-85F8-0C100D13D745}" srcOrd="0" destOrd="0" presId="urn:microsoft.com/office/officeart/2005/8/layout/hierarchy3"/>
    <dgm:cxn modelId="{F103DAD6-40C9-4441-B2C8-B50E5D993BA4}" type="presParOf" srcId="{762B47C3-ACAE-B645-BDE8-8E9C3862FCC9}" destId="{39FCC89D-EFE3-EF42-88BC-871791E72A24}" srcOrd="1" destOrd="0" presId="urn:microsoft.com/office/officeart/2005/8/layout/hierarchy3"/>
    <dgm:cxn modelId="{257B67BD-0931-0347-8539-2644C7A02E02}" type="presParOf" srcId="{A7D42F9C-45E7-3A43-A196-DC448762807C}" destId="{56494DC2-0FF9-8141-8013-05EB79333EE2}" srcOrd="1" destOrd="0" presId="urn:microsoft.com/office/officeart/2005/8/layout/hierarchy3"/>
    <dgm:cxn modelId="{B83B5127-4ADD-B141-B5E4-FE2A2D3161FC}" type="presParOf" srcId="{56494DC2-0FF9-8141-8013-05EB79333EE2}" destId="{461EC750-77B0-8C45-90DC-7D08EE773746}" srcOrd="0" destOrd="0" presId="urn:microsoft.com/office/officeart/2005/8/layout/hierarchy3"/>
    <dgm:cxn modelId="{DEAA4F0B-7711-7A42-B8B0-AC60BDCACD4F}" type="presParOf" srcId="{56494DC2-0FF9-8141-8013-05EB79333EE2}" destId="{C7E3AE99-54A6-144A-B8DD-6B2DD380128D}" srcOrd="1" destOrd="0" presId="urn:microsoft.com/office/officeart/2005/8/layout/hierarchy3"/>
    <dgm:cxn modelId="{CAA6233F-349D-B049-9214-A31ABDC553F5}" type="presParOf" srcId="{196D26E3-CB03-FE48-AD88-C1C2858D8490}" destId="{97EDDAB9-442B-E847-BF80-3592AAA6ED93}" srcOrd="2" destOrd="0" presId="urn:microsoft.com/office/officeart/2005/8/layout/hierarchy3"/>
    <dgm:cxn modelId="{D102E724-ED51-7B42-AB7A-5115276B2F07}" type="presParOf" srcId="{97EDDAB9-442B-E847-BF80-3592AAA6ED93}" destId="{EB89E5F6-BEB2-FF42-BA18-BE8F9ECC9636}" srcOrd="0" destOrd="0" presId="urn:microsoft.com/office/officeart/2005/8/layout/hierarchy3"/>
    <dgm:cxn modelId="{C24C8EA2-9F5E-8246-9787-5495BA38D87D}" type="presParOf" srcId="{EB89E5F6-BEB2-FF42-BA18-BE8F9ECC9636}" destId="{26BCDB56-0E4F-EF4B-ADCC-BB4AED3CA607}" srcOrd="0" destOrd="0" presId="urn:microsoft.com/office/officeart/2005/8/layout/hierarchy3"/>
    <dgm:cxn modelId="{3F42811E-AFAD-8943-B7C4-6A213CEAD4FF}" type="presParOf" srcId="{EB89E5F6-BEB2-FF42-BA18-BE8F9ECC9636}" destId="{19C0B9ED-19DD-0443-8C43-D8A566730F9F}" srcOrd="1" destOrd="0" presId="urn:microsoft.com/office/officeart/2005/8/layout/hierarchy3"/>
    <dgm:cxn modelId="{8995FF6B-F094-0F47-897A-37A441E24B71}" type="presParOf" srcId="{97EDDAB9-442B-E847-BF80-3592AAA6ED93}" destId="{BE64487A-AABE-864C-8D19-968479E6331D}" srcOrd="1" destOrd="0" presId="urn:microsoft.com/office/officeart/2005/8/layout/hierarchy3"/>
    <dgm:cxn modelId="{1D11121E-FFC1-524E-A1A9-3920E6589842}" type="presParOf" srcId="{BE64487A-AABE-864C-8D19-968479E6331D}" destId="{D668E610-B0A4-FA48-9C88-81F7D49226C0}" srcOrd="0" destOrd="0" presId="urn:microsoft.com/office/officeart/2005/8/layout/hierarchy3"/>
    <dgm:cxn modelId="{1BA5527A-FD1B-794F-9A20-52A952AD0BF3}" type="presParOf" srcId="{BE64487A-AABE-864C-8D19-968479E6331D}" destId="{C891CEB7-AECF-5B44-9B6C-F77C1725C7EC}" srcOrd="1" destOrd="0" presId="urn:microsoft.com/office/officeart/2005/8/layout/hierarchy3"/>
    <dgm:cxn modelId="{F2AC3FB6-1B88-CE4F-9C53-20635E704DE1}" type="presParOf" srcId="{196D26E3-CB03-FE48-AD88-C1C2858D8490}" destId="{A0FDDFAF-BAE1-9D46-AE18-D003F2C4997E}" srcOrd="3" destOrd="0" presId="urn:microsoft.com/office/officeart/2005/8/layout/hierarchy3"/>
    <dgm:cxn modelId="{E33EBB3C-4EBE-F44B-992D-0C70B238A50A}" type="presParOf" srcId="{A0FDDFAF-BAE1-9D46-AE18-D003F2C4997E}" destId="{806842E5-9691-3745-8E9A-67BC84218E0D}" srcOrd="0" destOrd="0" presId="urn:microsoft.com/office/officeart/2005/8/layout/hierarchy3"/>
    <dgm:cxn modelId="{3E357BF7-2563-DD4C-B44C-EBE4528091E8}" type="presParOf" srcId="{806842E5-9691-3745-8E9A-67BC84218E0D}" destId="{7EC404A5-0EBA-BC46-B18C-A4B3A4C190C6}" srcOrd="0" destOrd="0" presId="urn:microsoft.com/office/officeart/2005/8/layout/hierarchy3"/>
    <dgm:cxn modelId="{DB5DC834-0950-B34A-B492-992BCA1F5A1E}" type="presParOf" srcId="{806842E5-9691-3745-8E9A-67BC84218E0D}" destId="{3B819333-A67A-A847-930D-42210D8EF100}" srcOrd="1" destOrd="0" presId="urn:microsoft.com/office/officeart/2005/8/layout/hierarchy3"/>
    <dgm:cxn modelId="{58B62E71-3F2E-7649-AC88-37809B62B858}" type="presParOf" srcId="{A0FDDFAF-BAE1-9D46-AE18-D003F2C4997E}" destId="{1293937D-8189-774F-8203-588C17123ECA}" srcOrd="1" destOrd="0" presId="urn:microsoft.com/office/officeart/2005/8/layout/hierarchy3"/>
    <dgm:cxn modelId="{91EA6B8B-434B-154D-8C9E-65107C623304}" type="presParOf" srcId="{1293937D-8189-774F-8203-588C17123ECA}" destId="{E5F243D1-15CC-254C-AC98-02173BDDFA0E}" srcOrd="0" destOrd="0" presId="urn:microsoft.com/office/officeart/2005/8/layout/hierarchy3"/>
    <dgm:cxn modelId="{C0F4F411-D1C8-3548-90CB-2DB3B1C28A8A}" type="presParOf" srcId="{1293937D-8189-774F-8203-588C17123ECA}" destId="{34A44177-F4E2-3242-ADAD-B865ACB6A9C4}"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E9016786-663F-644C-8E09-0850F143D936}"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748028AE-292B-3E45-8400-6C9755FB8AD7}">
      <dgm:prSet/>
      <dgm:spPr/>
      <dgm:t>
        <a:bodyPr/>
        <a:lstStyle/>
        <a:p>
          <a:pPr rtl="0"/>
          <a:r>
            <a:rPr lang="en-US" dirty="0"/>
            <a:t>Multiplatform</a:t>
          </a:r>
        </a:p>
      </dgm:t>
    </dgm:pt>
    <dgm:pt modelId="{4AEC4BD3-6153-564C-AA86-7BF14E7D610A}" type="parTrans" cxnId="{CA867219-B81C-9D41-B5DB-2CC14F37065C}">
      <dgm:prSet/>
      <dgm:spPr/>
      <dgm:t>
        <a:bodyPr/>
        <a:lstStyle/>
        <a:p>
          <a:endParaRPr lang="en-US"/>
        </a:p>
      </dgm:t>
    </dgm:pt>
    <dgm:pt modelId="{1B9B4DF2-5A8D-8543-A3D3-E93A57A056A6}" type="sibTrans" cxnId="{CA867219-B81C-9D41-B5DB-2CC14F37065C}">
      <dgm:prSet/>
      <dgm:spPr/>
      <dgm:t>
        <a:bodyPr/>
        <a:lstStyle/>
        <a:p>
          <a:endParaRPr lang="en-US"/>
        </a:p>
      </dgm:t>
    </dgm:pt>
    <dgm:pt modelId="{8B818597-B820-8D47-A99B-9C1FF6B6AF9D}">
      <dgm:prSet/>
      <dgm:spPr/>
      <dgm:t>
        <a:bodyPr/>
        <a:lstStyle/>
        <a:p>
          <a:pPr rtl="0"/>
          <a:r>
            <a:rPr lang="en-US" dirty="0"/>
            <a:t>Newer worms can attack a variety of platforms</a:t>
          </a:r>
        </a:p>
      </dgm:t>
    </dgm:pt>
    <dgm:pt modelId="{91A95271-55D3-364A-8893-06D657F43F71}" type="parTrans" cxnId="{B1EB67BC-DDF1-7E43-B7B8-92B631F80BC4}">
      <dgm:prSet/>
      <dgm:spPr/>
      <dgm:t>
        <a:bodyPr/>
        <a:lstStyle/>
        <a:p>
          <a:endParaRPr lang="en-US"/>
        </a:p>
      </dgm:t>
    </dgm:pt>
    <dgm:pt modelId="{40B8DE93-CA3A-214D-BE43-2DD2AAFA3501}" type="sibTrans" cxnId="{B1EB67BC-DDF1-7E43-B7B8-92B631F80BC4}">
      <dgm:prSet/>
      <dgm:spPr/>
      <dgm:t>
        <a:bodyPr/>
        <a:lstStyle/>
        <a:p>
          <a:endParaRPr lang="en-US"/>
        </a:p>
      </dgm:t>
    </dgm:pt>
    <dgm:pt modelId="{BA64118F-5D60-C141-8C08-24954CD3E944}">
      <dgm:prSet/>
      <dgm:spPr/>
      <dgm:t>
        <a:bodyPr/>
        <a:lstStyle/>
        <a:p>
          <a:pPr rtl="0"/>
          <a:r>
            <a:rPr lang="en-US" dirty="0"/>
            <a:t>Multi-exploit</a:t>
          </a:r>
        </a:p>
      </dgm:t>
    </dgm:pt>
    <dgm:pt modelId="{72ABD724-3239-9140-AC11-F1108D4E4B08}" type="parTrans" cxnId="{EC6014E9-CF9F-4346-B789-DA69784A4DAF}">
      <dgm:prSet/>
      <dgm:spPr/>
      <dgm:t>
        <a:bodyPr/>
        <a:lstStyle/>
        <a:p>
          <a:endParaRPr lang="en-US"/>
        </a:p>
      </dgm:t>
    </dgm:pt>
    <dgm:pt modelId="{7A02838A-B20C-BF4F-9EC6-0B14B93C7567}" type="sibTrans" cxnId="{EC6014E9-CF9F-4346-B789-DA69784A4DAF}">
      <dgm:prSet/>
      <dgm:spPr/>
      <dgm:t>
        <a:bodyPr/>
        <a:lstStyle/>
        <a:p>
          <a:endParaRPr lang="en-US"/>
        </a:p>
      </dgm:t>
    </dgm:pt>
    <dgm:pt modelId="{EEBF43BA-51F2-4D4F-B208-20641D4F3EFA}">
      <dgm:prSet/>
      <dgm:spPr/>
      <dgm:t>
        <a:bodyPr/>
        <a:lstStyle/>
        <a:p>
          <a:pPr rtl="0"/>
          <a:r>
            <a:rPr lang="en-US" dirty="0"/>
            <a:t>New worms penetrate systems in a variety of ways, using exploits against Web servers, browsers, e-mail, file sharing, and other network-based applications, or via shared media</a:t>
          </a:r>
        </a:p>
      </dgm:t>
    </dgm:pt>
    <dgm:pt modelId="{D3D895FB-FC8F-DC40-977A-2753D77C327C}" type="parTrans" cxnId="{A4DB1DD4-FBDD-1B40-8823-64527B677EC5}">
      <dgm:prSet/>
      <dgm:spPr/>
      <dgm:t>
        <a:bodyPr/>
        <a:lstStyle/>
        <a:p>
          <a:endParaRPr lang="en-US"/>
        </a:p>
      </dgm:t>
    </dgm:pt>
    <dgm:pt modelId="{82A7E3B2-0BC1-5B4F-BEB0-A49286BC5E3B}" type="sibTrans" cxnId="{A4DB1DD4-FBDD-1B40-8823-64527B677EC5}">
      <dgm:prSet/>
      <dgm:spPr/>
      <dgm:t>
        <a:bodyPr/>
        <a:lstStyle/>
        <a:p>
          <a:endParaRPr lang="en-US"/>
        </a:p>
      </dgm:t>
    </dgm:pt>
    <dgm:pt modelId="{35A03147-AEC2-224B-BCEA-8D4A83D9BB1C}">
      <dgm:prSet/>
      <dgm:spPr/>
      <dgm:t>
        <a:bodyPr/>
        <a:lstStyle/>
        <a:p>
          <a:pPr rtl="0"/>
          <a:r>
            <a:rPr lang="en-US" dirty="0"/>
            <a:t>Ultrafast spreading</a:t>
          </a:r>
        </a:p>
      </dgm:t>
    </dgm:pt>
    <dgm:pt modelId="{75F60331-8FF3-D740-8A85-428ECC1FD97B}" type="parTrans" cxnId="{D176457B-7B75-0A4E-9515-39CF4186ECF7}">
      <dgm:prSet/>
      <dgm:spPr/>
      <dgm:t>
        <a:bodyPr/>
        <a:lstStyle/>
        <a:p>
          <a:endParaRPr lang="en-US"/>
        </a:p>
      </dgm:t>
    </dgm:pt>
    <dgm:pt modelId="{11268A38-E739-064E-B429-80AD9C436AB9}" type="sibTrans" cxnId="{D176457B-7B75-0A4E-9515-39CF4186ECF7}">
      <dgm:prSet/>
      <dgm:spPr/>
      <dgm:t>
        <a:bodyPr/>
        <a:lstStyle/>
        <a:p>
          <a:endParaRPr lang="en-US"/>
        </a:p>
      </dgm:t>
    </dgm:pt>
    <dgm:pt modelId="{A6007E5E-F4A1-464C-BAC2-E861C2D32987}">
      <dgm:prSet/>
      <dgm:spPr/>
      <dgm:t>
        <a:bodyPr/>
        <a:lstStyle/>
        <a:p>
          <a:pPr rtl="0"/>
          <a:r>
            <a:rPr lang="en-US" dirty="0"/>
            <a:t>Exploit various techniques to optimize the rate of spread of a worm to maximize its likelihood of locating as many vulnerable machines as possible in a short time period</a:t>
          </a:r>
        </a:p>
      </dgm:t>
    </dgm:pt>
    <dgm:pt modelId="{4F71B427-6F6C-F340-9228-DFDA4F68BF6A}" type="parTrans" cxnId="{2F8C0714-0796-7E49-8C06-AB27F1887106}">
      <dgm:prSet/>
      <dgm:spPr/>
      <dgm:t>
        <a:bodyPr/>
        <a:lstStyle/>
        <a:p>
          <a:endParaRPr lang="en-US"/>
        </a:p>
      </dgm:t>
    </dgm:pt>
    <dgm:pt modelId="{0B45B32D-CABE-E644-B6EF-8AE1930C35BD}" type="sibTrans" cxnId="{2F8C0714-0796-7E49-8C06-AB27F1887106}">
      <dgm:prSet/>
      <dgm:spPr/>
      <dgm:t>
        <a:bodyPr/>
        <a:lstStyle/>
        <a:p>
          <a:endParaRPr lang="en-US"/>
        </a:p>
      </dgm:t>
    </dgm:pt>
    <dgm:pt modelId="{643744F9-347A-EC49-BD1E-DCA996BC6909}">
      <dgm:prSet/>
      <dgm:spPr/>
      <dgm:t>
        <a:bodyPr/>
        <a:lstStyle/>
        <a:p>
          <a:pPr rtl="0"/>
          <a:r>
            <a:rPr lang="en-US" dirty="0"/>
            <a:t>Polymorphic</a:t>
          </a:r>
        </a:p>
      </dgm:t>
    </dgm:pt>
    <dgm:pt modelId="{3C3BCDF6-0796-8443-A8E6-11E54289F4B3}" type="parTrans" cxnId="{D4E6BE87-2FB0-364D-A96B-22C7FD381B19}">
      <dgm:prSet/>
      <dgm:spPr/>
      <dgm:t>
        <a:bodyPr/>
        <a:lstStyle/>
        <a:p>
          <a:endParaRPr lang="en-US"/>
        </a:p>
      </dgm:t>
    </dgm:pt>
    <dgm:pt modelId="{3BFFCF7B-C4D1-3E42-B059-B7379514DBE5}" type="sibTrans" cxnId="{D4E6BE87-2FB0-364D-A96B-22C7FD381B19}">
      <dgm:prSet/>
      <dgm:spPr/>
      <dgm:t>
        <a:bodyPr/>
        <a:lstStyle/>
        <a:p>
          <a:endParaRPr lang="en-US"/>
        </a:p>
      </dgm:t>
    </dgm:pt>
    <dgm:pt modelId="{2B8CE710-0EE8-7C4E-8287-1067552DBFA0}">
      <dgm:prSet/>
      <dgm:spPr/>
      <dgm:t>
        <a:bodyPr/>
        <a:lstStyle/>
        <a:p>
          <a:pPr rtl="0"/>
          <a:r>
            <a:rPr lang="en-US" dirty="0"/>
            <a:t>To evade detection, skip past filters, and foil real-time analysis, each copy of the worm has new code generated on the fly using functionally equivalent instructions and encryption techniques</a:t>
          </a:r>
        </a:p>
      </dgm:t>
    </dgm:pt>
    <dgm:pt modelId="{8B0EF3F7-8C5B-CF43-9818-C321E6C4AC5F}" type="parTrans" cxnId="{03BB3285-FB63-9643-A987-6BCF65725511}">
      <dgm:prSet/>
      <dgm:spPr/>
      <dgm:t>
        <a:bodyPr/>
        <a:lstStyle/>
        <a:p>
          <a:endParaRPr lang="en-US"/>
        </a:p>
      </dgm:t>
    </dgm:pt>
    <dgm:pt modelId="{C32C2A64-C056-E649-9624-48B59FF24554}" type="sibTrans" cxnId="{03BB3285-FB63-9643-A987-6BCF65725511}">
      <dgm:prSet/>
      <dgm:spPr/>
      <dgm:t>
        <a:bodyPr/>
        <a:lstStyle/>
        <a:p>
          <a:endParaRPr lang="en-US"/>
        </a:p>
      </dgm:t>
    </dgm:pt>
    <dgm:pt modelId="{A4AE989A-C9EF-F94C-9D1C-73C3FF7FBC32}">
      <dgm:prSet/>
      <dgm:spPr/>
      <dgm:t>
        <a:bodyPr/>
        <a:lstStyle/>
        <a:p>
          <a:pPr rtl="0"/>
          <a:r>
            <a:rPr lang="en-US" dirty="0"/>
            <a:t>Metamorphic</a:t>
          </a:r>
        </a:p>
      </dgm:t>
    </dgm:pt>
    <dgm:pt modelId="{A0268B75-46CA-5D4C-B0C1-F3C85E1AFE4B}" type="parTrans" cxnId="{E579F914-57E3-B243-A0AD-6A078F896C95}">
      <dgm:prSet/>
      <dgm:spPr/>
      <dgm:t>
        <a:bodyPr/>
        <a:lstStyle/>
        <a:p>
          <a:endParaRPr lang="en-US"/>
        </a:p>
      </dgm:t>
    </dgm:pt>
    <dgm:pt modelId="{95777E50-977E-774D-A44E-09423F8AADAE}" type="sibTrans" cxnId="{E579F914-57E3-B243-A0AD-6A078F896C95}">
      <dgm:prSet/>
      <dgm:spPr/>
      <dgm:t>
        <a:bodyPr/>
        <a:lstStyle/>
        <a:p>
          <a:endParaRPr lang="en-US"/>
        </a:p>
      </dgm:t>
    </dgm:pt>
    <dgm:pt modelId="{0758A54B-343E-7D41-999F-8C5DA15B84F5}">
      <dgm:prSet/>
      <dgm:spPr/>
      <dgm:t>
        <a:bodyPr/>
        <a:lstStyle/>
        <a:p>
          <a:pPr rtl="0"/>
          <a:r>
            <a:rPr lang="en-US" dirty="0"/>
            <a:t>In addition to changing their appearance, metamorphic worms have a repertoire of behavior patterns that are unleashed at different stages of propagation</a:t>
          </a:r>
        </a:p>
      </dgm:t>
    </dgm:pt>
    <dgm:pt modelId="{474F65F5-CBD8-2E47-A0D6-DDDADDA66578}" type="parTrans" cxnId="{F9624A4E-5A44-1149-A2EF-3C2178E59E8D}">
      <dgm:prSet/>
      <dgm:spPr/>
      <dgm:t>
        <a:bodyPr/>
        <a:lstStyle/>
        <a:p>
          <a:endParaRPr lang="en-US"/>
        </a:p>
      </dgm:t>
    </dgm:pt>
    <dgm:pt modelId="{02946564-5378-1E47-A8BB-B63623A9E021}" type="sibTrans" cxnId="{F9624A4E-5A44-1149-A2EF-3C2178E59E8D}">
      <dgm:prSet/>
      <dgm:spPr/>
      <dgm:t>
        <a:bodyPr/>
        <a:lstStyle/>
        <a:p>
          <a:endParaRPr lang="en-US"/>
        </a:p>
      </dgm:t>
    </dgm:pt>
    <dgm:pt modelId="{95E86FA2-82C3-C343-A693-746722C6FE89}">
      <dgm:prSet/>
      <dgm:spPr/>
      <dgm:t>
        <a:bodyPr/>
        <a:lstStyle/>
        <a:p>
          <a:pPr rtl="0"/>
          <a:r>
            <a:rPr lang="en-US" dirty="0"/>
            <a:t>Transport vehicles</a:t>
          </a:r>
        </a:p>
      </dgm:t>
    </dgm:pt>
    <dgm:pt modelId="{C92E9196-10E9-CE40-ABAD-B97D27CB4FBB}" type="parTrans" cxnId="{8F3AD7A3-D6A5-8447-B883-C35DC47EC3DF}">
      <dgm:prSet/>
      <dgm:spPr/>
      <dgm:t>
        <a:bodyPr/>
        <a:lstStyle/>
        <a:p>
          <a:endParaRPr lang="en-US"/>
        </a:p>
      </dgm:t>
    </dgm:pt>
    <dgm:pt modelId="{A03D1977-1338-DA48-89FB-BEC344FBDC2B}" type="sibTrans" cxnId="{8F3AD7A3-D6A5-8447-B883-C35DC47EC3DF}">
      <dgm:prSet/>
      <dgm:spPr/>
      <dgm:t>
        <a:bodyPr/>
        <a:lstStyle/>
        <a:p>
          <a:endParaRPr lang="en-US"/>
        </a:p>
      </dgm:t>
    </dgm:pt>
    <dgm:pt modelId="{5CC79C39-1FF6-EE4C-AC2A-473007C6D203}">
      <dgm:prSet/>
      <dgm:spPr/>
      <dgm:t>
        <a:bodyPr/>
        <a:lstStyle/>
        <a:p>
          <a:pPr rtl="0"/>
          <a:r>
            <a:rPr lang="en-US" dirty="0"/>
            <a:t>Because worms can rapidly compromise a large number of systems, they are ideal for spreading a wide variety of malicious payloads</a:t>
          </a:r>
        </a:p>
      </dgm:t>
    </dgm:pt>
    <dgm:pt modelId="{35E880F0-1548-A74F-ACE3-873E193163C4}" type="parTrans" cxnId="{A1FF9325-5A63-AA46-B184-2F9712D9D5B2}">
      <dgm:prSet/>
      <dgm:spPr/>
      <dgm:t>
        <a:bodyPr/>
        <a:lstStyle/>
        <a:p>
          <a:endParaRPr lang="en-US"/>
        </a:p>
      </dgm:t>
    </dgm:pt>
    <dgm:pt modelId="{04C068D0-6462-2141-B61C-69859D5DC63E}" type="sibTrans" cxnId="{A1FF9325-5A63-AA46-B184-2F9712D9D5B2}">
      <dgm:prSet/>
      <dgm:spPr/>
      <dgm:t>
        <a:bodyPr/>
        <a:lstStyle/>
        <a:p>
          <a:endParaRPr lang="en-US"/>
        </a:p>
      </dgm:t>
    </dgm:pt>
    <dgm:pt modelId="{731C9B11-D69C-9942-92B6-DAFC9514C5EC}">
      <dgm:prSet/>
      <dgm:spPr/>
      <dgm:t>
        <a:bodyPr/>
        <a:lstStyle/>
        <a:p>
          <a:pPr rtl="0"/>
          <a:r>
            <a:rPr lang="en-US" dirty="0"/>
            <a:t>Zero-day exploit</a:t>
          </a:r>
        </a:p>
      </dgm:t>
    </dgm:pt>
    <dgm:pt modelId="{1B5047AE-7F9C-E845-BACE-B8C9C989D985}" type="parTrans" cxnId="{39F89691-15B3-854E-BFEC-F406369B795A}">
      <dgm:prSet/>
      <dgm:spPr/>
      <dgm:t>
        <a:bodyPr/>
        <a:lstStyle/>
        <a:p>
          <a:endParaRPr lang="en-US"/>
        </a:p>
      </dgm:t>
    </dgm:pt>
    <dgm:pt modelId="{3294F4A4-9FB1-FB43-BFA1-1188EE47667F}" type="sibTrans" cxnId="{39F89691-15B3-854E-BFEC-F406369B795A}">
      <dgm:prSet/>
      <dgm:spPr/>
      <dgm:t>
        <a:bodyPr/>
        <a:lstStyle/>
        <a:p>
          <a:endParaRPr lang="en-US"/>
        </a:p>
      </dgm:t>
    </dgm:pt>
    <dgm:pt modelId="{0310C06C-35C9-DC40-BF81-736BBFABC143}">
      <dgm:prSet/>
      <dgm:spPr/>
      <dgm:t>
        <a:bodyPr/>
        <a:lstStyle/>
        <a:p>
          <a:pPr rtl="0"/>
          <a:r>
            <a:rPr lang="en-US" dirty="0"/>
            <a:t>To achieve maximum surprise and distribution, a worm should exploit an unknown vulnerability that is only discovered by the general network community when the worm is launched </a:t>
          </a:r>
        </a:p>
      </dgm:t>
    </dgm:pt>
    <dgm:pt modelId="{FC362345-2635-3849-BF5C-4452EF2AF0AC}" type="parTrans" cxnId="{07044B51-5EE4-F84B-BD6A-5EECE83E02E6}">
      <dgm:prSet/>
      <dgm:spPr/>
      <dgm:t>
        <a:bodyPr/>
        <a:lstStyle/>
        <a:p>
          <a:endParaRPr lang="en-US"/>
        </a:p>
      </dgm:t>
    </dgm:pt>
    <dgm:pt modelId="{4C0B3712-E189-D545-939C-4DA2A769A463}" type="sibTrans" cxnId="{07044B51-5EE4-F84B-BD6A-5EECE83E02E6}">
      <dgm:prSet/>
      <dgm:spPr/>
      <dgm:t>
        <a:bodyPr/>
        <a:lstStyle/>
        <a:p>
          <a:endParaRPr lang="en-US"/>
        </a:p>
      </dgm:t>
    </dgm:pt>
    <dgm:pt modelId="{707F9AD9-6D6A-0642-B889-FC59ACDCD5F1}" type="pres">
      <dgm:prSet presAssocID="{E9016786-663F-644C-8E09-0850F143D936}" presName="diagram" presStyleCnt="0">
        <dgm:presLayoutVars>
          <dgm:dir/>
          <dgm:resizeHandles val="exact"/>
        </dgm:presLayoutVars>
      </dgm:prSet>
      <dgm:spPr/>
    </dgm:pt>
    <dgm:pt modelId="{7815CCA3-9BA8-6340-AB40-5A24E1995580}" type="pres">
      <dgm:prSet presAssocID="{748028AE-292B-3E45-8400-6C9755FB8AD7}" presName="node" presStyleLbl="node1" presStyleIdx="0" presStyleCnt="7">
        <dgm:presLayoutVars>
          <dgm:bulletEnabled val="1"/>
        </dgm:presLayoutVars>
      </dgm:prSet>
      <dgm:spPr/>
    </dgm:pt>
    <dgm:pt modelId="{BE8BAB93-D25A-9943-9D4C-BA3F62BD105C}" type="pres">
      <dgm:prSet presAssocID="{1B9B4DF2-5A8D-8543-A3D3-E93A57A056A6}" presName="sibTrans" presStyleCnt="0"/>
      <dgm:spPr/>
    </dgm:pt>
    <dgm:pt modelId="{1BF431B2-0036-9E41-ACA6-26D44ED06AD5}" type="pres">
      <dgm:prSet presAssocID="{BA64118F-5D60-C141-8C08-24954CD3E944}" presName="node" presStyleLbl="node1" presStyleIdx="1" presStyleCnt="7">
        <dgm:presLayoutVars>
          <dgm:bulletEnabled val="1"/>
        </dgm:presLayoutVars>
      </dgm:prSet>
      <dgm:spPr/>
    </dgm:pt>
    <dgm:pt modelId="{E99BDEF5-AEED-7942-9162-1F6F51776913}" type="pres">
      <dgm:prSet presAssocID="{7A02838A-B20C-BF4F-9EC6-0B14B93C7567}" presName="sibTrans" presStyleCnt="0"/>
      <dgm:spPr/>
    </dgm:pt>
    <dgm:pt modelId="{CFCCBC48-C1D8-E949-ACA0-C9D8729B2056}" type="pres">
      <dgm:prSet presAssocID="{35A03147-AEC2-224B-BCEA-8D4A83D9BB1C}" presName="node" presStyleLbl="node1" presStyleIdx="2" presStyleCnt="7">
        <dgm:presLayoutVars>
          <dgm:bulletEnabled val="1"/>
        </dgm:presLayoutVars>
      </dgm:prSet>
      <dgm:spPr/>
    </dgm:pt>
    <dgm:pt modelId="{4C8FFB57-3763-9646-8A15-CE0DB7E72899}" type="pres">
      <dgm:prSet presAssocID="{11268A38-E739-064E-B429-80AD9C436AB9}" presName="sibTrans" presStyleCnt="0"/>
      <dgm:spPr/>
    </dgm:pt>
    <dgm:pt modelId="{98031CA6-2F34-5940-A9EF-DBBAC311C9EA}" type="pres">
      <dgm:prSet presAssocID="{643744F9-347A-EC49-BD1E-DCA996BC6909}" presName="node" presStyleLbl="node1" presStyleIdx="3" presStyleCnt="7">
        <dgm:presLayoutVars>
          <dgm:bulletEnabled val="1"/>
        </dgm:presLayoutVars>
      </dgm:prSet>
      <dgm:spPr/>
    </dgm:pt>
    <dgm:pt modelId="{680F3277-1951-A946-975A-3864D0480ADC}" type="pres">
      <dgm:prSet presAssocID="{3BFFCF7B-C4D1-3E42-B059-B7379514DBE5}" presName="sibTrans" presStyleCnt="0"/>
      <dgm:spPr/>
    </dgm:pt>
    <dgm:pt modelId="{8C8840B8-4DA7-4147-91AA-FF44756E57F8}" type="pres">
      <dgm:prSet presAssocID="{A4AE989A-C9EF-F94C-9D1C-73C3FF7FBC32}" presName="node" presStyleLbl="node1" presStyleIdx="4" presStyleCnt="7">
        <dgm:presLayoutVars>
          <dgm:bulletEnabled val="1"/>
        </dgm:presLayoutVars>
      </dgm:prSet>
      <dgm:spPr/>
    </dgm:pt>
    <dgm:pt modelId="{6F4F5F5E-B9BF-BF45-8CF6-C3183FBDC1FF}" type="pres">
      <dgm:prSet presAssocID="{95777E50-977E-774D-A44E-09423F8AADAE}" presName="sibTrans" presStyleCnt="0"/>
      <dgm:spPr/>
    </dgm:pt>
    <dgm:pt modelId="{DFCF94B7-1882-704A-B729-0BB58E9E764E}" type="pres">
      <dgm:prSet presAssocID="{95E86FA2-82C3-C343-A693-746722C6FE89}" presName="node" presStyleLbl="node1" presStyleIdx="5" presStyleCnt="7">
        <dgm:presLayoutVars>
          <dgm:bulletEnabled val="1"/>
        </dgm:presLayoutVars>
      </dgm:prSet>
      <dgm:spPr/>
    </dgm:pt>
    <dgm:pt modelId="{8263FEB7-6CE0-F743-A5BA-B4F4789B8FCF}" type="pres">
      <dgm:prSet presAssocID="{A03D1977-1338-DA48-89FB-BEC344FBDC2B}" presName="sibTrans" presStyleCnt="0"/>
      <dgm:spPr/>
    </dgm:pt>
    <dgm:pt modelId="{3B98AAA2-59E1-A047-AA65-F74C70FD9DD8}" type="pres">
      <dgm:prSet presAssocID="{731C9B11-D69C-9942-92B6-DAFC9514C5EC}" presName="node" presStyleLbl="node1" presStyleIdx="6" presStyleCnt="7">
        <dgm:presLayoutVars>
          <dgm:bulletEnabled val="1"/>
        </dgm:presLayoutVars>
      </dgm:prSet>
      <dgm:spPr/>
    </dgm:pt>
  </dgm:ptLst>
  <dgm:cxnLst>
    <dgm:cxn modelId="{5AA5ED02-0194-4B4D-8A6E-5EB1CE38C3DA}" type="presOf" srcId="{5CC79C39-1FF6-EE4C-AC2A-473007C6D203}" destId="{DFCF94B7-1882-704A-B729-0BB58E9E764E}" srcOrd="0" destOrd="1" presId="urn:microsoft.com/office/officeart/2005/8/layout/default"/>
    <dgm:cxn modelId="{365DF208-5A00-844D-AC39-3AE71410FAE5}" type="presOf" srcId="{A4AE989A-C9EF-F94C-9D1C-73C3FF7FBC32}" destId="{8C8840B8-4DA7-4147-91AA-FF44756E57F8}" srcOrd="0" destOrd="0" presId="urn:microsoft.com/office/officeart/2005/8/layout/default"/>
    <dgm:cxn modelId="{2F8C0714-0796-7E49-8C06-AB27F1887106}" srcId="{35A03147-AEC2-224B-BCEA-8D4A83D9BB1C}" destId="{A6007E5E-F4A1-464C-BAC2-E861C2D32987}" srcOrd="0" destOrd="0" parTransId="{4F71B427-6F6C-F340-9228-DFDA4F68BF6A}" sibTransId="{0B45B32D-CABE-E644-B6EF-8AE1930C35BD}"/>
    <dgm:cxn modelId="{E579F914-57E3-B243-A0AD-6A078F896C95}" srcId="{E9016786-663F-644C-8E09-0850F143D936}" destId="{A4AE989A-C9EF-F94C-9D1C-73C3FF7FBC32}" srcOrd="4" destOrd="0" parTransId="{A0268B75-46CA-5D4C-B0C1-F3C85E1AFE4B}" sibTransId="{95777E50-977E-774D-A44E-09423F8AADAE}"/>
    <dgm:cxn modelId="{CA867219-B81C-9D41-B5DB-2CC14F37065C}" srcId="{E9016786-663F-644C-8E09-0850F143D936}" destId="{748028AE-292B-3E45-8400-6C9755FB8AD7}" srcOrd="0" destOrd="0" parTransId="{4AEC4BD3-6153-564C-AA86-7BF14E7D610A}" sibTransId="{1B9B4DF2-5A8D-8543-A3D3-E93A57A056A6}"/>
    <dgm:cxn modelId="{572B851C-0FE6-AF42-A94C-E8AE806DC062}" type="presOf" srcId="{A6007E5E-F4A1-464C-BAC2-E861C2D32987}" destId="{CFCCBC48-C1D8-E949-ACA0-C9D8729B2056}" srcOrd="0" destOrd="1" presId="urn:microsoft.com/office/officeart/2005/8/layout/default"/>
    <dgm:cxn modelId="{A1FF9325-5A63-AA46-B184-2F9712D9D5B2}" srcId="{95E86FA2-82C3-C343-A693-746722C6FE89}" destId="{5CC79C39-1FF6-EE4C-AC2A-473007C6D203}" srcOrd="0" destOrd="0" parTransId="{35E880F0-1548-A74F-ACE3-873E193163C4}" sibTransId="{04C068D0-6462-2141-B61C-69859D5DC63E}"/>
    <dgm:cxn modelId="{57F57268-392C-724C-A488-475135E150F6}" type="presOf" srcId="{0758A54B-343E-7D41-999F-8C5DA15B84F5}" destId="{8C8840B8-4DA7-4147-91AA-FF44756E57F8}" srcOrd="0" destOrd="1" presId="urn:microsoft.com/office/officeart/2005/8/layout/default"/>
    <dgm:cxn modelId="{F9624A4E-5A44-1149-A2EF-3C2178E59E8D}" srcId="{A4AE989A-C9EF-F94C-9D1C-73C3FF7FBC32}" destId="{0758A54B-343E-7D41-999F-8C5DA15B84F5}" srcOrd="0" destOrd="0" parTransId="{474F65F5-CBD8-2E47-A0D6-DDDADDA66578}" sibTransId="{02946564-5378-1E47-A8BB-B63623A9E021}"/>
    <dgm:cxn modelId="{3666BD4F-6962-CE47-A322-6B58AD92AD8E}" type="presOf" srcId="{E9016786-663F-644C-8E09-0850F143D936}" destId="{707F9AD9-6D6A-0642-B889-FC59ACDCD5F1}" srcOrd="0" destOrd="0" presId="urn:microsoft.com/office/officeart/2005/8/layout/default"/>
    <dgm:cxn modelId="{9BFB5570-6850-D245-BACC-994D61A0E9DF}" type="presOf" srcId="{748028AE-292B-3E45-8400-6C9755FB8AD7}" destId="{7815CCA3-9BA8-6340-AB40-5A24E1995580}" srcOrd="0" destOrd="0" presId="urn:microsoft.com/office/officeart/2005/8/layout/default"/>
    <dgm:cxn modelId="{07044B51-5EE4-F84B-BD6A-5EECE83E02E6}" srcId="{731C9B11-D69C-9942-92B6-DAFC9514C5EC}" destId="{0310C06C-35C9-DC40-BF81-736BBFABC143}" srcOrd="0" destOrd="0" parTransId="{FC362345-2635-3849-BF5C-4452EF2AF0AC}" sibTransId="{4C0B3712-E189-D545-939C-4DA2A769A463}"/>
    <dgm:cxn modelId="{9108A251-FD24-BA4D-9D1C-3D1B711A990F}" type="presOf" srcId="{2B8CE710-0EE8-7C4E-8287-1067552DBFA0}" destId="{98031CA6-2F34-5940-A9EF-DBBAC311C9EA}" srcOrd="0" destOrd="1" presId="urn:microsoft.com/office/officeart/2005/8/layout/default"/>
    <dgm:cxn modelId="{64570255-8925-094D-8CC6-E2AFFE140BB6}" type="presOf" srcId="{643744F9-347A-EC49-BD1E-DCA996BC6909}" destId="{98031CA6-2F34-5940-A9EF-DBBAC311C9EA}" srcOrd="0" destOrd="0" presId="urn:microsoft.com/office/officeart/2005/8/layout/default"/>
    <dgm:cxn modelId="{D176457B-7B75-0A4E-9515-39CF4186ECF7}" srcId="{E9016786-663F-644C-8E09-0850F143D936}" destId="{35A03147-AEC2-224B-BCEA-8D4A83D9BB1C}" srcOrd="2" destOrd="0" parTransId="{75F60331-8FF3-D740-8A85-428ECC1FD97B}" sibTransId="{11268A38-E739-064E-B429-80AD9C436AB9}"/>
    <dgm:cxn modelId="{EE7BC07F-106C-8941-B297-05F7291C7D35}" type="presOf" srcId="{EEBF43BA-51F2-4D4F-B208-20641D4F3EFA}" destId="{1BF431B2-0036-9E41-ACA6-26D44ED06AD5}" srcOrd="0" destOrd="1" presId="urn:microsoft.com/office/officeart/2005/8/layout/default"/>
    <dgm:cxn modelId="{03BB3285-FB63-9643-A987-6BCF65725511}" srcId="{643744F9-347A-EC49-BD1E-DCA996BC6909}" destId="{2B8CE710-0EE8-7C4E-8287-1067552DBFA0}" srcOrd="0" destOrd="0" parTransId="{8B0EF3F7-8C5B-CF43-9818-C321E6C4AC5F}" sibTransId="{C32C2A64-C056-E649-9624-48B59FF24554}"/>
    <dgm:cxn modelId="{D4E6BE87-2FB0-364D-A96B-22C7FD381B19}" srcId="{E9016786-663F-644C-8E09-0850F143D936}" destId="{643744F9-347A-EC49-BD1E-DCA996BC6909}" srcOrd="3" destOrd="0" parTransId="{3C3BCDF6-0796-8443-A8E6-11E54289F4B3}" sibTransId="{3BFFCF7B-C4D1-3E42-B059-B7379514DBE5}"/>
    <dgm:cxn modelId="{8A69AB88-0A6A-7848-9448-E0F7FBB95B40}" type="presOf" srcId="{731C9B11-D69C-9942-92B6-DAFC9514C5EC}" destId="{3B98AAA2-59E1-A047-AA65-F74C70FD9DD8}" srcOrd="0" destOrd="0" presId="urn:microsoft.com/office/officeart/2005/8/layout/default"/>
    <dgm:cxn modelId="{01B00989-FF13-6346-89A5-E94A39B982DF}" type="presOf" srcId="{95E86FA2-82C3-C343-A693-746722C6FE89}" destId="{DFCF94B7-1882-704A-B729-0BB58E9E764E}" srcOrd="0" destOrd="0" presId="urn:microsoft.com/office/officeart/2005/8/layout/default"/>
    <dgm:cxn modelId="{39F89691-15B3-854E-BFEC-F406369B795A}" srcId="{E9016786-663F-644C-8E09-0850F143D936}" destId="{731C9B11-D69C-9942-92B6-DAFC9514C5EC}" srcOrd="6" destOrd="0" parTransId="{1B5047AE-7F9C-E845-BACE-B8C9C989D985}" sibTransId="{3294F4A4-9FB1-FB43-BFA1-1188EE47667F}"/>
    <dgm:cxn modelId="{A0378798-9576-B346-9508-68019F718545}" type="presOf" srcId="{8B818597-B820-8D47-A99B-9C1FF6B6AF9D}" destId="{7815CCA3-9BA8-6340-AB40-5A24E1995580}" srcOrd="0" destOrd="1" presId="urn:microsoft.com/office/officeart/2005/8/layout/default"/>
    <dgm:cxn modelId="{8F3AD7A3-D6A5-8447-B883-C35DC47EC3DF}" srcId="{E9016786-663F-644C-8E09-0850F143D936}" destId="{95E86FA2-82C3-C343-A693-746722C6FE89}" srcOrd="5" destOrd="0" parTransId="{C92E9196-10E9-CE40-ABAD-B97D27CB4FBB}" sibTransId="{A03D1977-1338-DA48-89FB-BEC344FBDC2B}"/>
    <dgm:cxn modelId="{B1EB67BC-DDF1-7E43-B7B8-92B631F80BC4}" srcId="{748028AE-292B-3E45-8400-6C9755FB8AD7}" destId="{8B818597-B820-8D47-A99B-9C1FF6B6AF9D}" srcOrd="0" destOrd="0" parTransId="{91A95271-55D3-364A-8893-06D657F43F71}" sibTransId="{40B8DE93-CA3A-214D-BE43-2DD2AAFA3501}"/>
    <dgm:cxn modelId="{6A9DA0BE-2629-614F-A10C-178B108BDF4A}" type="presOf" srcId="{0310C06C-35C9-DC40-BF81-736BBFABC143}" destId="{3B98AAA2-59E1-A047-AA65-F74C70FD9DD8}" srcOrd="0" destOrd="1" presId="urn:microsoft.com/office/officeart/2005/8/layout/default"/>
    <dgm:cxn modelId="{A4DB1DD4-FBDD-1B40-8823-64527B677EC5}" srcId="{BA64118F-5D60-C141-8C08-24954CD3E944}" destId="{EEBF43BA-51F2-4D4F-B208-20641D4F3EFA}" srcOrd="0" destOrd="0" parTransId="{D3D895FB-FC8F-DC40-977A-2753D77C327C}" sibTransId="{82A7E3B2-0BC1-5B4F-BEB0-A49286BC5E3B}"/>
    <dgm:cxn modelId="{EC6014E9-CF9F-4346-B789-DA69784A4DAF}" srcId="{E9016786-663F-644C-8E09-0850F143D936}" destId="{BA64118F-5D60-C141-8C08-24954CD3E944}" srcOrd="1" destOrd="0" parTransId="{72ABD724-3239-9140-AC11-F1108D4E4B08}" sibTransId="{7A02838A-B20C-BF4F-9EC6-0B14B93C7567}"/>
    <dgm:cxn modelId="{687292EA-2C07-3A4B-9A4B-DE28409A9BC7}" type="presOf" srcId="{35A03147-AEC2-224B-BCEA-8D4A83D9BB1C}" destId="{CFCCBC48-C1D8-E949-ACA0-C9D8729B2056}" srcOrd="0" destOrd="0" presId="urn:microsoft.com/office/officeart/2005/8/layout/default"/>
    <dgm:cxn modelId="{C58F34ED-FACD-FA45-9DE5-0E27C803BB95}" type="presOf" srcId="{BA64118F-5D60-C141-8C08-24954CD3E944}" destId="{1BF431B2-0036-9E41-ACA6-26D44ED06AD5}" srcOrd="0" destOrd="0" presId="urn:microsoft.com/office/officeart/2005/8/layout/default"/>
    <dgm:cxn modelId="{F34E7C08-23FA-9B40-9354-CE13FFA9E5C5}" type="presParOf" srcId="{707F9AD9-6D6A-0642-B889-FC59ACDCD5F1}" destId="{7815CCA3-9BA8-6340-AB40-5A24E1995580}" srcOrd="0" destOrd="0" presId="urn:microsoft.com/office/officeart/2005/8/layout/default"/>
    <dgm:cxn modelId="{0DD09D1A-6A7E-7D49-AFF2-EB3144D2BE6F}" type="presParOf" srcId="{707F9AD9-6D6A-0642-B889-FC59ACDCD5F1}" destId="{BE8BAB93-D25A-9943-9D4C-BA3F62BD105C}" srcOrd="1" destOrd="0" presId="urn:microsoft.com/office/officeart/2005/8/layout/default"/>
    <dgm:cxn modelId="{DBDB2F46-DC78-674F-A27E-37E71C238F63}" type="presParOf" srcId="{707F9AD9-6D6A-0642-B889-FC59ACDCD5F1}" destId="{1BF431B2-0036-9E41-ACA6-26D44ED06AD5}" srcOrd="2" destOrd="0" presId="urn:microsoft.com/office/officeart/2005/8/layout/default"/>
    <dgm:cxn modelId="{721E6E6B-E6E4-AD4E-9E8C-F5D9292CACA0}" type="presParOf" srcId="{707F9AD9-6D6A-0642-B889-FC59ACDCD5F1}" destId="{E99BDEF5-AEED-7942-9162-1F6F51776913}" srcOrd="3" destOrd="0" presId="urn:microsoft.com/office/officeart/2005/8/layout/default"/>
    <dgm:cxn modelId="{06C3D38D-E3D1-DA43-9804-ED59FF728DD1}" type="presParOf" srcId="{707F9AD9-6D6A-0642-B889-FC59ACDCD5F1}" destId="{CFCCBC48-C1D8-E949-ACA0-C9D8729B2056}" srcOrd="4" destOrd="0" presId="urn:microsoft.com/office/officeart/2005/8/layout/default"/>
    <dgm:cxn modelId="{060135A8-3D39-6749-B67C-C2195737110B}" type="presParOf" srcId="{707F9AD9-6D6A-0642-B889-FC59ACDCD5F1}" destId="{4C8FFB57-3763-9646-8A15-CE0DB7E72899}" srcOrd="5" destOrd="0" presId="urn:microsoft.com/office/officeart/2005/8/layout/default"/>
    <dgm:cxn modelId="{265BFC14-AAF0-2645-98A4-3A9C774A61CA}" type="presParOf" srcId="{707F9AD9-6D6A-0642-B889-FC59ACDCD5F1}" destId="{98031CA6-2F34-5940-A9EF-DBBAC311C9EA}" srcOrd="6" destOrd="0" presId="urn:microsoft.com/office/officeart/2005/8/layout/default"/>
    <dgm:cxn modelId="{A6D3FDD3-03D1-3C4C-9378-495062BF6F59}" type="presParOf" srcId="{707F9AD9-6D6A-0642-B889-FC59ACDCD5F1}" destId="{680F3277-1951-A946-975A-3864D0480ADC}" srcOrd="7" destOrd="0" presId="urn:microsoft.com/office/officeart/2005/8/layout/default"/>
    <dgm:cxn modelId="{A9A11E53-D69A-9D47-A0DF-1D5ED62B175A}" type="presParOf" srcId="{707F9AD9-6D6A-0642-B889-FC59ACDCD5F1}" destId="{8C8840B8-4DA7-4147-91AA-FF44756E57F8}" srcOrd="8" destOrd="0" presId="urn:microsoft.com/office/officeart/2005/8/layout/default"/>
    <dgm:cxn modelId="{34775D1B-9B18-FE46-A0C7-803935AEFAB6}" type="presParOf" srcId="{707F9AD9-6D6A-0642-B889-FC59ACDCD5F1}" destId="{6F4F5F5E-B9BF-BF45-8CF6-C3183FBDC1FF}" srcOrd="9" destOrd="0" presId="urn:microsoft.com/office/officeart/2005/8/layout/default"/>
    <dgm:cxn modelId="{67F01017-F991-2740-A300-4F0C0EAE90C9}" type="presParOf" srcId="{707F9AD9-6D6A-0642-B889-FC59ACDCD5F1}" destId="{DFCF94B7-1882-704A-B729-0BB58E9E764E}" srcOrd="10" destOrd="0" presId="urn:microsoft.com/office/officeart/2005/8/layout/default"/>
    <dgm:cxn modelId="{CE47DFD0-9FEC-0F44-8B07-FE5D0F712C4E}" type="presParOf" srcId="{707F9AD9-6D6A-0642-B889-FC59ACDCD5F1}" destId="{8263FEB7-6CE0-F743-A5BA-B4F4789B8FCF}" srcOrd="11" destOrd="0" presId="urn:microsoft.com/office/officeart/2005/8/layout/default"/>
    <dgm:cxn modelId="{C71F9CA7-2310-C545-90AA-DD1F8A9FC629}" type="presParOf" srcId="{707F9AD9-6D6A-0642-B889-FC59ACDCD5F1}" destId="{3B98AAA2-59E1-A047-AA65-F74C70FD9DD8}"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AE089C6E-0746-7C46-A2C2-3849648D2D76}"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8C5660DA-1355-DF49-BBAD-F7CE35B7EADE}">
      <dgm:prSet phldrT="[Text]"/>
      <dgm:spPr>
        <a:solidFill>
          <a:schemeClr val="tx2"/>
        </a:solidFill>
        <a:ln>
          <a:solidFill>
            <a:schemeClr val="bg2"/>
          </a:solidFill>
        </a:ln>
      </dgm:spPr>
      <dgm:t>
        <a:bodyPr/>
        <a:lstStyle/>
        <a:p>
          <a:r>
            <a:rPr lang="en-US" dirty="0">
              <a:solidFill>
                <a:schemeClr val="tx2">
                  <a:lumMod val="10000"/>
                </a:schemeClr>
              </a:solidFill>
            </a:rPr>
            <a:t>Java applets</a:t>
          </a:r>
          <a:endParaRPr lang="en-US" dirty="0"/>
        </a:p>
      </dgm:t>
    </dgm:pt>
    <dgm:pt modelId="{B328C97A-54F6-FB4E-BFF9-805197C4942D}" type="parTrans" cxnId="{F1E0E451-046D-9841-867A-7A1C952CB1B2}">
      <dgm:prSet/>
      <dgm:spPr/>
      <dgm:t>
        <a:bodyPr/>
        <a:lstStyle/>
        <a:p>
          <a:endParaRPr lang="en-US"/>
        </a:p>
      </dgm:t>
    </dgm:pt>
    <dgm:pt modelId="{85FCEAE4-4483-D24C-BF31-DF49B11A32C2}" type="sibTrans" cxnId="{F1E0E451-046D-9841-867A-7A1C952CB1B2}">
      <dgm:prSet/>
      <dgm:spPr/>
      <dgm:t>
        <a:bodyPr/>
        <a:lstStyle/>
        <a:p>
          <a:endParaRPr lang="en-US"/>
        </a:p>
      </dgm:t>
    </dgm:pt>
    <dgm:pt modelId="{9F648164-5EF5-2940-87EC-3FB3CED32E3E}">
      <dgm:prSet/>
      <dgm:spPr>
        <a:solidFill>
          <a:schemeClr val="tx2"/>
        </a:solidFill>
        <a:ln>
          <a:solidFill>
            <a:schemeClr val="bg2"/>
          </a:solidFill>
        </a:ln>
      </dgm:spPr>
      <dgm:t>
        <a:bodyPr/>
        <a:lstStyle/>
        <a:p>
          <a:r>
            <a:rPr lang="en-US">
              <a:solidFill>
                <a:schemeClr val="tx2">
                  <a:lumMod val="10000"/>
                </a:schemeClr>
              </a:solidFill>
            </a:rPr>
            <a:t>ActiveX</a:t>
          </a:r>
          <a:endParaRPr lang="en-US" dirty="0">
            <a:solidFill>
              <a:schemeClr val="tx2">
                <a:lumMod val="10000"/>
              </a:schemeClr>
            </a:solidFill>
          </a:endParaRPr>
        </a:p>
      </dgm:t>
    </dgm:pt>
    <dgm:pt modelId="{1B4D0B3E-41A6-4C4F-AE96-245AB3A53C2D}" type="parTrans" cxnId="{D5C25072-82CC-084E-B720-80E6BCA2ECE8}">
      <dgm:prSet/>
      <dgm:spPr/>
      <dgm:t>
        <a:bodyPr/>
        <a:lstStyle/>
        <a:p>
          <a:endParaRPr lang="en-US"/>
        </a:p>
      </dgm:t>
    </dgm:pt>
    <dgm:pt modelId="{05ADEEB7-6D1A-5948-92BC-9DE0E2DFDE0B}" type="sibTrans" cxnId="{D5C25072-82CC-084E-B720-80E6BCA2ECE8}">
      <dgm:prSet/>
      <dgm:spPr/>
      <dgm:t>
        <a:bodyPr/>
        <a:lstStyle/>
        <a:p>
          <a:endParaRPr lang="en-US"/>
        </a:p>
      </dgm:t>
    </dgm:pt>
    <dgm:pt modelId="{231778DC-05A6-E540-A50C-46D2AC90AF28}">
      <dgm:prSet/>
      <dgm:spPr>
        <a:solidFill>
          <a:schemeClr val="tx2"/>
        </a:solidFill>
        <a:ln>
          <a:solidFill>
            <a:schemeClr val="bg2"/>
          </a:solidFill>
        </a:ln>
      </dgm:spPr>
      <dgm:t>
        <a:bodyPr/>
        <a:lstStyle/>
        <a:p>
          <a:r>
            <a:rPr lang="en-US">
              <a:solidFill>
                <a:schemeClr val="tx2">
                  <a:lumMod val="10000"/>
                </a:schemeClr>
              </a:solidFill>
            </a:rPr>
            <a:t>JavaScript</a:t>
          </a:r>
          <a:endParaRPr lang="en-US" dirty="0">
            <a:solidFill>
              <a:schemeClr val="tx2">
                <a:lumMod val="10000"/>
              </a:schemeClr>
            </a:solidFill>
          </a:endParaRPr>
        </a:p>
      </dgm:t>
    </dgm:pt>
    <dgm:pt modelId="{C0AFA5F9-D02C-4849-93BC-BB3A3A386ED0}" type="parTrans" cxnId="{C5A8BE85-F825-FD4B-A3AD-5FB8A046BA51}">
      <dgm:prSet/>
      <dgm:spPr/>
      <dgm:t>
        <a:bodyPr/>
        <a:lstStyle/>
        <a:p>
          <a:endParaRPr lang="en-US"/>
        </a:p>
      </dgm:t>
    </dgm:pt>
    <dgm:pt modelId="{16329598-5B7D-DF44-B6B2-E52EC772C7F1}" type="sibTrans" cxnId="{C5A8BE85-F825-FD4B-A3AD-5FB8A046BA51}">
      <dgm:prSet/>
      <dgm:spPr/>
      <dgm:t>
        <a:bodyPr/>
        <a:lstStyle/>
        <a:p>
          <a:endParaRPr lang="en-US"/>
        </a:p>
      </dgm:t>
    </dgm:pt>
    <dgm:pt modelId="{2696EE08-FAE1-324F-BCE5-F7900C37D922}">
      <dgm:prSet/>
      <dgm:spPr>
        <a:solidFill>
          <a:schemeClr val="tx2"/>
        </a:solidFill>
        <a:ln>
          <a:solidFill>
            <a:schemeClr val="bg2"/>
          </a:solidFill>
        </a:ln>
      </dgm:spPr>
      <dgm:t>
        <a:bodyPr/>
        <a:lstStyle/>
        <a:p>
          <a:r>
            <a:rPr lang="en-US">
              <a:solidFill>
                <a:schemeClr val="tx2">
                  <a:lumMod val="10000"/>
                </a:schemeClr>
              </a:solidFill>
            </a:rPr>
            <a:t>VBScript</a:t>
          </a:r>
          <a:endParaRPr lang="en-US" dirty="0">
            <a:solidFill>
              <a:schemeClr val="tx2">
                <a:lumMod val="10000"/>
              </a:schemeClr>
            </a:solidFill>
          </a:endParaRPr>
        </a:p>
      </dgm:t>
    </dgm:pt>
    <dgm:pt modelId="{3E049021-5945-1348-A744-9FD24AA6676E}" type="parTrans" cxnId="{383886F4-2639-6347-BB91-338535ADA1FA}">
      <dgm:prSet/>
      <dgm:spPr/>
      <dgm:t>
        <a:bodyPr/>
        <a:lstStyle/>
        <a:p>
          <a:endParaRPr lang="en-US"/>
        </a:p>
      </dgm:t>
    </dgm:pt>
    <dgm:pt modelId="{DD3CFFDF-1B01-7B4C-A37E-6507358CE41E}" type="sibTrans" cxnId="{383886F4-2639-6347-BB91-338535ADA1FA}">
      <dgm:prSet/>
      <dgm:spPr/>
      <dgm:t>
        <a:bodyPr/>
        <a:lstStyle/>
        <a:p>
          <a:endParaRPr lang="en-US"/>
        </a:p>
      </dgm:t>
    </dgm:pt>
    <dgm:pt modelId="{E01B8DFB-96CC-E14B-8617-68161B94DD0E}" type="pres">
      <dgm:prSet presAssocID="{AE089C6E-0746-7C46-A2C2-3849648D2D76}" presName="Name0" presStyleCnt="0">
        <dgm:presLayoutVars>
          <dgm:dir/>
          <dgm:resizeHandles val="exact"/>
        </dgm:presLayoutVars>
      </dgm:prSet>
      <dgm:spPr/>
    </dgm:pt>
    <dgm:pt modelId="{D48B8557-42A1-2C42-9514-5C3C5DC1AFEB}" type="pres">
      <dgm:prSet presAssocID="{8C5660DA-1355-DF49-BBAD-F7CE35B7EADE}" presName="Name5" presStyleLbl="vennNode1" presStyleIdx="0" presStyleCnt="4">
        <dgm:presLayoutVars>
          <dgm:bulletEnabled val="1"/>
        </dgm:presLayoutVars>
      </dgm:prSet>
      <dgm:spPr/>
    </dgm:pt>
    <dgm:pt modelId="{893A0013-4AB9-8045-BCA3-94D9498FE88D}" type="pres">
      <dgm:prSet presAssocID="{85FCEAE4-4483-D24C-BF31-DF49B11A32C2}" presName="space" presStyleCnt="0"/>
      <dgm:spPr/>
    </dgm:pt>
    <dgm:pt modelId="{8A45228F-0EC8-064B-B7C6-8C94371C020B}" type="pres">
      <dgm:prSet presAssocID="{9F648164-5EF5-2940-87EC-3FB3CED32E3E}" presName="Name5" presStyleLbl="vennNode1" presStyleIdx="1" presStyleCnt="4">
        <dgm:presLayoutVars>
          <dgm:bulletEnabled val="1"/>
        </dgm:presLayoutVars>
      </dgm:prSet>
      <dgm:spPr/>
    </dgm:pt>
    <dgm:pt modelId="{6F995A58-0916-E04E-8E11-1896CC2B846A}" type="pres">
      <dgm:prSet presAssocID="{05ADEEB7-6D1A-5948-92BC-9DE0E2DFDE0B}" presName="space" presStyleCnt="0"/>
      <dgm:spPr/>
    </dgm:pt>
    <dgm:pt modelId="{66D8F529-50C4-F843-9CF7-83A22474470F}" type="pres">
      <dgm:prSet presAssocID="{231778DC-05A6-E540-A50C-46D2AC90AF28}" presName="Name5" presStyleLbl="vennNode1" presStyleIdx="2" presStyleCnt="4">
        <dgm:presLayoutVars>
          <dgm:bulletEnabled val="1"/>
        </dgm:presLayoutVars>
      </dgm:prSet>
      <dgm:spPr/>
    </dgm:pt>
    <dgm:pt modelId="{78400FFC-28DE-844E-8011-98E091BD13DF}" type="pres">
      <dgm:prSet presAssocID="{16329598-5B7D-DF44-B6B2-E52EC772C7F1}" presName="space" presStyleCnt="0"/>
      <dgm:spPr/>
    </dgm:pt>
    <dgm:pt modelId="{44B4E399-F62D-5D4D-8EF0-CF69F4E5DC72}" type="pres">
      <dgm:prSet presAssocID="{2696EE08-FAE1-324F-BCE5-F7900C37D922}" presName="Name5" presStyleLbl="vennNode1" presStyleIdx="3" presStyleCnt="4">
        <dgm:presLayoutVars>
          <dgm:bulletEnabled val="1"/>
        </dgm:presLayoutVars>
      </dgm:prSet>
      <dgm:spPr/>
    </dgm:pt>
  </dgm:ptLst>
  <dgm:cxnLst>
    <dgm:cxn modelId="{F1E0E451-046D-9841-867A-7A1C952CB1B2}" srcId="{AE089C6E-0746-7C46-A2C2-3849648D2D76}" destId="{8C5660DA-1355-DF49-BBAD-F7CE35B7EADE}" srcOrd="0" destOrd="0" parTransId="{B328C97A-54F6-FB4E-BFF9-805197C4942D}" sibTransId="{85FCEAE4-4483-D24C-BF31-DF49B11A32C2}"/>
    <dgm:cxn modelId="{D5C25072-82CC-084E-B720-80E6BCA2ECE8}" srcId="{AE089C6E-0746-7C46-A2C2-3849648D2D76}" destId="{9F648164-5EF5-2940-87EC-3FB3CED32E3E}" srcOrd="1" destOrd="0" parTransId="{1B4D0B3E-41A6-4C4F-AE96-245AB3A53C2D}" sibTransId="{05ADEEB7-6D1A-5948-92BC-9DE0E2DFDE0B}"/>
    <dgm:cxn modelId="{10EECC56-0D55-5A4A-BA1B-0BD66DE164C0}" type="presOf" srcId="{231778DC-05A6-E540-A50C-46D2AC90AF28}" destId="{66D8F529-50C4-F843-9CF7-83A22474470F}" srcOrd="0" destOrd="0" presId="urn:microsoft.com/office/officeart/2005/8/layout/venn3"/>
    <dgm:cxn modelId="{C5A8BE85-F825-FD4B-A3AD-5FB8A046BA51}" srcId="{AE089C6E-0746-7C46-A2C2-3849648D2D76}" destId="{231778DC-05A6-E540-A50C-46D2AC90AF28}" srcOrd="2" destOrd="0" parTransId="{C0AFA5F9-D02C-4849-93BC-BB3A3A386ED0}" sibTransId="{16329598-5B7D-DF44-B6B2-E52EC772C7F1}"/>
    <dgm:cxn modelId="{3C31BFC7-EB10-6449-9956-781FF32A516F}" type="presOf" srcId="{AE089C6E-0746-7C46-A2C2-3849648D2D76}" destId="{E01B8DFB-96CC-E14B-8617-68161B94DD0E}" srcOrd="0" destOrd="0" presId="urn:microsoft.com/office/officeart/2005/8/layout/venn3"/>
    <dgm:cxn modelId="{FC45D2E1-E0A3-5144-867E-D1893B83A9A7}" type="presOf" srcId="{2696EE08-FAE1-324F-BCE5-F7900C37D922}" destId="{44B4E399-F62D-5D4D-8EF0-CF69F4E5DC72}" srcOrd="0" destOrd="0" presId="urn:microsoft.com/office/officeart/2005/8/layout/venn3"/>
    <dgm:cxn modelId="{812F23F1-F8F5-7142-A26D-A91656CEADCF}" type="presOf" srcId="{9F648164-5EF5-2940-87EC-3FB3CED32E3E}" destId="{8A45228F-0EC8-064B-B7C6-8C94371C020B}" srcOrd="0" destOrd="0" presId="urn:microsoft.com/office/officeart/2005/8/layout/venn3"/>
    <dgm:cxn modelId="{383886F4-2639-6347-BB91-338535ADA1FA}" srcId="{AE089C6E-0746-7C46-A2C2-3849648D2D76}" destId="{2696EE08-FAE1-324F-BCE5-F7900C37D922}" srcOrd="3" destOrd="0" parTransId="{3E049021-5945-1348-A744-9FD24AA6676E}" sibTransId="{DD3CFFDF-1B01-7B4C-A37E-6507358CE41E}"/>
    <dgm:cxn modelId="{D5AD3BFF-23B9-C745-A986-BCE68079ADB5}" type="presOf" srcId="{8C5660DA-1355-DF49-BBAD-F7CE35B7EADE}" destId="{D48B8557-42A1-2C42-9514-5C3C5DC1AFEB}" srcOrd="0" destOrd="0" presId="urn:microsoft.com/office/officeart/2005/8/layout/venn3"/>
    <dgm:cxn modelId="{96719AC2-16C3-DA4B-B6EC-0E8DB9340B98}" type="presParOf" srcId="{E01B8DFB-96CC-E14B-8617-68161B94DD0E}" destId="{D48B8557-42A1-2C42-9514-5C3C5DC1AFEB}" srcOrd="0" destOrd="0" presId="urn:microsoft.com/office/officeart/2005/8/layout/venn3"/>
    <dgm:cxn modelId="{F34CB56B-E952-9C4D-AC8B-08968E91C385}" type="presParOf" srcId="{E01B8DFB-96CC-E14B-8617-68161B94DD0E}" destId="{893A0013-4AB9-8045-BCA3-94D9498FE88D}" srcOrd="1" destOrd="0" presId="urn:microsoft.com/office/officeart/2005/8/layout/venn3"/>
    <dgm:cxn modelId="{EC8CC220-B35E-484C-866A-C61E57A938F2}" type="presParOf" srcId="{E01B8DFB-96CC-E14B-8617-68161B94DD0E}" destId="{8A45228F-0EC8-064B-B7C6-8C94371C020B}" srcOrd="2" destOrd="0" presId="urn:microsoft.com/office/officeart/2005/8/layout/venn3"/>
    <dgm:cxn modelId="{A86E9332-22DF-D64D-B01E-149BE9C2641F}" type="presParOf" srcId="{E01B8DFB-96CC-E14B-8617-68161B94DD0E}" destId="{6F995A58-0916-E04E-8E11-1896CC2B846A}" srcOrd="3" destOrd="0" presId="urn:microsoft.com/office/officeart/2005/8/layout/venn3"/>
    <dgm:cxn modelId="{D5001550-15DE-9E47-AE90-C14D706DCE7B}" type="presParOf" srcId="{E01B8DFB-96CC-E14B-8617-68161B94DD0E}" destId="{66D8F529-50C4-F843-9CF7-83A22474470F}" srcOrd="4" destOrd="0" presId="urn:microsoft.com/office/officeart/2005/8/layout/venn3"/>
    <dgm:cxn modelId="{BE958B42-6D62-4340-9F22-875F562628D2}" type="presParOf" srcId="{E01B8DFB-96CC-E14B-8617-68161B94DD0E}" destId="{78400FFC-28DE-844E-8011-98E091BD13DF}" srcOrd="5" destOrd="0" presId="urn:microsoft.com/office/officeart/2005/8/layout/venn3"/>
    <dgm:cxn modelId="{57D85C59-F979-2B4A-96C3-917C818C7E20}" type="presParOf" srcId="{E01B8DFB-96CC-E14B-8617-68161B94DD0E}" destId="{44B4E399-F62D-5D4D-8EF0-CF69F4E5DC72}" srcOrd="6"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ADCBF3-62EB-044B-91E4-FB5A854155AA}"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BD651AE6-1864-274A-A273-1FBB5EC3DB71}">
      <dgm:prSet phldrT="[Text]"/>
      <dgm:spPr/>
      <dgm:t>
        <a:bodyPr/>
        <a:lstStyle/>
        <a:p>
          <a:r>
            <a:rPr lang="en-US" b="1" dirty="0">
              <a:effectLst>
                <a:outerShdw blurRad="38100" dist="38100" dir="2700000" algn="tl">
                  <a:srgbClr val="000000">
                    <a:alpha val="43137"/>
                  </a:srgbClr>
                </a:outerShdw>
              </a:effectLst>
            </a:rPr>
            <a:t>Lack of physical security controls</a:t>
          </a:r>
        </a:p>
      </dgm:t>
    </dgm:pt>
    <dgm:pt modelId="{3B3CC635-84F0-DA46-9E2B-F2A8FCB7EE2E}" type="parTrans" cxnId="{1389EA0C-BF66-ED4A-A478-E48394305920}">
      <dgm:prSet/>
      <dgm:spPr/>
      <dgm:t>
        <a:bodyPr/>
        <a:lstStyle/>
        <a:p>
          <a:endParaRPr lang="en-US"/>
        </a:p>
      </dgm:t>
    </dgm:pt>
    <dgm:pt modelId="{A1A5B5C2-19A2-834B-B5B1-A819DDB03D92}" type="sibTrans" cxnId="{1389EA0C-BF66-ED4A-A478-E48394305920}">
      <dgm:prSet/>
      <dgm:spPr/>
      <dgm:t>
        <a:bodyPr/>
        <a:lstStyle/>
        <a:p>
          <a:endParaRPr lang="en-US" dirty="0"/>
        </a:p>
      </dgm:t>
    </dgm:pt>
    <dgm:pt modelId="{3372F132-CB16-E343-99F9-22928C7FFED6}">
      <dgm:prSet custT="1"/>
      <dgm:spPr/>
      <dgm:t>
        <a:bodyPr/>
        <a:lstStyle/>
        <a:p>
          <a:r>
            <a:rPr lang="en-US" sz="1300" dirty="0"/>
            <a:t>The security policy for mobile devices must be based on the assumption that any mobile device may be stolen or at least accessed by a malicious party</a:t>
          </a:r>
        </a:p>
      </dgm:t>
    </dgm:pt>
    <dgm:pt modelId="{4F0D40C9-DEB2-5846-8A03-EF918DECB559}" type="parTrans" cxnId="{2BEDF0A4-8A4C-574D-8E58-ADE2B5106F96}">
      <dgm:prSet/>
      <dgm:spPr/>
      <dgm:t>
        <a:bodyPr/>
        <a:lstStyle/>
        <a:p>
          <a:endParaRPr lang="en-US"/>
        </a:p>
      </dgm:t>
    </dgm:pt>
    <dgm:pt modelId="{61F61C1F-3350-DA4E-851A-E1AF0A6D69B6}" type="sibTrans" cxnId="{2BEDF0A4-8A4C-574D-8E58-ADE2B5106F96}">
      <dgm:prSet/>
      <dgm:spPr/>
      <dgm:t>
        <a:bodyPr/>
        <a:lstStyle/>
        <a:p>
          <a:endParaRPr lang="en-US"/>
        </a:p>
      </dgm:t>
    </dgm:pt>
    <dgm:pt modelId="{238CCC6B-8017-B940-B77C-D90E684CA555}">
      <dgm:prSet/>
      <dgm:spPr/>
      <dgm:t>
        <a:bodyPr/>
        <a:lstStyle/>
        <a:p>
          <a:r>
            <a:rPr lang="en-US" b="1" dirty="0">
              <a:effectLst>
                <a:outerShdw blurRad="38100" dist="38100" dir="2700000" algn="tl">
                  <a:srgbClr val="000000">
                    <a:alpha val="43137"/>
                  </a:srgbClr>
                </a:outerShdw>
              </a:effectLst>
            </a:rPr>
            <a:t>Use of untrusted mobile devices</a:t>
          </a:r>
        </a:p>
      </dgm:t>
    </dgm:pt>
    <dgm:pt modelId="{E52BFE8B-59A6-944F-9B1B-9AB495DF1753}" type="parTrans" cxnId="{38DE1C63-3A39-E041-AB2D-B8F21142284C}">
      <dgm:prSet/>
      <dgm:spPr/>
      <dgm:t>
        <a:bodyPr/>
        <a:lstStyle/>
        <a:p>
          <a:endParaRPr lang="en-US"/>
        </a:p>
      </dgm:t>
    </dgm:pt>
    <dgm:pt modelId="{4F577C47-CB6F-9E43-88CF-8AB73933C65F}" type="sibTrans" cxnId="{38DE1C63-3A39-E041-AB2D-B8F21142284C}">
      <dgm:prSet/>
      <dgm:spPr/>
      <dgm:t>
        <a:bodyPr/>
        <a:lstStyle/>
        <a:p>
          <a:endParaRPr lang="en-US" dirty="0"/>
        </a:p>
      </dgm:t>
    </dgm:pt>
    <dgm:pt modelId="{6DE21658-E7D8-ED4B-857E-FA323ACD57EA}">
      <dgm:prSet custT="1"/>
      <dgm:spPr/>
      <dgm:t>
        <a:bodyPr/>
        <a:lstStyle/>
        <a:p>
          <a:r>
            <a:rPr lang="en-US" sz="1300" dirty="0"/>
            <a:t>The organization must assume that not all devices are trustworthy</a:t>
          </a:r>
        </a:p>
      </dgm:t>
    </dgm:pt>
    <dgm:pt modelId="{3670178F-BB33-4B42-A927-781A7F1860CF}" type="parTrans" cxnId="{C3B77665-C23B-4D4B-B35E-7445237C4B00}">
      <dgm:prSet/>
      <dgm:spPr/>
      <dgm:t>
        <a:bodyPr/>
        <a:lstStyle/>
        <a:p>
          <a:endParaRPr lang="en-US"/>
        </a:p>
      </dgm:t>
    </dgm:pt>
    <dgm:pt modelId="{650434F9-88FC-2F41-B13E-CEC11669F1A6}" type="sibTrans" cxnId="{C3B77665-C23B-4D4B-B35E-7445237C4B00}">
      <dgm:prSet/>
      <dgm:spPr/>
      <dgm:t>
        <a:bodyPr/>
        <a:lstStyle/>
        <a:p>
          <a:endParaRPr lang="en-US"/>
        </a:p>
      </dgm:t>
    </dgm:pt>
    <dgm:pt modelId="{BEFEFDA1-3250-AB44-AB53-B658911D4DC0}">
      <dgm:prSet/>
      <dgm:spPr/>
      <dgm:t>
        <a:bodyPr/>
        <a:lstStyle/>
        <a:p>
          <a:r>
            <a:rPr lang="en-US" b="1" dirty="0">
              <a:effectLst>
                <a:outerShdw blurRad="38100" dist="38100" dir="2700000" algn="tl">
                  <a:srgbClr val="000000">
                    <a:alpha val="43137"/>
                  </a:srgbClr>
                </a:outerShdw>
              </a:effectLst>
            </a:rPr>
            <a:t>Use of untrusted networks</a:t>
          </a:r>
        </a:p>
      </dgm:t>
    </dgm:pt>
    <dgm:pt modelId="{C365E8EF-1894-974D-8A8B-D220F2A2ED9C}" type="parTrans" cxnId="{D77695A7-7FE3-2242-B3C8-6983F3793B5C}">
      <dgm:prSet/>
      <dgm:spPr/>
      <dgm:t>
        <a:bodyPr/>
        <a:lstStyle/>
        <a:p>
          <a:endParaRPr lang="en-US"/>
        </a:p>
      </dgm:t>
    </dgm:pt>
    <dgm:pt modelId="{CBE614EB-738F-0941-8DE8-FC3780B6CD27}" type="sibTrans" cxnId="{D77695A7-7FE3-2242-B3C8-6983F3793B5C}">
      <dgm:prSet/>
      <dgm:spPr/>
      <dgm:t>
        <a:bodyPr/>
        <a:lstStyle/>
        <a:p>
          <a:endParaRPr lang="en-US" dirty="0"/>
        </a:p>
      </dgm:t>
    </dgm:pt>
    <dgm:pt modelId="{4C1A686E-B624-8B4B-BB48-BEA6DB10DD4B}">
      <dgm:prSet custT="1"/>
      <dgm:spPr/>
      <dgm:t>
        <a:bodyPr/>
        <a:lstStyle/>
        <a:p>
          <a:r>
            <a:rPr lang="en-US" sz="1300" dirty="0"/>
            <a:t>The security policy must be based on the assumption that the networks between the mobile device and the organization are not trustworthy</a:t>
          </a:r>
        </a:p>
      </dgm:t>
    </dgm:pt>
    <dgm:pt modelId="{D1BEDC99-BC39-CA4D-82E5-30397653ACDF}" type="parTrans" cxnId="{7576B3A1-FAE9-D049-8D25-AE98FD5AB8D3}">
      <dgm:prSet/>
      <dgm:spPr/>
      <dgm:t>
        <a:bodyPr/>
        <a:lstStyle/>
        <a:p>
          <a:endParaRPr lang="en-US"/>
        </a:p>
      </dgm:t>
    </dgm:pt>
    <dgm:pt modelId="{6CC21BBE-96D7-7C4A-A0EA-7817D1C10EEE}" type="sibTrans" cxnId="{7576B3A1-FAE9-D049-8D25-AE98FD5AB8D3}">
      <dgm:prSet/>
      <dgm:spPr/>
      <dgm:t>
        <a:bodyPr/>
        <a:lstStyle/>
        <a:p>
          <a:endParaRPr lang="en-US"/>
        </a:p>
      </dgm:t>
    </dgm:pt>
    <dgm:pt modelId="{11975B50-3CB0-154A-8FA1-5F60D9E2D983}">
      <dgm:prSet/>
      <dgm:spPr/>
      <dgm:t>
        <a:bodyPr/>
        <a:lstStyle/>
        <a:p>
          <a:r>
            <a:rPr lang="en-US" b="1" dirty="0">
              <a:effectLst>
                <a:outerShdw blurRad="38100" dist="38100" dir="2700000" algn="tl">
                  <a:srgbClr val="000000">
                    <a:alpha val="43137"/>
                  </a:srgbClr>
                </a:outerShdw>
              </a:effectLst>
            </a:rPr>
            <a:t>Use of untrusted content</a:t>
          </a:r>
        </a:p>
      </dgm:t>
    </dgm:pt>
    <dgm:pt modelId="{E320CE75-DC33-0B4C-BF74-C7CC37FC3281}" type="parTrans" cxnId="{9C7FBE92-4381-6043-933A-4D5D437BDC60}">
      <dgm:prSet/>
      <dgm:spPr/>
      <dgm:t>
        <a:bodyPr/>
        <a:lstStyle/>
        <a:p>
          <a:endParaRPr lang="en-US"/>
        </a:p>
      </dgm:t>
    </dgm:pt>
    <dgm:pt modelId="{1165F27B-B34B-F54D-ADB1-1EF9B5D32A10}" type="sibTrans" cxnId="{9C7FBE92-4381-6043-933A-4D5D437BDC60}">
      <dgm:prSet/>
      <dgm:spPr/>
      <dgm:t>
        <a:bodyPr/>
        <a:lstStyle/>
        <a:p>
          <a:endParaRPr lang="en-US"/>
        </a:p>
      </dgm:t>
    </dgm:pt>
    <dgm:pt modelId="{A476015C-D1DF-0A49-AD72-41C8E496247C}">
      <dgm:prSet custT="1"/>
      <dgm:spPr/>
      <dgm:t>
        <a:bodyPr/>
        <a:lstStyle/>
        <a:p>
          <a:r>
            <a:rPr lang="en-US" sz="1300" dirty="0"/>
            <a:t>Mobile devices may access and use content that other computing devices do not encounter</a:t>
          </a:r>
        </a:p>
      </dgm:t>
    </dgm:pt>
    <dgm:pt modelId="{F87DC7CD-C360-6449-BCBB-692BEFA96C65}" type="parTrans" cxnId="{2619CED0-F65B-DA4B-8720-B13E53C58CF8}">
      <dgm:prSet/>
      <dgm:spPr/>
      <dgm:t>
        <a:bodyPr/>
        <a:lstStyle/>
        <a:p>
          <a:endParaRPr lang="en-US"/>
        </a:p>
      </dgm:t>
    </dgm:pt>
    <dgm:pt modelId="{B24E8A80-FEAC-A54B-B783-F0B24A8D28D2}" type="sibTrans" cxnId="{2619CED0-F65B-DA4B-8720-B13E53C58CF8}">
      <dgm:prSet/>
      <dgm:spPr/>
      <dgm:t>
        <a:bodyPr/>
        <a:lstStyle/>
        <a:p>
          <a:endParaRPr lang="en-US"/>
        </a:p>
      </dgm:t>
    </dgm:pt>
    <dgm:pt modelId="{07BCFCCC-B76A-5248-A11B-6DC3BBCB944A}" type="pres">
      <dgm:prSet presAssocID="{BAADCBF3-62EB-044B-91E4-FB5A854155AA}" presName="Name0" presStyleCnt="0">
        <dgm:presLayoutVars>
          <dgm:dir/>
          <dgm:animLvl val="lvl"/>
          <dgm:resizeHandles val="exact"/>
        </dgm:presLayoutVars>
      </dgm:prSet>
      <dgm:spPr/>
    </dgm:pt>
    <dgm:pt modelId="{1E5A2F0B-70AE-8040-AB6E-D0EC26A894A0}" type="pres">
      <dgm:prSet presAssocID="{BAADCBF3-62EB-044B-91E4-FB5A854155AA}" presName="tSp" presStyleCnt="0"/>
      <dgm:spPr/>
    </dgm:pt>
    <dgm:pt modelId="{7870309D-E139-3348-87DC-A514C54D258E}" type="pres">
      <dgm:prSet presAssocID="{BAADCBF3-62EB-044B-91E4-FB5A854155AA}" presName="bSp" presStyleCnt="0"/>
      <dgm:spPr/>
    </dgm:pt>
    <dgm:pt modelId="{AE55BF58-EAA8-204C-940E-902A9A0AC0CA}" type="pres">
      <dgm:prSet presAssocID="{BAADCBF3-62EB-044B-91E4-FB5A854155AA}" presName="process" presStyleCnt="0"/>
      <dgm:spPr/>
    </dgm:pt>
    <dgm:pt modelId="{5791F138-D59E-E34D-9B05-6F67D0D3EB96}" type="pres">
      <dgm:prSet presAssocID="{BD651AE6-1864-274A-A273-1FBB5EC3DB71}" presName="composite1" presStyleCnt="0"/>
      <dgm:spPr/>
    </dgm:pt>
    <dgm:pt modelId="{93079B1E-0B6A-BF4A-A10A-DDF738B3FF9E}" type="pres">
      <dgm:prSet presAssocID="{BD651AE6-1864-274A-A273-1FBB5EC3DB71}" presName="dummyNode1" presStyleLbl="node1" presStyleIdx="0" presStyleCnt="4"/>
      <dgm:spPr/>
    </dgm:pt>
    <dgm:pt modelId="{3E4C8994-B352-6740-8D56-83FC6515BB06}" type="pres">
      <dgm:prSet presAssocID="{BD651AE6-1864-274A-A273-1FBB5EC3DB71}" presName="childNode1" presStyleLbl="bgAcc1" presStyleIdx="0" presStyleCnt="4" custScaleX="143255" custScaleY="158298" custLinFactNeighborX="-279" custLinFactNeighborY="-12759">
        <dgm:presLayoutVars>
          <dgm:bulletEnabled val="1"/>
        </dgm:presLayoutVars>
      </dgm:prSet>
      <dgm:spPr/>
    </dgm:pt>
    <dgm:pt modelId="{6CA2DCD5-FFFF-4B48-A2B5-A589D16A7129}" type="pres">
      <dgm:prSet presAssocID="{BD651AE6-1864-274A-A273-1FBB5EC3DB71}" presName="childNode1tx" presStyleLbl="bgAcc1" presStyleIdx="0" presStyleCnt="4">
        <dgm:presLayoutVars>
          <dgm:bulletEnabled val="1"/>
        </dgm:presLayoutVars>
      </dgm:prSet>
      <dgm:spPr/>
    </dgm:pt>
    <dgm:pt modelId="{84E1B572-A4F0-F941-B0C0-1901A6F82E57}" type="pres">
      <dgm:prSet presAssocID="{BD651AE6-1864-274A-A273-1FBB5EC3DB71}" presName="parentNode1" presStyleLbl="node1" presStyleIdx="0" presStyleCnt="4" custLinFactNeighborX="9169" custLinFactNeighborY="44257">
        <dgm:presLayoutVars>
          <dgm:chMax val="1"/>
          <dgm:bulletEnabled val="1"/>
        </dgm:presLayoutVars>
      </dgm:prSet>
      <dgm:spPr/>
    </dgm:pt>
    <dgm:pt modelId="{2EDF133B-65B7-A34A-AAAB-2DEBBE729A93}" type="pres">
      <dgm:prSet presAssocID="{BD651AE6-1864-274A-A273-1FBB5EC3DB71}" presName="connSite1" presStyleCnt="0"/>
      <dgm:spPr/>
    </dgm:pt>
    <dgm:pt modelId="{4721B204-DD53-414A-90E5-015BAACB1B4B}" type="pres">
      <dgm:prSet presAssocID="{A1A5B5C2-19A2-834B-B5B1-A819DDB03D92}" presName="Name9" presStyleLbl="sibTrans2D1" presStyleIdx="0" presStyleCnt="3" custLinFactNeighborX="31028" custLinFactNeighborY="-15556"/>
      <dgm:spPr/>
    </dgm:pt>
    <dgm:pt modelId="{6B50586D-55DF-3948-A825-55E68DB618FC}" type="pres">
      <dgm:prSet presAssocID="{238CCC6B-8017-B940-B77C-D90E684CA555}" presName="composite2" presStyleCnt="0"/>
      <dgm:spPr/>
    </dgm:pt>
    <dgm:pt modelId="{EB96A06A-F5E8-3C42-9CD0-E5AD53C2F989}" type="pres">
      <dgm:prSet presAssocID="{238CCC6B-8017-B940-B77C-D90E684CA555}" presName="dummyNode2" presStyleLbl="node1" presStyleIdx="0" presStyleCnt="4"/>
      <dgm:spPr/>
    </dgm:pt>
    <dgm:pt modelId="{3D9A4C72-DE42-AE43-8358-68F7E81E1EB9}" type="pres">
      <dgm:prSet presAssocID="{238CCC6B-8017-B940-B77C-D90E684CA555}" presName="childNode2" presStyleLbl="bgAcc1" presStyleIdx="1" presStyleCnt="4" custScaleX="111354" custScaleY="154377" custLinFactNeighborX="-3894" custLinFactNeighborY="10635">
        <dgm:presLayoutVars>
          <dgm:bulletEnabled val="1"/>
        </dgm:presLayoutVars>
      </dgm:prSet>
      <dgm:spPr/>
    </dgm:pt>
    <dgm:pt modelId="{1C14BF45-EFF7-2C49-B05B-4C7B5370D341}" type="pres">
      <dgm:prSet presAssocID="{238CCC6B-8017-B940-B77C-D90E684CA555}" presName="childNode2tx" presStyleLbl="bgAcc1" presStyleIdx="1" presStyleCnt="4">
        <dgm:presLayoutVars>
          <dgm:bulletEnabled val="1"/>
        </dgm:presLayoutVars>
      </dgm:prSet>
      <dgm:spPr/>
    </dgm:pt>
    <dgm:pt modelId="{EB139CAB-8AEE-1E4D-9D15-C436A0E80AD3}" type="pres">
      <dgm:prSet presAssocID="{238CCC6B-8017-B940-B77C-D90E684CA555}" presName="parentNode2" presStyleLbl="node1" presStyleIdx="1" presStyleCnt="4">
        <dgm:presLayoutVars>
          <dgm:chMax val="0"/>
          <dgm:bulletEnabled val="1"/>
        </dgm:presLayoutVars>
      </dgm:prSet>
      <dgm:spPr/>
    </dgm:pt>
    <dgm:pt modelId="{687DB3ED-1ED1-D448-B8C5-9B7E16A1497D}" type="pres">
      <dgm:prSet presAssocID="{238CCC6B-8017-B940-B77C-D90E684CA555}" presName="connSite2" presStyleCnt="0"/>
      <dgm:spPr/>
    </dgm:pt>
    <dgm:pt modelId="{D4523307-9553-8943-A089-61566F9DAE54}" type="pres">
      <dgm:prSet presAssocID="{4F577C47-CB6F-9E43-88CF-8AB73933C65F}" presName="Name18" presStyleLbl="sibTrans2D1" presStyleIdx="1" presStyleCnt="3" custLinFactNeighborX="23563" custLinFactNeighborY="14009"/>
      <dgm:spPr/>
    </dgm:pt>
    <dgm:pt modelId="{AA725D56-8B20-304C-A9FA-BB66654E897B}" type="pres">
      <dgm:prSet presAssocID="{BEFEFDA1-3250-AB44-AB53-B658911D4DC0}" presName="composite1" presStyleCnt="0"/>
      <dgm:spPr/>
    </dgm:pt>
    <dgm:pt modelId="{CD37B542-D46D-8C48-B29F-81FF65B06480}" type="pres">
      <dgm:prSet presAssocID="{BEFEFDA1-3250-AB44-AB53-B658911D4DC0}" presName="dummyNode1" presStyleLbl="node1" presStyleIdx="1" presStyleCnt="4"/>
      <dgm:spPr/>
    </dgm:pt>
    <dgm:pt modelId="{A8E221DB-A2FB-F348-A4D5-36B1876CC523}" type="pres">
      <dgm:prSet presAssocID="{BEFEFDA1-3250-AB44-AB53-B658911D4DC0}" presName="childNode1" presStyleLbl="bgAcc1" presStyleIdx="2" presStyleCnt="4" custScaleX="146538" custScaleY="124269">
        <dgm:presLayoutVars>
          <dgm:bulletEnabled val="1"/>
        </dgm:presLayoutVars>
      </dgm:prSet>
      <dgm:spPr/>
    </dgm:pt>
    <dgm:pt modelId="{E7244E8A-BBBD-2640-BC67-112E8872FD1C}" type="pres">
      <dgm:prSet presAssocID="{BEFEFDA1-3250-AB44-AB53-B658911D4DC0}" presName="childNode1tx" presStyleLbl="bgAcc1" presStyleIdx="2" presStyleCnt="4">
        <dgm:presLayoutVars>
          <dgm:bulletEnabled val="1"/>
        </dgm:presLayoutVars>
      </dgm:prSet>
      <dgm:spPr/>
    </dgm:pt>
    <dgm:pt modelId="{FE9743DE-D88C-9040-9FF7-AFBAB3CED052}" type="pres">
      <dgm:prSet presAssocID="{BEFEFDA1-3250-AB44-AB53-B658911D4DC0}" presName="parentNode1" presStyleLbl="node1" presStyleIdx="2" presStyleCnt="4" custLinFactNeighborX="38907" custLinFactNeighborY="45005">
        <dgm:presLayoutVars>
          <dgm:chMax val="1"/>
          <dgm:bulletEnabled val="1"/>
        </dgm:presLayoutVars>
      </dgm:prSet>
      <dgm:spPr/>
    </dgm:pt>
    <dgm:pt modelId="{06094C16-88D3-474F-880D-2770CC6E25F9}" type="pres">
      <dgm:prSet presAssocID="{BEFEFDA1-3250-AB44-AB53-B658911D4DC0}" presName="connSite1" presStyleCnt="0"/>
      <dgm:spPr/>
    </dgm:pt>
    <dgm:pt modelId="{DE9104C0-2CB3-8341-8188-3CC8E0E1BE76}" type="pres">
      <dgm:prSet presAssocID="{CBE614EB-738F-0941-8DE8-FC3780B6CD27}" presName="Name9" presStyleLbl="sibTrans2D1" presStyleIdx="2" presStyleCnt="3" custLinFactNeighborX="36310" custLinFactNeighborY="1392"/>
      <dgm:spPr/>
    </dgm:pt>
    <dgm:pt modelId="{2D6B6EAC-009B-F64F-BE89-2B95B528BDF6}" type="pres">
      <dgm:prSet presAssocID="{11975B50-3CB0-154A-8FA1-5F60D9E2D983}" presName="composite2" presStyleCnt="0"/>
      <dgm:spPr/>
    </dgm:pt>
    <dgm:pt modelId="{A1EC2089-C44E-774B-94D7-FAB1A540CA94}" type="pres">
      <dgm:prSet presAssocID="{11975B50-3CB0-154A-8FA1-5F60D9E2D983}" presName="dummyNode2" presStyleLbl="node1" presStyleIdx="2" presStyleCnt="4"/>
      <dgm:spPr/>
    </dgm:pt>
    <dgm:pt modelId="{A9322B73-3955-7E4E-A1FA-6F8A5A22E0C4}" type="pres">
      <dgm:prSet presAssocID="{11975B50-3CB0-154A-8FA1-5F60D9E2D983}" presName="childNode2" presStyleLbl="bgAcc1" presStyleIdx="3" presStyleCnt="4" custScaleY="183996">
        <dgm:presLayoutVars>
          <dgm:bulletEnabled val="1"/>
        </dgm:presLayoutVars>
      </dgm:prSet>
      <dgm:spPr/>
    </dgm:pt>
    <dgm:pt modelId="{183E9811-87BB-7741-A282-FE55B6C6FD0D}" type="pres">
      <dgm:prSet presAssocID="{11975B50-3CB0-154A-8FA1-5F60D9E2D983}" presName="childNode2tx" presStyleLbl="bgAcc1" presStyleIdx="3" presStyleCnt="4">
        <dgm:presLayoutVars>
          <dgm:bulletEnabled val="1"/>
        </dgm:presLayoutVars>
      </dgm:prSet>
      <dgm:spPr/>
    </dgm:pt>
    <dgm:pt modelId="{FD9B7A3C-3A50-6C45-B85D-6F6943FCF3F9}" type="pres">
      <dgm:prSet presAssocID="{11975B50-3CB0-154A-8FA1-5F60D9E2D983}" presName="parentNode2" presStyleLbl="node1" presStyleIdx="3" presStyleCnt="4" custScaleX="112721" custLinFactNeighborX="-5551" custLinFactNeighborY="-47785">
        <dgm:presLayoutVars>
          <dgm:chMax val="0"/>
          <dgm:bulletEnabled val="1"/>
        </dgm:presLayoutVars>
      </dgm:prSet>
      <dgm:spPr/>
    </dgm:pt>
    <dgm:pt modelId="{9107C479-20C9-7542-ACF8-C75C812A2E8C}" type="pres">
      <dgm:prSet presAssocID="{11975B50-3CB0-154A-8FA1-5F60D9E2D983}" presName="connSite2" presStyleCnt="0"/>
      <dgm:spPr/>
    </dgm:pt>
  </dgm:ptLst>
  <dgm:cxnLst>
    <dgm:cxn modelId="{0C6AC505-31E2-C140-8676-0D4E5AE5F1BD}" type="presOf" srcId="{11975B50-3CB0-154A-8FA1-5F60D9E2D983}" destId="{FD9B7A3C-3A50-6C45-B85D-6F6943FCF3F9}" srcOrd="0" destOrd="0" presId="urn:microsoft.com/office/officeart/2005/8/layout/hProcess4"/>
    <dgm:cxn modelId="{F465DC0A-FE43-BE4A-8B41-F6F7B9C5D578}" type="presOf" srcId="{A476015C-D1DF-0A49-AD72-41C8E496247C}" destId="{183E9811-87BB-7741-A282-FE55B6C6FD0D}" srcOrd="1" destOrd="0" presId="urn:microsoft.com/office/officeart/2005/8/layout/hProcess4"/>
    <dgm:cxn modelId="{1389EA0C-BF66-ED4A-A478-E48394305920}" srcId="{BAADCBF3-62EB-044B-91E4-FB5A854155AA}" destId="{BD651AE6-1864-274A-A273-1FBB5EC3DB71}" srcOrd="0" destOrd="0" parTransId="{3B3CC635-84F0-DA46-9E2B-F2A8FCB7EE2E}" sibTransId="{A1A5B5C2-19A2-834B-B5B1-A819DDB03D92}"/>
    <dgm:cxn modelId="{9F1BC90E-5FBE-9248-88FE-CC08A704DD4D}" type="presOf" srcId="{BEFEFDA1-3250-AB44-AB53-B658911D4DC0}" destId="{FE9743DE-D88C-9040-9FF7-AFBAB3CED052}" srcOrd="0" destOrd="0" presId="urn:microsoft.com/office/officeart/2005/8/layout/hProcess4"/>
    <dgm:cxn modelId="{D171BC32-39C1-B846-9370-813B73313F43}" type="presOf" srcId="{238CCC6B-8017-B940-B77C-D90E684CA555}" destId="{EB139CAB-8AEE-1E4D-9D15-C436A0E80AD3}" srcOrd="0" destOrd="0" presId="urn:microsoft.com/office/officeart/2005/8/layout/hProcess4"/>
    <dgm:cxn modelId="{38DE1C63-3A39-E041-AB2D-B8F21142284C}" srcId="{BAADCBF3-62EB-044B-91E4-FB5A854155AA}" destId="{238CCC6B-8017-B940-B77C-D90E684CA555}" srcOrd="1" destOrd="0" parTransId="{E52BFE8B-59A6-944F-9B1B-9AB495DF1753}" sibTransId="{4F577C47-CB6F-9E43-88CF-8AB73933C65F}"/>
    <dgm:cxn modelId="{C3B77665-C23B-4D4B-B35E-7445237C4B00}" srcId="{238CCC6B-8017-B940-B77C-D90E684CA555}" destId="{6DE21658-E7D8-ED4B-857E-FA323ACD57EA}" srcOrd="0" destOrd="0" parTransId="{3670178F-BB33-4B42-A927-781A7F1860CF}" sibTransId="{650434F9-88FC-2F41-B13E-CEC11669F1A6}"/>
    <dgm:cxn modelId="{42350B67-F0D4-1946-A1B4-1064A6202095}" type="presOf" srcId="{A476015C-D1DF-0A49-AD72-41C8E496247C}" destId="{A9322B73-3955-7E4E-A1FA-6F8A5A22E0C4}" srcOrd="0" destOrd="0" presId="urn:microsoft.com/office/officeart/2005/8/layout/hProcess4"/>
    <dgm:cxn modelId="{65A08F4B-51C9-4346-AEC9-2CBD0B78CCBE}" type="presOf" srcId="{4C1A686E-B624-8B4B-BB48-BEA6DB10DD4B}" destId="{E7244E8A-BBBD-2640-BC67-112E8872FD1C}" srcOrd="1" destOrd="0" presId="urn:microsoft.com/office/officeart/2005/8/layout/hProcess4"/>
    <dgm:cxn modelId="{3FD63975-B54F-AC43-AE92-53E8D056398B}" type="presOf" srcId="{BAADCBF3-62EB-044B-91E4-FB5A854155AA}" destId="{07BCFCCC-B76A-5248-A11B-6DC3BBCB944A}" srcOrd="0" destOrd="0" presId="urn:microsoft.com/office/officeart/2005/8/layout/hProcess4"/>
    <dgm:cxn modelId="{5C62637D-FF09-7449-ABDB-2182B912BD64}" type="presOf" srcId="{3372F132-CB16-E343-99F9-22928C7FFED6}" destId="{3E4C8994-B352-6740-8D56-83FC6515BB06}" srcOrd="0" destOrd="0" presId="urn:microsoft.com/office/officeart/2005/8/layout/hProcess4"/>
    <dgm:cxn modelId="{2753AB90-9047-074E-8948-1C612D37F3AE}" type="presOf" srcId="{CBE614EB-738F-0941-8DE8-FC3780B6CD27}" destId="{DE9104C0-2CB3-8341-8188-3CC8E0E1BE76}" srcOrd="0" destOrd="0" presId="urn:microsoft.com/office/officeart/2005/8/layout/hProcess4"/>
    <dgm:cxn modelId="{9C7FBE92-4381-6043-933A-4D5D437BDC60}" srcId="{BAADCBF3-62EB-044B-91E4-FB5A854155AA}" destId="{11975B50-3CB0-154A-8FA1-5F60D9E2D983}" srcOrd="3" destOrd="0" parTransId="{E320CE75-DC33-0B4C-BF74-C7CC37FC3281}" sibTransId="{1165F27B-B34B-F54D-ADB1-1EF9B5D32A10}"/>
    <dgm:cxn modelId="{34F4A99C-A924-FB40-8349-A2B4923769C1}" type="presOf" srcId="{4F577C47-CB6F-9E43-88CF-8AB73933C65F}" destId="{D4523307-9553-8943-A089-61566F9DAE54}" srcOrd="0" destOrd="0" presId="urn:microsoft.com/office/officeart/2005/8/layout/hProcess4"/>
    <dgm:cxn modelId="{7576B3A1-FAE9-D049-8D25-AE98FD5AB8D3}" srcId="{BEFEFDA1-3250-AB44-AB53-B658911D4DC0}" destId="{4C1A686E-B624-8B4B-BB48-BEA6DB10DD4B}" srcOrd="0" destOrd="0" parTransId="{D1BEDC99-BC39-CA4D-82E5-30397653ACDF}" sibTransId="{6CC21BBE-96D7-7C4A-A0EA-7817D1C10EEE}"/>
    <dgm:cxn modelId="{1DAAE8A1-8573-064A-965C-D250AC72CA7A}" type="presOf" srcId="{4C1A686E-B624-8B4B-BB48-BEA6DB10DD4B}" destId="{A8E221DB-A2FB-F348-A4D5-36B1876CC523}" srcOrd="0" destOrd="0" presId="urn:microsoft.com/office/officeart/2005/8/layout/hProcess4"/>
    <dgm:cxn modelId="{2BEDF0A4-8A4C-574D-8E58-ADE2B5106F96}" srcId="{BD651AE6-1864-274A-A273-1FBB5EC3DB71}" destId="{3372F132-CB16-E343-99F9-22928C7FFED6}" srcOrd="0" destOrd="0" parTransId="{4F0D40C9-DEB2-5846-8A03-EF918DECB559}" sibTransId="{61F61C1F-3350-DA4E-851A-E1AF0A6D69B6}"/>
    <dgm:cxn modelId="{D77695A7-7FE3-2242-B3C8-6983F3793B5C}" srcId="{BAADCBF3-62EB-044B-91E4-FB5A854155AA}" destId="{BEFEFDA1-3250-AB44-AB53-B658911D4DC0}" srcOrd="2" destOrd="0" parTransId="{C365E8EF-1894-974D-8A8B-D220F2A2ED9C}" sibTransId="{CBE614EB-738F-0941-8DE8-FC3780B6CD27}"/>
    <dgm:cxn modelId="{719B4DC4-7FFA-2045-858E-F8147A2744B7}" type="presOf" srcId="{A1A5B5C2-19A2-834B-B5B1-A819DDB03D92}" destId="{4721B204-DD53-414A-90E5-015BAACB1B4B}" srcOrd="0" destOrd="0" presId="urn:microsoft.com/office/officeart/2005/8/layout/hProcess4"/>
    <dgm:cxn modelId="{927B9FCA-66BA-0B4B-9129-DB43DD39C1DB}" type="presOf" srcId="{BD651AE6-1864-274A-A273-1FBB5EC3DB71}" destId="{84E1B572-A4F0-F941-B0C0-1901A6F82E57}" srcOrd="0" destOrd="0" presId="urn:microsoft.com/office/officeart/2005/8/layout/hProcess4"/>
    <dgm:cxn modelId="{2619CED0-F65B-DA4B-8720-B13E53C58CF8}" srcId="{11975B50-3CB0-154A-8FA1-5F60D9E2D983}" destId="{A476015C-D1DF-0A49-AD72-41C8E496247C}" srcOrd="0" destOrd="0" parTransId="{F87DC7CD-C360-6449-BCBB-692BEFA96C65}" sibTransId="{B24E8A80-FEAC-A54B-B783-F0B24A8D28D2}"/>
    <dgm:cxn modelId="{8E5E19D8-3AA6-8A49-AEDB-3771E420406F}" type="presOf" srcId="{6DE21658-E7D8-ED4B-857E-FA323ACD57EA}" destId="{1C14BF45-EFF7-2C49-B05B-4C7B5370D341}" srcOrd="1" destOrd="0" presId="urn:microsoft.com/office/officeart/2005/8/layout/hProcess4"/>
    <dgm:cxn modelId="{137F02F2-5996-2841-B588-CB30A510311F}" type="presOf" srcId="{6DE21658-E7D8-ED4B-857E-FA323ACD57EA}" destId="{3D9A4C72-DE42-AE43-8358-68F7E81E1EB9}" srcOrd="0" destOrd="0" presId="urn:microsoft.com/office/officeart/2005/8/layout/hProcess4"/>
    <dgm:cxn modelId="{D72B1DF3-2D85-0045-A72E-AE7A7C9F68E4}" type="presOf" srcId="{3372F132-CB16-E343-99F9-22928C7FFED6}" destId="{6CA2DCD5-FFFF-4B48-A2B5-A589D16A7129}" srcOrd="1" destOrd="0" presId="urn:microsoft.com/office/officeart/2005/8/layout/hProcess4"/>
    <dgm:cxn modelId="{A2A8DDCD-60EC-F04B-938E-DD8845A53646}" type="presParOf" srcId="{07BCFCCC-B76A-5248-A11B-6DC3BBCB944A}" destId="{1E5A2F0B-70AE-8040-AB6E-D0EC26A894A0}" srcOrd="0" destOrd="0" presId="urn:microsoft.com/office/officeart/2005/8/layout/hProcess4"/>
    <dgm:cxn modelId="{018FC56E-59BD-F24D-AFAD-696ED3837AD9}" type="presParOf" srcId="{07BCFCCC-B76A-5248-A11B-6DC3BBCB944A}" destId="{7870309D-E139-3348-87DC-A514C54D258E}" srcOrd="1" destOrd="0" presId="urn:microsoft.com/office/officeart/2005/8/layout/hProcess4"/>
    <dgm:cxn modelId="{0418A6D4-D5EF-C443-955E-F2C650C44219}" type="presParOf" srcId="{07BCFCCC-B76A-5248-A11B-6DC3BBCB944A}" destId="{AE55BF58-EAA8-204C-940E-902A9A0AC0CA}" srcOrd="2" destOrd="0" presId="urn:microsoft.com/office/officeart/2005/8/layout/hProcess4"/>
    <dgm:cxn modelId="{B6FD83C7-EC83-C548-925C-6A81409EA161}" type="presParOf" srcId="{AE55BF58-EAA8-204C-940E-902A9A0AC0CA}" destId="{5791F138-D59E-E34D-9B05-6F67D0D3EB96}" srcOrd="0" destOrd="0" presId="urn:microsoft.com/office/officeart/2005/8/layout/hProcess4"/>
    <dgm:cxn modelId="{E2C290E8-D8BA-944A-BD63-486CFE06D070}" type="presParOf" srcId="{5791F138-D59E-E34D-9B05-6F67D0D3EB96}" destId="{93079B1E-0B6A-BF4A-A10A-DDF738B3FF9E}" srcOrd="0" destOrd="0" presId="urn:microsoft.com/office/officeart/2005/8/layout/hProcess4"/>
    <dgm:cxn modelId="{4C956456-56B3-9541-9C6A-AE09634A03EB}" type="presParOf" srcId="{5791F138-D59E-E34D-9B05-6F67D0D3EB96}" destId="{3E4C8994-B352-6740-8D56-83FC6515BB06}" srcOrd="1" destOrd="0" presId="urn:microsoft.com/office/officeart/2005/8/layout/hProcess4"/>
    <dgm:cxn modelId="{0CDD48AC-AA66-7241-9D25-7C119F470529}" type="presParOf" srcId="{5791F138-D59E-E34D-9B05-6F67D0D3EB96}" destId="{6CA2DCD5-FFFF-4B48-A2B5-A589D16A7129}" srcOrd="2" destOrd="0" presId="urn:microsoft.com/office/officeart/2005/8/layout/hProcess4"/>
    <dgm:cxn modelId="{20B13F09-2284-5342-9843-F0C479FBFCE8}" type="presParOf" srcId="{5791F138-D59E-E34D-9B05-6F67D0D3EB96}" destId="{84E1B572-A4F0-F941-B0C0-1901A6F82E57}" srcOrd="3" destOrd="0" presId="urn:microsoft.com/office/officeart/2005/8/layout/hProcess4"/>
    <dgm:cxn modelId="{1CBE36F9-4E02-E942-A737-94C859488C2F}" type="presParOf" srcId="{5791F138-D59E-E34D-9B05-6F67D0D3EB96}" destId="{2EDF133B-65B7-A34A-AAAB-2DEBBE729A93}" srcOrd="4" destOrd="0" presId="urn:microsoft.com/office/officeart/2005/8/layout/hProcess4"/>
    <dgm:cxn modelId="{7840C7B7-EFD9-DF44-8847-83F4D1BD03E4}" type="presParOf" srcId="{AE55BF58-EAA8-204C-940E-902A9A0AC0CA}" destId="{4721B204-DD53-414A-90E5-015BAACB1B4B}" srcOrd="1" destOrd="0" presId="urn:microsoft.com/office/officeart/2005/8/layout/hProcess4"/>
    <dgm:cxn modelId="{A0CA9018-0521-2947-A829-6221DE7782BD}" type="presParOf" srcId="{AE55BF58-EAA8-204C-940E-902A9A0AC0CA}" destId="{6B50586D-55DF-3948-A825-55E68DB618FC}" srcOrd="2" destOrd="0" presId="urn:microsoft.com/office/officeart/2005/8/layout/hProcess4"/>
    <dgm:cxn modelId="{6C1D687B-36BD-ED4A-8F8D-CDFF362D0D2E}" type="presParOf" srcId="{6B50586D-55DF-3948-A825-55E68DB618FC}" destId="{EB96A06A-F5E8-3C42-9CD0-E5AD53C2F989}" srcOrd="0" destOrd="0" presId="urn:microsoft.com/office/officeart/2005/8/layout/hProcess4"/>
    <dgm:cxn modelId="{737BAC54-D456-C14B-B906-DAF7BC88E383}" type="presParOf" srcId="{6B50586D-55DF-3948-A825-55E68DB618FC}" destId="{3D9A4C72-DE42-AE43-8358-68F7E81E1EB9}" srcOrd="1" destOrd="0" presId="urn:microsoft.com/office/officeart/2005/8/layout/hProcess4"/>
    <dgm:cxn modelId="{4FF37867-BCFC-4149-AFC0-C5F9425F32FC}" type="presParOf" srcId="{6B50586D-55DF-3948-A825-55E68DB618FC}" destId="{1C14BF45-EFF7-2C49-B05B-4C7B5370D341}" srcOrd="2" destOrd="0" presId="urn:microsoft.com/office/officeart/2005/8/layout/hProcess4"/>
    <dgm:cxn modelId="{F7E3F570-5B33-DA44-8755-8EA40B787F56}" type="presParOf" srcId="{6B50586D-55DF-3948-A825-55E68DB618FC}" destId="{EB139CAB-8AEE-1E4D-9D15-C436A0E80AD3}" srcOrd="3" destOrd="0" presId="urn:microsoft.com/office/officeart/2005/8/layout/hProcess4"/>
    <dgm:cxn modelId="{089883F7-57F0-6748-BBED-8C5FB4AAB88F}" type="presParOf" srcId="{6B50586D-55DF-3948-A825-55E68DB618FC}" destId="{687DB3ED-1ED1-D448-B8C5-9B7E16A1497D}" srcOrd="4" destOrd="0" presId="urn:microsoft.com/office/officeart/2005/8/layout/hProcess4"/>
    <dgm:cxn modelId="{39DEB7AF-41AC-8B4A-A9E3-4268E2C3CDD9}" type="presParOf" srcId="{AE55BF58-EAA8-204C-940E-902A9A0AC0CA}" destId="{D4523307-9553-8943-A089-61566F9DAE54}" srcOrd="3" destOrd="0" presId="urn:microsoft.com/office/officeart/2005/8/layout/hProcess4"/>
    <dgm:cxn modelId="{D1813FEE-8CC1-E34E-A516-78CCD78121BA}" type="presParOf" srcId="{AE55BF58-EAA8-204C-940E-902A9A0AC0CA}" destId="{AA725D56-8B20-304C-A9FA-BB66654E897B}" srcOrd="4" destOrd="0" presId="urn:microsoft.com/office/officeart/2005/8/layout/hProcess4"/>
    <dgm:cxn modelId="{3DDF4755-874C-D541-8F3C-D12D4AAA051B}" type="presParOf" srcId="{AA725D56-8B20-304C-A9FA-BB66654E897B}" destId="{CD37B542-D46D-8C48-B29F-81FF65B06480}" srcOrd="0" destOrd="0" presId="urn:microsoft.com/office/officeart/2005/8/layout/hProcess4"/>
    <dgm:cxn modelId="{24FD912E-B533-F542-8BA9-4F28B356DE9B}" type="presParOf" srcId="{AA725D56-8B20-304C-A9FA-BB66654E897B}" destId="{A8E221DB-A2FB-F348-A4D5-36B1876CC523}" srcOrd="1" destOrd="0" presId="urn:microsoft.com/office/officeart/2005/8/layout/hProcess4"/>
    <dgm:cxn modelId="{51247637-8A42-D949-ACB4-3E8DD9C8597B}" type="presParOf" srcId="{AA725D56-8B20-304C-A9FA-BB66654E897B}" destId="{E7244E8A-BBBD-2640-BC67-112E8872FD1C}" srcOrd="2" destOrd="0" presId="urn:microsoft.com/office/officeart/2005/8/layout/hProcess4"/>
    <dgm:cxn modelId="{24A647C5-90F0-5A44-8EDE-F8A0C550374E}" type="presParOf" srcId="{AA725D56-8B20-304C-A9FA-BB66654E897B}" destId="{FE9743DE-D88C-9040-9FF7-AFBAB3CED052}" srcOrd="3" destOrd="0" presId="urn:microsoft.com/office/officeart/2005/8/layout/hProcess4"/>
    <dgm:cxn modelId="{55E48C12-13E0-D444-9D17-708A119B83A8}" type="presParOf" srcId="{AA725D56-8B20-304C-A9FA-BB66654E897B}" destId="{06094C16-88D3-474F-880D-2770CC6E25F9}" srcOrd="4" destOrd="0" presId="urn:microsoft.com/office/officeart/2005/8/layout/hProcess4"/>
    <dgm:cxn modelId="{24D15B91-557F-7C4B-ACC0-B46D2B4080FB}" type="presParOf" srcId="{AE55BF58-EAA8-204C-940E-902A9A0AC0CA}" destId="{DE9104C0-2CB3-8341-8188-3CC8E0E1BE76}" srcOrd="5" destOrd="0" presId="urn:microsoft.com/office/officeart/2005/8/layout/hProcess4"/>
    <dgm:cxn modelId="{AA1B0A97-B9CD-1145-A2E3-99755FCAFD38}" type="presParOf" srcId="{AE55BF58-EAA8-204C-940E-902A9A0AC0CA}" destId="{2D6B6EAC-009B-F64F-BE89-2B95B528BDF6}" srcOrd="6" destOrd="0" presId="urn:microsoft.com/office/officeart/2005/8/layout/hProcess4"/>
    <dgm:cxn modelId="{488AFF69-DD3E-FA4F-A2A7-FDA92C6ADD8D}" type="presParOf" srcId="{2D6B6EAC-009B-F64F-BE89-2B95B528BDF6}" destId="{A1EC2089-C44E-774B-94D7-FAB1A540CA94}" srcOrd="0" destOrd="0" presId="urn:microsoft.com/office/officeart/2005/8/layout/hProcess4"/>
    <dgm:cxn modelId="{8F7EC291-4071-9B4D-9A2A-C15F8197964E}" type="presParOf" srcId="{2D6B6EAC-009B-F64F-BE89-2B95B528BDF6}" destId="{A9322B73-3955-7E4E-A1FA-6F8A5A22E0C4}" srcOrd="1" destOrd="0" presId="urn:microsoft.com/office/officeart/2005/8/layout/hProcess4"/>
    <dgm:cxn modelId="{5118B20E-0360-9C46-990E-1A6AF61ADE22}" type="presParOf" srcId="{2D6B6EAC-009B-F64F-BE89-2B95B528BDF6}" destId="{183E9811-87BB-7741-A282-FE55B6C6FD0D}" srcOrd="2" destOrd="0" presId="urn:microsoft.com/office/officeart/2005/8/layout/hProcess4"/>
    <dgm:cxn modelId="{8EF025EF-FC17-D54D-931F-6FA439E96A55}" type="presParOf" srcId="{2D6B6EAC-009B-F64F-BE89-2B95B528BDF6}" destId="{FD9B7A3C-3A50-6C45-B85D-6F6943FCF3F9}" srcOrd="3" destOrd="0" presId="urn:microsoft.com/office/officeart/2005/8/layout/hProcess4"/>
    <dgm:cxn modelId="{68A85169-E246-EA4F-ACE4-83EFA9C476A7}" type="presParOf" srcId="{2D6B6EAC-009B-F64F-BE89-2B95B528BDF6}" destId="{9107C479-20C9-7542-ACF8-C75C812A2E8C}"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90C35910-0DCD-EF48-A38F-A5E022A92558}"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B3F7141A-B7D6-B14E-9DB6-1BA6FD9F9253}">
      <dgm:prSet/>
      <dgm:spPr/>
      <dgm:t>
        <a:bodyPr/>
        <a:lstStyle/>
        <a:p>
          <a:r>
            <a:rPr lang="en-US">
              <a:solidFill>
                <a:schemeClr val="tx2">
                  <a:lumMod val="10000"/>
                </a:schemeClr>
              </a:solidFill>
            </a:rPr>
            <a:t>Continuing to perform the function of the original program but modifying the function to perform malicious activity or to disguise other malicious activity</a:t>
          </a:r>
          <a:endParaRPr lang="en-US" dirty="0">
            <a:solidFill>
              <a:schemeClr val="tx2">
                <a:lumMod val="10000"/>
              </a:schemeClr>
            </a:solidFill>
          </a:endParaRPr>
        </a:p>
      </dgm:t>
    </dgm:pt>
    <dgm:pt modelId="{537973F9-7BC5-F049-8163-AB42B6670407}" type="parTrans" cxnId="{487F1F1D-DF25-A34A-AF4E-3028BB87D748}">
      <dgm:prSet/>
      <dgm:spPr/>
      <dgm:t>
        <a:bodyPr/>
        <a:lstStyle/>
        <a:p>
          <a:endParaRPr lang="en-US"/>
        </a:p>
      </dgm:t>
    </dgm:pt>
    <dgm:pt modelId="{40F76A6C-E925-4346-89AE-831961F6D246}" type="sibTrans" cxnId="{487F1F1D-DF25-A34A-AF4E-3028BB87D748}">
      <dgm:prSet/>
      <dgm:spPr/>
      <dgm:t>
        <a:bodyPr/>
        <a:lstStyle/>
        <a:p>
          <a:endParaRPr lang="en-US"/>
        </a:p>
      </dgm:t>
    </dgm:pt>
    <dgm:pt modelId="{271F526E-B80C-734B-9B37-C5826579F668}">
      <dgm:prSet/>
      <dgm:spPr/>
      <dgm:t>
        <a:bodyPr/>
        <a:lstStyle/>
        <a:p>
          <a:r>
            <a:rPr lang="en-US" dirty="0">
              <a:solidFill>
                <a:schemeClr val="tx2">
                  <a:lumMod val="10000"/>
                </a:schemeClr>
              </a:solidFill>
            </a:rPr>
            <a:t>Performing a malicious function that completely replaces the function of the original program</a:t>
          </a:r>
        </a:p>
      </dgm:t>
    </dgm:pt>
    <dgm:pt modelId="{8187E210-CD6C-614C-A761-796E984F198D}" type="parTrans" cxnId="{7F710BE7-F67C-DF4E-A909-248A0F42BE56}">
      <dgm:prSet/>
      <dgm:spPr/>
      <dgm:t>
        <a:bodyPr/>
        <a:lstStyle/>
        <a:p>
          <a:endParaRPr lang="en-US"/>
        </a:p>
      </dgm:t>
    </dgm:pt>
    <dgm:pt modelId="{CF79A4EF-6612-0443-AFE6-DC59607F60A4}" type="sibTrans" cxnId="{7F710BE7-F67C-DF4E-A909-248A0F42BE56}">
      <dgm:prSet/>
      <dgm:spPr/>
      <dgm:t>
        <a:bodyPr/>
        <a:lstStyle/>
        <a:p>
          <a:endParaRPr lang="en-US"/>
        </a:p>
      </dgm:t>
    </dgm:pt>
    <dgm:pt modelId="{883662EF-AB9A-4D49-AC22-E95593129BE4}">
      <dgm:prSet phldrT="[Text]"/>
      <dgm:spPr/>
      <dgm:t>
        <a:bodyPr/>
        <a:lstStyle/>
        <a:p>
          <a:r>
            <a:rPr lang="en-US" dirty="0">
              <a:solidFill>
                <a:schemeClr val="tx2">
                  <a:lumMod val="10000"/>
                </a:schemeClr>
              </a:solidFill>
            </a:rPr>
            <a:t>Continuing to perform the function of the original program and additionally performing a separate malicious activity</a:t>
          </a:r>
          <a:endParaRPr lang="en-US" dirty="0"/>
        </a:p>
      </dgm:t>
    </dgm:pt>
    <dgm:pt modelId="{C3E4AEA1-0409-FC41-8D75-7D04CCB404F5}" type="sibTrans" cxnId="{29813D93-8596-F047-B1C1-A12D521467F1}">
      <dgm:prSet/>
      <dgm:spPr/>
      <dgm:t>
        <a:bodyPr/>
        <a:lstStyle/>
        <a:p>
          <a:endParaRPr lang="en-US"/>
        </a:p>
      </dgm:t>
    </dgm:pt>
    <dgm:pt modelId="{18058911-54A3-2D4A-AAFE-45C32F9E4129}" type="parTrans" cxnId="{29813D93-8596-F047-B1C1-A12D521467F1}">
      <dgm:prSet/>
      <dgm:spPr/>
      <dgm:t>
        <a:bodyPr/>
        <a:lstStyle/>
        <a:p>
          <a:endParaRPr lang="en-US"/>
        </a:p>
      </dgm:t>
    </dgm:pt>
    <dgm:pt modelId="{C1CFFA7C-66AF-8F41-8639-A2500FB9EC54}" type="pres">
      <dgm:prSet presAssocID="{90C35910-0DCD-EF48-A38F-A5E022A92558}" presName="Name0" presStyleCnt="0">
        <dgm:presLayoutVars>
          <dgm:chMax val="7"/>
          <dgm:dir/>
          <dgm:animLvl val="lvl"/>
          <dgm:resizeHandles val="exact"/>
        </dgm:presLayoutVars>
      </dgm:prSet>
      <dgm:spPr/>
    </dgm:pt>
    <dgm:pt modelId="{01263ADA-1746-1F46-B9E9-8F69FB15FA8F}" type="pres">
      <dgm:prSet presAssocID="{883662EF-AB9A-4D49-AC22-E95593129BE4}" presName="circle1" presStyleLbl="node1" presStyleIdx="0" presStyleCnt="3"/>
      <dgm:spPr/>
    </dgm:pt>
    <dgm:pt modelId="{B915621A-0CE4-084F-9090-115DA243A92C}" type="pres">
      <dgm:prSet presAssocID="{883662EF-AB9A-4D49-AC22-E95593129BE4}" presName="space" presStyleCnt="0"/>
      <dgm:spPr/>
    </dgm:pt>
    <dgm:pt modelId="{AAFB111E-6053-4740-8CAC-A81753621570}" type="pres">
      <dgm:prSet presAssocID="{883662EF-AB9A-4D49-AC22-E95593129BE4}" presName="rect1" presStyleLbl="alignAcc1" presStyleIdx="0" presStyleCnt="3"/>
      <dgm:spPr/>
    </dgm:pt>
    <dgm:pt modelId="{E5BD4E3E-59D0-9B42-9D76-CA64F626F0E6}" type="pres">
      <dgm:prSet presAssocID="{B3F7141A-B7D6-B14E-9DB6-1BA6FD9F9253}" presName="vertSpace2" presStyleLbl="node1" presStyleIdx="0" presStyleCnt="3"/>
      <dgm:spPr/>
    </dgm:pt>
    <dgm:pt modelId="{7ABA2631-92B4-C24C-B751-28DBDF48F692}" type="pres">
      <dgm:prSet presAssocID="{B3F7141A-B7D6-B14E-9DB6-1BA6FD9F9253}" presName="circle2" presStyleLbl="node1" presStyleIdx="1" presStyleCnt="3"/>
      <dgm:spPr>
        <a:solidFill>
          <a:schemeClr val="tx2"/>
        </a:solidFill>
      </dgm:spPr>
    </dgm:pt>
    <dgm:pt modelId="{7D2C653D-41DB-BB4B-B976-D11C30CFC729}" type="pres">
      <dgm:prSet presAssocID="{B3F7141A-B7D6-B14E-9DB6-1BA6FD9F9253}" presName="rect2" presStyleLbl="alignAcc1" presStyleIdx="1" presStyleCnt="3"/>
      <dgm:spPr/>
    </dgm:pt>
    <dgm:pt modelId="{98CA3A07-A993-CD43-AF74-A4D1EAD73B7D}" type="pres">
      <dgm:prSet presAssocID="{271F526E-B80C-734B-9B37-C5826579F668}" presName="vertSpace3" presStyleLbl="node1" presStyleIdx="1" presStyleCnt="3"/>
      <dgm:spPr/>
    </dgm:pt>
    <dgm:pt modelId="{6119918A-F6B3-C046-A342-D5225E39500A}" type="pres">
      <dgm:prSet presAssocID="{271F526E-B80C-734B-9B37-C5826579F668}" presName="circle3" presStyleLbl="node1" presStyleIdx="2" presStyleCnt="3"/>
      <dgm:spPr/>
    </dgm:pt>
    <dgm:pt modelId="{1BA5C546-8206-B540-A05B-2B78B4EDDE6E}" type="pres">
      <dgm:prSet presAssocID="{271F526E-B80C-734B-9B37-C5826579F668}" presName="rect3" presStyleLbl="alignAcc1" presStyleIdx="2" presStyleCnt="3"/>
      <dgm:spPr/>
    </dgm:pt>
    <dgm:pt modelId="{88B4EF2B-3B58-2A45-9E07-367ECC9E0D36}" type="pres">
      <dgm:prSet presAssocID="{883662EF-AB9A-4D49-AC22-E95593129BE4}" presName="rect1ParTxNoCh" presStyleLbl="alignAcc1" presStyleIdx="2" presStyleCnt="3">
        <dgm:presLayoutVars>
          <dgm:chMax val="1"/>
          <dgm:bulletEnabled val="1"/>
        </dgm:presLayoutVars>
      </dgm:prSet>
      <dgm:spPr/>
    </dgm:pt>
    <dgm:pt modelId="{EC5381A7-CA1B-2D49-A6D3-293D7D7ED510}" type="pres">
      <dgm:prSet presAssocID="{B3F7141A-B7D6-B14E-9DB6-1BA6FD9F9253}" presName="rect2ParTxNoCh" presStyleLbl="alignAcc1" presStyleIdx="2" presStyleCnt="3">
        <dgm:presLayoutVars>
          <dgm:chMax val="1"/>
          <dgm:bulletEnabled val="1"/>
        </dgm:presLayoutVars>
      </dgm:prSet>
      <dgm:spPr/>
    </dgm:pt>
    <dgm:pt modelId="{0DE669E9-8013-DD47-890E-70E0BCF33B4A}" type="pres">
      <dgm:prSet presAssocID="{271F526E-B80C-734B-9B37-C5826579F668}" presName="rect3ParTxNoCh" presStyleLbl="alignAcc1" presStyleIdx="2" presStyleCnt="3">
        <dgm:presLayoutVars>
          <dgm:chMax val="1"/>
          <dgm:bulletEnabled val="1"/>
        </dgm:presLayoutVars>
      </dgm:prSet>
      <dgm:spPr/>
    </dgm:pt>
  </dgm:ptLst>
  <dgm:cxnLst>
    <dgm:cxn modelId="{A0CE4B01-AA58-3247-90D4-415DCA0C3A2B}" type="presOf" srcId="{271F526E-B80C-734B-9B37-C5826579F668}" destId="{1BA5C546-8206-B540-A05B-2B78B4EDDE6E}" srcOrd="0" destOrd="0" presId="urn:microsoft.com/office/officeart/2005/8/layout/target3"/>
    <dgm:cxn modelId="{487F1F1D-DF25-A34A-AF4E-3028BB87D748}" srcId="{90C35910-0DCD-EF48-A38F-A5E022A92558}" destId="{B3F7141A-B7D6-B14E-9DB6-1BA6FD9F9253}" srcOrd="1" destOrd="0" parTransId="{537973F9-7BC5-F049-8163-AB42B6670407}" sibTransId="{40F76A6C-E925-4346-89AE-831961F6D246}"/>
    <dgm:cxn modelId="{5258DA86-ED06-6B40-9E62-9D81F6FFA8C8}" type="presOf" srcId="{B3F7141A-B7D6-B14E-9DB6-1BA6FD9F9253}" destId="{EC5381A7-CA1B-2D49-A6D3-293D7D7ED510}" srcOrd="1" destOrd="0" presId="urn:microsoft.com/office/officeart/2005/8/layout/target3"/>
    <dgm:cxn modelId="{29813D93-8596-F047-B1C1-A12D521467F1}" srcId="{90C35910-0DCD-EF48-A38F-A5E022A92558}" destId="{883662EF-AB9A-4D49-AC22-E95593129BE4}" srcOrd="0" destOrd="0" parTransId="{18058911-54A3-2D4A-AAFE-45C32F9E4129}" sibTransId="{C3E4AEA1-0409-FC41-8D75-7D04CCB404F5}"/>
    <dgm:cxn modelId="{1E5757A7-8087-354A-B1DC-1401AC0EFDB6}" type="presOf" srcId="{B3F7141A-B7D6-B14E-9DB6-1BA6FD9F9253}" destId="{7D2C653D-41DB-BB4B-B976-D11C30CFC729}" srcOrd="0" destOrd="0" presId="urn:microsoft.com/office/officeart/2005/8/layout/target3"/>
    <dgm:cxn modelId="{15AA46AE-F237-774B-B013-EEA2F26972C0}" type="presOf" srcId="{883662EF-AB9A-4D49-AC22-E95593129BE4}" destId="{AAFB111E-6053-4740-8CAC-A81753621570}" srcOrd="0" destOrd="0" presId="urn:microsoft.com/office/officeart/2005/8/layout/target3"/>
    <dgm:cxn modelId="{8E852CCA-7414-0F4B-9E88-013C3FA056F0}" type="presOf" srcId="{883662EF-AB9A-4D49-AC22-E95593129BE4}" destId="{88B4EF2B-3B58-2A45-9E07-367ECC9E0D36}" srcOrd="1" destOrd="0" presId="urn:microsoft.com/office/officeart/2005/8/layout/target3"/>
    <dgm:cxn modelId="{7F710BE7-F67C-DF4E-A909-248A0F42BE56}" srcId="{90C35910-0DCD-EF48-A38F-A5E022A92558}" destId="{271F526E-B80C-734B-9B37-C5826579F668}" srcOrd="2" destOrd="0" parTransId="{8187E210-CD6C-614C-A761-796E984F198D}" sibTransId="{CF79A4EF-6612-0443-AFE6-DC59607F60A4}"/>
    <dgm:cxn modelId="{03F1FCF5-A025-BB4F-A03A-5FE15CDEAFA5}" type="presOf" srcId="{271F526E-B80C-734B-9B37-C5826579F668}" destId="{0DE669E9-8013-DD47-890E-70E0BCF33B4A}" srcOrd="1" destOrd="0" presId="urn:microsoft.com/office/officeart/2005/8/layout/target3"/>
    <dgm:cxn modelId="{DC8FCCFC-DD29-2B49-BCBA-F450E49D0CC5}" type="presOf" srcId="{90C35910-0DCD-EF48-A38F-A5E022A92558}" destId="{C1CFFA7C-66AF-8F41-8639-A2500FB9EC54}" srcOrd="0" destOrd="0" presId="urn:microsoft.com/office/officeart/2005/8/layout/target3"/>
    <dgm:cxn modelId="{08AF80A9-CBCC-174E-A3CC-2909D81A1E21}" type="presParOf" srcId="{C1CFFA7C-66AF-8F41-8639-A2500FB9EC54}" destId="{01263ADA-1746-1F46-B9E9-8F69FB15FA8F}" srcOrd="0" destOrd="0" presId="urn:microsoft.com/office/officeart/2005/8/layout/target3"/>
    <dgm:cxn modelId="{70D9B6F5-D276-B148-AAA5-06FE9B4DA721}" type="presParOf" srcId="{C1CFFA7C-66AF-8F41-8639-A2500FB9EC54}" destId="{B915621A-0CE4-084F-9090-115DA243A92C}" srcOrd="1" destOrd="0" presId="urn:microsoft.com/office/officeart/2005/8/layout/target3"/>
    <dgm:cxn modelId="{6DCB3A54-C0D4-F140-AC0F-88E75F230183}" type="presParOf" srcId="{C1CFFA7C-66AF-8F41-8639-A2500FB9EC54}" destId="{AAFB111E-6053-4740-8CAC-A81753621570}" srcOrd="2" destOrd="0" presId="urn:microsoft.com/office/officeart/2005/8/layout/target3"/>
    <dgm:cxn modelId="{CA0CDEB4-E1B4-4846-B340-189E03F70159}" type="presParOf" srcId="{C1CFFA7C-66AF-8F41-8639-A2500FB9EC54}" destId="{E5BD4E3E-59D0-9B42-9D76-CA64F626F0E6}" srcOrd="3" destOrd="0" presId="urn:microsoft.com/office/officeart/2005/8/layout/target3"/>
    <dgm:cxn modelId="{95C4BA08-DB6A-3847-A91A-B121F245A0B9}" type="presParOf" srcId="{C1CFFA7C-66AF-8F41-8639-A2500FB9EC54}" destId="{7ABA2631-92B4-C24C-B751-28DBDF48F692}" srcOrd="4" destOrd="0" presId="urn:microsoft.com/office/officeart/2005/8/layout/target3"/>
    <dgm:cxn modelId="{D266A7EB-A2D7-E447-B609-E2BFA37C9D4C}" type="presParOf" srcId="{C1CFFA7C-66AF-8F41-8639-A2500FB9EC54}" destId="{7D2C653D-41DB-BB4B-B976-D11C30CFC729}" srcOrd="5" destOrd="0" presId="urn:microsoft.com/office/officeart/2005/8/layout/target3"/>
    <dgm:cxn modelId="{D897EC7A-7E0C-C645-B549-EC99002A6C62}" type="presParOf" srcId="{C1CFFA7C-66AF-8F41-8639-A2500FB9EC54}" destId="{98CA3A07-A993-CD43-AF74-A4D1EAD73B7D}" srcOrd="6" destOrd="0" presId="urn:microsoft.com/office/officeart/2005/8/layout/target3"/>
    <dgm:cxn modelId="{8E46EEF7-E316-8243-8B1F-084EB83ECDD4}" type="presParOf" srcId="{C1CFFA7C-66AF-8F41-8639-A2500FB9EC54}" destId="{6119918A-F6B3-C046-A342-D5225E39500A}" srcOrd="7" destOrd="0" presId="urn:microsoft.com/office/officeart/2005/8/layout/target3"/>
    <dgm:cxn modelId="{B6428582-79B9-3648-AE81-9E5E5801863F}" type="presParOf" srcId="{C1CFFA7C-66AF-8F41-8639-A2500FB9EC54}" destId="{1BA5C546-8206-B540-A05B-2B78B4EDDE6E}" srcOrd="8" destOrd="0" presId="urn:microsoft.com/office/officeart/2005/8/layout/target3"/>
    <dgm:cxn modelId="{80E35955-B889-5242-9ED9-AF346E1A6B00}" type="presParOf" srcId="{C1CFFA7C-66AF-8F41-8639-A2500FB9EC54}" destId="{88B4EF2B-3B58-2A45-9E07-367ECC9E0D36}" srcOrd="9" destOrd="0" presId="urn:microsoft.com/office/officeart/2005/8/layout/target3"/>
    <dgm:cxn modelId="{A739DA2F-F5C7-574F-9393-FABD90ABFDD7}" type="presParOf" srcId="{C1CFFA7C-66AF-8F41-8639-A2500FB9EC54}" destId="{EC5381A7-CA1B-2D49-A6D3-293D7D7ED510}" srcOrd="10" destOrd="0" presId="urn:microsoft.com/office/officeart/2005/8/layout/target3"/>
    <dgm:cxn modelId="{C0DCF030-8402-F448-9710-A80638D00639}" type="presParOf" srcId="{C1CFFA7C-66AF-8F41-8639-A2500FB9EC54}" destId="{0DE669E9-8013-DD47-890E-70E0BCF33B4A}" srcOrd="11"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794E1FD6-45C4-3B4B-BD36-62948B74CA19}"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1997B4A1-D7A0-6F43-9A74-A2E7E4EF8054}">
      <dgm:prSet custT="1"/>
      <dgm:spPr/>
      <dgm:t>
        <a:bodyPr/>
        <a:lstStyle/>
        <a:p>
          <a:pPr rtl="0"/>
          <a:r>
            <a:rPr lang="en-US" sz="1800" dirty="0" err="1"/>
            <a:t>Keylogger</a:t>
          </a:r>
          <a:endParaRPr lang="en-US" sz="1800" dirty="0"/>
        </a:p>
      </dgm:t>
    </dgm:pt>
    <dgm:pt modelId="{D2B6D1C9-BC2D-6543-BF92-BE4EB5C900E2}" type="parTrans" cxnId="{772C4058-C162-4844-A5FF-1E6C639F2CC6}">
      <dgm:prSet/>
      <dgm:spPr/>
      <dgm:t>
        <a:bodyPr/>
        <a:lstStyle/>
        <a:p>
          <a:endParaRPr lang="en-US"/>
        </a:p>
      </dgm:t>
    </dgm:pt>
    <dgm:pt modelId="{6C14A7CA-016A-C74B-9DC6-73E2BA883FA1}" type="sibTrans" cxnId="{772C4058-C162-4844-A5FF-1E6C639F2CC6}">
      <dgm:prSet/>
      <dgm:spPr/>
      <dgm:t>
        <a:bodyPr/>
        <a:lstStyle/>
        <a:p>
          <a:endParaRPr lang="en-US"/>
        </a:p>
      </dgm:t>
    </dgm:pt>
    <dgm:pt modelId="{4C102131-6C3A-3548-AA6E-ECF7D354EC1E}">
      <dgm:prSet/>
      <dgm:spPr/>
      <dgm:t>
        <a:bodyPr/>
        <a:lstStyle/>
        <a:p>
          <a:pPr rtl="0"/>
          <a:r>
            <a:rPr lang="en-US" dirty="0"/>
            <a:t>Captures keystrokes on the infected machine to allow an attacker to monitor user login and password credentials</a:t>
          </a:r>
        </a:p>
      </dgm:t>
    </dgm:pt>
    <dgm:pt modelId="{42388147-F6D9-BE4C-A378-8563C5D4A946}" type="parTrans" cxnId="{F6DA15F7-6C37-F742-9078-128640A3E84F}">
      <dgm:prSet/>
      <dgm:spPr/>
      <dgm:t>
        <a:bodyPr/>
        <a:lstStyle/>
        <a:p>
          <a:endParaRPr lang="en-US"/>
        </a:p>
      </dgm:t>
    </dgm:pt>
    <dgm:pt modelId="{550F9CA7-1E7E-9E47-BAE7-F214D7DB8C1F}" type="sibTrans" cxnId="{F6DA15F7-6C37-F742-9078-128640A3E84F}">
      <dgm:prSet/>
      <dgm:spPr/>
      <dgm:t>
        <a:bodyPr/>
        <a:lstStyle/>
        <a:p>
          <a:endParaRPr lang="en-US"/>
        </a:p>
      </dgm:t>
    </dgm:pt>
    <dgm:pt modelId="{6A9E211A-E010-4B48-86A5-8B97C0DFDC4C}">
      <dgm:prSet custT="1"/>
      <dgm:spPr/>
      <dgm:t>
        <a:bodyPr/>
        <a:lstStyle/>
        <a:p>
          <a:pPr rtl="0"/>
          <a:r>
            <a:rPr lang="en-US" sz="1800" dirty="0"/>
            <a:t>Spyware</a:t>
          </a:r>
        </a:p>
      </dgm:t>
    </dgm:pt>
    <dgm:pt modelId="{E9D51AA1-6722-0C46-8B7C-421644F33CBC}" type="parTrans" cxnId="{EDA7F48B-0CAE-3144-81BC-324CBC18686F}">
      <dgm:prSet/>
      <dgm:spPr/>
      <dgm:t>
        <a:bodyPr/>
        <a:lstStyle/>
        <a:p>
          <a:endParaRPr lang="en-US"/>
        </a:p>
      </dgm:t>
    </dgm:pt>
    <dgm:pt modelId="{E4124A26-CCDF-1A47-A730-296474CA7717}" type="sibTrans" cxnId="{EDA7F48B-0CAE-3144-81BC-324CBC18686F}">
      <dgm:prSet/>
      <dgm:spPr/>
      <dgm:t>
        <a:bodyPr/>
        <a:lstStyle/>
        <a:p>
          <a:endParaRPr lang="en-US"/>
        </a:p>
      </dgm:t>
    </dgm:pt>
    <dgm:pt modelId="{7C1A7099-05AA-DF45-B5F9-A4EAF152251C}">
      <dgm:prSet/>
      <dgm:spPr/>
      <dgm:t>
        <a:bodyPr/>
        <a:lstStyle/>
        <a:p>
          <a:pPr rtl="0"/>
          <a:r>
            <a:rPr lang="en-US" dirty="0"/>
            <a:t>Developed in response to efforts to try and stop </a:t>
          </a:r>
          <a:r>
            <a:rPr lang="en-US" dirty="0" err="1"/>
            <a:t>keylogging</a:t>
          </a:r>
          <a:endParaRPr lang="en-US" dirty="0"/>
        </a:p>
      </dgm:t>
    </dgm:pt>
    <dgm:pt modelId="{17845631-0F4C-764E-ABE6-94F255B59916}" type="parTrans" cxnId="{87403540-6973-E541-8F0E-1810809C549A}">
      <dgm:prSet/>
      <dgm:spPr/>
      <dgm:t>
        <a:bodyPr/>
        <a:lstStyle/>
        <a:p>
          <a:endParaRPr lang="en-US"/>
        </a:p>
      </dgm:t>
    </dgm:pt>
    <dgm:pt modelId="{6F3BD5F7-007E-2E47-88DD-299B2DC07D16}" type="sibTrans" cxnId="{87403540-6973-E541-8F0E-1810809C549A}">
      <dgm:prSet/>
      <dgm:spPr/>
      <dgm:t>
        <a:bodyPr/>
        <a:lstStyle/>
        <a:p>
          <a:endParaRPr lang="en-US"/>
        </a:p>
      </dgm:t>
    </dgm:pt>
    <dgm:pt modelId="{7561F6E5-30FD-374A-A9D3-30FA0A4457E9}">
      <dgm:prSet/>
      <dgm:spPr/>
      <dgm:t>
        <a:bodyPr/>
        <a:lstStyle/>
        <a:p>
          <a:pPr rtl="0"/>
          <a:r>
            <a:rPr lang="en-US" dirty="0"/>
            <a:t>Subvert the compromised machine to allow monitoring of a wide range of activity on the system which can result in significantly compromising the user’s personal information</a:t>
          </a:r>
        </a:p>
      </dgm:t>
    </dgm:pt>
    <dgm:pt modelId="{754B88A9-5972-2A4F-94A2-A83B4A6B5C26}" type="parTrans" cxnId="{8584B5B9-6BD6-8547-88A2-7F6E7FC2D6D4}">
      <dgm:prSet/>
      <dgm:spPr/>
      <dgm:t>
        <a:bodyPr/>
        <a:lstStyle/>
        <a:p>
          <a:endParaRPr lang="en-US"/>
        </a:p>
      </dgm:t>
    </dgm:pt>
    <dgm:pt modelId="{D16BD21E-8C8E-C54A-99D9-B47B0D86C63C}" type="sibTrans" cxnId="{8584B5B9-6BD6-8547-88A2-7F6E7FC2D6D4}">
      <dgm:prSet/>
      <dgm:spPr/>
      <dgm:t>
        <a:bodyPr/>
        <a:lstStyle/>
        <a:p>
          <a:endParaRPr lang="en-US"/>
        </a:p>
      </dgm:t>
    </dgm:pt>
    <dgm:pt modelId="{94144BA5-5992-D349-A7AF-E2B2EEC99161}">
      <dgm:prSet custT="1"/>
      <dgm:spPr/>
      <dgm:t>
        <a:bodyPr/>
        <a:lstStyle/>
        <a:p>
          <a:pPr rtl="0"/>
          <a:r>
            <a:rPr lang="en-US" sz="1800" dirty="0"/>
            <a:t>Phishing</a:t>
          </a:r>
        </a:p>
      </dgm:t>
    </dgm:pt>
    <dgm:pt modelId="{68157A5B-701C-F242-8B20-41FE0C1EA9F0}" type="parTrans" cxnId="{AA82B649-EA4D-D24E-9523-F1F69D847A74}">
      <dgm:prSet/>
      <dgm:spPr/>
      <dgm:t>
        <a:bodyPr/>
        <a:lstStyle/>
        <a:p>
          <a:endParaRPr lang="en-US"/>
        </a:p>
      </dgm:t>
    </dgm:pt>
    <dgm:pt modelId="{FCFD699B-FA1C-774D-BB42-51754E8C24AF}" type="sibTrans" cxnId="{AA82B649-EA4D-D24E-9523-F1F69D847A74}">
      <dgm:prSet/>
      <dgm:spPr/>
      <dgm:t>
        <a:bodyPr/>
        <a:lstStyle/>
        <a:p>
          <a:endParaRPr lang="en-US"/>
        </a:p>
      </dgm:t>
    </dgm:pt>
    <dgm:pt modelId="{319E3C16-B323-C948-9A78-C77E6D547227}">
      <dgm:prSet/>
      <dgm:spPr/>
      <dgm:t>
        <a:bodyPr/>
        <a:lstStyle/>
        <a:p>
          <a:pPr rtl="0"/>
          <a:r>
            <a:rPr lang="en-US" dirty="0"/>
            <a:t>Exploits social engineering to leverage the user’s trust by masquerading as communication from a trusted source</a:t>
          </a:r>
        </a:p>
      </dgm:t>
    </dgm:pt>
    <dgm:pt modelId="{324F8663-E297-C64C-99C3-E826F5C777DC}" type="parTrans" cxnId="{5E089DDE-82ED-F743-8DB2-BDA3AADF6474}">
      <dgm:prSet/>
      <dgm:spPr/>
      <dgm:t>
        <a:bodyPr/>
        <a:lstStyle/>
        <a:p>
          <a:endParaRPr lang="en-US"/>
        </a:p>
      </dgm:t>
    </dgm:pt>
    <dgm:pt modelId="{3D342884-F1AD-1647-A653-3BD83D3A8D50}" type="sibTrans" cxnId="{5E089DDE-82ED-F743-8DB2-BDA3AADF6474}">
      <dgm:prSet/>
      <dgm:spPr/>
      <dgm:t>
        <a:bodyPr/>
        <a:lstStyle/>
        <a:p>
          <a:endParaRPr lang="en-US"/>
        </a:p>
      </dgm:t>
    </dgm:pt>
    <dgm:pt modelId="{AC4705D8-7D10-AD40-9A8B-0F63A7415362}">
      <dgm:prSet custT="1"/>
      <dgm:spPr/>
      <dgm:t>
        <a:bodyPr/>
        <a:lstStyle/>
        <a:p>
          <a:pPr rtl="0"/>
          <a:r>
            <a:rPr lang="en-US" sz="1800" dirty="0"/>
            <a:t>Spear-phishing</a:t>
          </a:r>
        </a:p>
      </dgm:t>
    </dgm:pt>
    <dgm:pt modelId="{B3D96D39-8363-DD4F-BE32-24D30E22ABE2}" type="parTrans" cxnId="{91FE22FD-B2C8-E04D-A823-022727F3BD8D}">
      <dgm:prSet/>
      <dgm:spPr/>
      <dgm:t>
        <a:bodyPr/>
        <a:lstStyle/>
        <a:p>
          <a:endParaRPr lang="en-US"/>
        </a:p>
      </dgm:t>
    </dgm:pt>
    <dgm:pt modelId="{F7CB7233-3F57-DD4B-BBF8-75B4A37D9937}" type="sibTrans" cxnId="{91FE22FD-B2C8-E04D-A823-022727F3BD8D}">
      <dgm:prSet/>
      <dgm:spPr/>
      <dgm:t>
        <a:bodyPr/>
        <a:lstStyle/>
        <a:p>
          <a:endParaRPr lang="en-US"/>
        </a:p>
      </dgm:t>
    </dgm:pt>
    <dgm:pt modelId="{7D674B94-7AA7-AD42-A997-78F9096F0655}">
      <dgm:prSet/>
      <dgm:spPr/>
      <dgm:t>
        <a:bodyPr/>
        <a:lstStyle/>
        <a:p>
          <a:pPr rtl="0"/>
          <a:r>
            <a:rPr lang="en-US" dirty="0"/>
            <a:t>An e-mail claiming to be from a trusted source, however, the recipients are carefully researched by the attacker, and each e-mail is carefully crafted to suit its recipient specifically</a:t>
          </a:r>
        </a:p>
      </dgm:t>
    </dgm:pt>
    <dgm:pt modelId="{887BB381-C51E-AB46-9142-A8AA343D13FC}" type="parTrans" cxnId="{33D0ABF4-42AF-FC40-B261-59D09D531F9C}">
      <dgm:prSet/>
      <dgm:spPr/>
      <dgm:t>
        <a:bodyPr/>
        <a:lstStyle/>
        <a:p>
          <a:endParaRPr lang="en-US"/>
        </a:p>
      </dgm:t>
    </dgm:pt>
    <dgm:pt modelId="{70025A6B-95D0-CE43-A332-BF0C1C013BD1}" type="sibTrans" cxnId="{33D0ABF4-42AF-FC40-B261-59D09D531F9C}">
      <dgm:prSet/>
      <dgm:spPr/>
      <dgm:t>
        <a:bodyPr/>
        <a:lstStyle/>
        <a:p>
          <a:endParaRPr lang="en-US"/>
        </a:p>
      </dgm:t>
    </dgm:pt>
    <dgm:pt modelId="{F3178F45-956D-6346-9B6B-EF13068E0752}" type="pres">
      <dgm:prSet presAssocID="{794E1FD6-45C4-3B4B-BD36-62948B74CA19}" presName="linear" presStyleCnt="0">
        <dgm:presLayoutVars>
          <dgm:dir/>
          <dgm:animLvl val="lvl"/>
          <dgm:resizeHandles val="exact"/>
        </dgm:presLayoutVars>
      </dgm:prSet>
      <dgm:spPr/>
    </dgm:pt>
    <dgm:pt modelId="{43B0A519-B254-0942-B233-EE3B3394ACF0}" type="pres">
      <dgm:prSet presAssocID="{1997B4A1-D7A0-6F43-9A74-A2E7E4EF8054}" presName="parentLin" presStyleCnt="0"/>
      <dgm:spPr/>
    </dgm:pt>
    <dgm:pt modelId="{8BEC1AC4-C71E-0842-B015-5927A958A269}" type="pres">
      <dgm:prSet presAssocID="{1997B4A1-D7A0-6F43-9A74-A2E7E4EF8054}" presName="parentLeftMargin" presStyleLbl="node1" presStyleIdx="0" presStyleCnt="4"/>
      <dgm:spPr/>
    </dgm:pt>
    <dgm:pt modelId="{BF39DD63-2F12-7648-901C-823DECD3D918}" type="pres">
      <dgm:prSet presAssocID="{1997B4A1-D7A0-6F43-9A74-A2E7E4EF8054}" presName="parentText" presStyleLbl="node1" presStyleIdx="0" presStyleCnt="4" custScaleX="39560">
        <dgm:presLayoutVars>
          <dgm:chMax val="0"/>
          <dgm:bulletEnabled val="1"/>
        </dgm:presLayoutVars>
      </dgm:prSet>
      <dgm:spPr/>
    </dgm:pt>
    <dgm:pt modelId="{D0784C5D-917D-8542-9B69-E6AE36351FC1}" type="pres">
      <dgm:prSet presAssocID="{1997B4A1-D7A0-6F43-9A74-A2E7E4EF8054}" presName="negativeSpace" presStyleCnt="0"/>
      <dgm:spPr/>
    </dgm:pt>
    <dgm:pt modelId="{9A6685BA-ECF9-E34D-9CED-CD09EC60464C}" type="pres">
      <dgm:prSet presAssocID="{1997B4A1-D7A0-6F43-9A74-A2E7E4EF8054}" presName="childText" presStyleLbl="conFgAcc1" presStyleIdx="0" presStyleCnt="4">
        <dgm:presLayoutVars>
          <dgm:bulletEnabled val="1"/>
        </dgm:presLayoutVars>
      </dgm:prSet>
      <dgm:spPr/>
    </dgm:pt>
    <dgm:pt modelId="{BAD4BF6E-0593-9A46-882F-1841027DE37C}" type="pres">
      <dgm:prSet presAssocID="{6C14A7CA-016A-C74B-9DC6-73E2BA883FA1}" presName="spaceBetweenRectangles" presStyleCnt="0"/>
      <dgm:spPr/>
    </dgm:pt>
    <dgm:pt modelId="{9A382E4C-6C45-2747-BA76-23F5D538DE14}" type="pres">
      <dgm:prSet presAssocID="{6A9E211A-E010-4B48-86A5-8B97C0DFDC4C}" presName="parentLin" presStyleCnt="0"/>
      <dgm:spPr/>
    </dgm:pt>
    <dgm:pt modelId="{C6BBFEC9-81F3-1048-8108-685AC6DEFE87}" type="pres">
      <dgm:prSet presAssocID="{6A9E211A-E010-4B48-86A5-8B97C0DFDC4C}" presName="parentLeftMargin" presStyleLbl="node1" presStyleIdx="0" presStyleCnt="4"/>
      <dgm:spPr/>
    </dgm:pt>
    <dgm:pt modelId="{C41E4786-3337-9A40-920A-9448742A58A5}" type="pres">
      <dgm:prSet presAssocID="{6A9E211A-E010-4B48-86A5-8B97C0DFDC4C}" presName="parentText" presStyleLbl="node1" presStyleIdx="1" presStyleCnt="4" custScaleX="42307">
        <dgm:presLayoutVars>
          <dgm:chMax val="0"/>
          <dgm:bulletEnabled val="1"/>
        </dgm:presLayoutVars>
      </dgm:prSet>
      <dgm:spPr/>
    </dgm:pt>
    <dgm:pt modelId="{1D6ACF85-275E-8346-8797-37A73F335D30}" type="pres">
      <dgm:prSet presAssocID="{6A9E211A-E010-4B48-86A5-8B97C0DFDC4C}" presName="negativeSpace" presStyleCnt="0"/>
      <dgm:spPr/>
    </dgm:pt>
    <dgm:pt modelId="{76BBE55B-D7D7-EC47-80B7-26A20D2864A5}" type="pres">
      <dgm:prSet presAssocID="{6A9E211A-E010-4B48-86A5-8B97C0DFDC4C}" presName="childText" presStyleLbl="conFgAcc1" presStyleIdx="1" presStyleCnt="4">
        <dgm:presLayoutVars>
          <dgm:bulletEnabled val="1"/>
        </dgm:presLayoutVars>
      </dgm:prSet>
      <dgm:spPr/>
    </dgm:pt>
    <dgm:pt modelId="{FF1A565A-E486-4E4E-BD91-A52B8F3AB944}" type="pres">
      <dgm:prSet presAssocID="{E4124A26-CCDF-1A47-A730-296474CA7717}" presName="spaceBetweenRectangles" presStyleCnt="0"/>
      <dgm:spPr/>
    </dgm:pt>
    <dgm:pt modelId="{E8F05EC4-E2A8-AE48-A544-C1D84E1C96E3}" type="pres">
      <dgm:prSet presAssocID="{94144BA5-5992-D349-A7AF-E2B2EEC99161}" presName="parentLin" presStyleCnt="0"/>
      <dgm:spPr/>
    </dgm:pt>
    <dgm:pt modelId="{F1D4CA5A-D484-4D4D-8182-D109B324082B}" type="pres">
      <dgm:prSet presAssocID="{94144BA5-5992-D349-A7AF-E2B2EEC99161}" presName="parentLeftMargin" presStyleLbl="node1" presStyleIdx="1" presStyleCnt="4"/>
      <dgm:spPr/>
    </dgm:pt>
    <dgm:pt modelId="{43804DC0-4FAE-E346-9335-7E54B9D1174B}" type="pres">
      <dgm:prSet presAssocID="{94144BA5-5992-D349-A7AF-E2B2EEC99161}" presName="parentText" presStyleLbl="node1" presStyleIdx="2" presStyleCnt="4" custScaleX="42307">
        <dgm:presLayoutVars>
          <dgm:chMax val="0"/>
          <dgm:bulletEnabled val="1"/>
        </dgm:presLayoutVars>
      </dgm:prSet>
      <dgm:spPr/>
    </dgm:pt>
    <dgm:pt modelId="{1965FA56-5629-AC4D-B588-90BDDB4F7178}" type="pres">
      <dgm:prSet presAssocID="{94144BA5-5992-D349-A7AF-E2B2EEC99161}" presName="negativeSpace" presStyleCnt="0"/>
      <dgm:spPr/>
    </dgm:pt>
    <dgm:pt modelId="{DF62F414-D982-9F43-B6FB-5970D33D978B}" type="pres">
      <dgm:prSet presAssocID="{94144BA5-5992-D349-A7AF-E2B2EEC99161}" presName="childText" presStyleLbl="conFgAcc1" presStyleIdx="2" presStyleCnt="4">
        <dgm:presLayoutVars>
          <dgm:bulletEnabled val="1"/>
        </dgm:presLayoutVars>
      </dgm:prSet>
      <dgm:spPr/>
    </dgm:pt>
    <dgm:pt modelId="{73F5FA2F-C49C-6445-A961-37CE81D8AF4E}" type="pres">
      <dgm:prSet presAssocID="{FCFD699B-FA1C-774D-BB42-51754E8C24AF}" presName="spaceBetweenRectangles" presStyleCnt="0"/>
      <dgm:spPr/>
    </dgm:pt>
    <dgm:pt modelId="{8268F165-B077-CB4C-8F97-7C671F952914}" type="pres">
      <dgm:prSet presAssocID="{AC4705D8-7D10-AD40-9A8B-0F63A7415362}" presName="parentLin" presStyleCnt="0"/>
      <dgm:spPr/>
    </dgm:pt>
    <dgm:pt modelId="{05FBAFA2-B1FE-6F4E-A8A4-87BD9701DC00}" type="pres">
      <dgm:prSet presAssocID="{AC4705D8-7D10-AD40-9A8B-0F63A7415362}" presName="parentLeftMargin" presStyleLbl="node1" presStyleIdx="2" presStyleCnt="4"/>
      <dgm:spPr/>
    </dgm:pt>
    <dgm:pt modelId="{3AA81EB8-659B-CA49-8888-060672D87954}" type="pres">
      <dgm:prSet presAssocID="{AC4705D8-7D10-AD40-9A8B-0F63A7415362}" presName="parentText" presStyleLbl="node1" presStyleIdx="3" presStyleCnt="4" custScaleX="42308">
        <dgm:presLayoutVars>
          <dgm:chMax val="0"/>
          <dgm:bulletEnabled val="1"/>
        </dgm:presLayoutVars>
      </dgm:prSet>
      <dgm:spPr/>
    </dgm:pt>
    <dgm:pt modelId="{55605DA8-8FDD-7643-A1EA-21865D700E4C}" type="pres">
      <dgm:prSet presAssocID="{AC4705D8-7D10-AD40-9A8B-0F63A7415362}" presName="negativeSpace" presStyleCnt="0"/>
      <dgm:spPr/>
    </dgm:pt>
    <dgm:pt modelId="{6E2A6AAE-1C7D-C34D-B15C-E13A37258CB2}" type="pres">
      <dgm:prSet presAssocID="{AC4705D8-7D10-AD40-9A8B-0F63A7415362}" presName="childText" presStyleLbl="conFgAcc1" presStyleIdx="3" presStyleCnt="4">
        <dgm:presLayoutVars>
          <dgm:bulletEnabled val="1"/>
        </dgm:presLayoutVars>
      </dgm:prSet>
      <dgm:spPr/>
    </dgm:pt>
  </dgm:ptLst>
  <dgm:cxnLst>
    <dgm:cxn modelId="{C877A202-43F1-D448-97CD-1754D16B6097}" type="presOf" srcId="{1997B4A1-D7A0-6F43-9A74-A2E7E4EF8054}" destId="{BF39DD63-2F12-7648-901C-823DECD3D918}" srcOrd="1" destOrd="0" presId="urn:microsoft.com/office/officeart/2005/8/layout/list1"/>
    <dgm:cxn modelId="{0D75D015-0687-8143-9B1E-DA8F1BC828FB}" type="presOf" srcId="{AC4705D8-7D10-AD40-9A8B-0F63A7415362}" destId="{05FBAFA2-B1FE-6F4E-A8A4-87BD9701DC00}" srcOrd="0" destOrd="0" presId="urn:microsoft.com/office/officeart/2005/8/layout/list1"/>
    <dgm:cxn modelId="{B948A41B-C022-A44D-B6CC-34A861C6E9C6}" type="presOf" srcId="{794E1FD6-45C4-3B4B-BD36-62948B74CA19}" destId="{F3178F45-956D-6346-9B6B-EF13068E0752}" srcOrd="0" destOrd="0" presId="urn:microsoft.com/office/officeart/2005/8/layout/list1"/>
    <dgm:cxn modelId="{AD7C2125-F0C5-094C-B5C1-891C5907426E}" type="presOf" srcId="{1997B4A1-D7A0-6F43-9A74-A2E7E4EF8054}" destId="{8BEC1AC4-C71E-0842-B015-5927A958A269}" srcOrd="0" destOrd="0" presId="urn:microsoft.com/office/officeart/2005/8/layout/list1"/>
    <dgm:cxn modelId="{188F4A29-48F9-0D41-93CB-216DEDCDF6F8}" type="presOf" srcId="{7561F6E5-30FD-374A-A9D3-30FA0A4457E9}" destId="{76BBE55B-D7D7-EC47-80B7-26A20D2864A5}" srcOrd="0" destOrd="1" presId="urn:microsoft.com/office/officeart/2005/8/layout/list1"/>
    <dgm:cxn modelId="{87403540-6973-E541-8F0E-1810809C549A}" srcId="{6A9E211A-E010-4B48-86A5-8B97C0DFDC4C}" destId="{7C1A7099-05AA-DF45-B5F9-A4EAF152251C}" srcOrd="0" destOrd="0" parTransId="{17845631-0F4C-764E-ABE6-94F255B59916}" sibTransId="{6F3BD5F7-007E-2E47-88DD-299B2DC07D16}"/>
    <dgm:cxn modelId="{AA82B649-EA4D-D24E-9523-F1F69D847A74}" srcId="{794E1FD6-45C4-3B4B-BD36-62948B74CA19}" destId="{94144BA5-5992-D349-A7AF-E2B2EEC99161}" srcOrd="2" destOrd="0" parTransId="{68157A5B-701C-F242-8B20-41FE0C1EA9F0}" sibTransId="{FCFD699B-FA1C-774D-BB42-51754E8C24AF}"/>
    <dgm:cxn modelId="{772C4058-C162-4844-A5FF-1E6C639F2CC6}" srcId="{794E1FD6-45C4-3B4B-BD36-62948B74CA19}" destId="{1997B4A1-D7A0-6F43-9A74-A2E7E4EF8054}" srcOrd="0" destOrd="0" parTransId="{D2B6D1C9-BC2D-6543-BF92-BE4EB5C900E2}" sibTransId="{6C14A7CA-016A-C74B-9DC6-73E2BA883FA1}"/>
    <dgm:cxn modelId="{DD07E458-B917-C445-83AA-5BB40D1FB1FA}" type="presOf" srcId="{319E3C16-B323-C948-9A78-C77E6D547227}" destId="{DF62F414-D982-9F43-B6FB-5970D33D978B}" srcOrd="0" destOrd="0" presId="urn:microsoft.com/office/officeart/2005/8/layout/list1"/>
    <dgm:cxn modelId="{AF7CFB78-080D-4143-B048-27437CEEB7F5}" type="presOf" srcId="{6A9E211A-E010-4B48-86A5-8B97C0DFDC4C}" destId="{C6BBFEC9-81F3-1048-8108-685AC6DEFE87}" srcOrd="0" destOrd="0" presId="urn:microsoft.com/office/officeart/2005/8/layout/list1"/>
    <dgm:cxn modelId="{6F845C79-C35F-E247-9FC1-F0682E124ADC}" type="presOf" srcId="{4C102131-6C3A-3548-AA6E-ECF7D354EC1E}" destId="{9A6685BA-ECF9-E34D-9CED-CD09EC60464C}" srcOrd="0" destOrd="0" presId="urn:microsoft.com/office/officeart/2005/8/layout/list1"/>
    <dgm:cxn modelId="{EDA7F48B-0CAE-3144-81BC-324CBC18686F}" srcId="{794E1FD6-45C4-3B4B-BD36-62948B74CA19}" destId="{6A9E211A-E010-4B48-86A5-8B97C0DFDC4C}" srcOrd="1" destOrd="0" parTransId="{E9D51AA1-6722-0C46-8B7C-421644F33CBC}" sibTransId="{E4124A26-CCDF-1A47-A730-296474CA7717}"/>
    <dgm:cxn modelId="{8584B5B9-6BD6-8547-88A2-7F6E7FC2D6D4}" srcId="{6A9E211A-E010-4B48-86A5-8B97C0DFDC4C}" destId="{7561F6E5-30FD-374A-A9D3-30FA0A4457E9}" srcOrd="1" destOrd="0" parTransId="{754B88A9-5972-2A4F-94A2-A83B4A6B5C26}" sibTransId="{D16BD21E-8C8E-C54A-99D9-B47B0D86C63C}"/>
    <dgm:cxn modelId="{490FB7B9-2F8C-3447-A0B2-3D31C65B54E8}" type="presOf" srcId="{94144BA5-5992-D349-A7AF-E2B2EEC99161}" destId="{F1D4CA5A-D484-4D4D-8182-D109B324082B}" srcOrd="0" destOrd="0" presId="urn:microsoft.com/office/officeart/2005/8/layout/list1"/>
    <dgm:cxn modelId="{E71563C0-DCFA-0E46-90FD-FFA94A369C92}" type="presOf" srcId="{94144BA5-5992-D349-A7AF-E2B2EEC99161}" destId="{43804DC0-4FAE-E346-9335-7E54B9D1174B}" srcOrd="1" destOrd="0" presId="urn:microsoft.com/office/officeart/2005/8/layout/list1"/>
    <dgm:cxn modelId="{432CEEC4-2549-A54C-ABDD-D39619E2C8C3}" type="presOf" srcId="{AC4705D8-7D10-AD40-9A8B-0F63A7415362}" destId="{3AA81EB8-659B-CA49-8888-060672D87954}" srcOrd="1" destOrd="0" presId="urn:microsoft.com/office/officeart/2005/8/layout/list1"/>
    <dgm:cxn modelId="{2676CFC8-9843-184F-A9E7-9C02A6C4E2F9}" type="presOf" srcId="{7D674B94-7AA7-AD42-A997-78F9096F0655}" destId="{6E2A6AAE-1C7D-C34D-B15C-E13A37258CB2}" srcOrd="0" destOrd="0" presId="urn:microsoft.com/office/officeart/2005/8/layout/list1"/>
    <dgm:cxn modelId="{5E089DDE-82ED-F743-8DB2-BDA3AADF6474}" srcId="{94144BA5-5992-D349-A7AF-E2B2EEC99161}" destId="{319E3C16-B323-C948-9A78-C77E6D547227}" srcOrd="0" destOrd="0" parTransId="{324F8663-E297-C64C-99C3-E826F5C777DC}" sibTransId="{3D342884-F1AD-1647-A653-3BD83D3A8D50}"/>
    <dgm:cxn modelId="{2F6586EA-B7C9-8F4A-8D7B-899404BBA3A4}" type="presOf" srcId="{6A9E211A-E010-4B48-86A5-8B97C0DFDC4C}" destId="{C41E4786-3337-9A40-920A-9448742A58A5}" srcOrd="1" destOrd="0" presId="urn:microsoft.com/office/officeart/2005/8/layout/list1"/>
    <dgm:cxn modelId="{33D0ABF4-42AF-FC40-B261-59D09D531F9C}" srcId="{AC4705D8-7D10-AD40-9A8B-0F63A7415362}" destId="{7D674B94-7AA7-AD42-A997-78F9096F0655}" srcOrd="0" destOrd="0" parTransId="{887BB381-C51E-AB46-9142-A8AA343D13FC}" sibTransId="{70025A6B-95D0-CE43-A332-BF0C1C013BD1}"/>
    <dgm:cxn modelId="{F6DA15F7-6C37-F742-9078-128640A3E84F}" srcId="{1997B4A1-D7A0-6F43-9A74-A2E7E4EF8054}" destId="{4C102131-6C3A-3548-AA6E-ECF7D354EC1E}" srcOrd="0" destOrd="0" parTransId="{42388147-F6D9-BE4C-A378-8563C5D4A946}" sibTransId="{550F9CA7-1E7E-9E47-BAE7-F214D7DB8C1F}"/>
    <dgm:cxn modelId="{ADB396FB-8F36-4145-BC82-6B53C55C0CD1}" type="presOf" srcId="{7C1A7099-05AA-DF45-B5F9-A4EAF152251C}" destId="{76BBE55B-D7D7-EC47-80B7-26A20D2864A5}" srcOrd="0" destOrd="0" presId="urn:microsoft.com/office/officeart/2005/8/layout/list1"/>
    <dgm:cxn modelId="{91FE22FD-B2C8-E04D-A823-022727F3BD8D}" srcId="{794E1FD6-45C4-3B4B-BD36-62948B74CA19}" destId="{AC4705D8-7D10-AD40-9A8B-0F63A7415362}" srcOrd="3" destOrd="0" parTransId="{B3D96D39-8363-DD4F-BE32-24D30E22ABE2}" sibTransId="{F7CB7233-3F57-DD4B-BBF8-75B4A37D9937}"/>
    <dgm:cxn modelId="{75F2791B-8B07-034F-9E05-E139B143154A}" type="presParOf" srcId="{F3178F45-956D-6346-9B6B-EF13068E0752}" destId="{43B0A519-B254-0942-B233-EE3B3394ACF0}" srcOrd="0" destOrd="0" presId="urn:microsoft.com/office/officeart/2005/8/layout/list1"/>
    <dgm:cxn modelId="{9947E477-1282-9C4E-9200-34F90A67BEFC}" type="presParOf" srcId="{43B0A519-B254-0942-B233-EE3B3394ACF0}" destId="{8BEC1AC4-C71E-0842-B015-5927A958A269}" srcOrd="0" destOrd="0" presId="urn:microsoft.com/office/officeart/2005/8/layout/list1"/>
    <dgm:cxn modelId="{AA94848C-81EF-404B-BF7E-6549CAC8C7E3}" type="presParOf" srcId="{43B0A519-B254-0942-B233-EE3B3394ACF0}" destId="{BF39DD63-2F12-7648-901C-823DECD3D918}" srcOrd="1" destOrd="0" presId="urn:microsoft.com/office/officeart/2005/8/layout/list1"/>
    <dgm:cxn modelId="{32EC23C5-1BEE-E44D-9D15-2A5502748141}" type="presParOf" srcId="{F3178F45-956D-6346-9B6B-EF13068E0752}" destId="{D0784C5D-917D-8542-9B69-E6AE36351FC1}" srcOrd="1" destOrd="0" presId="urn:microsoft.com/office/officeart/2005/8/layout/list1"/>
    <dgm:cxn modelId="{34742061-5813-524F-899A-FF2F396B751C}" type="presParOf" srcId="{F3178F45-956D-6346-9B6B-EF13068E0752}" destId="{9A6685BA-ECF9-E34D-9CED-CD09EC60464C}" srcOrd="2" destOrd="0" presId="urn:microsoft.com/office/officeart/2005/8/layout/list1"/>
    <dgm:cxn modelId="{EC74A29A-3545-224B-BDBB-1E6FD7106D54}" type="presParOf" srcId="{F3178F45-956D-6346-9B6B-EF13068E0752}" destId="{BAD4BF6E-0593-9A46-882F-1841027DE37C}" srcOrd="3" destOrd="0" presId="urn:microsoft.com/office/officeart/2005/8/layout/list1"/>
    <dgm:cxn modelId="{F6A1D0D0-1DB6-0E47-A102-A5494B1C06BD}" type="presParOf" srcId="{F3178F45-956D-6346-9B6B-EF13068E0752}" destId="{9A382E4C-6C45-2747-BA76-23F5D538DE14}" srcOrd="4" destOrd="0" presId="urn:microsoft.com/office/officeart/2005/8/layout/list1"/>
    <dgm:cxn modelId="{2775738D-69A7-CA4F-B06B-280BBD8F816E}" type="presParOf" srcId="{9A382E4C-6C45-2747-BA76-23F5D538DE14}" destId="{C6BBFEC9-81F3-1048-8108-685AC6DEFE87}" srcOrd="0" destOrd="0" presId="urn:microsoft.com/office/officeart/2005/8/layout/list1"/>
    <dgm:cxn modelId="{B1DE2530-2038-CC4F-9223-F3CDCCFDC86E}" type="presParOf" srcId="{9A382E4C-6C45-2747-BA76-23F5D538DE14}" destId="{C41E4786-3337-9A40-920A-9448742A58A5}" srcOrd="1" destOrd="0" presId="urn:microsoft.com/office/officeart/2005/8/layout/list1"/>
    <dgm:cxn modelId="{934B2984-4284-C642-BEA6-559E12C24827}" type="presParOf" srcId="{F3178F45-956D-6346-9B6B-EF13068E0752}" destId="{1D6ACF85-275E-8346-8797-37A73F335D30}" srcOrd="5" destOrd="0" presId="urn:microsoft.com/office/officeart/2005/8/layout/list1"/>
    <dgm:cxn modelId="{F66F2554-39B3-694F-9D10-5BB3C4A05CF9}" type="presParOf" srcId="{F3178F45-956D-6346-9B6B-EF13068E0752}" destId="{76BBE55B-D7D7-EC47-80B7-26A20D2864A5}" srcOrd="6" destOrd="0" presId="urn:microsoft.com/office/officeart/2005/8/layout/list1"/>
    <dgm:cxn modelId="{4C751901-406F-8548-87BA-CD7913B28A81}" type="presParOf" srcId="{F3178F45-956D-6346-9B6B-EF13068E0752}" destId="{FF1A565A-E486-4E4E-BD91-A52B8F3AB944}" srcOrd="7" destOrd="0" presId="urn:microsoft.com/office/officeart/2005/8/layout/list1"/>
    <dgm:cxn modelId="{C0B9E3BA-C48B-0744-9462-3540A4526BDA}" type="presParOf" srcId="{F3178F45-956D-6346-9B6B-EF13068E0752}" destId="{E8F05EC4-E2A8-AE48-A544-C1D84E1C96E3}" srcOrd="8" destOrd="0" presId="urn:microsoft.com/office/officeart/2005/8/layout/list1"/>
    <dgm:cxn modelId="{A6DC699E-8BD8-B745-AAE8-CD2DB1F61657}" type="presParOf" srcId="{E8F05EC4-E2A8-AE48-A544-C1D84E1C96E3}" destId="{F1D4CA5A-D484-4D4D-8182-D109B324082B}" srcOrd="0" destOrd="0" presId="urn:microsoft.com/office/officeart/2005/8/layout/list1"/>
    <dgm:cxn modelId="{EF810992-7041-5B4C-A84D-73E6AA1E2130}" type="presParOf" srcId="{E8F05EC4-E2A8-AE48-A544-C1D84E1C96E3}" destId="{43804DC0-4FAE-E346-9335-7E54B9D1174B}" srcOrd="1" destOrd="0" presId="urn:microsoft.com/office/officeart/2005/8/layout/list1"/>
    <dgm:cxn modelId="{9897BEC1-3ACD-9940-A7FF-80ED5C660F92}" type="presParOf" srcId="{F3178F45-956D-6346-9B6B-EF13068E0752}" destId="{1965FA56-5629-AC4D-B588-90BDDB4F7178}" srcOrd="9" destOrd="0" presId="urn:microsoft.com/office/officeart/2005/8/layout/list1"/>
    <dgm:cxn modelId="{F141C57A-1ECF-3C4D-B8B2-5CDCEA31C69A}" type="presParOf" srcId="{F3178F45-956D-6346-9B6B-EF13068E0752}" destId="{DF62F414-D982-9F43-B6FB-5970D33D978B}" srcOrd="10" destOrd="0" presId="urn:microsoft.com/office/officeart/2005/8/layout/list1"/>
    <dgm:cxn modelId="{808C1EF3-AC1C-CB4F-9B15-D73AD84A9108}" type="presParOf" srcId="{F3178F45-956D-6346-9B6B-EF13068E0752}" destId="{73F5FA2F-C49C-6445-A961-37CE81D8AF4E}" srcOrd="11" destOrd="0" presId="urn:microsoft.com/office/officeart/2005/8/layout/list1"/>
    <dgm:cxn modelId="{C1A77CFA-2A8B-EB4A-AAA0-58D36F02702C}" type="presParOf" srcId="{F3178F45-956D-6346-9B6B-EF13068E0752}" destId="{8268F165-B077-CB4C-8F97-7C671F952914}" srcOrd="12" destOrd="0" presId="urn:microsoft.com/office/officeart/2005/8/layout/list1"/>
    <dgm:cxn modelId="{2478627F-0A77-ED47-9359-D58D2FDFAB24}" type="presParOf" srcId="{8268F165-B077-CB4C-8F97-7C671F952914}" destId="{05FBAFA2-B1FE-6F4E-A8A4-87BD9701DC00}" srcOrd="0" destOrd="0" presId="urn:microsoft.com/office/officeart/2005/8/layout/list1"/>
    <dgm:cxn modelId="{5B4E11AF-8DE1-144E-B3F6-819DAD63DCAB}" type="presParOf" srcId="{8268F165-B077-CB4C-8F97-7C671F952914}" destId="{3AA81EB8-659B-CA49-8888-060672D87954}" srcOrd="1" destOrd="0" presId="urn:microsoft.com/office/officeart/2005/8/layout/list1"/>
    <dgm:cxn modelId="{43C2B1FB-150F-7443-AB1E-E8666132B41D}" type="presParOf" srcId="{F3178F45-956D-6346-9B6B-EF13068E0752}" destId="{55605DA8-8FDD-7643-A1EA-21865D700E4C}" srcOrd="13" destOrd="0" presId="urn:microsoft.com/office/officeart/2005/8/layout/list1"/>
    <dgm:cxn modelId="{48FA7A54-DCD1-6044-9025-AA8759BC350D}" type="presParOf" srcId="{F3178F45-956D-6346-9B6B-EF13068E0752}" destId="{6E2A6AAE-1C7D-C34D-B15C-E13A37258CB2}"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5938813C-D2C7-1148-97C3-505A2748DEEC}"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BAF6E166-B3ED-444C-A369-268349DF645A}">
      <dgm:prSet phldrT="[Text]"/>
      <dgm:spPr/>
      <dgm:t>
        <a:bodyPr/>
        <a:lstStyle/>
        <a:p>
          <a:r>
            <a:rPr lang="en-US" dirty="0">
              <a:solidFill>
                <a:schemeClr val="tx1"/>
              </a:solidFill>
            </a:rPr>
            <a:t>Persistent</a:t>
          </a:r>
        </a:p>
      </dgm:t>
    </dgm:pt>
    <dgm:pt modelId="{B5126393-7582-5E42-BCBF-7F4D1BFE8C2B}" type="parTrans" cxnId="{ED8826E2-C17F-5843-8B43-2EBF3F31A102}">
      <dgm:prSet/>
      <dgm:spPr/>
      <dgm:t>
        <a:bodyPr/>
        <a:lstStyle/>
        <a:p>
          <a:endParaRPr lang="en-US"/>
        </a:p>
      </dgm:t>
    </dgm:pt>
    <dgm:pt modelId="{8C5A6E4A-D40B-6348-8834-C270AB3C93F4}" type="sibTrans" cxnId="{ED8826E2-C17F-5843-8B43-2EBF3F31A102}">
      <dgm:prSet/>
      <dgm:spPr/>
      <dgm:t>
        <a:bodyPr/>
        <a:lstStyle/>
        <a:p>
          <a:endParaRPr lang="en-US"/>
        </a:p>
      </dgm:t>
    </dgm:pt>
    <dgm:pt modelId="{CD5E3BCC-1A51-B143-B646-82A5E6DD6337}">
      <dgm:prSet/>
      <dgm:spPr/>
      <dgm:t>
        <a:bodyPr/>
        <a:lstStyle/>
        <a:p>
          <a:r>
            <a:rPr lang="en-US">
              <a:solidFill>
                <a:schemeClr val="tx2">
                  <a:lumMod val="10000"/>
                </a:schemeClr>
              </a:solidFill>
            </a:rPr>
            <a:t>Activates each time the system boots</a:t>
          </a:r>
          <a:endParaRPr lang="en-US" dirty="0">
            <a:solidFill>
              <a:schemeClr val="tx2">
                <a:lumMod val="10000"/>
              </a:schemeClr>
            </a:solidFill>
          </a:endParaRPr>
        </a:p>
      </dgm:t>
    </dgm:pt>
    <dgm:pt modelId="{97D59C93-0283-304F-BDFE-6D64DB7FBD31}" type="parTrans" cxnId="{8D566D27-5BF1-994D-8AD4-D391E3997A52}">
      <dgm:prSet/>
      <dgm:spPr/>
      <dgm:t>
        <a:bodyPr/>
        <a:lstStyle/>
        <a:p>
          <a:endParaRPr lang="en-US"/>
        </a:p>
      </dgm:t>
    </dgm:pt>
    <dgm:pt modelId="{8D697730-2F93-874F-BC67-67AE62BFACBC}" type="sibTrans" cxnId="{8D566D27-5BF1-994D-8AD4-D391E3997A52}">
      <dgm:prSet/>
      <dgm:spPr/>
      <dgm:t>
        <a:bodyPr/>
        <a:lstStyle/>
        <a:p>
          <a:endParaRPr lang="en-US"/>
        </a:p>
      </dgm:t>
    </dgm:pt>
    <dgm:pt modelId="{62D021C3-DD39-D544-93E5-811CBC3BEE95}">
      <dgm:prSet/>
      <dgm:spPr/>
      <dgm:t>
        <a:bodyPr/>
        <a:lstStyle/>
        <a:p>
          <a:r>
            <a:rPr lang="en-US" dirty="0">
              <a:solidFill>
                <a:schemeClr val="tx1"/>
              </a:solidFill>
            </a:rPr>
            <a:t>Memory based</a:t>
          </a:r>
        </a:p>
      </dgm:t>
    </dgm:pt>
    <dgm:pt modelId="{52BFC45D-605F-BD42-9E8C-580A5D678204}" type="parTrans" cxnId="{F005E523-D295-7548-B8B6-53FD756B07BB}">
      <dgm:prSet/>
      <dgm:spPr/>
      <dgm:t>
        <a:bodyPr/>
        <a:lstStyle/>
        <a:p>
          <a:endParaRPr lang="en-US"/>
        </a:p>
      </dgm:t>
    </dgm:pt>
    <dgm:pt modelId="{B5EFBFF8-F5F8-7E40-A777-C7B776081AB0}" type="sibTrans" cxnId="{F005E523-D295-7548-B8B6-53FD756B07BB}">
      <dgm:prSet/>
      <dgm:spPr/>
      <dgm:t>
        <a:bodyPr/>
        <a:lstStyle/>
        <a:p>
          <a:endParaRPr lang="en-US"/>
        </a:p>
      </dgm:t>
    </dgm:pt>
    <dgm:pt modelId="{A6035885-AB34-5B4D-B370-F025B9667580}">
      <dgm:prSet/>
      <dgm:spPr/>
      <dgm:t>
        <a:bodyPr/>
        <a:lstStyle/>
        <a:p>
          <a:r>
            <a:rPr lang="en-US">
              <a:solidFill>
                <a:schemeClr val="tx2">
                  <a:lumMod val="10000"/>
                </a:schemeClr>
              </a:solidFill>
            </a:rPr>
            <a:t>Has no persistent code and therefore cannot survive a reboot</a:t>
          </a:r>
          <a:endParaRPr lang="en-US" dirty="0">
            <a:solidFill>
              <a:schemeClr val="tx2">
                <a:lumMod val="10000"/>
              </a:schemeClr>
            </a:solidFill>
          </a:endParaRPr>
        </a:p>
      </dgm:t>
    </dgm:pt>
    <dgm:pt modelId="{81E18278-4360-E34D-91C8-77AA75E6A53F}" type="parTrans" cxnId="{F4AB4D77-73FE-EA45-A9BB-016A92720443}">
      <dgm:prSet/>
      <dgm:spPr/>
      <dgm:t>
        <a:bodyPr/>
        <a:lstStyle/>
        <a:p>
          <a:endParaRPr lang="en-US"/>
        </a:p>
      </dgm:t>
    </dgm:pt>
    <dgm:pt modelId="{8DE1B62A-4994-CB48-8971-24D754F9E0A7}" type="sibTrans" cxnId="{F4AB4D77-73FE-EA45-A9BB-016A92720443}">
      <dgm:prSet/>
      <dgm:spPr/>
      <dgm:t>
        <a:bodyPr/>
        <a:lstStyle/>
        <a:p>
          <a:endParaRPr lang="en-US"/>
        </a:p>
      </dgm:t>
    </dgm:pt>
    <dgm:pt modelId="{EE898609-26A3-E34E-830A-C97DF6961D2F}">
      <dgm:prSet/>
      <dgm:spPr/>
      <dgm:t>
        <a:bodyPr/>
        <a:lstStyle/>
        <a:p>
          <a:r>
            <a:rPr lang="en-US" dirty="0">
              <a:solidFill>
                <a:schemeClr val="tx1"/>
              </a:solidFill>
            </a:rPr>
            <a:t>User mode</a:t>
          </a:r>
        </a:p>
      </dgm:t>
    </dgm:pt>
    <dgm:pt modelId="{CE58DDF9-EB30-714A-B45E-06586AB01B98}" type="parTrans" cxnId="{8B7F26FA-BDD0-0649-8A41-B5FB03931E5D}">
      <dgm:prSet/>
      <dgm:spPr/>
      <dgm:t>
        <a:bodyPr/>
        <a:lstStyle/>
        <a:p>
          <a:endParaRPr lang="en-US"/>
        </a:p>
      </dgm:t>
    </dgm:pt>
    <dgm:pt modelId="{E8BC292F-A736-F742-B45B-A449EBEC8487}" type="sibTrans" cxnId="{8B7F26FA-BDD0-0649-8A41-B5FB03931E5D}">
      <dgm:prSet/>
      <dgm:spPr/>
      <dgm:t>
        <a:bodyPr/>
        <a:lstStyle/>
        <a:p>
          <a:endParaRPr lang="en-US"/>
        </a:p>
      </dgm:t>
    </dgm:pt>
    <dgm:pt modelId="{7092EF5E-26F1-E14A-B727-FBE3E3109DF6}">
      <dgm:prSet/>
      <dgm:spPr/>
      <dgm:t>
        <a:bodyPr/>
        <a:lstStyle/>
        <a:p>
          <a:r>
            <a:rPr lang="en-US">
              <a:solidFill>
                <a:schemeClr val="tx2">
                  <a:lumMod val="10000"/>
                </a:schemeClr>
              </a:solidFill>
            </a:rPr>
            <a:t>Intercepts calls to application program interfaces (APIs) and modifies returned results</a:t>
          </a:r>
          <a:endParaRPr lang="en-US" dirty="0">
            <a:solidFill>
              <a:schemeClr val="tx2">
                <a:lumMod val="10000"/>
              </a:schemeClr>
            </a:solidFill>
          </a:endParaRPr>
        </a:p>
      </dgm:t>
    </dgm:pt>
    <dgm:pt modelId="{F11F38FE-F1C1-8D48-BD36-6AE928EA3012}" type="parTrans" cxnId="{5FEEC808-3576-8F4C-986A-7969A24B1926}">
      <dgm:prSet/>
      <dgm:spPr/>
      <dgm:t>
        <a:bodyPr/>
        <a:lstStyle/>
        <a:p>
          <a:endParaRPr lang="en-US"/>
        </a:p>
      </dgm:t>
    </dgm:pt>
    <dgm:pt modelId="{B917F10F-946E-0F44-B7FE-D344EFC7AD09}" type="sibTrans" cxnId="{5FEEC808-3576-8F4C-986A-7969A24B1926}">
      <dgm:prSet/>
      <dgm:spPr/>
      <dgm:t>
        <a:bodyPr/>
        <a:lstStyle/>
        <a:p>
          <a:endParaRPr lang="en-US"/>
        </a:p>
      </dgm:t>
    </dgm:pt>
    <dgm:pt modelId="{9FAEC1A2-9D4E-BA44-A8BA-7109C095EC5E}">
      <dgm:prSet/>
      <dgm:spPr/>
      <dgm:t>
        <a:bodyPr/>
        <a:lstStyle/>
        <a:p>
          <a:r>
            <a:rPr lang="en-US" dirty="0">
              <a:solidFill>
                <a:schemeClr val="tx1"/>
              </a:solidFill>
            </a:rPr>
            <a:t>Kernel mode</a:t>
          </a:r>
        </a:p>
      </dgm:t>
    </dgm:pt>
    <dgm:pt modelId="{1FF68B0E-5A1B-D545-8234-0867E19BB9BE}" type="parTrans" cxnId="{ABDAED76-72BA-F14C-8A24-4A43145B39B7}">
      <dgm:prSet/>
      <dgm:spPr/>
      <dgm:t>
        <a:bodyPr/>
        <a:lstStyle/>
        <a:p>
          <a:endParaRPr lang="en-US"/>
        </a:p>
      </dgm:t>
    </dgm:pt>
    <dgm:pt modelId="{9985D63C-FAD7-E744-A395-B4B66A015AAD}" type="sibTrans" cxnId="{ABDAED76-72BA-F14C-8A24-4A43145B39B7}">
      <dgm:prSet/>
      <dgm:spPr/>
      <dgm:t>
        <a:bodyPr/>
        <a:lstStyle/>
        <a:p>
          <a:endParaRPr lang="en-US"/>
        </a:p>
      </dgm:t>
    </dgm:pt>
    <dgm:pt modelId="{5599A0EB-1A23-2044-9E25-7E8E1C8D8F5A}">
      <dgm:prSet/>
      <dgm:spPr/>
      <dgm:t>
        <a:bodyPr/>
        <a:lstStyle/>
        <a:p>
          <a:r>
            <a:rPr lang="en-US">
              <a:solidFill>
                <a:schemeClr val="tx2">
                  <a:lumMod val="10000"/>
                </a:schemeClr>
              </a:solidFill>
            </a:rPr>
            <a:t>Can intercept calls to native APIs in kernel mode</a:t>
          </a:r>
          <a:endParaRPr lang="en-US" dirty="0">
            <a:solidFill>
              <a:schemeClr val="tx2">
                <a:lumMod val="10000"/>
              </a:schemeClr>
            </a:solidFill>
          </a:endParaRPr>
        </a:p>
      </dgm:t>
    </dgm:pt>
    <dgm:pt modelId="{8B33F364-A1C5-744F-AD51-7BABAF26FCC0}" type="parTrans" cxnId="{D37DA177-4401-164A-87D2-2EBE087E494F}">
      <dgm:prSet/>
      <dgm:spPr/>
      <dgm:t>
        <a:bodyPr/>
        <a:lstStyle/>
        <a:p>
          <a:endParaRPr lang="en-US"/>
        </a:p>
      </dgm:t>
    </dgm:pt>
    <dgm:pt modelId="{698F7178-7223-C546-B532-9D2EB6DD54CE}" type="sibTrans" cxnId="{D37DA177-4401-164A-87D2-2EBE087E494F}">
      <dgm:prSet/>
      <dgm:spPr/>
      <dgm:t>
        <a:bodyPr/>
        <a:lstStyle/>
        <a:p>
          <a:endParaRPr lang="en-US"/>
        </a:p>
      </dgm:t>
    </dgm:pt>
    <dgm:pt modelId="{6BF53399-8DC5-F64B-8C77-9A9245755226}">
      <dgm:prSet/>
      <dgm:spPr/>
      <dgm:t>
        <a:bodyPr/>
        <a:lstStyle/>
        <a:p>
          <a:r>
            <a:rPr lang="en-US" dirty="0">
              <a:solidFill>
                <a:schemeClr val="tx1"/>
              </a:solidFill>
            </a:rPr>
            <a:t>Virtual machine based</a:t>
          </a:r>
        </a:p>
      </dgm:t>
    </dgm:pt>
    <dgm:pt modelId="{025DC95A-12ED-9E49-9ABB-7DDCDDE4DB6B}" type="parTrans" cxnId="{EC34EE82-7463-2A48-88A6-36C4DA4F7622}">
      <dgm:prSet/>
      <dgm:spPr/>
      <dgm:t>
        <a:bodyPr/>
        <a:lstStyle/>
        <a:p>
          <a:endParaRPr lang="en-US"/>
        </a:p>
      </dgm:t>
    </dgm:pt>
    <dgm:pt modelId="{3045ABE2-B7D4-2049-9D22-51B06F6520CB}" type="sibTrans" cxnId="{EC34EE82-7463-2A48-88A6-36C4DA4F7622}">
      <dgm:prSet/>
      <dgm:spPr/>
      <dgm:t>
        <a:bodyPr/>
        <a:lstStyle/>
        <a:p>
          <a:endParaRPr lang="en-US"/>
        </a:p>
      </dgm:t>
    </dgm:pt>
    <dgm:pt modelId="{5D4FD405-B2D3-8641-A8C2-0D39FB7BCF37}">
      <dgm:prSet/>
      <dgm:spPr/>
      <dgm:t>
        <a:bodyPr/>
        <a:lstStyle/>
        <a:p>
          <a:r>
            <a:rPr lang="en-US">
              <a:solidFill>
                <a:schemeClr val="tx2">
                  <a:lumMod val="10000"/>
                </a:schemeClr>
              </a:solidFill>
            </a:rPr>
            <a:t>Installs a lightweight virtual machine monitor and then runs the operating system in a virtual machine above it</a:t>
          </a:r>
          <a:endParaRPr lang="en-US" dirty="0">
            <a:solidFill>
              <a:schemeClr val="tx2">
                <a:lumMod val="10000"/>
              </a:schemeClr>
            </a:solidFill>
          </a:endParaRPr>
        </a:p>
      </dgm:t>
    </dgm:pt>
    <dgm:pt modelId="{295D0D5F-3BA9-0A4B-9CC4-2C73B708E57A}" type="parTrans" cxnId="{C7B642CB-B81E-9249-948B-115DD1DCB411}">
      <dgm:prSet/>
      <dgm:spPr/>
      <dgm:t>
        <a:bodyPr/>
        <a:lstStyle/>
        <a:p>
          <a:endParaRPr lang="en-US"/>
        </a:p>
      </dgm:t>
    </dgm:pt>
    <dgm:pt modelId="{63A81135-28AF-4048-9C63-BE75186521D0}" type="sibTrans" cxnId="{C7B642CB-B81E-9249-948B-115DD1DCB411}">
      <dgm:prSet/>
      <dgm:spPr/>
      <dgm:t>
        <a:bodyPr/>
        <a:lstStyle/>
        <a:p>
          <a:endParaRPr lang="en-US"/>
        </a:p>
      </dgm:t>
    </dgm:pt>
    <dgm:pt modelId="{943BBD26-6C94-FD48-A276-2410C1C05375}">
      <dgm:prSet/>
      <dgm:spPr/>
      <dgm:t>
        <a:bodyPr/>
        <a:lstStyle/>
        <a:p>
          <a:r>
            <a:rPr lang="en-US" dirty="0">
              <a:solidFill>
                <a:schemeClr val="tx1"/>
              </a:solidFill>
            </a:rPr>
            <a:t>External mode</a:t>
          </a:r>
        </a:p>
      </dgm:t>
    </dgm:pt>
    <dgm:pt modelId="{6F395D15-878B-A443-8CF4-5D4B08D72A58}" type="parTrans" cxnId="{271CEDFF-2904-E34E-9CB6-8B926D010D4B}">
      <dgm:prSet/>
      <dgm:spPr/>
      <dgm:t>
        <a:bodyPr/>
        <a:lstStyle/>
        <a:p>
          <a:endParaRPr lang="en-US"/>
        </a:p>
      </dgm:t>
    </dgm:pt>
    <dgm:pt modelId="{A470E3BD-C9AE-DF45-948E-2086F293AFBC}" type="sibTrans" cxnId="{271CEDFF-2904-E34E-9CB6-8B926D010D4B}">
      <dgm:prSet/>
      <dgm:spPr/>
      <dgm:t>
        <a:bodyPr/>
        <a:lstStyle/>
        <a:p>
          <a:endParaRPr lang="en-US"/>
        </a:p>
      </dgm:t>
    </dgm:pt>
    <dgm:pt modelId="{F7B309A6-6898-BB4D-A552-6D45BCD35BB8}">
      <dgm:prSet/>
      <dgm:spPr/>
      <dgm:t>
        <a:bodyPr/>
        <a:lstStyle/>
        <a:p>
          <a:r>
            <a:rPr lang="en-US">
              <a:solidFill>
                <a:schemeClr val="tx2">
                  <a:lumMod val="10000"/>
                </a:schemeClr>
              </a:solidFill>
            </a:rPr>
            <a:t>Malware is located outside the normal operation mode of the targeted system, in BIOS or system management mode, where it can directly access hardware</a:t>
          </a:r>
          <a:endParaRPr lang="en-US" dirty="0">
            <a:solidFill>
              <a:schemeClr val="tx2">
                <a:lumMod val="10000"/>
              </a:schemeClr>
            </a:solidFill>
          </a:endParaRPr>
        </a:p>
      </dgm:t>
    </dgm:pt>
    <dgm:pt modelId="{80279F9C-15DA-AF4A-BD9C-78D0CFE43A38}" type="parTrans" cxnId="{2C7F2C97-9445-744B-98FF-14B3F60F5404}">
      <dgm:prSet/>
      <dgm:spPr/>
      <dgm:t>
        <a:bodyPr/>
        <a:lstStyle/>
        <a:p>
          <a:endParaRPr lang="en-US"/>
        </a:p>
      </dgm:t>
    </dgm:pt>
    <dgm:pt modelId="{9B36FEC0-3F4E-F84E-8727-BBB8CE40FD5A}" type="sibTrans" cxnId="{2C7F2C97-9445-744B-98FF-14B3F60F5404}">
      <dgm:prSet/>
      <dgm:spPr/>
      <dgm:t>
        <a:bodyPr/>
        <a:lstStyle/>
        <a:p>
          <a:endParaRPr lang="en-US"/>
        </a:p>
      </dgm:t>
    </dgm:pt>
    <dgm:pt modelId="{58EE3E59-9E36-3A40-869A-02E6C89FBFE4}" type="pres">
      <dgm:prSet presAssocID="{5938813C-D2C7-1148-97C3-505A2748DEEC}" presName="Name0" presStyleCnt="0">
        <dgm:presLayoutVars>
          <dgm:dir/>
          <dgm:animLvl val="lvl"/>
          <dgm:resizeHandles val="exact"/>
        </dgm:presLayoutVars>
      </dgm:prSet>
      <dgm:spPr/>
    </dgm:pt>
    <dgm:pt modelId="{AC76DDFE-DE35-F84D-817B-EF99FF54E386}" type="pres">
      <dgm:prSet presAssocID="{BAF6E166-B3ED-444C-A369-268349DF645A}" presName="linNode" presStyleCnt="0"/>
      <dgm:spPr/>
    </dgm:pt>
    <dgm:pt modelId="{97197B24-5EE8-8D4F-ADCC-A06B12B2B3F0}" type="pres">
      <dgm:prSet presAssocID="{BAF6E166-B3ED-444C-A369-268349DF645A}" presName="parentText" presStyleLbl="node1" presStyleIdx="0" presStyleCnt="6">
        <dgm:presLayoutVars>
          <dgm:chMax val="1"/>
          <dgm:bulletEnabled val="1"/>
        </dgm:presLayoutVars>
      </dgm:prSet>
      <dgm:spPr/>
    </dgm:pt>
    <dgm:pt modelId="{00243E7C-55C1-EA46-A8AF-A12506124C1C}" type="pres">
      <dgm:prSet presAssocID="{BAF6E166-B3ED-444C-A369-268349DF645A}" presName="descendantText" presStyleLbl="alignAccFollowNode1" presStyleIdx="0" presStyleCnt="6">
        <dgm:presLayoutVars>
          <dgm:bulletEnabled val="1"/>
        </dgm:presLayoutVars>
      </dgm:prSet>
      <dgm:spPr/>
    </dgm:pt>
    <dgm:pt modelId="{BD8CCA6C-C682-ED47-8972-79AB51230943}" type="pres">
      <dgm:prSet presAssocID="{8C5A6E4A-D40B-6348-8834-C270AB3C93F4}" presName="sp" presStyleCnt="0"/>
      <dgm:spPr/>
    </dgm:pt>
    <dgm:pt modelId="{42AEDA69-1B66-0440-BF60-BDFAF999A941}" type="pres">
      <dgm:prSet presAssocID="{62D021C3-DD39-D544-93E5-811CBC3BEE95}" presName="linNode" presStyleCnt="0"/>
      <dgm:spPr/>
    </dgm:pt>
    <dgm:pt modelId="{DDD85227-6BCB-6447-ADF9-B37A1CDB05D2}" type="pres">
      <dgm:prSet presAssocID="{62D021C3-DD39-D544-93E5-811CBC3BEE95}" presName="parentText" presStyleLbl="node1" presStyleIdx="1" presStyleCnt="6">
        <dgm:presLayoutVars>
          <dgm:chMax val="1"/>
          <dgm:bulletEnabled val="1"/>
        </dgm:presLayoutVars>
      </dgm:prSet>
      <dgm:spPr/>
    </dgm:pt>
    <dgm:pt modelId="{E6058F1F-5457-A441-AC6A-386958620275}" type="pres">
      <dgm:prSet presAssocID="{62D021C3-DD39-D544-93E5-811CBC3BEE95}" presName="descendantText" presStyleLbl="alignAccFollowNode1" presStyleIdx="1" presStyleCnt="6">
        <dgm:presLayoutVars>
          <dgm:bulletEnabled val="1"/>
        </dgm:presLayoutVars>
      </dgm:prSet>
      <dgm:spPr/>
    </dgm:pt>
    <dgm:pt modelId="{96F738F3-38AC-674A-A1F6-078FAE0E42A9}" type="pres">
      <dgm:prSet presAssocID="{B5EFBFF8-F5F8-7E40-A777-C7B776081AB0}" presName="sp" presStyleCnt="0"/>
      <dgm:spPr/>
    </dgm:pt>
    <dgm:pt modelId="{ABD597B7-E228-A148-945A-ACE21905991A}" type="pres">
      <dgm:prSet presAssocID="{EE898609-26A3-E34E-830A-C97DF6961D2F}" presName="linNode" presStyleCnt="0"/>
      <dgm:spPr/>
    </dgm:pt>
    <dgm:pt modelId="{7EE14352-F952-F34B-B131-38A12DE11052}" type="pres">
      <dgm:prSet presAssocID="{EE898609-26A3-E34E-830A-C97DF6961D2F}" presName="parentText" presStyleLbl="node1" presStyleIdx="2" presStyleCnt="6">
        <dgm:presLayoutVars>
          <dgm:chMax val="1"/>
          <dgm:bulletEnabled val="1"/>
        </dgm:presLayoutVars>
      </dgm:prSet>
      <dgm:spPr/>
    </dgm:pt>
    <dgm:pt modelId="{50B79B83-BC67-694E-9E60-603DAB528066}" type="pres">
      <dgm:prSet presAssocID="{EE898609-26A3-E34E-830A-C97DF6961D2F}" presName="descendantText" presStyleLbl="alignAccFollowNode1" presStyleIdx="2" presStyleCnt="6">
        <dgm:presLayoutVars>
          <dgm:bulletEnabled val="1"/>
        </dgm:presLayoutVars>
      </dgm:prSet>
      <dgm:spPr/>
    </dgm:pt>
    <dgm:pt modelId="{E940EAEF-BE7D-4F4D-B26D-6C88663044F9}" type="pres">
      <dgm:prSet presAssocID="{E8BC292F-A736-F742-B45B-A449EBEC8487}" presName="sp" presStyleCnt="0"/>
      <dgm:spPr/>
    </dgm:pt>
    <dgm:pt modelId="{B5DCE86D-3CC0-B341-A6B8-5859E0270277}" type="pres">
      <dgm:prSet presAssocID="{9FAEC1A2-9D4E-BA44-A8BA-7109C095EC5E}" presName="linNode" presStyleCnt="0"/>
      <dgm:spPr/>
    </dgm:pt>
    <dgm:pt modelId="{5D21DF86-CD75-464F-A24A-88018365227E}" type="pres">
      <dgm:prSet presAssocID="{9FAEC1A2-9D4E-BA44-A8BA-7109C095EC5E}" presName="parentText" presStyleLbl="node1" presStyleIdx="3" presStyleCnt="6">
        <dgm:presLayoutVars>
          <dgm:chMax val="1"/>
          <dgm:bulletEnabled val="1"/>
        </dgm:presLayoutVars>
      </dgm:prSet>
      <dgm:spPr/>
    </dgm:pt>
    <dgm:pt modelId="{3D415EBB-C96F-D149-BDE1-4E66A36869ED}" type="pres">
      <dgm:prSet presAssocID="{9FAEC1A2-9D4E-BA44-A8BA-7109C095EC5E}" presName="descendantText" presStyleLbl="alignAccFollowNode1" presStyleIdx="3" presStyleCnt="6">
        <dgm:presLayoutVars>
          <dgm:bulletEnabled val="1"/>
        </dgm:presLayoutVars>
      </dgm:prSet>
      <dgm:spPr/>
    </dgm:pt>
    <dgm:pt modelId="{D754778B-ED97-8A4B-A9BC-8CAA318C5037}" type="pres">
      <dgm:prSet presAssocID="{9985D63C-FAD7-E744-A395-B4B66A015AAD}" presName="sp" presStyleCnt="0"/>
      <dgm:spPr/>
    </dgm:pt>
    <dgm:pt modelId="{5183D390-A751-5E48-9297-B76C8DF8915A}" type="pres">
      <dgm:prSet presAssocID="{6BF53399-8DC5-F64B-8C77-9A9245755226}" presName="linNode" presStyleCnt="0"/>
      <dgm:spPr/>
    </dgm:pt>
    <dgm:pt modelId="{0C60AA93-34CB-5C47-9246-73DA95C53A3F}" type="pres">
      <dgm:prSet presAssocID="{6BF53399-8DC5-F64B-8C77-9A9245755226}" presName="parentText" presStyleLbl="node1" presStyleIdx="4" presStyleCnt="6">
        <dgm:presLayoutVars>
          <dgm:chMax val="1"/>
          <dgm:bulletEnabled val="1"/>
        </dgm:presLayoutVars>
      </dgm:prSet>
      <dgm:spPr/>
    </dgm:pt>
    <dgm:pt modelId="{654AF7FF-0912-154C-8A2D-B10CC1CAA108}" type="pres">
      <dgm:prSet presAssocID="{6BF53399-8DC5-F64B-8C77-9A9245755226}" presName="descendantText" presStyleLbl="alignAccFollowNode1" presStyleIdx="4" presStyleCnt="6">
        <dgm:presLayoutVars>
          <dgm:bulletEnabled val="1"/>
        </dgm:presLayoutVars>
      </dgm:prSet>
      <dgm:spPr/>
    </dgm:pt>
    <dgm:pt modelId="{EE683B36-3065-FD42-8048-AF4BADDFD0C1}" type="pres">
      <dgm:prSet presAssocID="{3045ABE2-B7D4-2049-9D22-51B06F6520CB}" presName="sp" presStyleCnt="0"/>
      <dgm:spPr/>
    </dgm:pt>
    <dgm:pt modelId="{4C576086-5AE4-4544-8A9E-9FEEB3E497CE}" type="pres">
      <dgm:prSet presAssocID="{943BBD26-6C94-FD48-A276-2410C1C05375}" presName="linNode" presStyleCnt="0"/>
      <dgm:spPr/>
    </dgm:pt>
    <dgm:pt modelId="{3430737F-02DC-FC48-BB96-CD69DC67A5D3}" type="pres">
      <dgm:prSet presAssocID="{943BBD26-6C94-FD48-A276-2410C1C05375}" presName="parentText" presStyleLbl="node1" presStyleIdx="5" presStyleCnt="6">
        <dgm:presLayoutVars>
          <dgm:chMax val="1"/>
          <dgm:bulletEnabled val="1"/>
        </dgm:presLayoutVars>
      </dgm:prSet>
      <dgm:spPr/>
    </dgm:pt>
    <dgm:pt modelId="{2DA146E5-5D30-6042-8589-98139E191EF7}" type="pres">
      <dgm:prSet presAssocID="{943BBD26-6C94-FD48-A276-2410C1C05375}" presName="descendantText" presStyleLbl="alignAccFollowNode1" presStyleIdx="5" presStyleCnt="6">
        <dgm:presLayoutVars>
          <dgm:bulletEnabled val="1"/>
        </dgm:presLayoutVars>
      </dgm:prSet>
      <dgm:spPr/>
    </dgm:pt>
  </dgm:ptLst>
  <dgm:cxnLst>
    <dgm:cxn modelId="{78E6F405-65DE-C64A-A024-1FEBCDF05871}" type="presOf" srcId="{943BBD26-6C94-FD48-A276-2410C1C05375}" destId="{3430737F-02DC-FC48-BB96-CD69DC67A5D3}" srcOrd="0" destOrd="0" presId="urn:microsoft.com/office/officeart/2005/8/layout/vList5"/>
    <dgm:cxn modelId="{5FEEC808-3576-8F4C-986A-7969A24B1926}" srcId="{EE898609-26A3-E34E-830A-C97DF6961D2F}" destId="{7092EF5E-26F1-E14A-B727-FBE3E3109DF6}" srcOrd="0" destOrd="0" parTransId="{F11F38FE-F1C1-8D48-BD36-6AE928EA3012}" sibTransId="{B917F10F-946E-0F44-B7FE-D344EFC7AD09}"/>
    <dgm:cxn modelId="{F005E523-D295-7548-B8B6-53FD756B07BB}" srcId="{5938813C-D2C7-1148-97C3-505A2748DEEC}" destId="{62D021C3-DD39-D544-93E5-811CBC3BEE95}" srcOrd="1" destOrd="0" parTransId="{52BFC45D-605F-BD42-9E8C-580A5D678204}" sibTransId="{B5EFBFF8-F5F8-7E40-A777-C7B776081AB0}"/>
    <dgm:cxn modelId="{8D566D27-5BF1-994D-8AD4-D391E3997A52}" srcId="{BAF6E166-B3ED-444C-A369-268349DF645A}" destId="{CD5E3BCC-1A51-B143-B646-82A5E6DD6337}" srcOrd="0" destOrd="0" parTransId="{97D59C93-0283-304F-BDFE-6D64DB7FBD31}" sibTransId="{8D697730-2F93-874F-BC67-67AE62BFACBC}"/>
    <dgm:cxn modelId="{F323575B-DAD4-1D4D-9D7D-6C9AAA46CE3B}" type="presOf" srcId="{9FAEC1A2-9D4E-BA44-A8BA-7109C095EC5E}" destId="{5D21DF86-CD75-464F-A24A-88018365227E}" srcOrd="0" destOrd="0" presId="urn:microsoft.com/office/officeart/2005/8/layout/vList5"/>
    <dgm:cxn modelId="{F878F073-DCCB-F14E-9099-CEBC209FC1E3}" type="presOf" srcId="{F7B309A6-6898-BB4D-A552-6D45BCD35BB8}" destId="{2DA146E5-5D30-6042-8589-98139E191EF7}" srcOrd="0" destOrd="0" presId="urn:microsoft.com/office/officeart/2005/8/layout/vList5"/>
    <dgm:cxn modelId="{ABDAED76-72BA-F14C-8A24-4A43145B39B7}" srcId="{5938813C-D2C7-1148-97C3-505A2748DEEC}" destId="{9FAEC1A2-9D4E-BA44-A8BA-7109C095EC5E}" srcOrd="3" destOrd="0" parTransId="{1FF68B0E-5A1B-D545-8234-0867E19BB9BE}" sibTransId="{9985D63C-FAD7-E744-A395-B4B66A015AAD}"/>
    <dgm:cxn modelId="{F4AB4D77-73FE-EA45-A9BB-016A92720443}" srcId="{62D021C3-DD39-D544-93E5-811CBC3BEE95}" destId="{A6035885-AB34-5B4D-B370-F025B9667580}" srcOrd="0" destOrd="0" parTransId="{81E18278-4360-E34D-91C8-77AA75E6A53F}" sibTransId="{8DE1B62A-4994-CB48-8971-24D754F9E0A7}"/>
    <dgm:cxn modelId="{D37DA177-4401-164A-87D2-2EBE087E494F}" srcId="{9FAEC1A2-9D4E-BA44-A8BA-7109C095EC5E}" destId="{5599A0EB-1A23-2044-9E25-7E8E1C8D8F5A}" srcOrd="0" destOrd="0" parTransId="{8B33F364-A1C5-744F-AD51-7BABAF26FCC0}" sibTransId="{698F7178-7223-C546-B532-9D2EB6DD54CE}"/>
    <dgm:cxn modelId="{AA83F158-9616-E54C-8916-B046C0A48235}" type="presOf" srcId="{CD5E3BCC-1A51-B143-B646-82A5E6DD6337}" destId="{00243E7C-55C1-EA46-A8AF-A12506124C1C}" srcOrd="0" destOrd="0" presId="urn:microsoft.com/office/officeart/2005/8/layout/vList5"/>
    <dgm:cxn modelId="{EC34EE82-7463-2A48-88A6-36C4DA4F7622}" srcId="{5938813C-D2C7-1148-97C3-505A2748DEEC}" destId="{6BF53399-8DC5-F64B-8C77-9A9245755226}" srcOrd="4" destOrd="0" parTransId="{025DC95A-12ED-9E49-9ABB-7DDCDDE4DB6B}" sibTransId="{3045ABE2-B7D4-2049-9D22-51B06F6520CB}"/>
    <dgm:cxn modelId="{CF9F3C89-BA44-644A-9D17-67139F318FE2}" type="presOf" srcId="{5938813C-D2C7-1148-97C3-505A2748DEEC}" destId="{58EE3E59-9E36-3A40-869A-02E6C89FBFE4}" srcOrd="0" destOrd="0" presId="urn:microsoft.com/office/officeart/2005/8/layout/vList5"/>
    <dgm:cxn modelId="{C37F0895-915A-3248-B0AF-DCEBEDED55EF}" type="presOf" srcId="{A6035885-AB34-5B4D-B370-F025B9667580}" destId="{E6058F1F-5457-A441-AC6A-386958620275}" srcOrd="0" destOrd="0" presId="urn:microsoft.com/office/officeart/2005/8/layout/vList5"/>
    <dgm:cxn modelId="{2C7F2C97-9445-744B-98FF-14B3F60F5404}" srcId="{943BBD26-6C94-FD48-A276-2410C1C05375}" destId="{F7B309A6-6898-BB4D-A552-6D45BCD35BB8}" srcOrd="0" destOrd="0" parTransId="{80279F9C-15DA-AF4A-BD9C-78D0CFE43A38}" sibTransId="{9B36FEC0-3F4E-F84E-8727-BBB8CE40FD5A}"/>
    <dgm:cxn modelId="{44F9BD97-F6EC-614C-90DE-C8A88A2F5CCE}" type="presOf" srcId="{BAF6E166-B3ED-444C-A369-268349DF645A}" destId="{97197B24-5EE8-8D4F-ADCC-A06B12B2B3F0}" srcOrd="0" destOrd="0" presId="urn:microsoft.com/office/officeart/2005/8/layout/vList5"/>
    <dgm:cxn modelId="{033840A0-E861-A349-B4EE-2FF2D7EA1B53}" type="presOf" srcId="{5D4FD405-B2D3-8641-A8C2-0D39FB7BCF37}" destId="{654AF7FF-0912-154C-8A2D-B10CC1CAA108}" srcOrd="0" destOrd="0" presId="urn:microsoft.com/office/officeart/2005/8/layout/vList5"/>
    <dgm:cxn modelId="{C24519B7-3A9E-F142-8F56-DAB89A116346}" type="presOf" srcId="{6BF53399-8DC5-F64B-8C77-9A9245755226}" destId="{0C60AA93-34CB-5C47-9246-73DA95C53A3F}" srcOrd="0" destOrd="0" presId="urn:microsoft.com/office/officeart/2005/8/layout/vList5"/>
    <dgm:cxn modelId="{C7B642CB-B81E-9249-948B-115DD1DCB411}" srcId="{6BF53399-8DC5-F64B-8C77-9A9245755226}" destId="{5D4FD405-B2D3-8641-A8C2-0D39FB7BCF37}" srcOrd="0" destOrd="0" parTransId="{295D0D5F-3BA9-0A4B-9CC4-2C73B708E57A}" sibTransId="{63A81135-28AF-4048-9C63-BE75186521D0}"/>
    <dgm:cxn modelId="{297C36DC-6061-4F4E-8582-3C4F92BC9139}" type="presOf" srcId="{7092EF5E-26F1-E14A-B727-FBE3E3109DF6}" destId="{50B79B83-BC67-694E-9E60-603DAB528066}" srcOrd="0" destOrd="0" presId="urn:microsoft.com/office/officeart/2005/8/layout/vList5"/>
    <dgm:cxn modelId="{124956DE-3AA3-5343-AE92-FA4C744EA79A}" type="presOf" srcId="{EE898609-26A3-E34E-830A-C97DF6961D2F}" destId="{7EE14352-F952-F34B-B131-38A12DE11052}" srcOrd="0" destOrd="0" presId="urn:microsoft.com/office/officeart/2005/8/layout/vList5"/>
    <dgm:cxn modelId="{85AE18E2-1081-6148-9143-F1A0FE2BB0B2}" type="presOf" srcId="{5599A0EB-1A23-2044-9E25-7E8E1C8D8F5A}" destId="{3D415EBB-C96F-D149-BDE1-4E66A36869ED}" srcOrd="0" destOrd="0" presId="urn:microsoft.com/office/officeart/2005/8/layout/vList5"/>
    <dgm:cxn modelId="{ED8826E2-C17F-5843-8B43-2EBF3F31A102}" srcId="{5938813C-D2C7-1148-97C3-505A2748DEEC}" destId="{BAF6E166-B3ED-444C-A369-268349DF645A}" srcOrd="0" destOrd="0" parTransId="{B5126393-7582-5E42-BCBF-7F4D1BFE8C2B}" sibTransId="{8C5A6E4A-D40B-6348-8834-C270AB3C93F4}"/>
    <dgm:cxn modelId="{961601F4-F8B3-0047-BAF7-09F9D439DD15}" type="presOf" srcId="{62D021C3-DD39-D544-93E5-811CBC3BEE95}" destId="{DDD85227-6BCB-6447-ADF9-B37A1CDB05D2}" srcOrd="0" destOrd="0" presId="urn:microsoft.com/office/officeart/2005/8/layout/vList5"/>
    <dgm:cxn modelId="{8B7F26FA-BDD0-0649-8A41-B5FB03931E5D}" srcId="{5938813C-D2C7-1148-97C3-505A2748DEEC}" destId="{EE898609-26A3-E34E-830A-C97DF6961D2F}" srcOrd="2" destOrd="0" parTransId="{CE58DDF9-EB30-714A-B45E-06586AB01B98}" sibTransId="{E8BC292F-A736-F742-B45B-A449EBEC8487}"/>
    <dgm:cxn modelId="{271CEDFF-2904-E34E-9CB6-8B926D010D4B}" srcId="{5938813C-D2C7-1148-97C3-505A2748DEEC}" destId="{943BBD26-6C94-FD48-A276-2410C1C05375}" srcOrd="5" destOrd="0" parTransId="{6F395D15-878B-A443-8CF4-5D4B08D72A58}" sibTransId="{A470E3BD-C9AE-DF45-948E-2086F293AFBC}"/>
    <dgm:cxn modelId="{A27758DA-2BCA-3D42-B611-E3CEE95631DA}" type="presParOf" srcId="{58EE3E59-9E36-3A40-869A-02E6C89FBFE4}" destId="{AC76DDFE-DE35-F84D-817B-EF99FF54E386}" srcOrd="0" destOrd="0" presId="urn:microsoft.com/office/officeart/2005/8/layout/vList5"/>
    <dgm:cxn modelId="{F913157F-3782-8D4B-95DC-299C57013E67}" type="presParOf" srcId="{AC76DDFE-DE35-F84D-817B-EF99FF54E386}" destId="{97197B24-5EE8-8D4F-ADCC-A06B12B2B3F0}" srcOrd="0" destOrd="0" presId="urn:microsoft.com/office/officeart/2005/8/layout/vList5"/>
    <dgm:cxn modelId="{A5A1C898-B39F-FC48-BBBD-BBBD51367908}" type="presParOf" srcId="{AC76DDFE-DE35-F84D-817B-EF99FF54E386}" destId="{00243E7C-55C1-EA46-A8AF-A12506124C1C}" srcOrd="1" destOrd="0" presId="urn:microsoft.com/office/officeart/2005/8/layout/vList5"/>
    <dgm:cxn modelId="{A88D9867-091A-BD4F-9334-F1F8B4B00EE1}" type="presParOf" srcId="{58EE3E59-9E36-3A40-869A-02E6C89FBFE4}" destId="{BD8CCA6C-C682-ED47-8972-79AB51230943}" srcOrd="1" destOrd="0" presId="urn:microsoft.com/office/officeart/2005/8/layout/vList5"/>
    <dgm:cxn modelId="{1F90B53E-04E7-9F48-92F4-F4700C24F4DB}" type="presParOf" srcId="{58EE3E59-9E36-3A40-869A-02E6C89FBFE4}" destId="{42AEDA69-1B66-0440-BF60-BDFAF999A941}" srcOrd="2" destOrd="0" presId="urn:microsoft.com/office/officeart/2005/8/layout/vList5"/>
    <dgm:cxn modelId="{7E54707D-6D72-874B-9776-CF716AA0B137}" type="presParOf" srcId="{42AEDA69-1B66-0440-BF60-BDFAF999A941}" destId="{DDD85227-6BCB-6447-ADF9-B37A1CDB05D2}" srcOrd="0" destOrd="0" presId="urn:microsoft.com/office/officeart/2005/8/layout/vList5"/>
    <dgm:cxn modelId="{1368377E-8EA0-274F-86B2-E27D876EDED8}" type="presParOf" srcId="{42AEDA69-1B66-0440-BF60-BDFAF999A941}" destId="{E6058F1F-5457-A441-AC6A-386958620275}" srcOrd="1" destOrd="0" presId="urn:microsoft.com/office/officeart/2005/8/layout/vList5"/>
    <dgm:cxn modelId="{CE3B4AD0-FF32-474F-8486-B8AF0487E582}" type="presParOf" srcId="{58EE3E59-9E36-3A40-869A-02E6C89FBFE4}" destId="{96F738F3-38AC-674A-A1F6-078FAE0E42A9}" srcOrd="3" destOrd="0" presId="urn:microsoft.com/office/officeart/2005/8/layout/vList5"/>
    <dgm:cxn modelId="{37E7C4A2-0952-8F40-9C32-B9C67C98B207}" type="presParOf" srcId="{58EE3E59-9E36-3A40-869A-02E6C89FBFE4}" destId="{ABD597B7-E228-A148-945A-ACE21905991A}" srcOrd="4" destOrd="0" presId="urn:microsoft.com/office/officeart/2005/8/layout/vList5"/>
    <dgm:cxn modelId="{2E1EC212-7144-AB43-8727-CDE427EE00D6}" type="presParOf" srcId="{ABD597B7-E228-A148-945A-ACE21905991A}" destId="{7EE14352-F952-F34B-B131-38A12DE11052}" srcOrd="0" destOrd="0" presId="urn:microsoft.com/office/officeart/2005/8/layout/vList5"/>
    <dgm:cxn modelId="{69C0A482-A684-804F-B78A-1349A7A07FC0}" type="presParOf" srcId="{ABD597B7-E228-A148-945A-ACE21905991A}" destId="{50B79B83-BC67-694E-9E60-603DAB528066}" srcOrd="1" destOrd="0" presId="urn:microsoft.com/office/officeart/2005/8/layout/vList5"/>
    <dgm:cxn modelId="{1624CD10-5D53-A042-96D0-CE6C1DABF17F}" type="presParOf" srcId="{58EE3E59-9E36-3A40-869A-02E6C89FBFE4}" destId="{E940EAEF-BE7D-4F4D-B26D-6C88663044F9}" srcOrd="5" destOrd="0" presId="urn:microsoft.com/office/officeart/2005/8/layout/vList5"/>
    <dgm:cxn modelId="{EDA6E505-12BD-7C47-A934-3EE27B0313BC}" type="presParOf" srcId="{58EE3E59-9E36-3A40-869A-02E6C89FBFE4}" destId="{B5DCE86D-3CC0-B341-A6B8-5859E0270277}" srcOrd="6" destOrd="0" presId="urn:microsoft.com/office/officeart/2005/8/layout/vList5"/>
    <dgm:cxn modelId="{416D4CA0-4CB7-8646-B5BE-C80983601E09}" type="presParOf" srcId="{B5DCE86D-3CC0-B341-A6B8-5859E0270277}" destId="{5D21DF86-CD75-464F-A24A-88018365227E}" srcOrd="0" destOrd="0" presId="urn:microsoft.com/office/officeart/2005/8/layout/vList5"/>
    <dgm:cxn modelId="{BFB0A106-830F-5346-87C8-95D697C36F32}" type="presParOf" srcId="{B5DCE86D-3CC0-B341-A6B8-5859E0270277}" destId="{3D415EBB-C96F-D149-BDE1-4E66A36869ED}" srcOrd="1" destOrd="0" presId="urn:microsoft.com/office/officeart/2005/8/layout/vList5"/>
    <dgm:cxn modelId="{B3D32799-8FC0-4749-BB87-6F680553ED0E}" type="presParOf" srcId="{58EE3E59-9E36-3A40-869A-02E6C89FBFE4}" destId="{D754778B-ED97-8A4B-A9BC-8CAA318C5037}" srcOrd="7" destOrd="0" presId="urn:microsoft.com/office/officeart/2005/8/layout/vList5"/>
    <dgm:cxn modelId="{C4DCB6C7-1F76-C648-AA3D-8AC3D14AE297}" type="presParOf" srcId="{58EE3E59-9E36-3A40-869A-02E6C89FBFE4}" destId="{5183D390-A751-5E48-9297-B76C8DF8915A}" srcOrd="8" destOrd="0" presId="urn:microsoft.com/office/officeart/2005/8/layout/vList5"/>
    <dgm:cxn modelId="{5E03D7FA-0761-0342-89EB-0827809E1352}" type="presParOf" srcId="{5183D390-A751-5E48-9297-B76C8DF8915A}" destId="{0C60AA93-34CB-5C47-9246-73DA95C53A3F}" srcOrd="0" destOrd="0" presId="urn:microsoft.com/office/officeart/2005/8/layout/vList5"/>
    <dgm:cxn modelId="{E0BAF5D1-183C-1E40-82FD-E5330489227B}" type="presParOf" srcId="{5183D390-A751-5E48-9297-B76C8DF8915A}" destId="{654AF7FF-0912-154C-8A2D-B10CC1CAA108}" srcOrd="1" destOrd="0" presId="urn:microsoft.com/office/officeart/2005/8/layout/vList5"/>
    <dgm:cxn modelId="{D58B0801-868A-D944-97EE-2E626BD63276}" type="presParOf" srcId="{58EE3E59-9E36-3A40-869A-02E6C89FBFE4}" destId="{EE683B36-3065-FD42-8048-AF4BADDFD0C1}" srcOrd="9" destOrd="0" presId="urn:microsoft.com/office/officeart/2005/8/layout/vList5"/>
    <dgm:cxn modelId="{F08BB4A3-CA6A-FD49-94E1-FBE1FB317BF4}" type="presParOf" srcId="{58EE3E59-9E36-3A40-869A-02E6C89FBFE4}" destId="{4C576086-5AE4-4544-8A9E-9FEEB3E497CE}" srcOrd="10" destOrd="0" presId="urn:microsoft.com/office/officeart/2005/8/layout/vList5"/>
    <dgm:cxn modelId="{DEB86523-A3EA-5D46-B357-E202F5EC311D}" type="presParOf" srcId="{4C576086-5AE4-4544-8A9E-9FEEB3E497CE}" destId="{3430737F-02DC-FC48-BB96-CD69DC67A5D3}" srcOrd="0" destOrd="0" presId="urn:microsoft.com/office/officeart/2005/8/layout/vList5"/>
    <dgm:cxn modelId="{BC4B965E-40E3-C04F-80BC-A85603F5C48B}" type="presParOf" srcId="{4C576086-5AE4-4544-8A9E-9FEEB3E497CE}" destId="{2DA146E5-5D30-6042-8589-98139E191EF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ED0DB463-8801-F643-8C03-D7F3B480EEB7}" type="doc">
      <dgm:prSet loTypeId="urn:microsoft.com/office/officeart/2005/8/layout/chevron1" loCatId="process" qsTypeId="urn:microsoft.com/office/officeart/2005/8/quickstyle/simple4" qsCatId="simple" csTypeId="urn:microsoft.com/office/officeart/2005/8/colors/accent1_2" csCatId="accent1" phldr="1"/>
      <dgm:spPr/>
    </dgm:pt>
    <dgm:pt modelId="{DAB25C0D-C3FC-F549-8431-87A30276C9FD}">
      <dgm:prSet phldrT="[Text]"/>
      <dgm:spPr>
        <a:solidFill>
          <a:schemeClr val="tx2"/>
        </a:solidFill>
        <a:ln>
          <a:solidFill>
            <a:schemeClr val="bg2"/>
          </a:solidFill>
        </a:ln>
      </dgm:spPr>
      <dgm:t>
        <a:bodyPr/>
        <a:lstStyle/>
        <a:p>
          <a:r>
            <a:rPr lang="en-US" dirty="0">
              <a:solidFill>
                <a:schemeClr val="tx2">
                  <a:lumMod val="10000"/>
                </a:schemeClr>
              </a:solidFill>
            </a:rPr>
            <a:t>Policy</a:t>
          </a:r>
          <a:endParaRPr lang="en-US" dirty="0"/>
        </a:p>
      </dgm:t>
    </dgm:pt>
    <dgm:pt modelId="{15566285-2530-5947-A50D-A2F1E8B07DEC}" type="parTrans" cxnId="{3FF60544-4089-CA49-9C78-3E170AA9DDD4}">
      <dgm:prSet/>
      <dgm:spPr/>
      <dgm:t>
        <a:bodyPr/>
        <a:lstStyle/>
        <a:p>
          <a:endParaRPr lang="en-US"/>
        </a:p>
      </dgm:t>
    </dgm:pt>
    <dgm:pt modelId="{0D5AFC0E-08EE-234C-83F5-2B2EC8323132}" type="sibTrans" cxnId="{3FF60544-4089-CA49-9C78-3E170AA9DDD4}">
      <dgm:prSet/>
      <dgm:spPr/>
      <dgm:t>
        <a:bodyPr/>
        <a:lstStyle/>
        <a:p>
          <a:endParaRPr lang="en-US"/>
        </a:p>
      </dgm:t>
    </dgm:pt>
    <dgm:pt modelId="{13C79D15-8ABC-3A47-AA31-964149879E33}">
      <dgm:prSet/>
      <dgm:spPr>
        <a:solidFill>
          <a:schemeClr val="tx2"/>
        </a:solidFill>
        <a:ln>
          <a:solidFill>
            <a:schemeClr val="bg2"/>
          </a:solidFill>
        </a:ln>
      </dgm:spPr>
      <dgm:t>
        <a:bodyPr/>
        <a:lstStyle/>
        <a:p>
          <a:r>
            <a:rPr lang="en-US">
              <a:solidFill>
                <a:schemeClr val="tx2">
                  <a:lumMod val="10000"/>
                </a:schemeClr>
              </a:solidFill>
            </a:rPr>
            <a:t>Awareness</a:t>
          </a:r>
          <a:endParaRPr lang="en-US" dirty="0">
            <a:solidFill>
              <a:schemeClr val="tx2">
                <a:lumMod val="10000"/>
              </a:schemeClr>
            </a:solidFill>
          </a:endParaRPr>
        </a:p>
      </dgm:t>
    </dgm:pt>
    <dgm:pt modelId="{22236270-2C99-F146-9183-CA2943454FDF}" type="parTrans" cxnId="{85550622-8125-FB44-8FBF-A58DCD9F441D}">
      <dgm:prSet/>
      <dgm:spPr/>
      <dgm:t>
        <a:bodyPr/>
        <a:lstStyle/>
        <a:p>
          <a:endParaRPr lang="en-US"/>
        </a:p>
      </dgm:t>
    </dgm:pt>
    <dgm:pt modelId="{119A8746-7A8F-3142-96B3-A06C7D9B9F87}" type="sibTrans" cxnId="{85550622-8125-FB44-8FBF-A58DCD9F441D}">
      <dgm:prSet/>
      <dgm:spPr/>
      <dgm:t>
        <a:bodyPr/>
        <a:lstStyle/>
        <a:p>
          <a:endParaRPr lang="en-US"/>
        </a:p>
      </dgm:t>
    </dgm:pt>
    <dgm:pt modelId="{3A0E133A-4127-9441-AB61-5CAFEDF44D3F}">
      <dgm:prSet/>
      <dgm:spPr>
        <a:solidFill>
          <a:schemeClr val="tx2"/>
        </a:solidFill>
        <a:ln>
          <a:solidFill>
            <a:schemeClr val="bg2"/>
          </a:solidFill>
        </a:ln>
      </dgm:spPr>
      <dgm:t>
        <a:bodyPr/>
        <a:lstStyle/>
        <a:p>
          <a:r>
            <a:rPr lang="en-US">
              <a:solidFill>
                <a:schemeClr val="tx2">
                  <a:lumMod val="10000"/>
                </a:schemeClr>
              </a:solidFill>
            </a:rPr>
            <a:t>Vulnerability mitigation</a:t>
          </a:r>
          <a:endParaRPr lang="en-US" dirty="0">
            <a:solidFill>
              <a:schemeClr val="tx2">
                <a:lumMod val="10000"/>
              </a:schemeClr>
            </a:solidFill>
          </a:endParaRPr>
        </a:p>
      </dgm:t>
    </dgm:pt>
    <dgm:pt modelId="{8B472BA5-CEF6-A346-B152-621CB729BED9}" type="parTrans" cxnId="{7353C8CF-59C8-7547-BD6D-C75D0DA10C13}">
      <dgm:prSet/>
      <dgm:spPr/>
      <dgm:t>
        <a:bodyPr/>
        <a:lstStyle/>
        <a:p>
          <a:endParaRPr lang="en-US"/>
        </a:p>
      </dgm:t>
    </dgm:pt>
    <dgm:pt modelId="{27F2048A-F952-FE4E-BE59-46C365A03A72}" type="sibTrans" cxnId="{7353C8CF-59C8-7547-BD6D-C75D0DA10C13}">
      <dgm:prSet/>
      <dgm:spPr/>
      <dgm:t>
        <a:bodyPr/>
        <a:lstStyle/>
        <a:p>
          <a:endParaRPr lang="en-US"/>
        </a:p>
      </dgm:t>
    </dgm:pt>
    <dgm:pt modelId="{443C45D9-57DE-144C-ADFE-7AA64CF7F627}">
      <dgm:prSet/>
      <dgm:spPr>
        <a:solidFill>
          <a:schemeClr val="tx2"/>
        </a:solidFill>
        <a:ln>
          <a:solidFill>
            <a:schemeClr val="bg2"/>
          </a:solidFill>
        </a:ln>
      </dgm:spPr>
      <dgm:t>
        <a:bodyPr/>
        <a:lstStyle/>
        <a:p>
          <a:r>
            <a:rPr lang="en-US">
              <a:solidFill>
                <a:schemeClr val="tx2">
                  <a:lumMod val="10000"/>
                </a:schemeClr>
              </a:solidFill>
            </a:rPr>
            <a:t>Threat mitigation</a:t>
          </a:r>
          <a:endParaRPr lang="en-US" dirty="0">
            <a:solidFill>
              <a:schemeClr val="tx2">
                <a:lumMod val="10000"/>
              </a:schemeClr>
            </a:solidFill>
          </a:endParaRPr>
        </a:p>
      </dgm:t>
    </dgm:pt>
    <dgm:pt modelId="{2670A1A8-F8BC-5D46-9C6D-9BDE63E859E4}" type="parTrans" cxnId="{23193A7F-A364-D949-950E-7EE0FB93BEC8}">
      <dgm:prSet/>
      <dgm:spPr/>
      <dgm:t>
        <a:bodyPr/>
        <a:lstStyle/>
        <a:p>
          <a:endParaRPr lang="en-US"/>
        </a:p>
      </dgm:t>
    </dgm:pt>
    <dgm:pt modelId="{8B261A45-9ACA-6045-A3A4-D96E76BEA10E}" type="sibTrans" cxnId="{23193A7F-A364-D949-950E-7EE0FB93BEC8}">
      <dgm:prSet/>
      <dgm:spPr/>
      <dgm:t>
        <a:bodyPr/>
        <a:lstStyle/>
        <a:p>
          <a:endParaRPr lang="en-US"/>
        </a:p>
      </dgm:t>
    </dgm:pt>
    <dgm:pt modelId="{DB5B6189-F563-E747-A854-571C16E4ECFA}" type="pres">
      <dgm:prSet presAssocID="{ED0DB463-8801-F643-8C03-D7F3B480EEB7}" presName="Name0" presStyleCnt="0">
        <dgm:presLayoutVars>
          <dgm:dir/>
          <dgm:animLvl val="lvl"/>
          <dgm:resizeHandles val="exact"/>
        </dgm:presLayoutVars>
      </dgm:prSet>
      <dgm:spPr/>
    </dgm:pt>
    <dgm:pt modelId="{10D329B4-63A9-A941-850B-A0AB3BC320EF}" type="pres">
      <dgm:prSet presAssocID="{DAB25C0D-C3FC-F549-8431-87A30276C9FD}" presName="parTxOnly" presStyleLbl="node1" presStyleIdx="0" presStyleCnt="4">
        <dgm:presLayoutVars>
          <dgm:chMax val="0"/>
          <dgm:chPref val="0"/>
          <dgm:bulletEnabled val="1"/>
        </dgm:presLayoutVars>
      </dgm:prSet>
      <dgm:spPr/>
    </dgm:pt>
    <dgm:pt modelId="{13009DCB-7A54-2C40-AC4F-C5F32124CB6D}" type="pres">
      <dgm:prSet presAssocID="{0D5AFC0E-08EE-234C-83F5-2B2EC8323132}" presName="parTxOnlySpace" presStyleCnt="0"/>
      <dgm:spPr/>
    </dgm:pt>
    <dgm:pt modelId="{79A3B212-804A-4943-AD67-386CF23E5C90}" type="pres">
      <dgm:prSet presAssocID="{13C79D15-8ABC-3A47-AA31-964149879E33}" presName="parTxOnly" presStyleLbl="node1" presStyleIdx="1" presStyleCnt="4">
        <dgm:presLayoutVars>
          <dgm:chMax val="0"/>
          <dgm:chPref val="0"/>
          <dgm:bulletEnabled val="1"/>
        </dgm:presLayoutVars>
      </dgm:prSet>
      <dgm:spPr/>
    </dgm:pt>
    <dgm:pt modelId="{9561791F-E97E-D243-ACC5-B71D0B31F90C}" type="pres">
      <dgm:prSet presAssocID="{119A8746-7A8F-3142-96B3-A06C7D9B9F87}" presName="parTxOnlySpace" presStyleCnt="0"/>
      <dgm:spPr/>
    </dgm:pt>
    <dgm:pt modelId="{6B15276C-1DCD-0644-AB10-B053A3C0E75D}" type="pres">
      <dgm:prSet presAssocID="{3A0E133A-4127-9441-AB61-5CAFEDF44D3F}" presName="parTxOnly" presStyleLbl="node1" presStyleIdx="2" presStyleCnt="4">
        <dgm:presLayoutVars>
          <dgm:chMax val="0"/>
          <dgm:chPref val="0"/>
          <dgm:bulletEnabled val="1"/>
        </dgm:presLayoutVars>
      </dgm:prSet>
      <dgm:spPr/>
    </dgm:pt>
    <dgm:pt modelId="{F1534911-90A1-274A-8AED-9FE2825A18C5}" type="pres">
      <dgm:prSet presAssocID="{27F2048A-F952-FE4E-BE59-46C365A03A72}" presName="parTxOnlySpace" presStyleCnt="0"/>
      <dgm:spPr/>
    </dgm:pt>
    <dgm:pt modelId="{E2FF0951-6B90-5F4C-A3C2-599C09EA6A63}" type="pres">
      <dgm:prSet presAssocID="{443C45D9-57DE-144C-ADFE-7AA64CF7F627}" presName="parTxOnly" presStyleLbl="node1" presStyleIdx="3" presStyleCnt="4">
        <dgm:presLayoutVars>
          <dgm:chMax val="0"/>
          <dgm:chPref val="0"/>
          <dgm:bulletEnabled val="1"/>
        </dgm:presLayoutVars>
      </dgm:prSet>
      <dgm:spPr/>
    </dgm:pt>
  </dgm:ptLst>
  <dgm:cxnLst>
    <dgm:cxn modelId="{85550622-8125-FB44-8FBF-A58DCD9F441D}" srcId="{ED0DB463-8801-F643-8C03-D7F3B480EEB7}" destId="{13C79D15-8ABC-3A47-AA31-964149879E33}" srcOrd="1" destOrd="0" parTransId="{22236270-2C99-F146-9183-CA2943454FDF}" sibTransId="{119A8746-7A8F-3142-96B3-A06C7D9B9F87}"/>
    <dgm:cxn modelId="{3FF60544-4089-CA49-9C78-3E170AA9DDD4}" srcId="{ED0DB463-8801-F643-8C03-D7F3B480EEB7}" destId="{DAB25C0D-C3FC-F549-8431-87A30276C9FD}" srcOrd="0" destOrd="0" parTransId="{15566285-2530-5947-A50D-A2F1E8B07DEC}" sibTransId="{0D5AFC0E-08EE-234C-83F5-2B2EC8323132}"/>
    <dgm:cxn modelId="{97CC2E50-A264-4843-A185-6AF7163077B5}" type="presOf" srcId="{443C45D9-57DE-144C-ADFE-7AA64CF7F627}" destId="{E2FF0951-6B90-5F4C-A3C2-599C09EA6A63}" srcOrd="0" destOrd="0" presId="urn:microsoft.com/office/officeart/2005/8/layout/chevron1"/>
    <dgm:cxn modelId="{52DD0A55-FB74-1C4E-B47B-0BE2B6AABDFB}" type="presOf" srcId="{3A0E133A-4127-9441-AB61-5CAFEDF44D3F}" destId="{6B15276C-1DCD-0644-AB10-B053A3C0E75D}" srcOrd="0" destOrd="0" presId="urn:microsoft.com/office/officeart/2005/8/layout/chevron1"/>
    <dgm:cxn modelId="{D351FC57-C7BF-374D-A488-6AB2F235D193}" type="presOf" srcId="{DAB25C0D-C3FC-F549-8431-87A30276C9FD}" destId="{10D329B4-63A9-A941-850B-A0AB3BC320EF}" srcOrd="0" destOrd="0" presId="urn:microsoft.com/office/officeart/2005/8/layout/chevron1"/>
    <dgm:cxn modelId="{23193A7F-A364-D949-950E-7EE0FB93BEC8}" srcId="{ED0DB463-8801-F643-8C03-D7F3B480EEB7}" destId="{443C45D9-57DE-144C-ADFE-7AA64CF7F627}" srcOrd="3" destOrd="0" parTransId="{2670A1A8-F8BC-5D46-9C6D-9BDE63E859E4}" sibTransId="{8B261A45-9ACA-6045-A3A4-D96E76BEA10E}"/>
    <dgm:cxn modelId="{F71781B0-9F62-3F4B-B0C7-E77281BFA85B}" type="presOf" srcId="{ED0DB463-8801-F643-8C03-D7F3B480EEB7}" destId="{DB5B6189-F563-E747-A854-571C16E4ECFA}" srcOrd="0" destOrd="0" presId="urn:microsoft.com/office/officeart/2005/8/layout/chevron1"/>
    <dgm:cxn modelId="{7353C8CF-59C8-7547-BD6D-C75D0DA10C13}" srcId="{ED0DB463-8801-F643-8C03-D7F3B480EEB7}" destId="{3A0E133A-4127-9441-AB61-5CAFEDF44D3F}" srcOrd="2" destOrd="0" parTransId="{8B472BA5-CEF6-A346-B152-621CB729BED9}" sibTransId="{27F2048A-F952-FE4E-BE59-46C365A03A72}"/>
    <dgm:cxn modelId="{575D40EB-3AA5-D94E-82D4-E459E0C610A3}" type="presOf" srcId="{13C79D15-8ABC-3A47-AA31-964149879E33}" destId="{79A3B212-804A-4943-AD67-386CF23E5C90}" srcOrd="0" destOrd="0" presId="urn:microsoft.com/office/officeart/2005/8/layout/chevron1"/>
    <dgm:cxn modelId="{586C1305-C644-6847-BBC0-DB34D3C72EDD}" type="presParOf" srcId="{DB5B6189-F563-E747-A854-571C16E4ECFA}" destId="{10D329B4-63A9-A941-850B-A0AB3BC320EF}" srcOrd="0" destOrd="0" presId="urn:microsoft.com/office/officeart/2005/8/layout/chevron1"/>
    <dgm:cxn modelId="{094253AC-89AF-314E-962F-1F314C7379D0}" type="presParOf" srcId="{DB5B6189-F563-E747-A854-571C16E4ECFA}" destId="{13009DCB-7A54-2C40-AC4F-C5F32124CB6D}" srcOrd="1" destOrd="0" presId="urn:microsoft.com/office/officeart/2005/8/layout/chevron1"/>
    <dgm:cxn modelId="{98C5B57E-690A-2F4A-98C6-5AC4E136A6E1}" type="presParOf" srcId="{DB5B6189-F563-E747-A854-571C16E4ECFA}" destId="{79A3B212-804A-4943-AD67-386CF23E5C90}" srcOrd="2" destOrd="0" presId="urn:microsoft.com/office/officeart/2005/8/layout/chevron1"/>
    <dgm:cxn modelId="{4C69BD2E-8ED9-7E44-A7A0-62FC379A3FE3}" type="presParOf" srcId="{DB5B6189-F563-E747-A854-571C16E4ECFA}" destId="{9561791F-E97E-D243-ACC5-B71D0B31F90C}" srcOrd="3" destOrd="0" presId="urn:microsoft.com/office/officeart/2005/8/layout/chevron1"/>
    <dgm:cxn modelId="{15CDFD51-ABF9-8B4A-984D-2628CB39ADAF}" type="presParOf" srcId="{DB5B6189-F563-E747-A854-571C16E4ECFA}" destId="{6B15276C-1DCD-0644-AB10-B053A3C0E75D}" srcOrd="4" destOrd="0" presId="urn:microsoft.com/office/officeart/2005/8/layout/chevron1"/>
    <dgm:cxn modelId="{DF5E176E-7815-6441-A0A2-AE7918E3097B}" type="presParOf" srcId="{DB5B6189-F563-E747-A854-571C16E4ECFA}" destId="{F1534911-90A1-274A-8AED-9FE2825A18C5}" srcOrd="5" destOrd="0" presId="urn:microsoft.com/office/officeart/2005/8/layout/chevron1"/>
    <dgm:cxn modelId="{8E09E4FA-9125-224E-A5DB-47B8664906F1}" type="presParOf" srcId="{DB5B6189-F563-E747-A854-571C16E4ECFA}" destId="{E2FF0951-6B90-5F4C-A3C2-599C09EA6A63}"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70B6DAB-7E1A-E649-AEBC-29195DB6FFDD}"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en-US"/>
        </a:p>
      </dgm:t>
    </dgm:pt>
    <dgm:pt modelId="{58DA3379-D5C7-0142-B3C4-B6104C9FC141}">
      <dgm:prSet phldrT="[Text]"/>
      <dgm:spPr/>
      <dgm:t>
        <a:bodyPr/>
        <a:lstStyle/>
        <a:p>
          <a:r>
            <a:rPr lang="en-US" b="1" i="0" dirty="0">
              <a:solidFill>
                <a:schemeClr val="tx1"/>
              </a:solidFill>
            </a:rPr>
            <a:t>First generation</a:t>
          </a:r>
        </a:p>
      </dgm:t>
    </dgm:pt>
    <dgm:pt modelId="{0C1840A2-A482-6D44-B394-F49BC1D51A8D}" type="parTrans" cxnId="{A5E50363-2A41-0A42-B273-DF5CBDF50D84}">
      <dgm:prSet/>
      <dgm:spPr/>
      <dgm:t>
        <a:bodyPr/>
        <a:lstStyle/>
        <a:p>
          <a:endParaRPr lang="en-US"/>
        </a:p>
      </dgm:t>
    </dgm:pt>
    <dgm:pt modelId="{AE05875A-96C7-0C40-94AE-B9A6300F723D}" type="sibTrans" cxnId="{A5E50363-2A41-0A42-B273-DF5CBDF50D84}">
      <dgm:prSet/>
      <dgm:spPr>
        <a:solidFill>
          <a:schemeClr val="bg2"/>
        </a:solidFill>
      </dgm:spPr>
      <dgm:t>
        <a:bodyPr/>
        <a:lstStyle/>
        <a:p>
          <a:endParaRPr lang="en-US"/>
        </a:p>
      </dgm:t>
    </dgm:pt>
    <dgm:pt modelId="{CA97823C-7D3D-2E47-B5FC-3F322FA97629}">
      <dgm:prSet/>
      <dgm:spPr/>
      <dgm:t>
        <a:bodyPr/>
        <a:lstStyle/>
        <a:p>
          <a:r>
            <a:rPr lang="en-US">
              <a:solidFill>
                <a:schemeClr val="tx2">
                  <a:lumMod val="10000"/>
                </a:schemeClr>
              </a:solidFill>
            </a:rPr>
            <a:t>Simple scanners</a:t>
          </a:r>
          <a:endParaRPr lang="en-US" dirty="0">
            <a:solidFill>
              <a:schemeClr val="tx2">
                <a:lumMod val="10000"/>
              </a:schemeClr>
            </a:solidFill>
          </a:endParaRPr>
        </a:p>
      </dgm:t>
    </dgm:pt>
    <dgm:pt modelId="{1B95FFF4-150F-2743-AD1B-BF4441BCC35A}" type="parTrans" cxnId="{D9000422-9425-FF4C-9171-EECEC1019DA0}">
      <dgm:prSet/>
      <dgm:spPr/>
      <dgm:t>
        <a:bodyPr/>
        <a:lstStyle/>
        <a:p>
          <a:endParaRPr lang="en-US"/>
        </a:p>
      </dgm:t>
    </dgm:pt>
    <dgm:pt modelId="{7E32F47C-7D2F-8C41-AE5A-E7E07F09AFB8}" type="sibTrans" cxnId="{D9000422-9425-FF4C-9171-EECEC1019DA0}">
      <dgm:prSet/>
      <dgm:spPr/>
      <dgm:t>
        <a:bodyPr/>
        <a:lstStyle/>
        <a:p>
          <a:endParaRPr lang="en-US"/>
        </a:p>
      </dgm:t>
    </dgm:pt>
    <dgm:pt modelId="{14F16B39-A7F0-0F44-8452-79D2202975EA}">
      <dgm:prSet/>
      <dgm:spPr/>
      <dgm:t>
        <a:bodyPr/>
        <a:lstStyle/>
        <a:p>
          <a:r>
            <a:rPr lang="en-US">
              <a:solidFill>
                <a:schemeClr val="tx2">
                  <a:lumMod val="10000"/>
                </a:schemeClr>
              </a:solidFill>
            </a:rPr>
            <a:t>Scanner requires a malware signature to identify the malware</a:t>
          </a:r>
          <a:endParaRPr lang="en-US" dirty="0">
            <a:solidFill>
              <a:schemeClr val="tx2">
                <a:lumMod val="10000"/>
              </a:schemeClr>
            </a:solidFill>
          </a:endParaRPr>
        </a:p>
      </dgm:t>
    </dgm:pt>
    <dgm:pt modelId="{A127D49A-7ED6-4741-B21E-1A9C7318314F}" type="parTrans" cxnId="{F54F25E2-F5F4-104F-A12C-986553406DC5}">
      <dgm:prSet/>
      <dgm:spPr/>
      <dgm:t>
        <a:bodyPr/>
        <a:lstStyle/>
        <a:p>
          <a:endParaRPr lang="en-US"/>
        </a:p>
      </dgm:t>
    </dgm:pt>
    <dgm:pt modelId="{D75AE53B-F5D1-2B4D-B7D1-5E06C7069979}" type="sibTrans" cxnId="{F54F25E2-F5F4-104F-A12C-986553406DC5}">
      <dgm:prSet/>
      <dgm:spPr/>
      <dgm:t>
        <a:bodyPr/>
        <a:lstStyle/>
        <a:p>
          <a:endParaRPr lang="en-US"/>
        </a:p>
      </dgm:t>
    </dgm:pt>
    <dgm:pt modelId="{2D6FC979-72DA-9648-A138-34DDF3916BF5}">
      <dgm:prSet/>
      <dgm:spPr/>
      <dgm:t>
        <a:bodyPr/>
        <a:lstStyle/>
        <a:p>
          <a:r>
            <a:rPr lang="en-US" b="1" i="0" dirty="0">
              <a:solidFill>
                <a:schemeClr val="tx1"/>
              </a:solidFill>
            </a:rPr>
            <a:t>Second generation</a:t>
          </a:r>
        </a:p>
      </dgm:t>
    </dgm:pt>
    <dgm:pt modelId="{85C78A92-39B0-BE45-8D43-8237D4CEF343}" type="parTrans" cxnId="{69C18D5D-711C-FD41-B9AD-7C7502E35B24}">
      <dgm:prSet/>
      <dgm:spPr/>
      <dgm:t>
        <a:bodyPr/>
        <a:lstStyle/>
        <a:p>
          <a:endParaRPr lang="en-US"/>
        </a:p>
      </dgm:t>
    </dgm:pt>
    <dgm:pt modelId="{00A2D583-120B-4C4E-81FA-CF059F0D2AD9}" type="sibTrans" cxnId="{69C18D5D-711C-FD41-B9AD-7C7502E35B24}">
      <dgm:prSet/>
      <dgm:spPr>
        <a:solidFill>
          <a:schemeClr val="bg2"/>
        </a:solidFill>
      </dgm:spPr>
      <dgm:t>
        <a:bodyPr/>
        <a:lstStyle/>
        <a:p>
          <a:endParaRPr lang="en-US"/>
        </a:p>
      </dgm:t>
    </dgm:pt>
    <dgm:pt modelId="{A02E660B-A268-A546-AF7D-6A7BFB711A0B}">
      <dgm:prSet/>
      <dgm:spPr/>
      <dgm:t>
        <a:bodyPr/>
        <a:lstStyle/>
        <a:p>
          <a:r>
            <a:rPr lang="en-US">
              <a:solidFill>
                <a:schemeClr val="tx2">
                  <a:lumMod val="10000"/>
                </a:schemeClr>
              </a:solidFill>
            </a:rPr>
            <a:t>Heuristic scanners</a:t>
          </a:r>
          <a:endParaRPr lang="en-US" dirty="0">
            <a:solidFill>
              <a:schemeClr val="tx2">
                <a:lumMod val="10000"/>
              </a:schemeClr>
            </a:solidFill>
          </a:endParaRPr>
        </a:p>
      </dgm:t>
    </dgm:pt>
    <dgm:pt modelId="{3A3E8164-B059-A74E-8531-6659CAB44A26}" type="parTrans" cxnId="{9203C4CF-BDF1-E943-A281-4B8C6282BDCE}">
      <dgm:prSet/>
      <dgm:spPr/>
      <dgm:t>
        <a:bodyPr/>
        <a:lstStyle/>
        <a:p>
          <a:endParaRPr lang="en-US"/>
        </a:p>
      </dgm:t>
    </dgm:pt>
    <dgm:pt modelId="{10583B1E-ECA9-5148-B818-56192B3709F9}" type="sibTrans" cxnId="{9203C4CF-BDF1-E943-A281-4B8C6282BDCE}">
      <dgm:prSet/>
      <dgm:spPr/>
      <dgm:t>
        <a:bodyPr/>
        <a:lstStyle/>
        <a:p>
          <a:endParaRPr lang="en-US"/>
        </a:p>
      </dgm:t>
    </dgm:pt>
    <dgm:pt modelId="{308D7E72-8A7A-9047-B9B4-68419040D98D}">
      <dgm:prSet/>
      <dgm:spPr/>
      <dgm:t>
        <a:bodyPr/>
        <a:lstStyle/>
        <a:p>
          <a:r>
            <a:rPr lang="en-US">
              <a:solidFill>
                <a:schemeClr val="tx2">
                  <a:lumMod val="10000"/>
                </a:schemeClr>
              </a:solidFill>
            </a:rPr>
            <a:t>Uses heuristic rules to search for probable malware instances</a:t>
          </a:r>
          <a:endParaRPr lang="en-US" dirty="0">
            <a:solidFill>
              <a:schemeClr val="tx2">
                <a:lumMod val="10000"/>
              </a:schemeClr>
            </a:solidFill>
          </a:endParaRPr>
        </a:p>
      </dgm:t>
    </dgm:pt>
    <dgm:pt modelId="{E44BB648-F9E9-1C4C-AEA9-F756C09B871E}" type="parTrans" cxnId="{D130A95F-70E7-0F47-88D3-5F76EF3B1881}">
      <dgm:prSet/>
      <dgm:spPr/>
      <dgm:t>
        <a:bodyPr/>
        <a:lstStyle/>
        <a:p>
          <a:endParaRPr lang="en-US"/>
        </a:p>
      </dgm:t>
    </dgm:pt>
    <dgm:pt modelId="{9ED33636-0600-A040-A888-C53C5C2C97FF}" type="sibTrans" cxnId="{D130A95F-70E7-0F47-88D3-5F76EF3B1881}">
      <dgm:prSet/>
      <dgm:spPr/>
      <dgm:t>
        <a:bodyPr/>
        <a:lstStyle/>
        <a:p>
          <a:endParaRPr lang="en-US"/>
        </a:p>
      </dgm:t>
    </dgm:pt>
    <dgm:pt modelId="{F70593F9-39D1-0344-BD3C-FA530B0B12E1}">
      <dgm:prSet/>
      <dgm:spPr/>
      <dgm:t>
        <a:bodyPr/>
        <a:lstStyle/>
        <a:p>
          <a:r>
            <a:rPr lang="en-US">
              <a:solidFill>
                <a:schemeClr val="tx2">
                  <a:lumMod val="10000"/>
                </a:schemeClr>
              </a:solidFill>
            </a:rPr>
            <a:t>Integrity checking</a:t>
          </a:r>
          <a:endParaRPr lang="en-US" dirty="0">
            <a:solidFill>
              <a:schemeClr val="tx2">
                <a:lumMod val="10000"/>
              </a:schemeClr>
            </a:solidFill>
          </a:endParaRPr>
        </a:p>
      </dgm:t>
    </dgm:pt>
    <dgm:pt modelId="{A35C74E5-1DD1-094D-8AFB-CA797BCF8B62}" type="parTrans" cxnId="{3BF936A2-77CE-B540-9349-0CA620ED023A}">
      <dgm:prSet/>
      <dgm:spPr/>
      <dgm:t>
        <a:bodyPr/>
        <a:lstStyle/>
        <a:p>
          <a:endParaRPr lang="en-US"/>
        </a:p>
      </dgm:t>
    </dgm:pt>
    <dgm:pt modelId="{69F92813-2246-C74C-9C31-95A31EE4BACE}" type="sibTrans" cxnId="{3BF936A2-77CE-B540-9349-0CA620ED023A}">
      <dgm:prSet/>
      <dgm:spPr/>
      <dgm:t>
        <a:bodyPr/>
        <a:lstStyle/>
        <a:p>
          <a:endParaRPr lang="en-US"/>
        </a:p>
      </dgm:t>
    </dgm:pt>
    <dgm:pt modelId="{5F05516A-2EF1-EF47-8AC3-05E8B2B13CBE}">
      <dgm:prSet/>
      <dgm:spPr/>
      <dgm:t>
        <a:bodyPr/>
        <a:lstStyle/>
        <a:p>
          <a:r>
            <a:rPr lang="en-US" b="1" i="0" dirty="0">
              <a:solidFill>
                <a:schemeClr val="tx1"/>
              </a:solidFill>
            </a:rPr>
            <a:t>Third generation</a:t>
          </a:r>
        </a:p>
      </dgm:t>
    </dgm:pt>
    <dgm:pt modelId="{9F625689-1310-1A4E-9FBC-CC3400D22669}" type="parTrans" cxnId="{C602B19D-AD55-3C4C-A36A-C8B601B7078D}">
      <dgm:prSet/>
      <dgm:spPr/>
      <dgm:t>
        <a:bodyPr/>
        <a:lstStyle/>
        <a:p>
          <a:endParaRPr lang="en-US"/>
        </a:p>
      </dgm:t>
    </dgm:pt>
    <dgm:pt modelId="{6714277C-E738-6749-ACB4-AEB5B3403751}" type="sibTrans" cxnId="{C602B19D-AD55-3C4C-A36A-C8B601B7078D}">
      <dgm:prSet/>
      <dgm:spPr>
        <a:solidFill>
          <a:schemeClr val="bg2"/>
        </a:solidFill>
      </dgm:spPr>
      <dgm:t>
        <a:bodyPr/>
        <a:lstStyle/>
        <a:p>
          <a:endParaRPr lang="en-US"/>
        </a:p>
      </dgm:t>
    </dgm:pt>
    <dgm:pt modelId="{ABE126E3-D083-9840-90A3-36115C891426}">
      <dgm:prSet/>
      <dgm:spPr/>
      <dgm:t>
        <a:bodyPr/>
        <a:lstStyle/>
        <a:p>
          <a:r>
            <a:rPr lang="en-US">
              <a:solidFill>
                <a:schemeClr val="tx2">
                  <a:lumMod val="10000"/>
                </a:schemeClr>
              </a:solidFill>
            </a:rPr>
            <a:t>Activity traps</a:t>
          </a:r>
          <a:endParaRPr lang="en-US" dirty="0">
            <a:solidFill>
              <a:schemeClr val="tx2">
                <a:lumMod val="10000"/>
              </a:schemeClr>
            </a:solidFill>
          </a:endParaRPr>
        </a:p>
      </dgm:t>
    </dgm:pt>
    <dgm:pt modelId="{B5E71EC5-1C3B-C049-86AB-AF1CD1FCE52B}" type="parTrans" cxnId="{054FE838-A350-554C-98A4-B040955A1C1B}">
      <dgm:prSet/>
      <dgm:spPr/>
      <dgm:t>
        <a:bodyPr/>
        <a:lstStyle/>
        <a:p>
          <a:endParaRPr lang="en-US"/>
        </a:p>
      </dgm:t>
    </dgm:pt>
    <dgm:pt modelId="{AD957ACD-7E5B-6440-ACDD-52BEEE6B7345}" type="sibTrans" cxnId="{054FE838-A350-554C-98A4-B040955A1C1B}">
      <dgm:prSet/>
      <dgm:spPr/>
      <dgm:t>
        <a:bodyPr/>
        <a:lstStyle/>
        <a:p>
          <a:endParaRPr lang="en-US"/>
        </a:p>
      </dgm:t>
    </dgm:pt>
    <dgm:pt modelId="{812A5EC6-D70A-B848-91EC-798F86CF5297}">
      <dgm:prSet/>
      <dgm:spPr/>
      <dgm:t>
        <a:bodyPr/>
        <a:lstStyle/>
        <a:p>
          <a:r>
            <a:rPr lang="en-US">
              <a:solidFill>
                <a:schemeClr val="tx2">
                  <a:lumMod val="10000"/>
                </a:schemeClr>
              </a:solidFill>
            </a:rPr>
            <a:t>Memory-resident programs that identify malware by its actions rather than its structure in an infected program</a:t>
          </a:r>
          <a:endParaRPr lang="en-US" dirty="0">
            <a:solidFill>
              <a:schemeClr val="tx2">
                <a:lumMod val="10000"/>
              </a:schemeClr>
            </a:solidFill>
          </a:endParaRPr>
        </a:p>
      </dgm:t>
    </dgm:pt>
    <dgm:pt modelId="{163FACA9-D005-5D42-9366-9CC2C65C7903}" type="parTrans" cxnId="{2E2A554B-F84D-494B-AA68-51E7A6C7C729}">
      <dgm:prSet/>
      <dgm:spPr/>
      <dgm:t>
        <a:bodyPr/>
        <a:lstStyle/>
        <a:p>
          <a:endParaRPr lang="en-US"/>
        </a:p>
      </dgm:t>
    </dgm:pt>
    <dgm:pt modelId="{91042013-8AED-644E-B523-686CF16DADFD}" type="sibTrans" cxnId="{2E2A554B-F84D-494B-AA68-51E7A6C7C729}">
      <dgm:prSet/>
      <dgm:spPr/>
      <dgm:t>
        <a:bodyPr/>
        <a:lstStyle/>
        <a:p>
          <a:endParaRPr lang="en-US"/>
        </a:p>
      </dgm:t>
    </dgm:pt>
    <dgm:pt modelId="{0B29A4FC-39AD-9F47-ACAC-786FF9927B2A}">
      <dgm:prSet/>
      <dgm:spPr/>
      <dgm:t>
        <a:bodyPr/>
        <a:lstStyle/>
        <a:p>
          <a:r>
            <a:rPr lang="en-US" b="1" i="0" dirty="0">
              <a:solidFill>
                <a:schemeClr val="tx1"/>
              </a:solidFill>
            </a:rPr>
            <a:t>Fourth generation</a:t>
          </a:r>
        </a:p>
      </dgm:t>
    </dgm:pt>
    <dgm:pt modelId="{FEED5345-2D4B-EB47-B25D-EA19252C533D}" type="parTrans" cxnId="{CA48AEBF-5D61-3C49-B105-F28DE86000CB}">
      <dgm:prSet/>
      <dgm:spPr/>
      <dgm:t>
        <a:bodyPr/>
        <a:lstStyle/>
        <a:p>
          <a:endParaRPr lang="en-US"/>
        </a:p>
      </dgm:t>
    </dgm:pt>
    <dgm:pt modelId="{DB588CFC-EF8E-7D41-9DA5-9057EF41EF7C}" type="sibTrans" cxnId="{CA48AEBF-5D61-3C49-B105-F28DE86000CB}">
      <dgm:prSet/>
      <dgm:spPr/>
      <dgm:t>
        <a:bodyPr/>
        <a:lstStyle/>
        <a:p>
          <a:endParaRPr lang="en-US"/>
        </a:p>
      </dgm:t>
    </dgm:pt>
    <dgm:pt modelId="{3C3BEBB3-79D9-3A45-A06F-A38607AAC789}">
      <dgm:prSet/>
      <dgm:spPr/>
      <dgm:t>
        <a:bodyPr/>
        <a:lstStyle/>
        <a:p>
          <a:r>
            <a:rPr lang="en-US">
              <a:solidFill>
                <a:schemeClr val="tx2">
                  <a:lumMod val="10000"/>
                </a:schemeClr>
              </a:solidFill>
            </a:rPr>
            <a:t>Full-feature protection</a:t>
          </a:r>
          <a:endParaRPr lang="en-US" dirty="0">
            <a:solidFill>
              <a:schemeClr val="tx2">
                <a:lumMod val="10000"/>
              </a:schemeClr>
            </a:solidFill>
          </a:endParaRPr>
        </a:p>
      </dgm:t>
    </dgm:pt>
    <dgm:pt modelId="{74433AB6-B078-C34D-BCF5-DC338544E62F}" type="parTrans" cxnId="{F17CCA1E-647C-814D-BB87-F33544F1FFD0}">
      <dgm:prSet/>
      <dgm:spPr/>
      <dgm:t>
        <a:bodyPr/>
        <a:lstStyle/>
        <a:p>
          <a:endParaRPr lang="en-US"/>
        </a:p>
      </dgm:t>
    </dgm:pt>
    <dgm:pt modelId="{FC4ECF99-5BC9-DE46-9286-5CCDC37DB705}" type="sibTrans" cxnId="{F17CCA1E-647C-814D-BB87-F33544F1FFD0}">
      <dgm:prSet/>
      <dgm:spPr/>
      <dgm:t>
        <a:bodyPr/>
        <a:lstStyle/>
        <a:p>
          <a:endParaRPr lang="en-US"/>
        </a:p>
      </dgm:t>
    </dgm:pt>
    <dgm:pt modelId="{F2873F65-7780-D34E-B66B-A4E24B4260E3}">
      <dgm:prSet/>
      <dgm:spPr/>
      <dgm:t>
        <a:bodyPr/>
        <a:lstStyle/>
        <a:p>
          <a:r>
            <a:rPr lang="en-US">
              <a:solidFill>
                <a:schemeClr val="tx2">
                  <a:lumMod val="10000"/>
                </a:schemeClr>
              </a:solidFill>
            </a:rPr>
            <a:t>Packages consisting of a variety of antivirus techniques used in conjunction</a:t>
          </a:r>
          <a:endParaRPr lang="en-US" dirty="0">
            <a:solidFill>
              <a:schemeClr val="tx2">
                <a:lumMod val="10000"/>
              </a:schemeClr>
            </a:solidFill>
          </a:endParaRPr>
        </a:p>
      </dgm:t>
    </dgm:pt>
    <dgm:pt modelId="{6AE83B38-080F-EA40-8ED4-AB7EDD600D5E}" type="parTrans" cxnId="{DC9A3DF9-17DC-9E4C-8AFA-5F4A2A064DF2}">
      <dgm:prSet/>
      <dgm:spPr/>
      <dgm:t>
        <a:bodyPr/>
        <a:lstStyle/>
        <a:p>
          <a:endParaRPr lang="en-US"/>
        </a:p>
      </dgm:t>
    </dgm:pt>
    <dgm:pt modelId="{5D46AC45-7041-7946-876B-1585CCFF8CE2}" type="sibTrans" cxnId="{DC9A3DF9-17DC-9E4C-8AFA-5F4A2A064DF2}">
      <dgm:prSet/>
      <dgm:spPr/>
      <dgm:t>
        <a:bodyPr/>
        <a:lstStyle/>
        <a:p>
          <a:endParaRPr lang="en-US"/>
        </a:p>
      </dgm:t>
    </dgm:pt>
    <dgm:pt modelId="{6E0AF2BD-E8A5-8C47-82D2-864151591D80}" type="pres">
      <dgm:prSet presAssocID="{270B6DAB-7E1A-E649-AEBC-29195DB6FFDD}" presName="linearFlow" presStyleCnt="0">
        <dgm:presLayoutVars>
          <dgm:dir/>
          <dgm:animLvl val="lvl"/>
          <dgm:resizeHandles val="exact"/>
        </dgm:presLayoutVars>
      </dgm:prSet>
      <dgm:spPr/>
    </dgm:pt>
    <dgm:pt modelId="{F403BDD2-28CA-754A-8E1E-C329B9CC9B2E}" type="pres">
      <dgm:prSet presAssocID="{58DA3379-D5C7-0142-B3C4-B6104C9FC141}" presName="composite" presStyleCnt="0"/>
      <dgm:spPr/>
    </dgm:pt>
    <dgm:pt modelId="{949623F9-4DFB-A64B-984E-4FD83895D960}" type="pres">
      <dgm:prSet presAssocID="{58DA3379-D5C7-0142-B3C4-B6104C9FC141}" presName="parTx" presStyleLbl="node1" presStyleIdx="0" presStyleCnt="4">
        <dgm:presLayoutVars>
          <dgm:chMax val="0"/>
          <dgm:chPref val="0"/>
          <dgm:bulletEnabled val="1"/>
        </dgm:presLayoutVars>
      </dgm:prSet>
      <dgm:spPr/>
    </dgm:pt>
    <dgm:pt modelId="{560274EE-5CB3-D04F-9EDB-C4E436A0AE3C}" type="pres">
      <dgm:prSet presAssocID="{58DA3379-D5C7-0142-B3C4-B6104C9FC141}" presName="parSh" presStyleLbl="node1" presStyleIdx="0" presStyleCnt="4"/>
      <dgm:spPr/>
    </dgm:pt>
    <dgm:pt modelId="{0DA4E2B4-1842-014E-9A3F-A48B525D8E9A}" type="pres">
      <dgm:prSet presAssocID="{58DA3379-D5C7-0142-B3C4-B6104C9FC141}" presName="desTx" presStyleLbl="fgAcc1" presStyleIdx="0" presStyleCnt="4">
        <dgm:presLayoutVars>
          <dgm:bulletEnabled val="1"/>
        </dgm:presLayoutVars>
      </dgm:prSet>
      <dgm:spPr/>
    </dgm:pt>
    <dgm:pt modelId="{D3B91649-FF48-AA4F-916A-F704F5402C7A}" type="pres">
      <dgm:prSet presAssocID="{AE05875A-96C7-0C40-94AE-B9A6300F723D}" presName="sibTrans" presStyleLbl="sibTrans2D1" presStyleIdx="0" presStyleCnt="3"/>
      <dgm:spPr/>
    </dgm:pt>
    <dgm:pt modelId="{FA47432A-460B-E241-A08F-E073CCFA675D}" type="pres">
      <dgm:prSet presAssocID="{AE05875A-96C7-0C40-94AE-B9A6300F723D}" presName="connTx" presStyleLbl="sibTrans2D1" presStyleIdx="0" presStyleCnt="3"/>
      <dgm:spPr/>
    </dgm:pt>
    <dgm:pt modelId="{E63882AA-0AE8-C44E-9ED6-84464B2EBA0F}" type="pres">
      <dgm:prSet presAssocID="{2D6FC979-72DA-9648-A138-34DDF3916BF5}" presName="composite" presStyleCnt="0"/>
      <dgm:spPr/>
    </dgm:pt>
    <dgm:pt modelId="{0527795C-8DA8-4748-9EDF-01558CE1101C}" type="pres">
      <dgm:prSet presAssocID="{2D6FC979-72DA-9648-A138-34DDF3916BF5}" presName="parTx" presStyleLbl="node1" presStyleIdx="0" presStyleCnt="4">
        <dgm:presLayoutVars>
          <dgm:chMax val="0"/>
          <dgm:chPref val="0"/>
          <dgm:bulletEnabled val="1"/>
        </dgm:presLayoutVars>
      </dgm:prSet>
      <dgm:spPr/>
    </dgm:pt>
    <dgm:pt modelId="{344816D2-064A-6A40-A675-4119813789B7}" type="pres">
      <dgm:prSet presAssocID="{2D6FC979-72DA-9648-A138-34DDF3916BF5}" presName="parSh" presStyleLbl="node1" presStyleIdx="1" presStyleCnt="4"/>
      <dgm:spPr/>
    </dgm:pt>
    <dgm:pt modelId="{FBB99086-5FD3-354C-BAEE-017D5CF482AA}" type="pres">
      <dgm:prSet presAssocID="{2D6FC979-72DA-9648-A138-34DDF3916BF5}" presName="desTx" presStyleLbl="fgAcc1" presStyleIdx="1" presStyleCnt="4">
        <dgm:presLayoutVars>
          <dgm:bulletEnabled val="1"/>
        </dgm:presLayoutVars>
      </dgm:prSet>
      <dgm:spPr/>
    </dgm:pt>
    <dgm:pt modelId="{A9E6F230-9B45-B84F-ACA0-5E7F300BD549}" type="pres">
      <dgm:prSet presAssocID="{00A2D583-120B-4C4E-81FA-CF059F0D2AD9}" presName="sibTrans" presStyleLbl="sibTrans2D1" presStyleIdx="1" presStyleCnt="3"/>
      <dgm:spPr/>
    </dgm:pt>
    <dgm:pt modelId="{27C4198E-224D-404E-8044-79C0D9AE3435}" type="pres">
      <dgm:prSet presAssocID="{00A2D583-120B-4C4E-81FA-CF059F0D2AD9}" presName="connTx" presStyleLbl="sibTrans2D1" presStyleIdx="1" presStyleCnt="3"/>
      <dgm:spPr/>
    </dgm:pt>
    <dgm:pt modelId="{CC3A8688-DF6B-6243-823D-E27F85A46396}" type="pres">
      <dgm:prSet presAssocID="{5F05516A-2EF1-EF47-8AC3-05E8B2B13CBE}" presName="composite" presStyleCnt="0"/>
      <dgm:spPr/>
    </dgm:pt>
    <dgm:pt modelId="{65A5DDBF-945F-C24E-A5BE-A230467C9E01}" type="pres">
      <dgm:prSet presAssocID="{5F05516A-2EF1-EF47-8AC3-05E8B2B13CBE}" presName="parTx" presStyleLbl="node1" presStyleIdx="1" presStyleCnt="4">
        <dgm:presLayoutVars>
          <dgm:chMax val="0"/>
          <dgm:chPref val="0"/>
          <dgm:bulletEnabled val="1"/>
        </dgm:presLayoutVars>
      </dgm:prSet>
      <dgm:spPr/>
    </dgm:pt>
    <dgm:pt modelId="{D5FF294E-0E5C-AA4D-A76F-81494764DD9D}" type="pres">
      <dgm:prSet presAssocID="{5F05516A-2EF1-EF47-8AC3-05E8B2B13CBE}" presName="parSh" presStyleLbl="node1" presStyleIdx="2" presStyleCnt="4"/>
      <dgm:spPr/>
    </dgm:pt>
    <dgm:pt modelId="{A2606E3B-686D-234A-A703-E9E8BE9E0D00}" type="pres">
      <dgm:prSet presAssocID="{5F05516A-2EF1-EF47-8AC3-05E8B2B13CBE}" presName="desTx" presStyleLbl="fgAcc1" presStyleIdx="2" presStyleCnt="4">
        <dgm:presLayoutVars>
          <dgm:bulletEnabled val="1"/>
        </dgm:presLayoutVars>
      </dgm:prSet>
      <dgm:spPr/>
    </dgm:pt>
    <dgm:pt modelId="{C70CED6B-674D-B94E-9E14-30AF4309D813}" type="pres">
      <dgm:prSet presAssocID="{6714277C-E738-6749-ACB4-AEB5B3403751}" presName="sibTrans" presStyleLbl="sibTrans2D1" presStyleIdx="2" presStyleCnt="3"/>
      <dgm:spPr/>
    </dgm:pt>
    <dgm:pt modelId="{5347FF8F-3A90-8A4F-B320-2B437D42725B}" type="pres">
      <dgm:prSet presAssocID="{6714277C-E738-6749-ACB4-AEB5B3403751}" presName="connTx" presStyleLbl="sibTrans2D1" presStyleIdx="2" presStyleCnt="3"/>
      <dgm:spPr/>
    </dgm:pt>
    <dgm:pt modelId="{A344718E-AA90-854B-8F2C-BCC0E7CB5A3D}" type="pres">
      <dgm:prSet presAssocID="{0B29A4FC-39AD-9F47-ACAC-786FF9927B2A}" presName="composite" presStyleCnt="0"/>
      <dgm:spPr/>
    </dgm:pt>
    <dgm:pt modelId="{1B38949F-DD70-3348-A827-79A6E0BAF230}" type="pres">
      <dgm:prSet presAssocID="{0B29A4FC-39AD-9F47-ACAC-786FF9927B2A}" presName="parTx" presStyleLbl="node1" presStyleIdx="2" presStyleCnt="4">
        <dgm:presLayoutVars>
          <dgm:chMax val="0"/>
          <dgm:chPref val="0"/>
          <dgm:bulletEnabled val="1"/>
        </dgm:presLayoutVars>
      </dgm:prSet>
      <dgm:spPr/>
    </dgm:pt>
    <dgm:pt modelId="{7DB6CCDB-219B-614B-9C65-5A2A5AE9C70D}" type="pres">
      <dgm:prSet presAssocID="{0B29A4FC-39AD-9F47-ACAC-786FF9927B2A}" presName="parSh" presStyleLbl="node1" presStyleIdx="3" presStyleCnt="4"/>
      <dgm:spPr/>
    </dgm:pt>
    <dgm:pt modelId="{2135F066-CFFB-F64F-9051-984E55CE4DA1}" type="pres">
      <dgm:prSet presAssocID="{0B29A4FC-39AD-9F47-ACAC-786FF9927B2A}" presName="desTx" presStyleLbl="fgAcc1" presStyleIdx="3" presStyleCnt="4">
        <dgm:presLayoutVars>
          <dgm:bulletEnabled val="1"/>
        </dgm:presLayoutVars>
      </dgm:prSet>
      <dgm:spPr/>
    </dgm:pt>
  </dgm:ptLst>
  <dgm:cxnLst>
    <dgm:cxn modelId="{2943D614-0A9A-E143-8926-812C7CB47290}" type="presOf" srcId="{0B29A4FC-39AD-9F47-ACAC-786FF9927B2A}" destId="{1B38949F-DD70-3348-A827-79A6E0BAF230}" srcOrd="0" destOrd="0" presId="urn:microsoft.com/office/officeart/2005/8/layout/process3"/>
    <dgm:cxn modelId="{F17CCA1E-647C-814D-BB87-F33544F1FFD0}" srcId="{0B29A4FC-39AD-9F47-ACAC-786FF9927B2A}" destId="{3C3BEBB3-79D9-3A45-A06F-A38607AAC789}" srcOrd="0" destOrd="0" parTransId="{74433AB6-B078-C34D-BCF5-DC338544E62F}" sibTransId="{FC4ECF99-5BC9-DE46-9286-5CCDC37DB705}"/>
    <dgm:cxn modelId="{F8E51D20-639A-684B-A32A-6D77736463C9}" type="presOf" srcId="{58DA3379-D5C7-0142-B3C4-B6104C9FC141}" destId="{560274EE-5CB3-D04F-9EDB-C4E436A0AE3C}" srcOrd="1" destOrd="0" presId="urn:microsoft.com/office/officeart/2005/8/layout/process3"/>
    <dgm:cxn modelId="{D9000422-9425-FF4C-9171-EECEC1019DA0}" srcId="{58DA3379-D5C7-0142-B3C4-B6104C9FC141}" destId="{CA97823C-7D3D-2E47-B5FC-3F322FA97629}" srcOrd="0" destOrd="0" parTransId="{1B95FFF4-150F-2743-AD1B-BF4441BCC35A}" sibTransId="{7E32F47C-7D2F-8C41-AE5A-E7E07F09AFB8}"/>
    <dgm:cxn modelId="{E77A8E26-87AE-5C44-A03C-4C0A119307A5}" type="presOf" srcId="{5F05516A-2EF1-EF47-8AC3-05E8B2B13CBE}" destId="{65A5DDBF-945F-C24E-A5BE-A230467C9E01}" srcOrd="0" destOrd="0" presId="urn:microsoft.com/office/officeart/2005/8/layout/process3"/>
    <dgm:cxn modelId="{054FE838-A350-554C-98A4-B040955A1C1B}" srcId="{5F05516A-2EF1-EF47-8AC3-05E8B2B13CBE}" destId="{ABE126E3-D083-9840-90A3-36115C891426}" srcOrd="0" destOrd="0" parTransId="{B5E71EC5-1C3B-C049-86AB-AF1CD1FCE52B}" sibTransId="{AD957ACD-7E5B-6440-ACDD-52BEEE6B7345}"/>
    <dgm:cxn modelId="{69C18D5D-711C-FD41-B9AD-7C7502E35B24}" srcId="{270B6DAB-7E1A-E649-AEBC-29195DB6FFDD}" destId="{2D6FC979-72DA-9648-A138-34DDF3916BF5}" srcOrd="1" destOrd="0" parTransId="{85C78A92-39B0-BE45-8D43-8237D4CEF343}" sibTransId="{00A2D583-120B-4C4E-81FA-CF059F0D2AD9}"/>
    <dgm:cxn modelId="{D130A95F-70E7-0F47-88D3-5F76EF3B1881}" srcId="{2D6FC979-72DA-9648-A138-34DDF3916BF5}" destId="{308D7E72-8A7A-9047-B9B4-68419040D98D}" srcOrd="1" destOrd="0" parTransId="{E44BB648-F9E9-1C4C-AEA9-F756C09B871E}" sibTransId="{9ED33636-0600-A040-A888-C53C5C2C97FF}"/>
    <dgm:cxn modelId="{A5E50363-2A41-0A42-B273-DF5CBDF50D84}" srcId="{270B6DAB-7E1A-E649-AEBC-29195DB6FFDD}" destId="{58DA3379-D5C7-0142-B3C4-B6104C9FC141}" srcOrd="0" destOrd="0" parTransId="{0C1840A2-A482-6D44-B394-F49BC1D51A8D}" sibTransId="{AE05875A-96C7-0C40-94AE-B9A6300F723D}"/>
    <dgm:cxn modelId="{58310D4B-B8B8-3D4F-8125-BDB56E36850F}" type="presOf" srcId="{ABE126E3-D083-9840-90A3-36115C891426}" destId="{A2606E3B-686D-234A-A703-E9E8BE9E0D00}" srcOrd="0" destOrd="0" presId="urn:microsoft.com/office/officeart/2005/8/layout/process3"/>
    <dgm:cxn modelId="{2E2A554B-F84D-494B-AA68-51E7A6C7C729}" srcId="{5F05516A-2EF1-EF47-8AC3-05E8B2B13CBE}" destId="{812A5EC6-D70A-B848-91EC-798F86CF5297}" srcOrd="1" destOrd="0" parTransId="{163FACA9-D005-5D42-9366-9CC2C65C7903}" sibTransId="{91042013-8AED-644E-B523-686CF16DADFD}"/>
    <dgm:cxn modelId="{B64E1151-34DA-2041-825C-FCF2BA806645}" type="presOf" srcId="{00A2D583-120B-4C4E-81FA-CF059F0D2AD9}" destId="{A9E6F230-9B45-B84F-ACA0-5E7F300BD549}" srcOrd="0" destOrd="0" presId="urn:microsoft.com/office/officeart/2005/8/layout/process3"/>
    <dgm:cxn modelId="{CAB91A71-41E5-1040-829E-127FD0D1955F}" type="presOf" srcId="{0B29A4FC-39AD-9F47-ACAC-786FF9927B2A}" destId="{7DB6CCDB-219B-614B-9C65-5A2A5AE9C70D}" srcOrd="1" destOrd="0" presId="urn:microsoft.com/office/officeart/2005/8/layout/process3"/>
    <dgm:cxn modelId="{B4F38D7A-F506-594F-BE73-4C3B0F017BE0}" type="presOf" srcId="{00A2D583-120B-4C4E-81FA-CF059F0D2AD9}" destId="{27C4198E-224D-404E-8044-79C0D9AE3435}" srcOrd="1" destOrd="0" presId="urn:microsoft.com/office/officeart/2005/8/layout/process3"/>
    <dgm:cxn modelId="{2B3D4C7F-EEAF-724B-A6C1-A1ED6D2BAA44}" type="presOf" srcId="{308D7E72-8A7A-9047-B9B4-68419040D98D}" destId="{FBB99086-5FD3-354C-BAEE-017D5CF482AA}" srcOrd="0" destOrd="1" presId="urn:microsoft.com/office/officeart/2005/8/layout/process3"/>
    <dgm:cxn modelId="{1E054D86-4C31-2B47-9385-805037B56184}" type="presOf" srcId="{AE05875A-96C7-0C40-94AE-B9A6300F723D}" destId="{FA47432A-460B-E241-A08F-E073CCFA675D}" srcOrd="1" destOrd="0" presId="urn:microsoft.com/office/officeart/2005/8/layout/process3"/>
    <dgm:cxn modelId="{64591C8C-4988-A14C-B529-58E2F26F3F76}" type="presOf" srcId="{F2873F65-7780-D34E-B66B-A4E24B4260E3}" destId="{2135F066-CFFB-F64F-9051-984E55CE4DA1}" srcOrd="0" destOrd="1" presId="urn:microsoft.com/office/officeart/2005/8/layout/process3"/>
    <dgm:cxn modelId="{8D278291-256A-6B4C-9697-6CE401513E26}" type="presOf" srcId="{F70593F9-39D1-0344-BD3C-FA530B0B12E1}" destId="{FBB99086-5FD3-354C-BAEE-017D5CF482AA}" srcOrd="0" destOrd="2" presId="urn:microsoft.com/office/officeart/2005/8/layout/process3"/>
    <dgm:cxn modelId="{AC07F593-3C72-DB46-A412-7511DD1404DA}" type="presOf" srcId="{2D6FC979-72DA-9648-A138-34DDF3916BF5}" destId="{0527795C-8DA8-4748-9EDF-01558CE1101C}" srcOrd="0" destOrd="0" presId="urn:microsoft.com/office/officeart/2005/8/layout/process3"/>
    <dgm:cxn modelId="{7DF7169B-40E0-B241-9BB1-C53E22B3C8DD}" type="presOf" srcId="{3C3BEBB3-79D9-3A45-A06F-A38607AAC789}" destId="{2135F066-CFFB-F64F-9051-984E55CE4DA1}" srcOrd="0" destOrd="0" presId="urn:microsoft.com/office/officeart/2005/8/layout/process3"/>
    <dgm:cxn modelId="{C602B19D-AD55-3C4C-A36A-C8B601B7078D}" srcId="{270B6DAB-7E1A-E649-AEBC-29195DB6FFDD}" destId="{5F05516A-2EF1-EF47-8AC3-05E8B2B13CBE}" srcOrd="2" destOrd="0" parTransId="{9F625689-1310-1A4E-9FBC-CC3400D22669}" sibTransId="{6714277C-E738-6749-ACB4-AEB5B3403751}"/>
    <dgm:cxn modelId="{3BF936A2-77CE-B540-9349-0CA620ED023A}" srcId="{2D6FC979-72DA-9648-A138-34DDF3916BF5}" destId="{F70593F9-39D1-0344-BD3C-FA530B0B12E1}" srcOrd="2" destOrd="0" parTransId="{A35C74E5-1DD1-094D-8AFB-CA797BCF8B62}" sibTransId="{69F92813-2246-C74C-9C31-95A31EE4BACE}"/>
    <dgm:cxn modelId="{B7A3C7A4-EB0F-0343-A3A5-A719431413E6}" type="presOf" srcId="{A02E660B-A268-A546-AF7D-6A7BFB711A0B}" destId="{FBB99086-5FD3-354C-BAEE-017D5CF482AA}" srcOrd="0" destOrd="0" presId="urn:microsoft.com/office/officeart/2005/8/layout/process3"/>
    <dgm:cxn modelId="{D3E0C4A5-953C-9E47-B011-413E03F592C6}" type="presOf" srcId="{14F16B39-A7F0-0F44-8452-79D2202975EA}" destId="{0DA4E2B4-1842-014E-9A3F-A48B525D8E9A}" srcOrd="0" destOrd="1" presId="urn:microsoft.com/office/officeart/2005/8/layout/process3"/>
    <dgm:cxn modelId="{44FBB6A8-09DA-A14C-8F55-E343A4847E2A}" type="presOf" srcId="{812A5EC6-D70A-B848-91EC-798F86CF5297}" destId="{A2606E3B-686D-234A-A703-E9E8BE9E0D00}" srcOrd="0" destOrd="1" presId="urn:microsoft.com/office/officeart/2005/8/layout/process3"/>
    <dgm:cxn modelId="{78FD3ABA-824A-D643-BF7F-9A5E8F810D97}" type="presOf" srcId="{6714277C-E738-6749-ACB4-AEB5B3403751}" destId="{5347FF8F-3A90-8A4F-B320-2B437D42725B}" srcOrd="1" destOrd="0" presId="urn:microsoft.com/office/officeart/2005/8/layout/process3"/>
    <dgm:cxn modelId="{CA48AEBF-5D61-3C49-B105-F28DE86000CB}" srcId="{270B6DAB-7E1A-E649-AEBC-29195DB6FFDD}" destId="{0B29A4FC-39AD-9F47-ACAC-786FF9927B2A}" srcOrd="3" destOrd="0" parTransId="{FEED5345-2D4B-EB47-B25D-EA19252C533D}" sibTransId="{DB588CFC-EF8E-7D41-9DA5-9057EF41EF7C}"/>
    <dgm:cxn modelId="{B36C01CE-F991-1C49-B03C-5BF47D7D238A}" type="presOf" srcId="{2D6FC979-72DA-9648-A138-34DDF3916BF5}" destId="{344816D2-064A-6A40-A675-4119813789B7}" srcOrd="1" destOrd="0" presId="urn:microsoft.com/office/officeart/2005/8/layout/process3"/>
    <dgm:cxn modelId="{77789CCE-C730-4A49-A76A-388EC5197819}" type="presOf" srcId="{AE05875A-96C7-0C40-94AE-B9A6300F723D}" destId="{D3B91649-FF48-AA4F-916A-F704F5402C7A}" srcOrd="0" destOrd="0" presId="urn:microsoft.com/office/officeart/2005/8/layout/process3"/>
    <dgm:cxn modelId="{9203C4CF-BDF1-E943-A281-4B8C6282BDCE}" srcId="{2D6FC979-72DA-9648-A138-34DDF3916BF5}" destId="{A02E660B-A268-A546-AF7D-6A7BFB711A0B}" srcOrd="0" destOrd="0" parTransId="{3A3E8164-B059-A74E-8531-6659CAB44A26}" sibTransId="{10583B1E-ECA9-5148-B818-56192B3709F9}"/>
    <dgm:cxn modelId="{BE3FF8D9-C373-8F42-8C22-A3C2145221F5}" type="presOf" srcId="{CA97823C-7D3D-2E47-B5FC-3F322FA97629}" destId="{0DA4E2B4-1842-014E-9A3F-A48B525D8E9A}" srcOrd="0" destOrd="0" presId="urn:microsoft.com/office/officeart/2005/8/layout/process3"/>
    <dgm:cxn modelId="{F54F25E2-F5F4-104F-A12C-986553406DC5}" srcId="{58DA3379-D5C7-0142-B3C4-B6104C9FC141}" destId="{14F16B39-A7F0-0F44-8452-79D2202975EA}" srcOrd="1" destOrd="0" parTransId="{A127D49A-7ED6-4741-B21E-1A9C7318314F}" sibTransId="{D75AE53B-F5D1-2B4D-B7D1-5E06C7069979}"/>
    <dgm:cxn modelId="{084C2EE8-D261-A440-AE44-1CFAB75378CA}" type="presOf" srcId="{58DA3379-D5C7-0142-B3C4-B6104C9FC141}" destId="{949623F9-4DFB-A64B-984E-4FD83895D960}" srcOrd="0" destOrd="0" presId="urn:microsoft.com/office/officeart/2005/8/layout/process3"/>
    <dgm:cxn modelId="{07D5C8E8-104E-7547-9A62-48070B70080E}" type="presOf" srcId="{6714277C-E738-6749-ACB4-AEB5B3403751}" destId="{C70CED6B-674D-B94E-9E14-30AF4309D813}" srcOrd="0" destOrd="0" presId="urn:microsoft.com/office/officeart/2005/8/layout/process3"/>
    <dgm:cxn modelId="{77894BEC-2249-0640-9A22-37424BFF8A2A}" type="presOf" srcId="{270B6DAB-7E1A-E649-AEBC-29195DB6FFDD}" destId="{6E0AF2BD-E8A5-8C47-82D2-864151591D80}" srcOrd="0" destOrd="0" presId="urn:microsoft.com/office/officeart/2005/8/layout/process3"/>
    <dgm:cxn modelId="{635AF5F4-9470-804B-863F-6B2DC372A9D3}" type="presOf" srcId="{5F05516A-2EF1-EF47-8AC3-05E8B2B13CBE}" destId="{D5FF294E-0E5C-AA4D-A76F-81494764DD9D}" srcOrd="1" destOrd="0" presId="urn:microsoft.com/office/officeart/2005/8/layout/process3"/>
    <dgm:cxn modelId="{DC9A3DF9-17DC-9E4C-8AFA-5F4A2A064DF2}" srcId="{0B29A4FC-39AD-9F47-ACAC-786FF9927B2A}" destId="{F2873F65-7780-D34E-B66B-A4E24B4260E3}" srcOrd="1" destOrd="0" parTransId="{6AE83B38-080F-EA40-8ED4-AB7EDD600D5E}" sibTransId="{5D46AC45-7041-7946-876B-1585CCFF8CE2}"/>
    <dgm:cxn modelId="{C1528D16-FE7A-574A-9051-1E41D25EC1E2}" type="presParOf" srcId="{6E0AF2BD-E8A5-8C47-82D2-864151591D80}" destId="{F403BDD2-28CA-754A-8E1E-C329B9CC9B2E}" srcOrd="0" destOrd="0" presId="urn:microsoft.com/office/officeart/2005/8/layout/process3"/>
    <dgm:cxn modelId="{1AD5AA41-CF94-8C43-B4D3-F3C08E8AD869}" type="presParOf" srcId="{F403BDD2-28CA-754A-8E1E-C329B9CC9B2E}" destId="{949623F9-4DFB-A64B-984E-4FD83895D960}" srcOrd="0" destOrd="0" presId="urn:microsoft.com/office/officeart/2005/8/layout/process3"/>
    <dgm:cxn modelId="{D39BF0D5-6371-1F4E-85AF-34C6946A2C5C}" type="presParOf" srcId="{F403BDD2-28CA-754A-8E1E-C329B9CC9B2E}" destId="{560274EE-5CB3-D04F-9EDB-C4E436A0AE3C}" srcOrd="1" destOrd="0" presId="urn:microsoft.com/office/officeart/2005/8/layout/process3"/>
    <dgm:cxn modelId="{E1E86682-6050-F64D-B465-A617CA79E6BF}" type="presParOf" srcId="{F403BDD2-28CA-754A-8E1E-C329B9CC9B2E}" destId="{0DA4E2B4-1842-014E-9A3F-A48B525D8E9A}" srcOrd="2" destOrd="0" presId="urn:microsoft.com/office/officeart/2005/8/layout/process3"/>
    <dgm:cxn modelId="{EC53768C-B43B-3F4D-9124-22E235212481}" type="presParOf" srcId="{6E0AF2BD-E8A5-8C47-82D2-864151591D80}" destId="{D3B91649-FF48-AA4F-916A-F704F5402C7A}" srcOrd="1" destOrd="0" presId="urn:microsoft.com/office/officeart/2005/8/layout/process3"/>
    <dgm:cxn modelId="{C0BD5315-8E81-174F-9DD2-28884DD8843F}" type="presParOf" srcId="{D3B91649-FF48-AA4F-916A-F704F5402C7A}" destId="{FA47432A-460B-E241-A08F-E073CCFA675D}" srcOrd="0" destOrd="0" presId="urn:microsoft.com/office/officeart/2005/8/layout/process3"/>
    <dgm:cxn modelId="{EBE7D4DF-E323-2F4A-AF4B-3FE63970D5AA}" type="presParOf" srcId="{6E0AF2BD-E8A5-8C47-82D2-864151591D80}" destId="{E63882AA-0AE8-C44E-9ED6-84464B2EBA0F}" srcOrd="2" destOrd="0" presId="urn:microsoft.com/office/officeart/2005/8/layout/process3"/>
    <dgm:cxn modelId="{F45DF139-D565-0244-88CC-4E518DC686CB}" type="presParOf" srcId="{E63882AA-0AE8-C44E-9ED6-84464B2EBA0F}" destId="{0527795C-8DA8-4748-9EDF-01558CE1101C}" srcOrd="0" destOrd="0" presId="urn:microsoft.com/office/officeart/2005/8/layout/process3"/>
    <dgm:cxn modelId="{3321A2FD-DE1C-5E42-9A3A-162284578556}" type="presParOf" srcId="{E63882AA-0AE8-C44E-9ED6-84464B2EBA0F}" destId="{344816D2-064A-6A40-A675-4119813789B7}" srcOrd="1" destOrd="0" presId="urn:microsoft.com/office/officeart/2005/8/layout/process3"/>
    <dgm:cxn modelId="{76F26745-34D7-254A-9552-4F309A0FD55E}" type="presParOf" srcId="{E63882AA-0AE8-C44E-9ED6-84464B2EBA0F}" destId="{FBB99086-5FD3-354C-BAEE-017D5CF482AA}" srcOrd="2" destOrd="0" presId="urn:microsoft.com/office/officeart/2005/8/layout/process3"/>
    <dgm:cxn modelId="{37510769-9826-5E47-B970-F733BA22392C}" type="presParOf" srcId="{6E0AF2BD-E8A5-8C47-82D2-864151591D80}" destId="{A9E6F230-9B45-B84F-ACA0-5E7F300BD549}" srcOrd="3" destOrd="0" presId="urn:microsoft.com/office/officeart/2005/8/layout/process3"/>
    <dgm:cxn modelId="{4412FCBE-CD59-7A48-BFF2-45BE1F6CBF4F}" type="presParOf" srcId="{A9E6F230-9B45-B84F-ACA0-5E7F300BD549}" destId="{27C4198E-224D-404E-8044-79C0D9AE3435}" srcOrd="0" destOrd="0" presId="urn:microsoft.com/office/officeart/2005/8/layout/process3"/>
    <dgm:cxn modelId="{BD387AE1-30BB-2F4F-A0B9-57B274FF7E42}" type="presParOf" srcId="{6E0AF2BD-E8A5-8C47-82D2-864151591D80}" destId="{CC3A8688-DF6B-6243-823D-E27F85A46396}" srcOrd="4" destOrd="0" presId="urn:microsoft.com/office/officeart/2005/8/layout/process3"/>
    <dgm:cxn modelId="{9D9837AA-9FEA-AA4A-81DE-242E795FFA6D}" type="presParOf" srcId="{CC3A8688-DF6B-6243-823D-E27F85A46396}" destId="{65A5DDBF-945F-C24E-A5BE-A230467C9E01}" srcOrd="0" destOrd="0" presId="urn:microsoft.com/office/officeart/2005/8/layout/process3"/>
    <dgm:cxn modelId="{0F834A23-5701-4241-A16C-5D792658A516}" type="presParOf" srcId="{CC3A8688-DF6B-6243-823D-E27F85A46396}" destId="{D5FF294E-0E5C-AA4D-A76F-81494764DD9D}" srcOrd="1" destOrd="0" presId="urn:microsoft.com/office/officeart/2005/8/layout/process3"/>
    <dgm:cxn modelId="{107738FB-61DE-B04F-A1E2-8C85DA874600}" type="presParOf" srcId="{CC3A8688-DF6B-6243-823D-E27F85A46396}" destId="{A2606E3B-686D-234A-A703-E9E8BE9E0D00}" srcOrd="2" destOrd="0" presId="urn:microsoft.com/office/officeart/2005/8/layout/process3"/>
    <dgm:cxn modelId="{590DF5C2-CFF9-2249-B5CA-ED4DEF507F1C}" type="presParOf" srcId="{6E0AF2BD-E8A5-8C47-82D2-864151591D80}" destId="{C70CED6B-674D-B94E-9E14-30AF4309D813}" srcOrd="5" destOrd="0" presId="urn:microsoft.com/office/officeart/2005/8/layout/process3"/>
    <dgm:cxn modelId="{6EE51330-F91D-4249-B461-99056B775E2A}" type="presParOf" srcId="{C70CED6B-674D-B94E-9E14-30AF4309D813}" destId="{5347FF8F-3A90-8A4F-B320-2B437D42725B}" srcOrd="0" destOrd="0" presId="urn:microsoft.com/office/officeart/2005/8/layout/process3"/>
    <dgm:cxn modelId="{45F930BF-C22B-6245-9485-32BF8408BC25}" type="presParOf" srcId="{6E0AF2BD-E8A5-8C47-82D2-864151591D80}" destId="{A344718E-AA90-854B-8F2C-BCC0E7CB5A3D}" srcOrd="6" destOrd="0" presId="urn:microsoft.com/office/officeart/2005/8/layout/process3"/>
    <dgm:cxn modelId="{1EBBA763-6213-374A-8605-405DD07C6540}" type="presParOf" srcId="{A344718E-AA90-854B-8F2C-BCC0E7CB5A3D}" destId="{1B38949F-DD70-3348-A827-79A6E0BAF230}" srcOrd="0" destOrd="0" presId="urn:microsoft.com/office/officeart/2005/8/layout/process3"/>
    <dgm:cxn modelId="{5AE8311F-50D9-1E4A-9047-5502D3B7E497}" type="presParOf" srcId="{A344718E-AA90-854B-8F2C-BCC0E7CB5A3D}" destId="{7DB6CCDB-219B-614B-9C65-5A2A5AE9C70D}" srcOrd="1" destOrd="0" presId="urn:microsoft.com/office/officeart/2005/8/layout/process3"/>
    <dgm:cxn modelId="{CF37BD9C-0A81-8241-8A71-F74AA26B6455}" type="presParOf" srcId="{A344718E-AA90-854B-8F2C-BCC0E7CB5A3D}" destId="{2135F066-CFFB-F64F-9051-984E55CE4DA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62F50AB5-577C-AD48-8FE0-98B8C46E2AD3}"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9E8B97B3-A412-8643-BDF0-2FE8D2EDE011}">
      <dgm:prSet phldrT="[Text]"/>
      <dgm:spPr/>
      <dgm:t>
        <a:bodyPr/>
        <a:lstStyle/>
        <a:p>
          <a:r>
            <a:rPr lang="en-US" dirty="0">
              <a:solidFill>
                <a:schemeClr val="tx2">
                  <a:lumMod val="10000"/>
                </a:schemeClr>
              </a:solidFill>
            </a:rPr>
            <a:t>Ingress monitors</a:t>
          </a:r>
          <a:endParaRPr lang="en-US" dirty="0"/>
        </a:p>
      </dgm:t>
    </dgm:pt>
    <dgm:pt modelId="{396C3A43-0C4F-D746-B492-A841FABCC123}" type="parTrans" cxnId="{8F2BB159-9B4F-AA4B-ABFC-81ED18BF7D63}">
      <dgm:prSet/>
      <dgm:spPr/>
      <dgm:t>
        <a:bodyPr/>
        <a:lstStyle/>
        <a:p>
          <a:endParaRPr lang="en-US"/>
        </a:p>
      </dgm:t>
    </dgm:pt>
    <dgm:pt modelId="{C19403F7-9FCE-1A4B-A8C2-A949728657ED}" type="sibTrans" cxnId="{8F2BB159-9B4F-AA4B-ABFC-81ED18BF7D63}">
      <dgm:prSet/>
      <dgm:spPr/>
      <dgm:t>
        <a:bodyPr/>
        <a:lstStyle/>
        <a:p>
          <a:endParaRPr lang="en-US"/>
        </a:p>
      </dgm:t>
    </dgm:pt>
    <dgm:pt modelId="{C74A3DD0-A8CD-8244-8704-FF0FC2C9257D}">
      <dgm:prSet/>
      <dgm:spPr/>
      <dgm:t>
        <a:bodyPr/>
        <a:lstStyle/>
        <a:p>
          <a:r>
            <a:rPr lang="en-US" dirty="0">
              <a:solidFill>
                <a:schemeClr val="tx1"/>
              </a:solidFill>
            </a:rPr>
            <a:t>Located at the border between the enterprise network and the Internet</a:t>
          </a:r>
        </a:p>
      </dgm:t>
    </dgm:pt>
    <dgm:pt modelId="{D726B9BE-3ACE-D94A-9195-E59C1DD815F9}" type="parTrans" cxnId="{12702BBE-5571-B04F-99A0-E3CEBAF38ADD}">
      <dgm:prSet/>
      <dgm:spPr/>
      <dgm:t>
        <a:bodyPr/>
        <a:lstStyle/>
        <a:p>
          <a:endParaRPr lang="en-US"/>
        </a:p>
      </dgm:t>
    </dgm:pt>
    <dgm:pt modelId="{55C888AE-A985-4748-9D37-78A92F9518A9}" type="sibTrans" cxnId="{12702BBE-5571-B04F-99A0-E3CEBAF38ADD}">
      <dgm:prSet/>
      <dgm:spPr/>
      <dgm:t>
        <a:bodyPr/>
        <a:lstStyle/>
        <a:p>
          <a:endParaRPr lang="en-US"/>
        </a:p>
      </dgm:t>
    </dgm:pt>
    <dgm:pt modelId="{8A170DB6-57E7-A14B-84A4-F14742B02AC1}">
      <dgm:prSet/>
      <dgm:spPr/>
      <dgm:t>
        <a:bodyPr/>
        <a:lstStyle/>
        <a:p>
          <a:r>
            <a:rPr lang="en-US" dirty="0">
              <a:solidFill>
                <a:schemeClr val="tx1"/>
              </a:solidFill>
            </a:rPr>
            <a:t>They can be part of the ingress-filtering software of a border router or external firewall or a separate passive monitor</a:t>
          </a:r>
        </a:p>
      </dgm:t>
    </dgm:pt>
    <dgm:pt modelId="{6A76DC33-AF82-0949-927F-4F192EF51789}" type="parTrans" cxnId="{4DB6A5FD-3E43-B541-BD5C-69C6F10B2AA3}">
      <dgm:prSet/>
      <dgm:spPr/>
      <dgm:t>
        <a:bodyPr/>
        <a:lstStyle/>
        <a:p>
          <a:endParaRPr lang="en-US"/>
        </a:p>
      </dgm:t>
    </dgm:pt>
    <dgm:pt modelId="{C1C2A611-9265-9146-B233-F87461C3C058}" type="sibTrans" cxnId="{4DB6A5FD-3E43-B541-BD5C-69C6F10B2AA3}">
      <dgm:prSet/>
      <dgm:spPr/>
      <dgm:t>
        <a:bodyPr/>
        <a:lstStyle/>
        <a:p>
          <a:endParaRPr lang="en-US"/>
        </a:p>
      </dgm:t>
    </dgm:pt>
    <dgm:pt modelId="{CE6285E0-EBC8-FB4B-BCB2-4C25AD006F4A}">
      <dgm:prSet/>
      <dgm:spPr/>
      <dgm:t>
        <a:bodyPr/>
        <a:lstStyle/>
        <a:p>
          <a:r>
            <a:rPr lang="en-US">
              <a:solidFill>
                <a:schemeClr val="tx2">
                  <a:lumMod val="10000"/>
                </a:schemeClr>
              </a:solidFill>
            </a:rPr>
            <a:t>Egress monitors</a:t>
          </a:r>
          <a:endParaRPr lang="en-US" dirty="0">
            <a:solidFill>
              <a:schemeClr val="tx2">
                <a:lumMod val="10000"/>
              </a:schemeClr>
            </a:solidFill>
          </a:endParaRPr>
        </a:p>
      </dgm:t>
    </dgm:pt>
    <dgm:pt modelId="{0C24B098-C8B8-BA41-9FF2-E7BD25EF3B10}" type="parTrans" cxnId="{28BFF4EB-CF93-024F-A223-B8579FD73FC7}">
      <dgm:prSet/>
      <dgm:spPr/>
      <dgm:t>
        <a:bodyPr/>
        <a:lstStyle/>
        <a:p>
          <a:endParaRPr lang="en-US"/>
        </a:p>
      </dgm:t>
    </dgm:pt>
    <dgm:pt modelId="{AB7FAA61-78E1-774D-A5C7-EA6C90979450}" type="sibTrans" cxnId="{28BFF4EB-CF93-024F-A223-B8579FD73FC7}">
      <dgm:prSet/>
      <dgm:spPr/>
      <dgm:t>
        <a:bodyPr/>
        <a:lstStyle/>
        <a:p>
          <a:endParaRPr lang="en-US"/>
        </a:p>
      </dgm:t>
    </dgm:pt>
    <dgm:pt modelId="{D2CF0254-1405-2C42-B6B2-764217A82DA8}">
      <dgm:prSet custT="1"/>
      <dgm:spPr/>
      <dgm:t>
        <a:bodyPr/>
        <a:lstStyle/>
        <a:p>
          <a:r>
            <a:rPr lang="en-US" sz="1400" dirty="0">
              <a:solidFill>
                <a:schemeClr val="tx1"/>
              </a:solidFill>
            </a:rPr>
            <a:t>These can be located at the egress point of individual LANs on the enterprise network as well as at the border between the enterprise network and the Internet</a:t>
          </a:r>
        </a:p>
      </dgm:t>
    </dgm:pt>
    <dgm:pt modelId="{D18C791B-10F7-4C49-B8BE-2E6B4997C841}" type="parTrans" cxnId="{B70C465B-8629-0C48-A360-8B047A26DEF1}">
      <dgm:prSet/>
      <dgm:spPr/>
      <dgm:t>
        <a:bodyPr/>
        <a:lstStyle/>
        <a:p>
          <a:endParaRPr lang="en-US"/>
        </a:p>
      </dgm:t>
    </dgm:pt>
    <dgm:pt modelId="{DF92D01E-F4C4-7F4A-A4FA-A1EFC6C134F4}" type="sibTrans" cxnId="{B70C465B-8629-0C48-A360-8B047A26DEF1}">
      <dgm:prSet/>
      <dgm:spPr/>
      <dgm:t>
        <a:bodyPr/>
        <a:lstStyle/>
        <a:p>
          <a:endParaRPr lang="en-US"/>
        </a:p>
      </dgm:t>
    </dgm:pt>
    <dgm:pt modelId="{9B19A4F7-DCFC-5641-B9C3-39D2F1A50C02}">
      <dgm:prSet custT="1"/>
      <dgm:spPr/>
      <dgm:t>
        <a:bodyPr/>
        <a:lstStyle/>
        <a:p>
          <a:r>
            <a:rPr lang="en-US" sz="1400" dirty="0">
              <a:solidFill>
                <a:schemeClr val="tx1"/>
              </a:solidFill>
            </a:rPr>
            <a:t>Designed to catch the source of a malware attack by monitoring outgoing traffic for signs of scanning or other suspicious behavior</a:t>
          </a:r>
        </a:p>
      </dgm:t>
    </dgm:pt>
    <dgm:pt modelId="{FBA36461-3775-0B4A-8041-9F19D91D3C3C}" type="parTrans" cxnId="{804ACCF3-ABB8-D74D-8CAF-9524D21893A5}">
      <dgm:prSet/>
      <dgm:spPr/>
      <dgm:t>
        <a:bodyPr/>
        <a:lstStyle/>
        <a:p>
          <a:endParaRPr lang="en-US"/>
        </a:p>
      </dgm:t>
    </dgm:pt>
    <dgm:pt modelId="{DC0662AB-3F8D-2F42-BB9C-0766F3F579FA}" type="sibTrans" cxnId="{804ACCF3-ABB8-D74D-8CAF-9524D21893A5}">
      <dgm:prSet/>
      <dgm:spPr/>
      <dgm:t>
        <a:bodyPr/>
        <a:lstStyle/>
        <a:p>
          <a:endParaRPr lang="en-US"/>
        </a:p>
      </dgm:t>
    </dgm:pt>
    <dgm:pt modelId="{563B9978-C6B5-ED4A-83E2-3BF3D2D0DF91}" type="pres">
      <dgm:prSet presAssocID="{62F50AB5-577C-AD48-8FE0-98B8C46E2AD3}" presName="theList" presStyleCnt="0">
        <dgm:presLayoutVars>
          <dgm:dir/>
          <dgm:animLvl val="lvl"/>
          <dgm:resizeHandles val="exact"/>
        </dgm:presLayoutVars>
      </dgm:prSet>
      <dgm:spPr/>
    </dgm:pt>
    <dgm:pt modelId="{7BF84D5C-2BA6-9944-B50B-ABDCF6D07B42}" type="pres">
      <dgm:prSet presAssocID="{9E8B97B3-A412-8643-BDF0-2FE8D2EDE011}" presName="compNode" presStyleCnt="0"/>
      <dgm:spPr/>
    </dgm:pt>
    <dgm:pt modelId="{B4A8F7EA-E4BF-DD40-88C3-E2B7DB7EFADF}" type="pres">
      <dgm:prSet presAssocID="{9E8B97B3-A412-8643-BDF0-2FE8D2EDE011}" presName="aNode" presStyleLbl="bgShp" presStyleIdx="0" presStyleCnt="2"/>
      <dgm:spPr/>
    </dgm:pt>
    <dgm:pt modelId="{4A0C2D4F-F4F8-214A-BFE9-41C53548E984}" type="pres">
      <dgm:prSet presAssocID="{9E8B97B3-A412-8643-BDF0-2FE8D2EDE011}" presName="textNode" presStyleLbl="bgShp" presStyleIdx="0" presStyleCnt="2"/>
      <dgm:spPr/>
    </dgm:pt>
    <dgm:pt modelId="{6B004D4A-65B6-9147-A28F-26D2ADFFD992}" type="pres">
      <dgm:prSet presAssocID="{9E8B97B3-A412-8643-BDF0-2FE8D2EDE011}" presName="compChildNode" presStyleCnt="0"/>
      <dgm:spPr/>
    </dgm:pt>
    <dgm:pt modelId="{7375B267-FACA-3444-BC29-1AC1A28103DE}" type="pres">
      <dgm:prSet presAssocID="{9E8B97B3-A412-8643-BDF0-2FE8D2EDE011}" presName="theInnerList" presStyleCnt="0"/>
      <dgm:spPr/>
    </dgm:pt>
    <dgm:pt modelId="{71E5AA7D-5FED-C54E-8DCA-72E63177BA84}" type="pres">
      <dgm:prSet presAssocID="{C74A3DD0-A8CD-8244-8704-FF0FC2C9257D}" presName="childNode" presStyleLbl="node1" presStyleIdx="0" presStyleCnt="4">
        <dgm:presLayoutVars>
          <dgm:bulletEnabled val="1"/>
        </dgm:presLayoutVars>
      </dgm:prSet>
      <dgm:spPr/>
    </dgm:pt>
    <dgm:pt modelId="{F00653A2-1231-4840-ABBA-136B0C0296EC}" type="pres">
      <dgm:prSet presAssocID="{C74A3DD0-A8CD-8244-8704-FF0FC2C9257D}" presName="aSpace2" presStyleCnt="0"/>
      <dgm:spPr/>
    </dgm:pt>
    <dgm:pt modelId="{C4D00066-BA2F-B741-B1AC-7F1BF816F057}" type="pres">
      <dgm:prSet presAssocID="{8A170DB6-57E7-A14B-84A4-F14742B02AC1}" presName="childNode" presStyleLbl="node1" presStyleIdx="1" presStyleCnt="4">
        <dgm:presLayoutVars>
          <dgm:bulletEnabled val="1"/>
        </dgm:presLayoutVars>
      </dgm:prSet>
      <dgm:spPr/>
    </dgm:pt>
    <dgm:pt modelId="{5FC0492D-1E6B-8145-8A63-9725F1D3CF0E}" type="pres">
      <dgm:prSet presAssocID="{9E8B97B3-A412-8643-BDF0-2FE8D2EDE011}" presName="aSpace" presStyleCnt="0"/>
      <dgm:spPr/>
    </dgm:pt>
    <dgm:pt modelId="{42973978-8703-7A48-A4C1-B44CF5F5AEA3}" type="pres">
      <dgm:prSet presAssocID="{CE6285E0-EBC8-FB4B-BCB2-4C25AD006F4A}" presName="compNode" presStyleCnt="0"/>
      <dgm:spPr/>
    </dgm:pt>
    <dgm:pt modelId="{E7E3B6C9-58C0-0B47-A8D0-A9858BD03917}" type="pres">
      <dgm:prSet presAssocID="{CE6285E0-EBC8-FB4B-BCB2-4C25AD006F4A}" presName="aNode" presStyleLbl="bgShp" presStyleIdx="1" presStyleCnt="2"/>
      <dgm:spPr/>
    </dgm:pt>
    <dgm:pt modelId="{0038CC8B-9570-F247-9D21-8F8915AA72A5}" type="pres">
      <dgm:prSet presAssocID="{CE6285E0-EBC8-FB4B-BCB2-4C25AD006F4A}" presName="textNode" presStyleLbl="bgShp" presStyleIdx="1" presStyleCnt="2"/>
      <dgm:spPr/>
    </dgm:pt>
    <dgm:pt modelId="{C48B790E-EE06-4341-BB50-9C1E7A14EE7B}" type="pres">
      <dgm:prSet presAssocID="{CE6285E0-EBC8-FB4B-BCB2-4C25AD006F4A}" presName="compChildNode" presStyleCnt="0"/>
      <dgm:spPr/>
    </dgm:pt>
    <dgm:pt modelId="{D411E568-9799-5040-AAA2-39D4FC103EC5}" type="pres">
      <dgm:prSet presAssocID="{CE6285E0-EBC8-FB4B-BCB2-4C25AD006F4A}" presName="theInnerList" presStyleCnt="0"/>
      <dgm:spPr/>
    </dgm:pt>
    <dgm:pt modelId="{DF1799BF-20A5-E44E-9B7A-13C640F93BE4}" type="pres">
      <dgm:prSet presAssocID="{D2CF0254-1405-2C42-B6B2-764217A82DA8}" presName="childNode" presStyleLbl="node1" presStyleIdx="2" presStyleCnt="4" custScaleX="103830" custScaleY="109665">
        <dgm:presLayoutVars>
          <dgm:bulletEnabled val="1"/>
        </dgm:presLayoutVars>
      </dgm:prSet>
      <dgm:spPr/>
    </dgm:pt>
    <dgm:pt modelId="{1BB918EA-3A35-5247-8DE5-605FF1786C48}" type="pres">
      <dgm:prSet presAssocID="{D2CF0254-1405-2C42-B6B2-764217A82DA8}" presName="aSpace2" presStyleCnt="0"/>
      <dgm:spPr/>
    </dgm:pt>
    <dgm:pt modelId="{141F260F-8C47-AB44-88FB-1286A2FA06CD}" type="pres">
      <dgm:prSet presAssocID="{9B19A4F7-DCFC-5641-B9C3-39D2F1A50C02}" presName="childNode" presStyleLbl="node1" presStyleIdx="3" presStyleCnt="4">
        <dgm:presLayoutVars>
          <dgm:bulletEnabled val="1"/>
        </dgm:presLayoutVars>
      </dgm:prSet>
      <dgm:spPr/>
    </dgm:pt>
  </dgm:ptLst>
  <dgm:cxnLst>
    <dgm:cxn modelId="{6786E112-69DB-B749-99D1-233E132CF925}" type="presOf" srcId="{D2CF0254-1405-2C42-B6B2-764217A82DA8}" destId="{DF1799BF-20A5-E44E-9B7A-13C640F93BE4}" srcOrd="0" destOrd="0" presId="urn:microsoft.com/office/officeart/2005/8/layout/lProcess2"/>
    <dgm:cxn modelId="{B70C465B-8629-0C48-A360-8B047A26DEF1}" srcId="{CE6285E0-EBC8-FB4B-BCB2-4C25AD006F4A}" destId="{D2CF0254-1405-2C42-B6B2-764217A82DA8}" srcOrd="0" destOrd="0" parTransId="{D18C791B-10F7-4C49-B8BE-2E6B4997C841}" sibTransId="{DF92D01E-F4C4-7F4A-A4FA-A1EFC6C134F4}"/>
    <dgm:cxn modelId="{AE047E41-475E-1D4F-911E-204CABFC33DC}" type="presOf" srcId="{CE6285E0-EBC8-FB4B-BCB2-4C25AD006F4A}" destId="{E7E3B6C9-58C0-0B47-A8D0-A9858BD03917}" srcOrd="0" destOrd="0" presId="urn:microsoft.com/office/officeart/2005/8/layout/lProcess2"/>
    <dgm:cxn modelId="{8F2BB159-9B4F-AA4B-ABFC-81ED18BF7D63}" srcId="{62F50AB5-577C-AD48-8FE0-98B8C46E2AD3}" destId="{9E8B97B3-A412-8643-BDF0-2FE8D2EDE011}" srcOrd="0" destOrd="0" parTransId="{396C3A43-0C4F-D746-B492-A841FABCC123}" sibTransId="{C19403F7-9FCE-1A4B-A8C2-A949728657ED}"/>
    <dgm:cxn modelId="{5A54C985-3B8A-1048-8CBC-7FA42CCB4389}" type="presOf" srcId="{62F50AB5-577C-AD48-8FE0-98B8C46E2AD3}" destId="{563B9978-C6B5-ED4A-83E2-3BF3D2D0DF91}" srcOrd="0" destOrd="0" presId="urn:microsoft.com/office/officeart/2005/8/layout/lProcess2"/>
    <dgm:cxn modelId="{8A47348B-89A8-D040-AD86-7835C49FEFBF}" type="presOf" srcId="{9B19A4F7-DCFC-5641-B9C3-39D2F1A50C02}" destId="{141F260F-8C47-AB44-88FB-1286A2FA06CD}" srcOrd="0" destOrd="0" presId="urn:microsoft.com/office/officeart/2005/8/layout/lProcess2"/>
    <dgm:cxn modelId="{69FC6C91-FFFF-1341-9965-99F5A454EE5F}" type="presOf" srcId="{CE6285E0-EBC8-FB4B-BCB2-4C25AD006F4A}" destId="{0038CC8B-9570-F247-9D21-8F8915AA72A5}" srcOrd="1" destOrd="0" presId="urn:microsoft.com/office/officeart/2005/8/layout/lProcess2"/>
    <dgm:cxn modelId="{8B619497-D1AC-2549-8345-22EE873E4C77}" type="presOf" srcId="{9E8B97B3-A412-8643-BDF0-2FE8D2EDE011}" destId="{4A0C2D4F-F4F8-214A-BFE9-41C53548E984}" srcOrd="1" destOrd="0" presId="urn:microsoft.com/office/officeart/2005/8/layout/lProcess2"/>
    <dgm:cxn modelId="{D8C115B4-C204-3443-ABE5-E0CDE70B0F42}" type="presOf" srcId="{9E8B97B3-A412-8643-BDF0-2FE8D2EDE011}" destId="{B4A8F7EA-E4BF-DD40-88C3-E2B7DB7EFADF}" srcOrd="0" destOrd="0" presId="urn:microsoft.com/office/officeart/2005/8/layout/lProcess2"/>
    <dgm:cxn modelId="{12702BBE-5571-B04F-99A0-E3CEBAF38ADD}" srcId="{9E8B97B3-A412-8643-BDF0-2FE8D2EDE011}" destId="{C74A3DD0-A8CD-8244-8704-FF0FC2C9257D}" srcOrd="0" destOrd="0" parTransId="{D726B9BE-3ACE-D94A-9195-E59C1DD815F9}" sibTransId="{55C888AE-A985-4748-9D37-78A92F9518A9}"/>
    <dgm:cxn modelId="{9F8D7DDC-F5BC-2846-95B5-983A9DD337BA}" type="presOf" srcId="{C74A3DD0-A8CD-8244-8704-FF0FC2C9257D}" destId="{71E5AA7D-5FED-C54E-8DCA-72E63177BA84}" srcOrd="0" destOrd="0" presId="urn:microsoft.com/office/officeart/2005/8/layout/lProcess2"/>
    <dgm:cxn modelId="{28BFF4EB-CF93-024F-A223-B8579FD73FC7}" srcId="{62F50AB5-577C-AD48-8FE0-98B8C46E2AD3}" destId="{CE6285E0-EBC8-FB4B-BCB2-4C25AD006F4A}" srcOrd="1" destOrd="0" parTransId="{0C24B098-C8B8-BA41-9FF2-E7BD25EF3B10}" sibTransId="{AB7FAA61-78E1-774D-A5C7-EA6C90979450}"/>
    <dgm:cxn modelId="{909DBFF1-0AC6-5B43-8455-BC1EC61016B9}" type="presOf" srcId="{8A170DB6-57E7-A14B-84A4-F14742B02AC1}" destId="{C4D00066-BA2F-B741-B1AC-7F1BF816F057}" srcOrd="0" destOrd="0" presId="urn:microsoft.com/office/officeart/2005/8/layout/lProcess2"/>
    <dgm:cxn modelId="{804ACCF3-ABB8-D74D-8CAF-9524D21893A5}" srcId="{CE6285E0-EBC8-FB4B-BCB2-4C25AD006F4A}" destId="{9B19A4F7-DCFC-5641-B9C3-39D2F1A50C02}" srcOrd="1" destOrd="0" parTransId="{FBA36461-3775-0B4A-8041-9F19D91D3C3C}" sibTransId="{DC0662AB-3F8D-2F42-BB9C-0766F3F579FA}"/>
    <dgm:cxn modelId="{4DB6A5FD-3E43-B541-BD5C-69C6F10B2AA3}" srcId="{9E8B97B3-A412-8643-BDF0-2FE8D2EDE011}" destId="{8A170DB6-57E7-A14B-84A4-F14742B02AC1}" srcOrd="1" destOrd="0" parTransId="{6A76DC33-AF82-0949-927F-4F192EF51789}" sibTransId="{C1C2A611-9265-9146-B233-F87461C3C058}"/>
    <dgm:cxn modelId="{77E4A1DB-7035-D341-9B09-DE30F54EDF4B}" type="presParOf" srcId="{563B9978-C6B5-ED4A-83E2-3BF3D2D0DF91}" destId="{7BF84D5C-2BA6-9944-B50B-ABDCF6D07B42}" srcOrd="0" destOrd="0" presId="urn:microsoft.com/office/officeart/2005/8/layout/lProcess2"/>
    <dgm:cxn modelId="{850BD214-79C6-2A49-BA0E-B7DC94499B1E}" type="presParOf" srcId="{7BF84D5C-2BA6-9944-B50B-ABDCF6D07B42}" destId="{B4A8F7EA-E4BF-DD40-88C3-E2B7DB7EFADF}" srcOrd="0" destOrd="0" presId="urn:microsoft.com/office/officeart/2005/8/layout/lProcess2"/>
    <dgm:cxn modelId="{4ABC3C93-B702-E94C-A6F7-AA46C0A7A177}" type="presParOf" srcId="{7BF84D5C-2BA6-9944-B50B-ABDCF6D07B42}" destId="{4A0C2D4F-F4F8-214A-BFE9-41C53548E984}" srcOrd="1" destOrd="0" presId="urn:microsoft.com/office/officeart/2005/8/layout/lProcess2"/>
    <dgm:cxn modelId="{3689B1D2-BF54-AE4F-B426-0AE5B6704C68}" type="presParOf" srcId="{7BF84D5C-2BA6-9944-B50B-ABDCF6D07B42}" destId="{6B004D4A-65B6-9147-A28F-26D2ADFFD992}" srcOrd="2" destOrd="0" presId="urn:microsoft.com/office/officeart/2005/8/layout/lProcess2"/>
    <dgm:cxn modelId="{75C243C2-09BB-E746-BFF4-428CA0B25936}" type="presParOf" srcId="{6B004D4A-65B6-9147-A28F-26D2ADFFD992}" destId="{7375B267-FACA-3444-BC29-1AC1A28103DE}" srcOrd="0" destOrd="0" presId="urn:microsoft.com/office/officeart/2005/8/layout/lProcess2"/>
    <dgm:cxn modelId="{C813AA35-A3AF-4F42-A306-5B262917D27B}" type="presParOf" srcId="{7375B267-FACA-3444-BC29-1AC1A28103DE}" destId="{71E5AA7D-5FED-C54E-8DCA-72E63177BA84}" srcOrd="0" destOrd="0" presId="urn:microsoft.com/office/officeart/2005/8/layout/lProcess2"/>
    <dgm:cxn modelId="{76C790E3-2333-6445-8FA8-A49F643964A3}" type="presParOf" srcId="{7375B267-FACA-3444-BC29-1AC1A28103DE}" destId="{F00653A2-1231-4840-ABBA-136B0C0296EC}" srcOrd="1" destOrd="0" presId="urn:microsoft.com/office/officeart/2005/8/layout/lProcess2"/>
    <dgm:cxn modelId="{5A136560-C9C0-7E42-B670-0351EFBBA88D}" type="presParOf" srcId="{7375B267-FACA-3444-BC29-1AC1A28103DE}" destId="{C4D00066-BA2F-B741-B1AC-7F1BF816F057}" srcOrd="2" destOrd="0" presId="urn:microsoft.com/office/officeart/2005/8/layout/lProcess2"/>
    <dgm:cxn modelId="{EC8C4ADC-40DC-9D48-A8C5-0EBE318EE6D3}" type="presParOf" srcId="{563B9978-C6B5-ED4A-83E2-3BF3D2D0DF91}" destId="{5FC0492D-1E6B-8145-8A63-9725F1D3CF0E}" srcOrd="1" destOrd="0" presId="urn:microsoft.com/office/officeart/2005/8/layout/lProcess2"/>
    <dgm:cxn modelId="{C6DD08D1-B67C-6445-AA84-6FE4E3CDACBE}" type="presParOf" srcId="{563B9978-C6B5-ED4A-83E2-3BF3D2D0DF91}" destId="{42973978-8703-7A48-A4C1-B44CF5F5AEA3}" srcOrd="2" destOrd="0" presId="urn:microsoft.com/office/officeart/2005/8/layout/lProcess2"/>
    <dgm:cxn modelId="{0C8CB40D-E5D0-5C4A-BBC2-F52ED4429DDA}" type="presParOf" srcId="{42973978-8703-7A48-A4C1-B44CF5F5AEA3}" destId="{E7E3B6C9-58C0-0B47-A8D0-A9858BD03917}" srcOrd="0" destOrd="0" presId="urn:microsoft.com/office/officeart/2005/8/layout/lProcess2"/>
    <dgm:cxn modelId="{6E4F23B0-0635-FB45-A54B-BA9F4EAA11AD}" type="presParOf" srcId="{42973978-8703-7A48-A4C1-B44CF5F5AEA3}" destId="{0038CC8B-9570-F247-9D21-8F8915AA72A5}" srcOrd="1" destOrd="0" presId="urn:microsoft.com/office/officeart/2005/8/layout/lProcess2"/>
    <dgm:cxn modelId="{6AA4E0C1-D11B-FA46-B73F-8DA309D0F998}" type="presParOf" srcId="{42973978-8703-7A48-A4C1-B44CF5F5AEA3}" destId="{C48B790E-EE06-4341-BB50-9C1E7A14EE7B}" srcOrd="2" destOrd="0" presId="urn:microsoft.com/office/officeart/2005/8/layout/lProcess2"/>
    <dgm:cxn modelId="{EE37A4BD-FAB7-FF45-979C-EECE26470018}" type="presParOf" srcId="{C48B790E-EE06-4341-BB50-9C1E7A14EE7B}" destId="{D411E568-9799-5040-AAA2-39D4FC103EC5}" srcOrd="0" destOrd="0" presId="urn:microsoft.com/office/officeart/2005/8/layout/lProcess2"/>
    <dgm:cxn modelId="{38EB3F0A-55D4-174C-BC0A-C11B86D38025}" type="presParOf" srcId="{D411E568-9799-5040-AAA2-39D4FC103EC5}" destId="{DF1799BF-20A5-E44E-9B7A-13C640F93BE4}" srcOrd="0" destOrd="0" presId="urn:microsoft.com/office/officeart/2005/8/layout/lProcess2"/>
    <dgm:cxn modelId="{6E3DB540-25F1-AE45-970B-C932239DC0A4}" type="presParOf" srcId="{D411E568-9799-5040-AAA2-39D4FC103EC5}" destId="{1BB918EA-3A35-5247-8DE5-605FF1786C48}" srcOrd="1" destOrd="0" presId="urn:microsoft.com/office/officeart/2005/8/layout/lProcess2"/>
    <dgm:cxn modelId="{B591F716-99F6-FE4C-8260-C48BBB261DAC}" type="presParOf" srcId="{D411E568-9799-5040-AAA2-39D4FC103EC5}" destId="{141F260F-8C47-AB44-88FB-1286A2FA06C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10338293-88E9-AF44-BE48-82A2DE4D7166}"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155C8743-FF0B-8743-B857-2F05A6F4C285}">
      <dgm:prSet phldrT="[Text]"/>
      <dgm:spPr/>
      <dgm:t>
        <a:bodyPr/>
        <a:lstStyle/>
        <a:p>
          <a:r>
            <a:rPr lang="en-US" dirty="0">
              <a:solidFill>
                <a:schemeClr val="tx1"/>
              </a:solidFill>
            </a:rPr>
            <a:t>(Class A) Signature-based worm scan filtering</a:t>
          </a:r>
        </a:p>
      </dgm:t>
    </dgm:pt>
    <dgm:pt modelId="{8E4C240D-9E39-7940-95F5-0CFCA29C552E}" type="parTrans" cxnId="{5B32B094-35AC-5146-8489-A24D18A9043E}">
      <dgm:prSet/>
      <dgm:spPr/>
      <dgm:t>
        <a:bodyPr/>
        <a:lstStyle/>
        <a:p>
          <a:endParaRPr lang="en-US"/>
        </a:p>
      </dgm:t>
    </dgm:pt>
    <dgm:pt modelId="{D091D512-55B5-1F41-8A34-2097F20B1AD5}" type="sibTrans" cxnId="{5B32B094-35AC-5146-8489-A24D18A9043E}">
      <dgm:prSet/>
      <dgm:spPr/>
      <dgm:t>
        <a:bodyPr/>
        <a:lstStyle/>
        <a:p>
          <a:endParaRPr lang="en-US"/>
        </a:p>
      </dgm:t>
    </dgm:pt>
    <dgm:pt modelId="{EA75DB8D-B727-4A4C-AAD0-F8A87503C97A}">
      <dgm:prSet/>
      <dgm:spPr/>
      <dgm:t>
        <a:bodyPr/>
        <a:lstStyle/>
        <a:p>
          <a:r>
            <a:rPr lang="en-US" dirty="0">
              <a:solidFill>
                <a:schemeClr val="tx2">
                  <a:lumMod val="10000"/>
                </a:schemeClr>
              </a:solidFill>
            </a:rPr>
            <a:t>This type of approach generates a worm signature, which is then used to prevent worm scans from entering/leaving a network/host</a:t>
          </a:r>
        </a:p>
      </dgm:t>
    </dgm:pt>
    <dgm:pt modelId="{EA5D41BC-5A95-2F40-9D6F-D59F5C2452C8}" type="parTrans" cxnId="{34B345C1-6228-284B-8630-08A1D7E73F64}">
      <dgm:prSet/>
      <dgm:spPr/>
      <dgm:t>
        <a:bodyPr/>
        <a:lstStyle/>
        <a:p>
          <a:endParaRPr lang="en-US"/>
        </a:p>
      </dgm:t>
    </dgm:pt>
    <dgm:pt modelId="{3FB1DAC2-E6DF-D745-B958-D83191B2FF04}" type="sibTrans" cxnId="{34B345C1-6228-284B-8630-08A1D7E73F64}">
      <dgm:prSet/>
      <dgm:spPr/>
      <dgm:t>
        <a:bodyPr/>
        <a:lstStyle/>
        <a:p>
          <a:endParaRPr lang="en-US"/>
        </a:p>
      </dgm:t>
    </dgm:pt>
    <dgm:pt modelId="{16449DE6-E590-FC40-8CDD-74D361E8695C}">
      <dgm:prSet/>
      <dgm:spPr/>
      <dgm:t>
        <a:bodyPr/>
        <a:lstStyle/>
        <a:p>
          <a:r>
            <a:rPr lang="en-US" dirty="0">
              <a:solidFill>
                <a:schemeClr val="tx1"/>
              </a:solidFill>
            </a:rPr>
            <a:t>(Class B) Filter-based worm containment</a:t>
          </a:r>
        </a:p>
      </dgm:t>
    </dgm:pt>
    <dgm:pt modelId="{24D9BEE9-AAF7-A844-B114-2F6A31534F77}" type="parTrans" cxnId="{28EDEF59-F6F4-4043-9C5F-E16A713255A2}">
      <dgm:prSet/>
      <dgm:spPr/>
      <dgm:t>
        <a:bodyPr/>
        <a:lstStyle/>
        <a:p>
          <a:endParaRPr lang="en-US"/>
        </a:p>
      </dgm:t>
    </dgm:pt>
    <dgm:pt modelId="{909EA4A6-70ED-444B-BD69-45D2585DB194}" type="sibTrans" cxnId="{28EDEF59-F6F4-4043-9C5F-E16A713255A2}">
      <dgm:prSet/>
      <dgm:spPr/>
      <dgm:t>
        <a:bodyPr/>
        <a:lstStyle/>
        <a:p>
          <a:endParaRPr lang="en-US"/>
        </a:p>
      </dgm:t>
    </dgm:pt>
    <dgm:pt modelId="{AF407331-81D8-A944-B0FF-3000463B22CD}">
      <dgm:prSet/>
      <dgm:spPr/>
      <dgm:t>
        <a:bodyPr/>
        <a:lstStyle/>
        <a:p>
          <a:r>
            <a:rPr lang="en-US">
              <a:solidFill>
                <a:schemeClr val="tx2">
                  <a:lumMod val="10000"/>
                </a:schemeClr>
              </a:solidFill>
            </a:rPr>
            <a:t>This approach is similar to class A but focuses on worm content rather than a scan signature</a:t>
          </a:r>
          <a:endParaRPr lang="en-US" dirty="0">
            <a:solidFill>
              <a:schemeClr val="tx2">
                <a:lumMod val="10000"/>
              </a:schemeClr>
            </a:solidFill>
          </a:endParaRPr>
        </a:p>
      </dgm:t>
    </dgm:pt>
    <dgm:pt modelId="{EE9F34BB-B530-F143-A27D-22B06EF46528}" type="parTrans" cxnId="{0A65530E-9288-584C-9EDD-6C1538081A7A}">
      <dgm:prSet/>
      <dgm:spPr/>
      <dgm:t>
        <a:bodyPr/>
        <a:lstStyle/>
        <a:p>
          <a:endParaRPr lang="en-US"/>
        </a:p>
      </dgm:t>
    </dgm:pt>
    <dgm:pt modelId="{483D45F6-9B56-5A40-B484-FF968F98FE3D}" type="sibTrans" cxnId="{0A65530E-9288-584C-9EDD-6C1538081A7A}">
      <dgm:prSet/>
      <dgm:spPr/>
      <dgm:t>
        <a:bodyPr/>
        <a:lstStyle/>
        <a:p>
          <a:endParaRPr lang="en-US"/>
        </a:p>
      </dgm:t>
    </dgm:pt>
    <dgm:pt modelId="{A7CD19FE-5EEB-B54D-BCBB-C2E167814B45}">
      <dgm:prSet/>
      <dgm:spPr/>
      <dgm:t>
        <a:bodyPr/>
        <a:lstStyle/>
        <a:p>
          <a:r>
            <a:rPr lang="en-US" dirty="0">
              <a:solidFill>
                <a:schemeClr val="tx1"/>
              </a:solidFill>
            </a:rPr>
            <a:t>(Class C) Payload-classification-based worm containment</a:t>
          </a:r>
        </a:p>
      </dgm:t>
    </dgm:pt>
    <dgm:pt modelId="{45182C17-F55B-FD44-9059-AE4E258AEA4E}" type="parTrans" cxnId="{3F0AEF19-3CAF-8446-9095-BBFC7C67BD0D}">
      <dgm:prSet/>
      <dgm:spPr/>
      <dgm:t>
        <a:bodyPr/>
        <a:lstStyle/>
        <a:p>
          <a:endParaRPr lang="en-US"/>
        </a:p>
      </dgm:t>
    </dgm:pt>
    <dgm:pt modelId="{010476F6-4F23-2144-8A63-543A8ABD86EC}" type="sibTrans" cxnId="{3F0AEF19-3CAF-8446-9095-BBFC7C67BD0D}">
      <dgm:prSet/>
      <dgm:spPr/>
      <dgm:t>
        <a:bodyPr/>
        <a:lstStyle/>
        <a:p>
          <a:endParaRPr lang="en-US"/>
        </a:p>
      </dgm:t>
    </dgm:pt>
    <dgm:pt modelId="{35195AF6-47F7-4049-ADB3-C973F36D676F}">
      <dgm:prSet/>
      <dgm:spPr/>
      <dgm:t>
        <a:bodyPr/>
        <a:lstStyle/>
        <a:p>
          <a:r>
            <a:rPr lang="en-US">
              <a:solidFill>
                <a:schemeClr val="tx2">
                  <a:lumMod val="10000"/>
                </a:schemeClr>
              </a:solidFill>
            </a:rPr>
            <a:t>These network-based techniques examine packets to see if they contain a worm</a:t>
          </a:r>
          <a:endParaRPr lang="en-US" dirty="0">
            <a:solidFill>
              <a:schemeClr val="tx2">
                <a:lumMod val="10000"/>
              </a:schemeClr>
            </a:solidFill>
          </a:endParaRPr>
        </a:p>
      </dgm:t>
    </dgm:pt>
    <dgm:pt modelId="{636EF9FA-F617-A649-9C6E-28D8B8A31D14}" type="parTrans" cxnId="{C90E3031-3333-B441-BEB2-B6964DB621AD}">
      <dgm:prSet/>
      <dgm:spPr/>
      <dgm:t>
        <a:bodyPr/>
        <a:lstStyle/>
        <a:p>
          <a:endParaRPr lang="en-US"/>
        </a:p>
      </dgm:t>
    </dgm:pt>
    <dgm:pt modelId="{FB27D3F4-300E-1947-A79B-080742EC027C}" type="sibTrans" cxnId="{C90E3031-3333-B441-BEB2-B6964DB621AD}">
      <dgm:prSet/>
      <dgm:spPr/>
      <dgm:t>
        <a:bodyPr/>
        <a:lstStyle/>
        <a:p>
          <a:endParaRPr lang="en-US"/>
        </a:p>
      </dgm:t>
    </dgm:pt>
    <dgm:pt modelId="{AEF24D6C-B8A1-8842-BB3A-08B8784D9354}" type="pres">
      <dgm:prSet presAssocID="{10338293-88E9-AF44-BE48-82A2DE4D7166}" presName="linear" presStyleCnt="0">
        <dgm:presLayoutVars>
          <dgm:animLvl val="lvl"/>
          <dgm:resizeHandles val="exact"/>
        </dgm:presLayoutVars>
      </dgm:prSet>
      <dgm:spPr/>
    </dgm:pt>
    <dgm:pt modelId="{305C706B-7F83-4B4D-ADA0-6382C80CDA63}" type="pres">
      <dgm:prSet presAssocID="{155C8743-FF0B-8743-B857-2F05A6F4C285}" presName="parentText" presStyleLbl="node1" presStyleIdx="0" presStyleCnt="3">
        <dgm:presLayoutVars>
          <dgm:chMax val="0"/>
          <dgm:bulletEnabled val="1"/>
        </dgm:presLayoutVars>
      </dgm:prSet>
      <dgm:spPr/>
    </dgm:pt>
    <dgm:pt modelId="{84C99E67-3F90-2B45-BA79-4A619B77A0F8}" type="pres">
      <dgm:prSet presAssocID="{155C8743-FF0B-8743-B857-2F05A6F4C285}" presName="childText" presStyleLbl="revTx" presStyleIdx="0" presStyleCnt="3">
        <dgm:presLayoutVars>
          <dgm:bulletEnabled val="1"/>
        </dgm:presLayoutVars>
      </dgm:prSet>
      <dgm:spPr/>
    </dgm:pt>
    <dgm:pt modelId="{6ADA97E9-EFBD-DE43-8ED4-429E83902272}" type="pres">
      <dgm:prSet presAssocID="{16449DE6-E590-FC40-8CDD-74D361E8695C}" presName="parentText" presStyleLbl="node1" presStyleIdx="1" presStyleCnt="3">
        <dgm:presLayoutVars>
          <dgm:chMax val="0"/>
          <dgm:bulletEnabled val="1"/>
        </dgm:presLayoutVars>
      </dgm:prSet>
      <dgm:spPr/>
    </dgm:pt>
    <dgm:pt modelId="{D3EFA71C-9744-EF49-9EEB-A0810A3D730F}" type="pres">
      <dgm:prSet presAssocID="{16449DE6-E590-FC40-8CDD-74D361E8695C}" presName="childText" presStyleLbl="revTx" presStyleIdx="1" presStyleCnt="3">
        <dgm:presLayoutVars>
          <dgm:bulletEnabled val="1"/>
        </dgm:presLayoutVars>
      </dgm:prSet>
      <dgm:spPr/>
    </dgm:pt>
    <dgm:pt modelId="{4C6930BC-27F6-B745-BC2F-34866142403E}" type="pres">
      <dgm:prSet presAssocID="{A7CD19FE-5EEB-B54D-BCBB-C2E167814B45}" presName="parentText" presStyleLbl="node1" presStyleIdx="2" presStyleCnt="3">
        <dgm:presLayoutVars>
          <dgm:chMax val="0"/>
          <dgm:bulletEnabled val="1"/>
        </dgm:presLayoutVars>
      </dgm:prSet>
      <dgm:spPr/>
    </dgm:pt>
    <dgm:pt modelId="{6979952A-80E5-0841-9127-B4B5415AF218}" type="pres">
      <dgm:prSet presAssocID="{A7CD19FE-5EEB-B54D-BCBB-C2E167814B45}" presName="childText" presStyleLbl="revTx" presStyleIdx="2" presStyleCnt="3">
        <dgm:presLayoutVars>
          <dgm:bulletEnabled val="1"/>
        </dgm:presLayoutVars>
      </dgm:prSet>
      <dgm:spPr/>
    </dgm:pt>
  </dgm:ptLst>
  <dgm:cxnLst>
    <dgm:cxn modelId="{0A65530E-9288-584C-9EDD-6C1538081A7A}" srcId="{16449DE6-E590-FC40-8CDD-74D361E8695C}" destId="{AF407331-81D8-A944-B0FF-3000463B22CD}" srcOrd="0" destOrd="0" parTransId="{EE9F34BB-B530-F143-A27D-22B06EF46528}" sibTransId="{483D45F6-9B56-5A40-B484-FF968F98FE3D}"/>
    <dgm:cxn modelId="{3F0AEF19-3CAF-8446-9095-BBFC7C67BD0D}" srcId="{10338293-88E9-AF44-BE48-82A2DE4D7166}" destId="{A7CD19FE-5EEB-B54D-BCBB-C2E167814B45}" srcOrd="2" destOrd="0" parTransId="{45182C17-F55B-FD44-9059-AE4E258AEA4E}" sibTransId="{010476F6-4F23-2144-8A63-543A8ABD86EC}"/>
    <dgm:cxn modelId="{C90E3031-3333-B441-BEB2-B6964DB621AD}" srcId="{A7CD19FE-5EEB-B54D-BCBB-C2E167814B45}" destId="{35195AF6-47F7-4049-ADB3-C973F36D676F}" srcOrd="0" destOrd="0" parTransId="{636EF9FA-F617-A649-9C6E-28D8B8A31D14}" sibTransId="{FB27D3F4-300E-1947-A79B-080742EC027C}"/>
    <dgm:cxn modelId="{D12BF34F-D920-1E41-8974-B3002A349DAC}" type="presOf" srcId="{AF407331-81D8-A944-B0FF-3000463B22CD}" destId="{D3EFA71C-9744-EF49-9EEB-A0810A3D730F}" srcOrd="0" destOrd="0" presId="urn:microsoft.com/office/officeart/2005/8/layout/vList2"/>
    <dgm:cxn modelId="{8F39D455-2F50-184D-8BE3-7EA5A924B2D8}" type="presOf" srcId="{16449DE6-E590-FC40-8CDD-74D361E8695C}" destId="{6ADA97E9-EFBD-DE43-8ED4-429E83902272}" srcOrd="0" destOrd="0" presId="urn:microsoft.com/office/officeart/2005/8/layout/vList2"/>
    <dgm:cxn modelId="{28EDEF59-F6F4-4043-9C5F-E16A713255A2}" srcId="{10338293-88E9-AF44-BE48-82A2DE4D7166}" destId="{16449DE6-E590-FC40-8CDD-74D361E8695C}" srcOrd="1" destOrd="0" parTransId="{24D9BEE9-AAF7-A844-B114-2F6A31534F77}" sibTransId="{909EA4A6-70ED-444B-BD69-45D2585DB194}"/>
    <dgm:cxn modelId="{E870B87F-A478-E042-B24C-5FD16B817A6E}" type="presOf" srcId="{35195AF6-47F7-4049-ADB3-C973F36D676F}" destId="{6979952A-80E5-0841-9127-B4B5415AF218}" srcOrd="0" destOrd="0" presId="urn:microsoft.com/office/officeart/2005/8/layout/vList2"/>
    <dgm:cxn modelId="{5B32B094-35AC-5146-8489-A24D18A9043E}" srcId="{10338293-88E9-AF44-BE48-82A2DE4D7166}" destId="{155C8743-FF0B-8743-B857-2F05A6F4C285}" srcOrd="0" destOrd="0" parTransId="{8E4C240D-9E39-7940-95F5-0CFCA29C552E}" sibTransId="{D091D512-55B5-1F41-8A34-2097F20B1AD5}"/>
    <dgm:cxn modelId="{CB24EE9F-0B81-F94F-8A4B-530B85DD7B95}" type="presOf" srcId="{155C8743-FF0B-8743-B857-2F05A6F4C285}" destId="{305C706B-7F83-4B4D-ADA0-6382C80CDA63}" srcOrd="0" destOrd="0" presId="urn:microsoft.com/office/officeart/2005/8/layout/vList2"/>
    <dgm:cxn modelId="{BD3ABAAC-F189-A946-AC8B-BBDD66AB4C15}" type="presOf" srcId="{10338293-88E9-AF44-BE48-82A2DE4D7166}" destId="{AEF24D6C-B8A1-8842-BB3A-08B8784D9354}" srcOrd="0" destOrd="0" presId="urn:microsoft.com/office/officeart/2005/8/layout/vList2"/>
    <dgm:cxn modelId="{8402F3BF-51BB-D84A-BF13-9206B7C1E5D8}" type="presOf" srcId="{EA75DB8D-B727-4A4C-AAD0-F8A87503C97A}" destId="{84C99E67-3F90-2B45-BA79-4A619B77A0F8}" srcOrd="0" destOrd="0" presId="urn:microsoft.com/office/officeart/2005/8/layout/vList2"/>
    <dgm:cxn modelId="{34B345C1-6228-284B-8630-08A1D7E73F64}" srcId="{155C8743-FF0B-8743-B857-2F05A6F4C285}" destId="{EA75DB8D-B727-4A4C-AAD0-F8A87503C97A}" srcOrd="0" destOrd="0" parTransId="{EA5D41BC-5A95-2F40-9D6F-D59F5C2452C8}" sibTransId="{3FB1DAC2-E6DF-D745-B958-D83191B2FF04}"/>
    <dgm:cxn modelId="{41DDB0FE-067B-F846-8DDA-6825243A976D}" type="presOf" srcId="{A7CD19FE-5EEB-B54D-BCBB-C2E167814B45}" destId="{4C6930BC-27F6-B745-BC2F-34866142403E}" srcOrd="0" destOrd="0" presId="urn:microsoft.com/office/officeart/2005/8/layout/vList2"/>
    <dgm:cxn modelId="{CDB9DCBD-36E8-5F4E-AC5A-5DC03219D16F}" type="presParOf" srcId="{AEF24D6C-B8A1-8842-BB3A-08B8784D9354}" destId="{305C706B-7F83-4B4D-ADA0-6382C80CDA63}" srcOrd="0" destOrd="0" presId="urn:microsoft.com/office/officeart/2005/8/layout/vList2"/>
    <dgm:cxn modelId="{7EFA0B0B-5F21-E947-86A6-B931AE3F3AA7}" type="presParOf" srcId="{AEF24D6C-B8A1-8842-BB3A-08B8784D9354}" destId="{84C99E67-3F90-2B45-BA79-4A619B77A0F8}" srcOrd="1" destOrd="0" presId="urn:microsoft.com/office/officeart/2005/8/layout/vList2"/>
    <dgm:cxn modelId="{E5572410-FC9C-B841-9620-D2685ED66D69}" type="presParOf" srcId="{AEF24D6C-B8A1-8842-BB3A-08B8784D9354}" destId="{6ADA97E9-EFBD-DE43-8ED4-429E83902272}" srcOrd="2" destOrd="0" presId="urn:microsoft.com/office/officeart/2005/8/layout/vList2"/>
    <dgm:cxn modelId="{A95B2DE7-BF1D-0540-8BC6-77168830A58C}" type="presParOf" srcId="{AEF24D6C-B8A1-8842-BB3A-08B8784D9354}" destId="{D3EFA71C-9744-EF49-9EEB-A0810A3D730F}" srcOrd="3" destOrd="0" presId="urn:microsoft.com/office/officeart/2005/8/layout/vList2"/>
    <dgm:cxn modelId="{C76C695B-3AB6-D54F-B9DC-2ADA07575342}" type="presParOf" srcId="{AEF24D6C-B8A1-8842-BB3A-08B8784D9354}" destId="{4C6930BC-27F6-B745-BC2F-34866142403E}" srcOrd="4" destOrd="0" presId="urn:microsoft.com/office/officeart/2005/8/layout/vList2"/>
    <dgm:cxn modelId="{F8FFB07E-5B14-8345-876C-24C2279ED5E0}" type="presParOf" srcId="{AEF24D6C-B8A1-8842-BB3A-08B8784D9354}" destId="{6979952A-80E5-0841-9127-B4B5415AF218}"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F5572B86-9E74-9644-9230-B05D44FF969C}"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F4E2A034-3AEE-3344-8B16-E7B11B05EB3F}">
      <dgm:prSet/>
      <dgm:spPr/>
      <dgm:t>
        <a:bodyPr/>
        <a:lstStyle/>
        <a:p>
          <a:pPr rtl="0"/>
          <a:r>
            <a:rPr lang="en-US" dirty="0"/>
            <a:t>(Class D) Threshold random walk (TRW) scan detection</a:t>
          </a:r>
        </a:p>
      </dgm:t>
    </dgm:pt>
    <dgm:pt modelId="{3E5FE8CA-03AC-2944-A199-1CC538BAE435}" type="parTrans" cxnId="{A8249DFF-8D71-E148-B89F-D1C04FB4E0E1}">
      <dgm:prSet/>
      <dgm:spPr/>
      <dgm:t>
        <a:bodyPr/>
        <a:lstStyle/>
        <a:p>
          <a:endParaRPr lang="en-US"/>
        </a:p>
      </dgm:t>
    </dgm:pt>
    <dgm:pt modelId="{D4FA273D-3CA7-2A40-B8F0-3EAAD6E9DD65}" type="sibTrans" cxnId="{A8249DFF-8D71-E148-B89F-D1C04FB4E0E1}">
      <dgm:prSet/>
      <dgm:spPr/>
      <dgm:t>
        <a:bodyPr/>
        <a:lstStyle/>
        <a:p>
          <a:endParaRPr lang="en-US"/>
        </a:p>
      </dgm:t>
    </dgm:pt>
    <dgm:pt modelId="{D1A09547-2DB8-1049-85E4-AED979B25556}">
      <dgm:prSet/>
      <dgm:spPr/>
      <dgm:t>
        <a:bodyPr/>
        <a:lstStyle/>
        <a:p>
          <a:pPr rtl="0"/>
          <a:r>
            <a:rPr lang="en-US" dirty="0">
              <a:solidFill>
                <a:schemeClr val="bg2"/>
              </a:solidFill>
            </a:rPr>
            <a:t>Exploits randomness in picking designations to connect to as a way of detecting if a scanner is in operation</a:t>
          </a:r>
        </a:p>
      </dgm:t>
    </dgm:pt>
    <dgm:pt modelId="{7F16DE50-088E-3F43-848E-BFD5E124BC4E}" type="parTrans" cxnId="{11D70692-2929-DE4A-9718-C30F0DCE006D}">
      <dgm:prSet/>
      <dgm:spPr/>
      <dgm:t>
        <a:bodyPr/>
        <a:lstStyle/>
        <a:p>
          <a:endParaRPr lang="en-US"/>
        </a:p>
      </dgm:t>
    </dgm:pt>
    <dgm:pt modelId="{0BC029C5-8F37-5444-9424-13470271B388}" type="sibTrans" cxnId="{11D70692-2929-DE4A-9718-C30F0DCE006D}">
      <dgm:prSet/>
      <dgm:spPr/>
      <dgm:t>
        <a:bodyPr/>
        <a:lstStyle/>
        <a:p>
          <a:endParaRPr lang="en-US"/>
        </a:p>
      </dgm:t>
    </dgm:pt>
    <dgm:pt modelId="{9BD69CBD-4614-114F-BA1B-CB9AA0084FCC}">
      <dgm:prSet/>
      <dgm:spPr/>
      <dgm:t>
        <a:bodyPr/>
        <a:lstStyle/>
        <a:p>
          <a:pPr rtl="0"/>
          <a:r>
            <a:rPr lang="en-US" dirty="0"/>
            <a:t>(Class E) Rate limiting</a:t>
          </a:r>
        </a:p>
      </dgm:t>
    </dgm:pt>
    <dgm:pt modelId="{7E6D243A-D649-054B-89B7-367FFC02772D}" type="parTrans" cxnId="{3512A751-AFF4-BB48-8CE9-40470EE29B04}">
      <dgm:prSet/>
      <dgm:spPr/>
      <dgm:t>
        <a:bodyPr/>
        <a:lstStyle/>
        <a:p>
          <a:endParaRPr lang="en-US"/>
        </a:p>
      </dgm:t>
    </dgm:pt>
    <dgm:pt modelId="{18BC4142-D347-F94B-814A-D243484EF2F1}" type="sibTrans" cxnId="{3512A751-AFF4-BB48-8CE9-40470EE29B04}">
      <dgm:prSet/>
      <dgm:spPr/>
      <dgm:t>
        <a:bodyPr/>
        <a:lstStyle/>
        <a:p>
          <a:endParaRPr lang="en-US"/>
        </a:p>
      </dgm:t>
    </dgm:pt>
    <dgm:pt modelId="{B9ECE3A6-343B-2A49-9133-23C7273E4787}">
      <dgm:prSet/>
      <dgm:spPr/>
      <dgm:t>
        <a:bodyPr/>
        <a:lstStyle/>
        <a:p>
          <a:pPr rtl="0"/>
          <a:r>
            <a:rPr lang="en-US" dirty="0">
              <a:solidFill>
                <a:schemeClr val="bg2"/>
              </a:solidFill>
            </a:rPr>
            <a:t>This class limits the rate of </a:t>
          </a:r>
          <a:r>
            <a:rPr lang="en-US" dirty="0" err="1">
              <a:solidFill>
                <a:schemeClr val="bg2"/>
              </a:solidFill>
            </a:rPr>
            <a:t>scanlike</a:t>
          </a:r>
          <a:r>
            <a:rPr lang="en-US" dirty="0">
              <a:solidFill>
                <a:schemeClr val="bg2"/>
              </a:solidFill>
            </a:rPr>
            <a:t> traffic from an infected host</a:t>
          </a:r>
        </a:p>
      </dgm:t>
    </dgm:pt>
    <dgm:pt modelId="{2C0E3028-C562-DC49-B6E2-966ECEFE5B53}" type="parTrans" cxnId="{A44AF798-E0E1-DC49-9B7D-B3F0B2BC6165}">
      <dgm:prSet/>
      <dgm:spPr/>
      <dgm:t>
        <a:bodyPr/>
        <a:lstStyle/>
        <a:p>
          <a:endParaRPr lang="en-US"/>
        </a:p>
      </dgm:t>
    </dgm:pt>
    <dgm:pt modelId="{2BFAB02D-AAA5-994B-B24C-8BE3FBBB3168}" type="sibTrans" cxnId="{A44AF798-E0E1-DC49-9B7D-B3F0B2BC6165}">
      <dgm:prSet/>
      <dgm:spPr/>
      <dgm:t>
        <a:bodyPr/>
        <a:lstStyle/>
        <a:p>
          <a:endParaRPr lang="en-US"/>
        </a:p>
      </dgm:t>
    </dgm:pt>
    <dgm:pt modelId="{4FF66EA8-B377-3244-9077-45DE481CDBAD}">
      <dgm:prSet/>
      <dgm:spPr/>
      <dgm:t>
        <a:bodyPr/>
        <a:lstStyle/>
        <a:p>
          <a:pPr rtl="0"/>
          <a:r>
            <a:rPr lang="en-US" dirty="0"/>
            <a:t>(Class F) Rate halting</a:t>
          </a:r>
        </a:p>
      </dgm:t>
    </dgm:pt>
    <dgm:pt modelId="{9E4B6DF1-6196-BD4A-9737-EDB24C7B9A9E}" type="parTrans" cxnId="{44E4D07D-94A1-DF4B-AD7F-56ADCDAD9451}">
      <dgm:prSet/>
      <dgm:spPr/>
      <dgm:t>
        <a:bodyPr/>
        <a:lstStyle/>
        <a:p>
          <a:endParaRPr lang="en-US"/>
        </a:p>
      </dgm:t>
    </dgm:pt>
    <dgm:pt modelId="{91EDC58B-AA45-9E49-9140-AF3F0765CE83}" type="sibTrans" cxnId="{44E4D07D-94A1-DF4B-AD7F-56ADCDAD9451}">
      <dgm:prSet/>
      <dgm:spPr/>
      <dgm:t>
        <a:bodyPr/>
        <a:lstStyle/>
        <a:p>
          <a:endParaRPr lang="en-US"/>
        </a:p>
      </dgm:t>
    </dgm:pt>
    <dgm:pt modelId="{1EC7E595-03ED-144A-A46A-85F512D0E671}">
      <dgm:prSet/>
      <dgm:spPr/>
      <dgm:t>
        <a:bodyPr/>
        <a:lstStyle/>
        <a:p>
          <a:pPr rtl="0"/>
          <a:r>
            <a:rPr lang="en-US" dirty="0">
              <a:solidFill>
                <a:schemeClr val="tx2">
                  <a:lumMod val="10000"/>
                </a:schemeClr>
              </a:solidFill>
            </a:rPr>
            <a:t>This approach immediately blocks outgoing traffic when a threshold is exceeded either in outgoing connection rate or in diversity of connection attempts</a:t>
          </a:r>
        </a:p>
      </dgm:t>
    </dgm:pt>
    <dgm:pt modelId="{138E9247-C0CF-1249-98F6-50BE7DA8F798}" type="parTrans" cxnId="{3C63134D-D08F-CB4A-B596-2AFA1A50B25E}">
      <dgm:prSet/>
      <dgm:spPr/>
      <dgm:t>
        <a:bodyPr/>
        <a:lstStyle/>
        <a:p>
          <a:endParaRPr lang="en-US"/>
        </a:p>
      </dgm:t>
    </dgm:pt>
    <dgm:pt modelId="{3AA06496-7A72-C346-914E-DF73CBE5D268}" type="sibTrans" cxnId="{3C63134D-D08F-CB4A-B596-2AFA1A50B25E}">
      <dgm:prSet/>
      <dgm:spPr/>
      <dgm:t>
        <a:bodyPr/>
        <a:lstStyle/>
        <a:p>
          <a:endParaRPr lang="en-US"/>
        </a:p>
      </dgm:t>
    </dgm:pt>
    <dgm:pt modelId="{1A96157B-56B6-8241-AF50-0A1904AE380C}" type="pres">
      <dgm:prSet presAssocID="{F5572B86-9E74-9644-9230-B05D44FF969C}" presName="linear" presStyleCnt="0">
        <dgm:presLayoutVars>
          <dgm:animLvl val="lvl"/>
          <dgm:resizeHandles val="exact"/>
        </dgm:presLayoutVars>
      </dgm:prSet>
      <dgm:spPr/>
    </dgm:pt>
    <dgm:pt modelId="{E9221835-EC55-024E-B51E-D536477D725B}" type="pres">
      <dgm:prSet presAssocID="{F4E2A034-3AEE-3344-8B16-E7B11B05EB3F}" presName="parentText" presStyleLbl="node1" presStyleIdx="0" presStyleCnt="3">
        <dgm:presLayoutVars>
          <dgm:chMax val="0"/>
          <dgm:bulletEnabled val="1"/>
        </dgm:presLayoutVars>
      </dgm:prSet>
      <dgm:spPr/>
    </dgm:pt>
    <dgm:pt modelId="{977D0594-0DD7-AA46-A068-118742B091C9}" type="pres">
      <dgm:prSet presAssocID="{F4E2A034-3AEE-3344-8B16-E7B11B05EB3F}" presName="childText" presStyleLbl="revTx" presStyleIdx="0" presStyleCnt="3">
        <dgm:presLayoutVars>
          <dgm:bulletEnabled val="1"/>
        </dgm:presLayoutVars>
      </dgm:prSet>
      <dgm:spPr/>
    </dgm:pt>
    <dgm:pt modelId="{E223264A-6A9A-044D-84B5-85A20CC6376B}" type="pres">
      <dgm:prSet presAssocID="{9BD69CBD-4614-114F-BA1B-CB9AA0084FCC}" presName="parentText" presStyleLbl="node1" presStyleIdx="1" presStyleCnt="3">
        <dgm:presLayoutVars>
          <dgm:chMax val="0"/>
          <dgm:bulletEnabled val="1"/>
        </dgm:presLayoutVars>
      </dgm:prSet>
      <dgm:spPr/>
    </dgm:pt>
    <dgm:pt modelId="{080D7CAD-96B0-5F45-B4B5-CF5D866247C0}" type="pres">
      <dgm:prSet presAssocID="{9BD69CBD-4614-114F-BA1B-CB9AA0084FCC}" presName="childText" presStyleLbl="revTx" presStyleIdx="1" presStyleCnt="3">
        <dgm:presLayoutVars>
          <dgm:bulletEnabled val="1"/>
        </dgm:presLayoutVars>
      </dgm:prSet>
      <dgm:spPr/>
    </dgm:pt>
    <dgm:pt modelId="{59010F05-E5F6-2D45-8556-8923C43373C4}" type="pres">
      <dgm:prSet presAssocID="{4FF66EA8-B377-3244-9077-45DE481CDBAD}" presName="parentText" presStyleLbl="node1" presStyleIdx="2" presStyleCnt="3">
        <dgm:presLayoutVars>
          <dgm:chMax val="0"/>
          <dgm:bulletEnabled val="1"/>
        </dgm:presLayoutVars>
      </dgm:prSet>
      <dgm:spPr/>
    </dgm:pt>
    <dgm:pt modelId="{0087519D-A0DE-8E49-B3C7-A47D8444400F}" type="pres">
      <dgm:prSet presAssocID="{4FF66EA8-B377-3244-9077-45DE481CDBAD}" presName="childText" presStyleLbl="revTx" presStyleIdx="2" presStyleCnt="3">
        <dgm:presLayoutVars>
          <dgm:bulletEnabled val="1"/>
        </dgm:presLayoutVars>
      </dgm:prSet>
      <dgm:spPr/>
    </dgm:pt>
  </dgm:ptLst>
  <dgm:cxnLst>
    <dgm:cxn modelId="{8CB28D2F-E339-0E4D-B4D6-7C4D345896C4}" type="presOf" srcId="{F4E2A034-3AEE-3344-8B16-E7B11B05EB3F}" destId="{E9221835-EC55-024E-B51E-D536477D725B}" srcOrd="0" destOrd="0" presId="urn:microsoft.com/office/officeart/2005/8/layout/vList2"/>
    <dgm:cxn modelId="{3C63134D-D08F-CB4A-B596-2AFA1A50B25E}" srcId="{4FF66EA8-B377-3244-9077-45DE481CDBAD}" destId="{1EC7E595-03ED-144A-A46A-85F512D0E671}" srcOrd="0" destOrd="0" parTransId="{138E9247-C0CF-1249-98F6-50BE7DA8F798}" sibTransId="{3AA06496-7A72-C346-914E-DF73CBE5D268}"/>
    <dgm:cxn modelId="{3512A751-AFF4-BB48-8CE9-40470EE29B04}" srcId="{F5572B86-9E74-9644-9230-B05D44FF969C}" destId="{9BD69CBD-4614-114F-BA1B-CB9AA0084FCC}" srcOrd="1" destOrd="0" parTransId="{7E6D243A-D649-054B-89B7-367FFC02772D}" sibTransId="{18BC4142-D347-F94B-814A-D243484EF2F1}"/>
    <dgm:cxn modelId="{44E4D07D-94A1-DF4B-AD7F-56ADCDAD9451}" srcId="{F5572B86-9E74-9644-9230-B05D44FF969C}" destId="{4FF66EA8-B377-3244-9077-45DE481CDBAD}" srcOrd="2" destOrd="0" parTransId="{9E4B6DF1-6196-BD4A-9737-EDB24C7B9A9E}" sibTransId="{91EDC58B-AA45-9E49-9140-AF3F0765CE83}"/>
    <dgm:cxn modelId="{7EBE2B88-C898-384E-B546-C1D5C9823163}" type="presOf" srcId="{B9ECE3A6-343B-2A49-9133-23C7273E4787}" destId="{080D7CAD-96B0-5F45-B4B5-CF5D866247C0}" srcOrd="0" destOrd="0" presId="urn:microsoft.com/office/officeart/2005/8/layout/vList2"/>
    <dgm:cxn modelId="{11D70692-2929-DE4A-9718-C30F0DCE006D}" srcId="{F4E2A034-3AEE-3344-8B16-E7B11B05EB3F}" destId="{D1A09547-2DB8-1049-85E4-AED979B25556}" srcOrd="0" destOrd="0" parTransId="{7F16DE50-088E-3F43-848E-BFD5E124BC4E}" sibTransId="{0BC029C5-8F37-5444-9424-13470271B388}"/>
    <dgm:cxn modelId="{A9947C97-D7FB-BB46-B0B4-F47D5985B0B8}" type="presOf" srcId="{4FF66EA8-B377-3244-9077-45DE481CDBAD}" destId="{59010F05-E5F6-2D45-8556-8923C43373C4}" srcOrd="0" destOrd="0" presId="urn:microsoft.com/office/officeart/2005/8/layout/vList2"/>
    <dgm:cxn modelId="{A44AF798-E0E1-DC49-9B7D-B3F0B2BC6165}" srcId="{9BD69CBD-4614-114F-BA1B-CB9AA0084FCC}" destId="{B9ECE3A6-343B-2A49-9133-23C7273E4787}" srcOrd="0" destOrd="0" parTransId="{2C0E3028-C562-DC49-B6E2-966ECEFE5B53}" sibTransId="{2BFAB02D-AAA5-994B-B24C-8BE3FBBB3168}"/>
    <dgm:cxn modelId="{4918659E-AB6D-1A42-BD62-4BBF0A3D9E3B}" type="presOf" srcId="{D1A09547-2DB8-1049-85E4-AED979B25556}" destId="{977D0594-0DD7-AA46-A068-118742B091C9}" srcOrd="0" destOrd="0" presId="urn:microsoft.com/office/officeart/2005/8/layout/vList2"/>
    <dgm:cxn modelId="{FBD480BC-0356-DB40-80C1-2987B0B04920}" type="presOf" srcId="{1EC7E595-03ED-144A-A46A-85F512D0E671}" destId="{0087519D-A0DE-8E49-B3C7-A47D8444400F}" srcOrd="0" destOrd="0" presId="urn:microsoft.com/office/officeart/2005/8/layout/vList2"/>
    <dgm:cxn modelId="{5F5512E0-5EEC-2241-9EA1-DE0915B43BFD}" type="presOf" srcId="{F5572B86-9E74-9644-9230-B05D44FF969C}" destId="{1A96157B-56B6-8241-AF50-0A1904AE380C}" srcOrd="0" destOrd="0" presId="urn:microsoft.com/office/officeart/2005/8/layout/vList2"/>
    <dgm:cxn modelId="{2C85D9EA-B043-D24A-B9C0-1F2693115506}" type="presOf" srcId="{9BD69CBD-4614-114F-BA1B-CB9AA0084FCC}" destId="{E223264A-6A9A-044D-84B5-85A20CC6376B}" srcOrd="0" destOrd="0" presId="urn:microsoft.com/office/officeart/2005/8/layout/vList2"/>
    <dgm:cxn modelId="{A8249DFF-8D71-E148-B89F-D1C04FB4E0E1}" srcId="{F5572B86-9E74-9644-9230-B05D44FF969C}" destId="{F4E2A034-3AEE-3344-8B16-E7B11B05EB3F}" srcOrd="0" destOrd="0" parTransId="{3E5FE8CA-03AC-2944-A199-1CC538BAE435}" sibTransId="{D4FA273D-3CA7-2A40-B8F0-3EAAD6E9DD65}"/>
    <dgm:cxn modelId="{494207E3-859A-3A4C-96A8-658446E070EF}" type="presParOf" srcId="{1A96157B-56B6-8241-AF50-0A1904AE380C}" destId="{E9221835-EC55-024E-B51E-D536477D725B}" srcOrd="0" destOrd="0" presId="urn:microsoft.com/office/officeart/2005/8/layout/vList2"/>
    <dgm:cxn modelId="{46535ADC-E402-1A40-BCBF-E524C51A3062}" type="presParOf" srcId="{1A96157B-56B6-8241-AF50-0A1904AE380C}" destId="{977D0594-0DD7-AA46-A068-118742B091C9}" srcOrd="1" destOrd="0" presId="urn:microsoft.com/office/officeart/2005/8/layout/vList2"/>
    <dgm:cxn modelId="{4C0F04D5-F415-3447-9312-EEAAB0276BD7}" type="presParOf" srcId="{1A96157B-56B6-8241-AF50-0A1904AE380C}" destId="{E223264A-6A9A-044D-84B5-85A20CC6376B}" srcOrd="2" destOrd="0" presId="urn:microsoft.com/office/officeart/2005/8/layout/vList2"/>
    <dgm:cxn modelId="{8ACB55C2-3EFC-E240-89F5-F598F031B9C5}" type="presParOf" srcId="{1A96157B-56B6-8241-AF50-0A1904AE380C}" destId="{080D7CAD-96B0-5F45-B4B5-CF5D866247C0}" srcOrd="3" destOrd="0" presId="urn:microsoft.com/office/officeart/2005/8/layout/vList2"/>
    <dgm:cxn modelId="{1A816C3A-62B2-6445-85F5-A4A0E320344D}" type="presParOf" srcId="{1A96157B-56B6-8241-AF50-0A1904AE380C}" destId="{59010F05-E5F6-2D45-8556-8923C43373C4}" srcOrd="4" destOrd="0" presId="urn:microsoft.com/office/officeart/2005/8/layout/vList2"/>
    <dgm:cxn modelId="{6ACB5541-2939-0342-81FF-25CCCBA6A395}" type="presParOf" srcId="{1A96157B-56B6-8241-AF50-0A1904AE380C}" destId="{0087519D-A0DE-8E49-B3C7-A47D8444400F}"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C756FC86-8A3D-D645-8F91-A2D9DFD265FA}" type="doc">
      <dgm:prSet loTypeId="urn:microsoft.com/office/officeart/2005/8/layout/hProcess11" loCatId="process" qsTypeId="urn:microsoft.com/office/officeart/2005/8/quickstyle/simple4" qsCatId="simple" csTypeId="urn:microsoft.com/office/officeart/2005/8/colors/accent1_2" csCatId="accent1" phldr="1"/>
      <dgm:spPr/>
    </dgm:pt>
    <dgm:pt modelId="{21C0AF95-0255-FA4D-B3C1-9D3C479382C7}">
      <dgm:prSet phldrT="[Text]"/>
      <dgm:spPr/>
      <dgm:t>
        <a:bodyPr/>
        <a:lstStyle/>
        <a:p>
          <a:r>
            <a:rPr lang="en-AU" dirty="0">
              <a:solidFill>
                <a:schemeClr val="tx2">
                  <a:lumMod val="10000"/>
                </a:schemeClr>
              </a:solidFill>
            </a:rPr>
            <a:t>Attack prevention and </a:t>
          </a:r>
          <a:r>
            <a:rPr lang="en-AU" dirty="0" err="1">
              <a:solidFill>
                <a:schemeClr val="tx2">
                  <a:lumMod val="10000"/>
                </a:schemeClr>
              </a:solidFill>
            </a:rPr>
            <a:t>preemption</a:t>
          </a:r>
          <a:r>
            <a:rPr lang="en-AU" dirty="0">
              <a:solidFill>
                <a:schemeClr val="tx2">
                  <a:lumMod val="10000"/>
                </a:schemeClr>
              </a:solidFill>
            </a:rPr>
            <a:t> (before the attack)</a:t>
          </a:r>
          <a:endParaRPr lang="en-US" dirty="0"/>
        </a:p>
      </dgm:t>
    </dgm:pt>
    <dgm:pt modelId="{877E7D66-89CC-3F44-8F96-4F735EEB9314}" type="parTrans" cxnId="{740C4E37-808C-EC42-A2F1-385BCD2DA15B}">
      <dgm:prSet/>
      <dgm:spPr/>
      <dgm:t>
        <a:bodyPr/>
        <a:lstStyle/>
        <a:p>
          <a:endParaRPr lang="en-US"/>
        </a:p>
      </dgm:t>
    </dgm:pt>
    <dgm:pt modelId="{55C3C3CF-F019-374B-9ED9-CD13778EECF5}" type="sibTrans" cxnId="{740C4E37-808C-EC42-A2F1-385BCD2DA15B}">
      <dgm:prSet/>
      <dgm:spPr/>
      <dgm:t>
        <a:bodyPr/>
        <a:lstStyle/>
        <a:p>
          <a:endParaRPr lang="en-US"/>
        </a:p>
      </dgm:t>
    </dgm:pt>
    <dgm:pt modelId="{DC1A3329-2611-5644-B984-37D1667D4A09}">
      <dgm:prSet/>
      <dgm:spPr/>
      <dgm:t>
        <a:bodyPr/>
        <a:lstStyle/>
        <a:p>
          <a:r>
            <a:rPr lang="en-AU" dirty="0">
              <a:solidFill>
                <a:schemeClr val="tx2">
                  <a:lumMod val="10000"/>
                </a:schemeClr>
              </a:solidFill>
            </a:rPr>
            <a:t>These mechanisms enable the victim to endure attack attempts without denying service to legitimate clients</a:t>
          </a:r>
        </a:p>
      </dgm:t>
    </dgm:pt>
    <dgm:pt modelId="{E01CF015-C9CE-9E44-9C40-F8C8DD078D63}" type="parTrans" cxnId="{FE09DD96-D817-DF4D-8B20-AC8E80D603ED}">
      <dgm:prSet/>
      <dgm:spPr/>
      <dgm:t>
        <a:bodyPr/>
        <a:lstStyle/>
        <a:p>
          <a:endParaRPr lang="en-US"/>
        </a:p>
      </dgm:t>
    </dgm:pt>
    <dgm:pt modelId="{D6EC09C6-6B74-3843-AC27-351DE2D1AAA1}" type="sibTrans" cxnId="{FE09DD96-D817-DF4D-8B20-AC8E80D603ED}">
      <dgm:prSet/>
      <dgm:spPr/>
      <dgm:t>
        <a:bodyPr/>
        <a:lstStyle/>
        <a:p>
          <a:endParaRPr lang="en-US"/>
        </a:p>
      </dgm:t>
    </dgm:pt>
    <dgm:pt modelId="{5EC64B06-2CAC-8948-95B6-0437F6204DA2}">
      <dgm:prSet/>
      <dgm:spPr/>
      <dgm:t>
        <a:bodyPr/>
        <a:lstStyle/>
        <a:p>
          <a:r>
            <a:rPr lang="en-AU" dirty="0">
              <a:solidFill>
                <a:schemeClr val="tx2">
                  <a:lumMod val="10000"/>
                </a:schemeClr>
              </a:solidFill>
            </a:rPr>
            <a:t>Attack detection and filtering (during the attack)</a:t>
          </a:r>
        </a:p>
      </dgm:t>
    </dgm:pt>
    <dgm:pt modelId="{4BAB503D-3151-DE45-8459-FFF9BD81A373}" type="parTrans" cxnId="{14DFCEAB-4114-504A-B578-B54E0346DB88}">
      <dgm:prSet/>
      <dgm:spPr/>
      <dgm:t>
        <a:bodyPr/>
        <a:lstStyle/>
        <a:p>
          <a:endParaRPr lang="en-US"/>
        </a:p>
      </dgm:t>
    </dgm:pt>
    <dgm:pt modelId="{DCBB88EE-9DDD-F44C-AAC1-8BFF9278EFBB}" type="sibTrans" cxnId="{14DFCEAB-4114-504A-B578-B54E0346DB88}">
      <dgm:prSet/>
      <dgm:spPr/>
      <dgm:t>
        <a:bodyPr/>
        <a:lstStyle/>
        <a:p>
          <a:endParaRPr lang="en-US"/>
        </a:p>
      </dgm:t>
    </dgm:pt>
    <dgm:pt modelId="{10AD2D8E-B2A8-2C4B-9BA0-9147B555EDD9}">
      <dgm:prSet/>
      <dgm:spPr/>
      <dgm:t>
        <a:bodyPr/>
        <a:lstStyle/>
        <a:p>
          <a:r>
            <a:rPr lang="en-AU">
              <a:solidFill>
                <a:schemeClr val="tx2">
                  <a:lumMod val="10000"/>
                </a:schemeClr>
              </a:solidFill>
            </a:rPr>
            <a:t>These mechanisms attempt to detect the attack as it begins and respond immediately</a:t>
          </a:r>
          <a:endParaRPr lang="en-AU" dirty="0">
            <a:solidFill>
              <a:schemeClr val="tx2">
                <a:lumMod val="10000"/>
              </a:schemeClr>
            </a:solidFill>
          </a:endParaRPr>
        </a:p>
      </dgm:t>
    </dgm:pt>
    <dgm:pt modelId="{B899977B-82F5-D64F-ACEF-23730803E8DA}" type="parTrans" cxnId="{45A251EA-D1A4-8447-81BF-A3E2836B7FAB}">
      <dgm:prSet/>
      <dgm:spPr/>
      <dgm:t>
        <a:bodyPr/>
        <a:lstStyle/>
        <a:p>
          <a:endParaRPr lang="en-US"/>
        </a:p>
      </dgm:t>
    </dgm:pt>
    <dgm:pt modelId="{18EA508D-1DAF-D147-823E-58048CB80EBE}" type="sibTrans" cxnId="{45A251EA-D1A4-8447-81BF-A3E2836B7FAB}">
      <dgm:prSet/>
      <dgm:spPr/>
      <dgm:t>
        <a:bodyPr/>
        <a:lstStyle/>
        <a:p>
          <a:endParaRPr lang="en-US"/>
        </a:p>
      </dgm:t>
    </dgm:pt>
    <dgm:pt modelId="{B3BDDBB6-DBF9-E447-8D60-C665640CC5BF}">
      <dgm:prSet/>
      <dgm:spPr/>
      <dgm:t>
        <a:bodyPr/>
        <a:lstStyle/>
        <a:p>
          <a:r>
            <a:rPr lang="en-AU" dirty="0">
              <a:solidFill>
                <a:schemeClr val="tx2">
                  <a:lumMod val="10000"/>
                </a:schemeClr>
              </a:solidFill>
            </a:rPr>
            <a:t>Attack source </a:t>
          </a:r>
          <a:r>
            <a:rPr lang="en-AU" dirty="0" err="1">
              <a:solidFill>
                <a:schemeClr val="tx2">
                  <a:lumMod val="10000"/>
                </a:schemeClr>
              </a:solidFill>
            </a:rPr>
            <a:t>traceback</a:t>
          </a:r>
          <a:r>
            <a:rPr lang="en-AU" dirty="0">
              <a:solidFill>
                <a:schemeClr val="tx2">
                  <a:lumMod val="10000"/>
                </a:schemeClr>
              </a:solidFill>
            </a:rPr>
            <a:t> and identification (during and after the attack)</a:t>
          </a:r>
        </a:p>
      </dgm:t>
    </dgm:pt>
    <dgm:pt modelId="{580EDBE2-A892-C94D-B35B-89149D2E983A}" type="parTrans" cxnId="{53B4F0C9-470A-F44A-AD0D-B37F33118BC2}">
      <dgm:prSet/>
      <dgm:spPr/>
      <dgm:t>
        <a:bodyPr/>
        <a:lstStyle/>
        <a:p>
          <a:endParaRPr lang="en-US"/>
        </a:p>
      </dgm:t>
    </dgm:pt>
    <dgm:pt modelId="{58649473-3596-ED48-A40B-71A6C7915878}" type="sibTrans" cxnId="{53B4F0C9-470A-F44A-AD0D-B37F33118BC2}">
      <dgm:prSet/>
      <dgm:spPr/>
      <dgm:t>
        <a:bodyPr/>
        <a:lstStyle/>
        <a:p>
          <a:endParaRPr lang="en-US"/>
        </a:p>
      </dgm:t>
    </dgm:pt>
    <dgm:pt modelId="{FA6E933D-0A36-BE44-B9CB-5650A59D3E65}">
      <dgm:prSet/>
      <dgm:spPr/>
      <dgm:t>
        <a:bodyPr/>
        <a:lstStyle/>
        <a:p>
          <a:r>
            <a:rPr lang="en-AU" dirty="0">
              <a:solidFill>
                <a:schemeClr val="tx2">
                  <a:lumMod val="10000"/>
                </a:schemeClr>
              </a:solidFill>
            </a:rPr>
            <a:t>This is an attempt to identify the source of the attack as a first step in preventing future attacks</a:t>
          </a:r>
          <a:endParaRPr lang="en-US" dirty="0">
            <a:solidFill>
              <a:schemeClr val="tx2">
                <a:lumMod val="10000"/>
              </a:schemeClr>
            </a:solidFill>
          </a:endParaRPr>
        </a:p>
      </dgm:t>
    </dgm:pt>
    <dgm:pt modelId="{6C47586C-4982-0143-81A3-49A959CA3A5F}" type="parTrans" cxnId="{0F5CD93F-41C9-314A-9E00-B615DC144A60}">
      <dgm:prSet/>
      <dgm:spPr/>
      <dgm:t>
        <a:bodyPr/>
        <a:lstStyle/>
        <a:p>
          <a:endParaRPr lang="en-US"/>
        </a:p>
      </dgm:t>
    </dgm:pt>
    <dgm:pt modelId="{23D9C18A-5078-EB40-9AE3-077804C2D7C6}" type="sibTrans" cxnId="{0F5CD93F-41C9-314A-9E00-B615DC144A60}">
      <dgm:prSet/>
      <dgm:spPr/>
      <dgm:t>
        <a:bodyPr/>
        <a:lstStyle/>
        <a:p>
          <a:endParaRPr lang="en-US"/>
        </a:p>
      </dgm:t>
    </dgm:pt>
    <dgm:pt modelId="{6AA6E4A9-49CE-A144-87B4-30DC25BA3189}" type="pres">
      <dgm:prSet presAssocID="{C756FC86-8A3D-D645-8F91-A2D9DFD265FA}" presName="Name0" presStyleCnt="0">
        <dgm:presLayoutVars>
          <dgm:dir/>
          <dgm:resizeHandles val="exact"/>
        </dgm:presLayoutVars>
      </dgm:prSet>
      <dgm:spPr/>
    </dgm:pt>
    <dgm:pt modelId="{5B211D94-E0B3-224D-85D6-03F94CF5032E}" type="pres">
      <dgm:prSet presAssocID="{C756FC86-8A3D-D645-8F91-A2D9DFD265FA}" presName="arrow" presStyleLbl="bgShp" presStyleIdx="0" presStyleCnt="1"/>
      <dgm:spPr>
        <a:solidFill>
          <a:schemeClr val="tx2"/>
        </a:solidFill>
        <a:ln>
          <a:solidFill>
            <a:schemeClr val="bg2"/>
          </a:solidFill>
        </a:ln>
      </dgm:spPr>
    </dgm:pt>
    <dgm:pt modelId="{546E1F5B-0F3E-0C44-8DB1-A1ECF40562B7}" type="pres">
      <dgm:prSet presAssocID="{C756FC86-8A3D-D645-8F91-A2D9DFD265FA}" presName="points" presStyleCnt="0"/>
      <dgm:spPr/>
    </dgm:pt>
    <dgm:pt modelId="{02EB7B0B-F0C9-7C41-B94D-21A0443AC48B}" type="pres">
      <dgm:prSet presAssocID="{21C0AF95-0255-FA4D-B3C1-9D3C479382C7}" presName="compositeA" presStyleCnt="0"/>
      <dgm:spPr/>
    </dgm:pt>
    <dgm:pt modelId="{B37973A5-3F75-504B-81AE-53EABF90B603}" type="pres">
      <dgm:prSet presAssocID="{21C0AF95-0255-FA4D-B3C1-9D3C479382C7}" presName="textA" presStyleLbl="revTx" presStyleIdx="0" presStyleCnt="3" custScaleX="167099">
        <dgm:presLayoutVars>
          <dgm:bulletEnabled val="1"/>
        </dgm:presLayoutVars>
      </dgm:prSet>
      <dgm:spPr/>
    </dgm:pt>
    <dgm:pt modelId="{0C3ED519-DC9A-F74C-AA95-269434E5D617}" type="pres">
      <dgm:prSet presAssocID="{21C0AF95-0255-FA4D-B3C1-9D3C479382C7}" presName="circleA" presStyleLbl="node1" presStyleIdx="0" presStyleCnt="3"/>
      <dgm:spPr>
        <a:ln>
          <a:solidFill>
            <a:schemeClr val="bg2"/>
          </a:solidFill>
        </a:ln>
      </dgm:spPr>
    </dgm:pt>
    <dgm:pt modelId="{FFBC523C-C3AB-8C44-B00B-3C7BB9E7752C}" type="pres">
      <dgm:prSet presAssocID="{21C0AF95-0255-FA4D-B3C1-9D3C479382C7}" presName="spaceA" presStyleCnt="0"/>
      <dgm:spPr/>
    </dgm:pt>
    <dgm:pt modelId="{A0D74067-8DCD-6E4B-BC68-67533D15C163}" type="pres">
      <dgm:prSet presAssocID="{55C3C3CF-F019-374B-9ED9-CD13778EECF5}" presName="space" presStyleCnt="0"/>
      <dgm:spPr/>
    </dgm:pt>
    <dgm:pt modelId="{D53B914E-2499-ED4A-80CB-522F63869527}" type="pres">
      <dgm:prSet presAssocID="{5EC64B06-2CAC-8948-95B6-0437F6204DA2}" presName="compositeB" presStyleCnt="0"/>
      <dgm:spPr/>
    </dgm:pt>
    <dgm:pt modelId="{86F35800-101B-7746-BF37-D48B88E6E1EF}" type="pres">
      <dgm:prSet presAssocID="{5EC64B06-2CAC-8948-95B6-0437F6204DA2}" presName="textB" presStyleLbl="revTx" presStyleIdx="1" presStyleCnt="3" custScaleX="127958">
        <dgm:presLayoutVars>
          <dgm:bulletEnabled val="1"/>
        </dgm:presLayoutVars>
      </dgm:prSet>
      <dgm:spPr/>
    </dgm:pt>
    <dgm:pt modelId="{553B5B06-1D9A-6C41-96C0-A3410ADE5290}" type="pres">
      <dgm:prSet presAssocID="{5EC64B06-2CAC-8948-95B6-0437F6204DA2}" presName="circleB" presStyleLbl="node1" presStyleIdx="1" presStyleCnt="3"/>
      <dgm:spPr>
        <a:ln>
          <a:solidFill>
            <a:schemeClr val="bg2"/>
          </a:solidFill>
        </a:ln>
      </dgm:spPr>
    </dgm:pt>
    <dgm:pt modelId="{A1AF2C4C-3DD4-9843-B82C-CF8730300065}" type="pres">
      <dgm:prSet presAssocID="{5EC64B06-2CAC-8948-95B6-0437F6204DA2}" presName="spaceB" presStyleCnt="0"/>
      <dgm:spPr/>
    </dgm:pt>
    <dgm:pt modelId="{ED28E046-C425-2646-B6FF-169F711DF070}" type="pres">
      <dgm:prSet presAssocID="{DCBB88EE-9DDD-F44C-AAC1-8BFF9278EFBB}" presName="space" presStyleCnt="0"/>
      <dgm:spPr/>
    </dgm:pt>
    <dgm:pt modelId="{DCB0305D-BBBF-D848-B614-CE95AB8A109C}" type="pres">
      <dgm:prSet presAssocID="{B3BDDBB6-DBF9-E447-8D60-C665640CC5BF}" presName="compositeA" presStyleCnt="0"/>
      <dgm:spPr/>
    </dgm:pt>
    <dgm:pt modelId="{A9D28860-FF58-F146-B027-CD41E7494376}" type="pres">
      <dgm:prSet presAssocID="{B3BDDBB6-DBF9-E447-8D60-C665640CC5BF}" presName="textA" presStyleLbl="revTx" presStyleIdx="2" presStyleCnt="3">
        <dgm:presLayoutVars>
          <dgm:bulletEnabled val="1"/>
        </dgm:presLayoutVars>
      </dgm:prSet>
      <dgm:spPr/>
    </dgm:pt>
    <dgm:pt modelId="{F9822F7C-2E72-3246-BE69-A3E249F281EA}" type="pres">
      <dgm:prSet presAssocID="{B3BDDBB6-DBF9-E447-8D60-C665640CC5BF}" presName="circleA" presStyleLbl="node1" presStyleIdx="2" presStyleCnt="3"/>
      <dgm:spPr>
        <a:ln>
          <a:solidFill>
            <a:schemeClr val="bg2"/>
          </a:solidFill>
        </a:ln>
      </dgm:spPr>
    </dgm:pt>
    <dgm:pt modelId="{AD999959-7D97-BC40-8D13-1A02A00AB059}" type="pres">
      <dgm:prSet presAssocID="{B3BDDBB6-DBF9-E447-8D60-C665640CC5BF}" presName="spaceA" presStyleCnt="0"/>
      <dgm:spPr/>
    </dgm:pt>
  </dgm:ptLst>
  <dgm:cxnLst>
    <dgm:cxn modelId="{740C4E37-808C-EC42-A2F1-385BCD2DA15B}" srcId="{C756FC86-8A3D-D645-8F91-A2D9DFD265FA}" destId="{21C0AF95-0255-FA4D-B3C1-9D3C479382C7}" srcOrd="0" destOrd="0" parTransId="{877E7D66-89CC-3F44-8F96-4F735EEB9314}" sibTransId="{55C3C3CF-F019-374B-9ED9-CD13778EECF5}"/>
    <dgm:cxn modelId="{0F5CD93F-41C9-314A-9E00-B615DC144A60}" srcId="{B3BDDBB6-DBF9-E447-8D60-C665640CC5BF}" destId="{FA6E933D-0A36-BE44-B9CB-5650A59D3E65}" srcOrd="0" destOrd="0" parTransId="{6C47586C-4982-0143-81A3-49A959CA3A5F}" sibTransId="{23D9C18A-5078-EB40-9AE3-077804C2D7C6}"/>
    <dgm:cxn modelId="{9AAFAD5F-B616-F040-ADFE-E987C8303F13}" type="presOf" srcId="{B3BDDBB6-DBF9-E447-8D60-C665640CC5BF}" destId="{A9D28860-FF58-F146-B027-CD41E7494376}" srcOrd="0" destOrd="0" presId="urn:microsoft.com/office/officeart/2005/8/layout/hProcess11"/>
    <dgm:cxn modelId="{947FD157-E4A5-D24B-8725-857522519209}" type="presOf" srcId="{5EC64B06-2CAC-8948-95B6-0437F6204DA2}" destId="{86F35800-101B-7746-BF37-D48B88E6E1EF}" srcOrd="0" destOrd="0" presId="urn:microsoft.com/office/officeart/2005/8/layout/hProcess11"/>
    <dgm:cxn modelId="{40E8517C-101C-B848-96A0-715F977A29CD}" type="presOf" srcId="{DC1A3329-2611-5644-B984-37D1667D4A09}" destId="{B37973A5-3F75-504B-81AE-53EABF90B603}" srcOrd="0" destOrd="1" presId="urn:microsoft.com/office/officeart/2005/8/layout/hProcess11"/>
    <dgm:cxn modelId="{FE09DD96-D817-DF4D-8B20-AC8E80D603ED}" srcId="{21C0AF95-0255-FA4D-B3C1-9D3C479382C7}" destId="{DC1A3329-2611-5644-B984-37D1667D4A09}" srcOrd="0" destOrd="0" parTransId="{E01CF015-C9CE-9E44-9C40-F8C8DD078D63}" sibTransId="{D6EC09C6-6B74-3843-AC27-351DE2D1AAA1}"/>
    <dgm:cxn modelId="{AF7B66A4-7016-BB4C-B3CA-51B996CA8876}" type="presOf" srcId="{FA6E933D-0A36-BE44-B9CB-5650A59D3E65}" destId="{A9D28860-FF58-F146-B027-CD41E7494376}" srcOrd="0" destOrd="1" presId="urn:microsoft.com/office/officeart/2005/8/layout/hProcess11"/>
    <dgm:cxn modelId="{14DFCEAB-4114-504A-B578-B54E0346DB88}" srcId="{C756FC86-8A3D-D645-8F91-A2D9DFD265FA}" destId="{5EC64B06-2CAC-8948-95B6-0437F6204DA2}" srcOrd="1" destOrd="0" parTransId="{4BAB503D-3151-DE45-8459-FFF9BD81A373}" sibTransId="{DCBB88EE-9DDD-F44C-AAC1-8BFF9278EFBB}"/>
    <dgm:cxn modelId="{C4F384BC-B706-6844-9653-CA4292F4505E}" type="presOf" srcId="{C756FC86-8A3D-D645-8F91-A2D9DFD265FA}" destId="{6AA6E4A9-49CE-A144-87B4-30DC25BA3189}" srcOrd="0" destOrd="0" presId="urn:microsoft.com/office/officeart/2005/8/layout/hProcess11"/>
    <dgm:cxn modelId="{ED6B12BD-7C81-C042-A37F-98B2B7C1D13E}" type="presOf" srcId="{10AD2D8E-B2A8-2C4B-9BA0-9147B555EDD9}" destId="{86F35800-101B-7746-BF37-D48B88E6E1EF}" srcOrd="0" destOrd="1" presId="urn:microsoft.com/office/officeart/2005/8/layout/hProcess11"/>
    <dgm:cxn modelId="{53B4F0C9-470A-F44A-AD0D-B37F33118BC2}" srcId="{C756FC86-8A3D-D645-8F91-A2D9DFD265FA}" destId="{B3BDDBB6-DBF9-E447-8D60-C665640CC5BF}" srcOrd="2" destOrd="0" parTransId="{580EDBE2-A892-C94D-B35B-89149D2E983A}" sibTransId="{58649473-3596-ED48-A40B-71A6C7915878}"/>
    <dgm:cxn modelId="{09C48AD3-3541-6C40-ACD3-190C3EC673E4}" type="presOf" srcId="{21C0AF95-0255-FA4D-B3C1-9D3C479382C7}" destId="{B37973A5-3F75-504B-81AE-53EABF90B603}" srcOrd="0" destOrd="0" presId="urn:microsoft.com/office/officeart/2005/8/layout/hProcess11"/>
    <dgm:cxn modelId="{45A251EA-D1A4-8447-81BF-A3E2836B7FAB}" srcId="{5EC64B06-2CAC-8948-95B6-0437F6204DA2}" destId="{10AD2D8E-B2A8-2C4B-9BA0-9147B555EDD9}" srcOrd="0" destOrd="0" parTransId="{B899977B-82F5-D64F-ACEF-23730803E8DA}" sibTransId="{18EA508D-1DAF-D147-823E-58048CB80EBE}"/>
    <dgm:cxn modelId="{B4ACC85F-3479-C04D-BFD7-1B7B67DDC9DD}" type="presParOf" srcId="{6AA6E4A9-49CE-A144-87B4-30DC25BA3189}" destId="{5B211D94-E0B3-224D-85D6-03F94CF5032E}" srcOrd="0" destOrd="0" presId="urn:microsoft.com/office/officeart/2005/8/layout/hProcess11"/>
    <dgm:cxn modelId="{14894279-040F-214D-BB22-8E0DBB7882A7}" type="presParOf" srcId="{6AA6E4A9-49CE-A144-87B4-30DC25BA3189}" destId="{546E1F5B-0F3E-0C44-8DB1-A1ECF40562B7}" srcOrd="1" destOrd="0" presId="urn:microsoft.com/office/officeart/2005/8/layout/hProcess11"/>
    <dgm:cxn modelId="{5914643C-A5C7-444C-9344-08B5CF27F476}" type="presParOf" srcId="{546E1F5B-0F3E-0C44-8DB1-A1ECF40562B7}" destId="{02EB7B0B-F0C9-7C41-B94D-21A0443AC48B}" srcOrd="0" destOrd="0" presId="urn:microsoft.com/office/officeart/2005/8/layout/hProcess11"/>
    <dgm:cxn modelId="{C9A4DF64-FF7C-0843-BA8F-248920460B81}" type="presParOf" srcId="{02EB7B0B-F0C9-7C41-B94D-21A0443AC48B}" destId="{B37973A5-3F75-504B-81AE-53EABF90B603}" srcOrd="0" destOrd="0" presId="urn:microsoft.com/office/officeart/2005/8/layout/hProcess11"/>
    <dgm:cxn modelId="{F55FB2AD-D5DD-E74E-9BED-AEB51A7806AA}" type="presParOf" srcId="{02EB7B0B-F0C9-7C41-B94D-21A0443AC48B}" destId="{0C3ED519-DC9A-F74C-AA95-269434E5D617}" srcOrd="1" destOrd="0" presId="urn:microsoft.com/office/officeart/2005/8/layout/hProcess11"/>
    <dgm:cxn modelId="{8A218790-24E7-7049-88C6-12338BDB0AE4}" type="presParOf" srcId="{02EB7B0B-F0C9-7C41-B94D-21A0443AC48B}" destId="{FFBC523C-C3AB-8C44-B00B-3C7BB9E7752C}" srcOrd="2" destOrd="0" presId="urn:microsoft.com/office/officeart/2005/8/layout/hProcess11"/>
    <dgm:cxn modelId="{EA2011BB-9BF9-5A45-99BC-0990E7038B39}" type="presParOf" srcId="{546E1F5B-0F3E-0C44-8DB1-A1ECF40562B7}" destId="{A0D74067-8DCD-6E4B-BC68-67533D15C163}" srcOrd="1" destOrd="0" presId="urn:microsoft.com/office/officeart/2005/8/layout/hProcess11"/>
    <dgm:cxn modelId="{6CB24A3C-FAD2-FB42-97F9-ED3D1C9D492B}" type="presParOf" srcId="{546E1F5B-0F3E-0C44-8DB1-A1ECF40562B7}" destId="{D53B914E-2499-ED4A-80CB-522F63869527}" srcOrd="2" destOrd="0" presId="urn:microsoft.com/office/officeart/2005/8/layout/hProcess11"/>
    <dgm:cxn modelId="{DA74EDC0-305E-9047-B963-9809D81EBEAD}" type="presParOf" srcId="{D53B914E-2499-ED4A-80CB-522F63869527}" destId="{86F35800-101B-7746-BF37-D48B88E6E1EF}" srcOrd="0" destOrd="0" presId="urn:microsoft.com/office/officeart/2005/8/layout/hProcess11"/>
    <dgm:cxn modelId="{B744729E-037F-4742-B832-EBE5C24EEE2E}" type="presParOf" srcId="{D53B914E-2499-ED4A-80CB-522F63869527}" destId="{553B5B06-1D9A-6C41-96C0-A3410ADE5290}" srcOrd="1" destOrd="0" presId="urn:microsoft.com/office/officeart/2005/8/layout/hProcess11"/>
    <dgm:cxn modelId="{28D6AD35-1074-264C-9F2F-CFAC00451447}" type="presParOf" srcId="{D53B914E-2499-ED4A-80CB-522F63869527}" destId="{A1AF2C4C-3DD4-9843-B82C-CF8730300065}" srcOrd="2" destOrd="0" presId="urn:microsoft.com/office/officeart/2005/8/layout/hProcess11"/>
    <dgm:cxn modelId="{0B4CD043-F2A3-C648-8583-8D0C6C6F7BDB}" type="presParOf" srcId="{546E1F5B-0F3E-0C44-8DB1-A1ECF40562B7}" destId="{ED28E046-C425-2646-B6FF-169F711DF070}" srcOrd="3" destOrd="0" presId="urn:microsoft.com/office/officeart/2005/8/layout/hProcess11"/>
    <dgm:cxn modelId="{B914E19B-3197-AE48-B1DC-85880C46B586}" type="presParOf" srcId="{546E1F5B-0F3E-0C44-8DB1-A1ECF40562B7}" destId="{DCB0305D-BBBF-D848-B614-CE95AB8A109C}" srcOrd="4" destOrd="0" presId="urn:microsoft.com/office/officeart/2005/8/layout/hProcess11"/>
    <dgm:cxn modelId="{D58EABD3-62E5-054B-8DED-DEA508DF3BE2}" type="presParOf" srcId="{DCB0305D-BBBF-D848-B614-CE95AB8A109C}" destId="{A9D28860-FF58-F146-B027-CD41E7494376}" srcOrd="0" destOrd="0" presId="urn:microsoft.com/office/officeart/2005/8/layout/hProcess11"/>
    <dgm:cxn modelId="{921F02B5-1717-5C49-9F38-A93541C7063E}" type="presParOf" srcId="{DCB0305D-BBBF-D848-B614-CE95AB8A109C}" destId="{F9822F7C-2E72-3246-BE69-A3E249F281EA}" srcOrd="1" destOrd="0" presId="urn:microsoft.com/office/officeart/2005/8/layout/hProcess11"/>
    <dgm:cxn modelId="{25C50968-C0F5-0B48-A8B4-E2A0EA506880}" type="presParOf" srcId="{DCB0305D-BBBF-D848-B614-CE95AB8A109C}" destId="{AD999959-7D97-BC40-8D13-1A02A00AB059}"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3B64649A-59B3-734F-9E6F-DAE236E76231}"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17E42A72-AA0B-8441-99B5-9A8544714BD9}">
      <dgm:prSet phldrT="[Text]"/>
      <dgm:spPr/>
      <dgm:t>
        <a:bodyPr/>
        <a:lstStyle/>
        <a:p>
          <a:r>
            <a:rPr lang="en-US" dirty="0">
              <a:solidFill>
                <a:schemeClr val="tx1"/>
              </a:solidFill>
            </a:rPr>
            <a:t>Masquerader</a:t>
          </a:r>
        </a:p>
      </dgm:t>
    </dgm:pt>
    <dgm:pt modelId="{5EBA8453-31BC-C942-AB6E-DCB1AD35A49C}" type="parTrans" cxnId="{E13502F0-A6BB-C54F-82C2-6E8830D36BD9}">
      <dgm:prSet/>
      <dgm:spPr/>
      <dgm:t>
        <a:bodyPr/>
        <a:lstStyle/>
        <a:p>
          <a:endParaRPr lang="en-US"/>
        </a:p>
      </dgm:t>
    </dgm:pt>
    <dgm:pt modelId="{399F203E-381C-BE47-ADBF-878C01C688FE}" type="sibTrans" cxnId="{E13502F0-A6BB-C54F-82C2-6E8830D36BD9}">
      <dgm:prSet/>
      <dgm:spPr/>
      <dgm:t>
        <a:bodyPr/>
        <a:lstStyle/>
        <a:p>
          <a:endParaRPr lang="en-US"/>
        </a:p>
      </dgm:t>
    </dgm:pt>
    <dgm:pt modelId="{D4FF3780-638E-B542-A7A8-6744EBB19C26}">
      <dgm:prSet/>
      <dgm:spPr/>
      <dgm:t>
        <a:bodyPr/>
        <a:lstStyle/>
        <a:p>
          <a:r>
            <a:rPr lang="en-US">
              <a:solidFill>
                <a:schemeClr val="tx2">
                  <a:lumMod val="10000"/>
                </a:schemeClr>
              </a:solidFill>
            </a:rPr>
            <a:t>An individual who is not authorized to use the computer and who penetrates a system’s access controls to exploit a legitimate user’s account</a:t>
          </a:r>
          <a:endParaRPr lang="en-US" dirty="0">
            <a:solidFill>
              <a:schemeClr val="tx2">
                <a:lumMod val="10000"/>
              </a:schemeClr>
            </a:solidFill>
          </a:endParaRPr>
        </a:p>
      </dgm:t>
    </dgm:pt>
    <dgm:pt modelId="{04011195-D4F8-C947-A81F-E2D781287493}" type="parTrans" cxnId="{79CF39FF-09B0-0047-B6AA-16383E728086}">
      <dgm:prSet/>
      <dgm:spPr/>
      <dgm:t>
        <a:bodyPr/>
        <a:lstStyle/>
        <a:p>
          <a:endParaRPr lang="en-US"/>
        </a:p>
      </dgm:t>
    </dgm:pt>
    <dgm:pt modelId="{05FBF953-1C2C-A14C-A3CB-66EDB7ED9464}" type="sibTrans" cxnId="{79CF39FF-09B0-0047-B6AA-16383E728086}">
      <dgm:prSet/>
      <dgm:spPr/>
      <dgm:t>
        <a:bodyPr/>
        <a:lstStyle/>
        <a:p>
          <a:endParaRPr lang="en-US"/>
        </a:p>
      </dgm:t>
    </dgm:pt>
    <dgm:pt modelId="{E60A30DA-B454-4F46-962A-DD6145F9F373}">
      <dgm:prSet/>
      <dgm:spPr/>
      <dgm:t>
        <a:bodyPr/>
        <a:lstStyle/>
        <a:p>
          <a:r>
            <a:rPr lang="en-US" dirty="0">
              <a:solidFill>
                <a:schemeClr val="tx1"/>
              </a:solidFill>
            </a:rPr>
            <a:t>Misfeasor</a:t>
          </a:r>
        </a:p>
      </dgm:t>
    </dgm:pt>
    <dgm:pt modelId="{083CA31E-9154-BE4F-A735-6181697BFCC4}" type="parTrans" cxnId="{53919ACD-EB89-3A42-81ED-47C76D48D294}">
      <dgm:prSet/>
      <dgm:spPr/>
      <dgm:t>
        <a:bodyPr/>
        <a:lstStyle/>
        <a:p>
          <a:endParaRPr lang="en-US"/>
        </a:p>
      </dgm:t>
    </dgm:pt>
    <dgm:pt modelId="{4DD48A61-0E15-1E4A-A897-0DE20937C3A1}" type="sibTrans" cxnId="{53919ACD-EB89-3A42-81ED-47C76D48D294}">
      <dgm:prSet/>
      <dgm:spPr/>
      <dgm:t>
        <a:bodyPr/>
        <a:lstStyle/>
        <a:p>
          <a:endParaRPr lang="en-US"/>
        </a:p>
      </dgm:t>
    </dgm:pt>
    <dgm:pt modelId="{26BFAA27-44DD-C54C-B1D3-9F0D88A80750}">
      <dgm:prSet/>
      <dgm:spPr/>
      <dgm:t>
        <a:bodyPr/>
        <a:lstStyle/>
        <a:p>
          <a:r>
            <a:rPr lang="en-US" dirty="0">
              <a:solidFill>
                <a:schemeClr val="tx2">
                  <a:lumMod val="10000"/>
                </a:schemeClr>
              </a:solidFill>
            </a:rPr>
            <a:t>A legitimate user who accesses data, programs, or resources for which such access is not authorized, or who is authorized for such access but misuses his or her privileges</a:t>
          </a:r>
        </a:p>
      </dgm:t>
    </dgm:pt>
    <dgm:pt modelId="{70436A06-6114-AF4C-989A-E3A3C01A5AB8}" type="parTrans" cxnId="{B50D18F9-2CBD-CE43-8754-859AC0746E10}">
      <dgm:prSet/>
      <dgm:spPr/>
      <dgm:t>
        <a:bodyPr/>
        <a:lstStyle/>
        <a:p>
          <a:endParaRPr lang="en-US"/>
        </a:p>
      </dgm:t>
    </dgm:pt>
    <dgm:pt modelId="{B0185B56-F828-E540-8479-289A16E08D58}" type="sibTrans" cxnId="{B50D18F9-2CBD-CE43-8754-859AC0746E10}">
      <dgm:prSet/>
      <dgm:spPr/>
      <dgm:t>
        <a:bodyPr/>
        <a:lstStyle/>
        <a:p>
          <a:endParaRPr lang="en-US"/>
        </a:p>
      </dgm:t>
    </dgm:pt>
    <dgm:pt modelId="{89CD3575-42B5-8946-B703-AAB2F53DE87D}">
      <dgm:prSet/>
      <dgm:spPr/>
      <dgm:t>
        <a:bodyPr/>
        <a:lstStyle/>
        <a:p>
          <a:r>
            <a:rPr lang="en-US" dirty="0">
              <a:solidFill>
                <a:schemeClr val="tx1"/>
              </a:solidFill>
            </a:rPr>
            <a:t>Clandestine user</a:t>
          </a:r>
        </a:p>
      </dgm:t>
    </dgm:pt>
    <dgm:pt modelId="{CBDEA342-2CBF-3342-B554-2B25165E6D38}" type="parTrans" cxnId="{1AA8EA3A-609B-8C4B-831B-7364DA700AD6}">
      <dgm:prSet/>
      <dgm:spPr/>
      <dgm:t>
        <a:bodyPr/>
        <a:lstStyle/>
        <a:p>
          <a:endParaRPr lang="en-US"/>
        </a:p>
      </dgm:t>
    </dgm:pt>
    <dgm:pt modelId="{B7227FA8-38F4-2F46-9B83-3D6A437685B7}" type="sibTrans" cxnId="{1AA8EA3A-609B-8C4B-831B-7364DA700AD6}">
      <dgm:prSet/>
      <dgm:spPr/>
      <dgm:t>
        <a:bodyPr/>
        <a:lstStyle/>
        <a:p>
          <a:endParaRPr lang="en-US"/>
        </a:p>
      </dgm:t>
    </dgm:pt>
    <dgm:pt modelId="{CEBAF3EF-3FB4-8044-B401-C7FE41D8D316}">
      <dgm:prSet/>
      <dgm:spPr/>
      <dgm:t>
        <a:bodyPr/>
        <a:lstStyle/>
        <a:p>
          <a:r>
            <a:rPr lang="en-US" dirty="0">
              <a:solidFill>
                <a:schemeClr val="tx2">
                  <a:lumMod val="10000"/>
                </a:schemeClr>
              </a:solidFill>
            </a:rPr>
            <a:t>An individual who seizes supervisory control of the system and uses this control to evade auditing and access controls or to suppress audit collection</a:t>
          </a:r>
          <a:endParaRPr lang="en-AU" dirty="0">
            <a:solidFill>
              <a:schemeClr val="tx2">
                <a:lumMod val="10000"/>
              </a:schemeClr>
            </a:solidFill>
          </a:endParaRPr>
        </a:p>
      </dgm:t>
    </dgm:pt>
    <dgm:pt modelId="{42C39EC3-8604-1C4A-BC4F-9B5CB3783E53}" type="parTrans" cxnId="{2901A7E8-8F8B-5B48-A0D6-7BDD01E0DA34}">
      <dgm:prSet/>
      <dgm:spPr/>
      <dgm:t>
        <a:bodyPr/>
        <a:lstStyle/>
        <a:p>
          <a:endParaRPr lang="en-US"/>
        </a:p>
      </dgm:t>
    </dgm:pt>
    <dgm:pt modelId="{2344DF28-59E5-CE4D-9895-DD9E79F8470A}" type="sibTrans" cxnId="{2901A7E8-8F8B-5B48-A0D6-7BDD01E0DA34}">
      <dgm:prSet/>
      <dgm:spPr/>
      <dgm:t>
        <a:bodyPr/>
        <a:lstStyle/>
        <a:p>
          <a:endParaRPr lang="en-US"/>
        </a:p>
      </dgm:t>
    </dgm:pt>
    <dgm:pt modelId="{C12FCEBE-037F-B04C-AAF7-15BDC6B61944}" type="pres">
      <dgm:prSet presAssocID="{3B64649A-59B3-734F-9E6F-DAE236E76231}" presName="Name0" presStyleCnt="0">
        <dgm:presLayoutVars>
          <dgm:dir/>
          <dgm:animLvl val="lvl"/>
          <dgm:resizeHandles val="exact"/>
        </dgm:presLayoutVars>
      </dgm:prSet>
      <dgm:spPr/>
    </dgm:pt>
    <dgm:pt modelId="{0D725F8C-AB7B-504F-A345-5B0C76789165}" type="pres">
      <dgm:prSet presAssocID="{17E42A72-AA0B-8441-99B5-9A8544714BD9}" presName="linNode" presStyleCnt="0"/>
      <dgm:spPr/>
    </dgm:pt>
    <dgm:pt modelId="{F451162C-4EB1-E44A-8BAD-F9113395A15D}" type="pres">
      <dgm:prSet presAssocID="{17E42A72-AA0B-8441-99B5-9A8544714BD9}" presName="parentText" presStyleLbl="node1" presStyleIdx="0" presStyleCnt="3">
        <dgm:presLayoutVars>
          <dgm:chMax val="1"/>
          <dgm:bulletEnabled val="1"/>
        </dgm:presLayoutVars>
      </dgm:prSet>
      <dgm:spPr/>
    </dgm:pt>
    <dgm:pt modelId="{A2663FA1-5BC3-254F-A3D9-7F452CFAE22C}" type="pres">
      <dgm:prSet presAssocID="{17E42A72-AA0B-8441-99B5-9A8544714BD9}" presName="descendantText" presStyleLbl="alignAccFollowNode1" presStyleIdx="0" presStyleCnt="3">
        <dgm:presLayoutVars>
          <dgm:bulletEnabled val="1"/>
        </dgm:presLayoutVars>
      </dgm:prSet>
      <dgm:spPr/>
    </dgm:pt>
    <dgm:pt modelId="{68EBC681-3452-C344-BF8B-72D5DAC09E56}" type="pres">
      <dgm:prSet presAssocID="{399F203E-381C-BE47-ADBF-878C01C688FE}" presName="sp" presStyleCnt="0"/>
      <dgm:spPr/>
    </dgm:pt>
    <dgm:pt modelId="{6BDF00C3-306A-D241-83E3-D1E70DD65B5C}" type="pres">
      <dgm:prSet presAssocID="{E60A30DA-B454-4F46-962A-DD6145F9F373}" presName="linNode" presStyleCnt="0"/>
      <dgm:spPr/>
    </dgm:pt>
    <dgm:pt modelId="{0ACBC348-17AD-C446-9604-874E8B40A697}" type="pres">
      <dgm:prSet presAssocID="{E60A30DA-B454-4F46-962A-DD6145F9F373}" presName="parentText" presStyleLbl="node1" presStyleIdx="1" presStyleCnt="3">
        <dgm:presLayoutVars>
          <dgm:chMax val="1"/>
          <dgm:bulletEnabled val="1"/>
        </dgm:presLayoutVars>
      </dgm:prSet>
      <dgm:spPr/>
    </dgm:pt>
    <dgm:pt modelId="{5993CAF9-DC72-1745-A0F2-93C92DA58D9E}" type="pres">
      <dgm:prSet presAssocID="{E60A30DA-B454-4F46-962A-DD6145F9F373}" presName="descendantText" presStyleLbl="alignAccFollowNode1" presStyleIdx="1" presStyleCnt="3">
        <dgm:presLayoutVars>
          <dgm:bulletEnabled val="1"/>
        </dgm:presLayoutVars>
      </dgm:prSet>
      <dgm:spPr/>
    </dgm:pt>
    <dgm:pt modelId="{64CD0779-12D9-8F42-8823-2736BCED7290}" type="pres">
      <dgm:prSet presAssocID="{4DD48A61-0E15-1E4A-A897-0DE20937C3A1}" presName="sp" presStyleCnt="0"/>
      <dgm:spPr/>
    </dgm:pt>
    <dgm:pt modelId="{D438D9A3-68F0-5847-B625-3815234E8E92}" type="pres">
      <dgm:prSet presAssocID="{89CD3575-42B5-8946-B703-AAB2F53DE87D}" presName="linNode" presStyleCnt="0"/>
      <dgm:spPr/>
    </dgm:pt>
    <dgm:pt modelId="{DA29B085-5F71-AC48-835F-AA8CF0E19D15}" type="pres">
      <dgm:prSet presAssocID="{89CD3575-42B5-8946-B703-AAB2F53DE87D}" presName="parentText" presStyleLbl="node1" presStyleIdx="2" presStyleCnt="3">
        <dgm:presLayoutVars>
          <dgm:chMax val="1"/>
          <dgm:bulletEnabled val="1"/>
        </dgm:presLayoutVars>
      </dgm:prSet>
      <dgm:spPr/>
    </dgm:pt>
    <dgm:pt modelId="{46F558F8-FF84-7F42-898C-E6A6F79CB5D6}" type="pres">
      <dgm:prSet presAssocID="{89CD3575-42B5-8946-B703-AAB2F53DE87D}" presName="descendantText" presStyleLbl="alignAccFollowNode1" presStyleIdx="2" presStyleCnt="3">
        <dgm:presLayoutVars>
          <dgm:bulletEnabled val="1"/>
        </dgm:presLayoutVars>
      </dgm:prSet>
      <dgm:spPr/>
    </dgm:pt>
  </dgm:ptLst>
  <dgm:cxnLst>
    <dgm:cxn modelId="{6AB7C227-5C58-0C44-A928-E5255B9A90E5}" type="presOf" srcId="{17E42A72-AA0B-8441-99B5-9A8544714BD9}" destId="{F451162C-4EB1-E44A-8BAD-F9113395A15D}" srcOrd="0" destOrd="0" presId="urn:microsoft.com/office/officeart/2005/8/layout/vList5"/>
    <dgm:cxn modelId="{E19A592A-2EA4-B948-9CB3-C535453487DC}" type="presOf" srcId="{26BFAA27-44DD-C54C-B1D3-9F0D88A80750}" destId="{5993CAF9-DC72-1745-A0F2-93C92DA58D9E}" srcOrd="0" destOrd="0" presId="urn:microsoft.com/office/officeart/2005/8/layout/vList5"/>
    <dgm:cxn modelId="{1AA8EA3A-609B-8C4B-831B-7364DA700AD6}" srcId="{3B64649A-59B3-734F-9E6F-DAE236E76231}" destId="{89CD3575-42B5-8946-B703-AAB2F53DE87D}" srcOrd="2" destOrd="0" parTransId="{CBDEA342-2CBF-3342-B554-2B25165E6D38}" sibTransId="{B7227FA8-38F4-2F46-9B83-3D6A437685B7}"/>
    <dgm:cxn modelId="{5FD49083-9544-8542-9C1E-5D8843F63446}" type="presOf" srcId="{D4FF3780-638E-B542-A7A8-6744EBB19C26}" destId="{A2663FA1-5BC3-254F-A3D9-7F452CFAE22C}" srcOrd="0" destOrd="0" presId="urn:microsoft.com/office/officeart/2005/8/layout/vList5"/>
    <dgm:cxn modelId="{3F96FDA9-3DAE-E144-8604-1DE4D3ECCBF2}" type="presOf" srcId="{CEBAF3EF-3FB4-8044-B401-C7FE41D8D316}" destId="{46F558F8-FF84-7F42-898C-E6A6F79CB5D6}" srcOrd="0" destOrd="0" presId="urn:microsoft.com/office/officeart/2005/8/layout/vList5"/>
    <dgm:cxn modelId="{53919ACD-EB89-3A42-81ED-47C76D48D294}" srcId="{3B64649A-59B3-734F-9E6F-DAE236E76231}" destId="{E60A30DA-B454-4F46-962A-DD6145F9F373}" srcOrd="1" destOrd="0" parTransId="{083CA31E-9154-BE4F-A735-6181697BFCC4}" sibTransId="{4DD48A61-0E15-1E4A-A897-0DE20937C3A1}"/>
    <dgm:cxn modelId="{4F7B20D8-3F0D-A84B-B905-E65F1F930BB1}" type="presOf" srcId="{89CD3575-42B5-8946-B703-AAB2F53DE87D}" destId="{DA29B085-5F71-AC48-835F-AA8CF0E19D15}" srcOrd="0" destOrd="0" presId="urn:microsoft.com/office/officeart/2005/8/layout/vList5"/>
    <dgm:cxn modelId="{720288E0-11DB-274A-96B4-E89D869D7602}" type="presOf" srcId="{3B64649A-59B3-734F-9E6F-DAE236E76231}" destId="{C12FCEBE-037F-B04C-AAF7-15BDC6B61944}" srcOrd="0" destOrd="0" presId="urn:microsoft.com/office/officeart/2005/8/layout/vList5"/>
    <dgm:cxn modelId="{2901A7E8-8F8B-5B48-A0D6-7BDD01E0DA34}" srcId="{89CD3575-42B5-8946-B703-AAB2F53DE87D}" destId="{CEBAF3EF-3FB4-8044-B401-C7FE41D8D316}" srcOrd="0" destOrd="0" parTransId="{42C39EC3-8604-1C4A-BC4F-9B5CB3783E53}" sibTransId="{2344DF28-59E5-CE4D-9895-DD9E79F8470A}"/>
    <dgm:cxn modelId="{E13502F0-A6BB-C54F-82C2-6E8830D36BD9}" srcId="{3B64649A-59B3-734F-9E6F-DAE236E76231}" destId="{17E42A72-AA0B-8441-99B5-9A8544714BD9}" srcOrd="0" destOrd="0" parTransId="{5EBA8453-31BC-C942-AB6E-DCB1AD35A49C}" sibTransId="{399F203E-381C-BE47-ADBF-878C01C688FE}"/>
    <dgm:cxn modelId="{8D258EF0-FA48-484C-AD0E-DA26FC9CDE28}" type="presOf" srcId="{E60A30DA-B454-4F46-962A-DD6145F9F373}" destId="{0ACBC348-17AD-C446-9604-874E8B40A697}" srcOrd="0" destOrd="0" presId="urn:microsoft.com/office/officeart/2005/8/layout/vList5"/>
    <dgm:cxn modelId="{B50D18F9-2CBD-CE43-8754-859AC0746E10}" srcId="{E60A30DA-B454-4F46-962A-DD6145F9F373}" destId="{26BFAA27-44DD-C54C-B1D3-9F0D88A80750}" srcOrd="0" destOrd="0" parTransId="{70436A06-6114-AF4C-989A-E3A3C01A5AB8}" sibTransId="{B0185B56-F828-E540-8479-289A16E08D58}"/>
    <dgm:cxn modelId="{79CF39FF-09B0-0047-B6AA-16383E728086}" srcId="{17E42A72-AA0B-8441-99B5-9A8544714BD9}" destId="{D4FF3780-638E-B542-A7A8-6744EBB19C26}" srcOrd="0" destOrd="0" parTransId="{04011195-D4F8-C947-A81F-E2D781287493}" sibTransId="{05FBF953-1C2C-A14C-A3CB-66EDB7ED9464}"/>
    <dgm:cxn modelId="{BCD89C73-AEA2-BB46-8F29-0116C1218D3B}" type="presParOf" srcId="{C12FCEBE-037F-B04C-AAF7-15BDC6B61944}" destId="{0D725F8C-AB7B-504F-A345-5B0C76789165}" srcOrd="0" destOrd="0" presId="urn:microsoft.com/office/officeart/2005/8/layout/vList5"/>
    <dgm:cxn modelId="{6B257D0B-DC68-604A-8F10-6CF84C06471C}" type="presParOf" srcId="{0D725F8C-AB7B-504F-A345-5B0C76789165}" destId="{F451162C-4EB1-E44A-8BAD-F9113395A15D}" srcOrd="0" destOrd="0" presId="urn:microsoft.com/office/officeart/2005/8/layout/vList5"/>
    <dgm:cxn modelId="{DCC03BBD-E620-0143-A364-51EDD22B6B66}" type="presParOf" srcId="{0D725F8C-AB7B-504F-A345-5B0C76789165}" destId="{A2663FA1-5BC3-254F-A3D9-7F452CFAE22C}" srcOrd="1" destOrd="0" presId="urn:microsoft.com/office/officeart/2005/8/layout/vList5"/>
    <dgm:cxn modelId="{02524C9B-93F9-A14A-ADE6-BE55352A0C11}" type="presParOf" srcId="{C12FCEBE-037F-B04C-AAF7-15BDC6B61944}" destId="{68EBC681-3452-C344-BF8B-72D5DAC09E56}" srcOrd="1" destOrd="0" presId="urn:microsoft.com/office/officeart/2005/8/layout/vList5"/>
    <dgm:cxn modelId="{71F46AF2-9D16-D34A-83A7-AB1EF5BBB754}" type="presParOf" srcId="{C12FCEBE-037F-B04C-AAF7-15BDC6B61944}" destId="{6BDF00C3-306A-D241-83E3-D1E70DD65B5C}" srcOrd="2" destOrd="0" presId="urn:microsoft.com/office/officeart/2005/8/layout/vList5"/>
    <dgm:cxn modelId="{B65AEDAA-6DDF-5E47-814E-F465B7FFEB70}" type="presParOf" srcId="{6BDF00C3-306A-D241-83E3-D1E70DD65B5C}" destId="{0ACBC348-17AD-C446-9604-874E8B40A697}" srcOrd="0" destOrd="0" presId="urn:microsoft.com/office/officeart/2005/8/layout/vList5"/>
    <dgm:cxn modelId="{428E6BA5-1643-1743-A69A-2F43E3CDFEC3}" type="presParOf" srcId="{6BDF00C3-306A-D241-83E3-D1E70DD65B5C}" destId="{5993CAF9-DC72-1745-A0F2-93C92DA58D9E}" srcOrd="1" destOrd="0" presId="urn:microsoft.com/office/officeart/2005/8/layout/vList5"/>
    <dgm:cxn modelId="{9FC6FF9E-A3C3-AE40-BF6C-120768159C23}" type="presParOf" srcId="{C12FCEBE-037F-B04C-AAF7-15BDC6B61944}" destId="{64CD0779-12D9-8F42-8823-2736BCED7290}" srcOrd="3" destOrd="0" presId="urn:microsoft.com/office/officeart/2005/8/layout/vList5"/>
    <dgm:cxn modelId="{4DD971CC-ED2C-FC46-9736-CFF2A2E952D5}" type="presParOf" srcId="{C12FCEBE-037F-B04C-AAF7-15BDC6B61944}" destId="{D438D9A3-68F0-5847-B625-3815234E8E92}" srcOrd="4" destOrd="0" presId="urn:microsoft.com/office/officeart/2005/8/layout/vList5"/>
    <dgm:cxn modelId="{2610E7C5-C214-A543-B5FD-C4D1275C0BFA}" type="presParOf" srcId="{D438D9A3-68F0-5847-B625-3815234E8E92}" destId="{DA29B085-5F71-AC48-835F-AA8CF0E19D15}" srcOrd="0" destOrd="0" presId="urn:microsoft.com/office/officeart/2005/8/layout/vList5"/>
    <dgm:cxn modelId="{2E694802-2678-8E44-B99B-C20FB5BAED59}" type="presParOf" srcId="{D438D9A3-68F0-5847-B625-3815234E8E92}" destId="{46F558F8-FF84-7F42-898C-E6A6F79CB5D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C9A338-2AD8-EC43-B27F-62E4168E1ADE}"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659BDB72-EE6A-CE45-BF91-1436FA37800F}">
      <dgm:prSet phldrT="[Text]"/>
      <dgm:spPr/>
      <dgm:t>
        <a:bodyPr/>
        <a:lstStyle/>
        <a:p>
          <a:r>
            <a:rPr lang="en-US" b="1" dirty="0">
              <a:effectLst>
                <a:outerShdw blurRad="38100" dist="38100" dir="2700000" algn="tl">
                  <a:srgbClr val="000000">
                    <a:alpha val="43137"/>
                  </a:srgbClr>
                </a:outerShdw>
              </a:effectLst>
            </a:rPr>
            <a:t>Use of applications created by unknown parties</a:t>
          </a:r>
        </a:p>
      </dgm:t>
    </dgm:pt>
    <dgm:pt modelId="{AC8121B2-6B52-F242-B163-302A3481F184}" type="parTrans" cxnId="{1696E8F8-5A0B-2D41-8343-0F20CED5DB93}">
      <dgm:prSet/>
      <dgm:spPr/>
      <dgm:t>
        <a:bodyPr/>
        <a:lstStyle/>
        <a:p>
          <a:endParaRPr lang="en-US"/>
        </a:p>
      </dgm:t>
    </dgm:pt>
    <dgm:pt modelId="{C47C3E42-B07C-C148-9C57-91A19C61B2CE}" type="sibTrans" cxnId="{1696E8F8-5A0B-2D41-8343-0F20CED5DB93}">
      <dgm:prSet/>
      <dgm:spPr/>
      <dgm:t>
        <a:bodyPr/>
        <a:lstStyle/>
        <a:p>
          <a:endParaRPr lang="en-US" dirty="0"/>
        </a:p>
      </dgm:t>
    </dgm:pt>
    <dgm:pt modelId="{D7CAB3AE-579B-1D40-BF55-2ACE4AF8DBC5}">
      <dgm:prSet custT="1"/>
      <dgm:spPr/>
      <dgm:t>
        <a:bodyPr/>
        <a:lstStyle/>
        <a:p>
          <a:r>
            <a:rPr lang="en-US" sz="1300" dirty="0"/>
            <a:t>It is easy to find and install third-party applications on mobile devices and this poses the risk of installing malicious software</a:t>
          </a:r>
        </a:p>
      </dgm:t>
    </dgm:pt>
    <dgm:pt modelId="{71903D0B-6E18-7141-9D71-138E4628CC4D}" type="parTrans" cxnId="{38968301-34C2-764F-9697-ABCADDE9CCF5}">
      <dgm:prSet/>
      <dgm:spPr/>
      <dgm:t>
        <a:bodyPr/>
        <a:lstStyle/>
        <a:p>
          <a:endParaRPr lang="en-US"/>
        </a:p>
      </dgm:t>
    </dgm:pt>
    <dgm:pt modelId="{369839EB-1DEE-6947-B4E7-57DF684B58C5}" type="sibTrans" cxnId="{38968301-34C2-764F-9697-ABCADDE9CCF5}">
      <dgm:prSet/>
      <dgm:spPr/>
      <dgm:t>
        <a:bodyPr/>
        <a:lstStyle/>
        <a:p>
          <a:endParaRPr lang="en-US"/>
        </a:p>
      </dgm:t>
    </dgm:pt>
    <dgm:pt modelId="{69FC8C1F-043E-3542-BDFF-8D6DE467F247}">
      <dgm:prSet/>
      <dgm:spPr/>
      <dgm:t>
        <a:bodyPr/>
        <a:lstStyle/>
        <a:p>
          <a:r>
            <a:rPr lang="en-US" b="1" dirty="0">
              <a:effectLst>
                <a:outerShdw blurRad="38100" dist="38100" dir="2700000" algn="tl">
                  <a:srgbClr val="000000">
                    <a:alpha val="43137"/>
                  </a:srgbClr>
                </a:outerShdw>
              </a:effectLst>
            </a:rPr>
            <a:t>Interaction with other systems</a:t>
          </a:r>
        </a:p>
      </dgm:t>
    </dgm:pt>
    <dgm:pt modelId="{AE830FD4-11E1-904C-9428-575D734A8901}" type="parTrans" cxnId="{7C074561-1B87-CB4F-A12A-A928CBF42F5C}">
      <dgm:prSet/>
      <dgm:spPr/>
      <dgm:t>
        <a:bodyPr/>
        <a:lstStyle/>
        <a:p>
          <a:endParaRPr lang="en-US"/>
        </a:p>
      </dgm:t>
    </dgm:pt>
    <dgm:pt modelId="{B4BA0063-ABDB-4249-9F7A-1FB75F6C6AFA}" type="sibTrans" cxnId="{7C074561-1B87-CB4F-A12A-A928CBF42F5C}">
      <dgm:prSet/>
      <dgm:spPr/>
      <dgm:t>
        <a:bodyPr/>
        <a:lstStyle/>
        <a:p>
          <a:endParaRPr lang="en-US" dirty="0"/>
        </a:p>
      </dgm:t>
    </dgm:pt>
    <dgm:pt modelId="{449AA31D-8E63-E54A-A5B0-A4BBAA1061E1}">
      <dgm:prSet custT="1"/>
      <dgm:spPr/>
      <dgm:t>
        <a:bodyPr/>
        <a:lstStyle/>
        <a:p>
          <a:r>
            <a:rPr lang="en-US" sz="1300" dirty="0"/>
            <a:t>Unless an organization has control of all the devices involved in synchronization, there is considerable risk of the organization’s data being stored in an unsecured location, plus the risk of the introduction of malware</a:t>
          </a:r>
        </a:p>
      </dgm:t>
    </dgm:pt>
    <dgm:pt modelId="{038C331C-3799-6C44-94A4-8857DD651A60}" type="parTrans" cxnId="{F2EDB52D-7717-CE4E-99E3-FFACE068DCDE}">
      <dgm:prSet/>
      <dgm:spPr/>
      <dgm:t>
        <a:bodyPr/>
        <a:lstStyle/>
        <a:p>
          <a:endParaRPr lang="en-US"/>
        </a:p>
      </dgm:t>
    </dgm:pt>
    <dgm:pt modelId="{82495A5A-5086-DC44-B4DA-601F8A1ADD6E}" type="sibTrans" cxnId="{F2EDB52D-7717-CE4E-99E3-FFACE068DCDE}">
      <dgm:prSet/>
      <dgm:spPr/>
      <dgm:t>
        <a:bodyPr/>
        <a:lstStyle/>
        <a:p>
          <a:endParaRPr lang="en-US"/>
        </a:p>
      </dgm:t>
    </dgm:pt>
    <dgm:pt modelId="{E939AB41-1388-504C-845D-B108BA2738F4}">
      <dgm:prSet/>
      <dgm:spPr/>
      <dgm:t>
        <a:bodyPr/>
        <a:lstStyle/>
        <a:p>
          <a:r>
            <a:rPr lang="en-US" b="1" dirty="0">
              <a:effectLst>
                <a:outerShdw blurRad="38100" dist="38100" dir="2700000" algn="tl">
                  <a:srgbClr val="000000">
                    <a:alpha val="43137"/>
                  </a:srgbClr>
                </a:outerShdw>
              </a:effectLst>
            </a:rPr>
            <a:t>Use of location services</a:t>
          </a:r>
        </a:p>
      </dgm:t>
    </dgm:pt>
    <dgm:pt modelId="{26692112-17F5-3748-8B19-DA28E2A3783B}" type="parTrans" cxnId="{D66795CF-99E2-A243-99D0-27E97F387BB9}">
      <dgm:prSet/>
      <dgm:spPr/>
      <dgm:t>
        <a:bodyPr/>
        <a:lstStyle/>
        <a:p>
          <a:endParaRPr lang="en-US"/>
        </a:p>
      </dgm:t>
    </dgm:pt>
    <dgm:pt modelId="{96D4AA60-3221-654E-900F-E351A442F545}" type="sibTrans" cxnId="{D66795CF-99E2-A243-99D0-27E97F387BB9}">
      <dgm:prSet/>
      <dgm:spPr/>
      <dgm:t>
        <a:bodyPr/>
        <a:lstStyle/>
        <a:p>
          <a:endParaRPr lang="en-US"/>
        </a:p>
      </dgm:t>
    </dgm:pt>
    <dgm:pt modelId="{5FA9F66F-051C-F54A-BC0E-803E2CA78704}">
      <dgm:prSet/>
      <dgm:spPr/>
      <dgm:t>
        <a:bodyPr/>
        <a:lstStyle/>
        <a:p>
          <a:r>
            <a:rPr lang="en-US" dirty="0"/>
            <a:t>An attacker can use location information to determine where the device and user are located, which may be of use to the attacker</a:t>
          </a:r>
        </a:p>
      </dgm:t>
    </dgm:pt>
    <dgm:pt modelId="{29333BC4-C79D-DC40-AFAE-BC196F193498}" type="parTrans" cxnId="{87280E05-B900-0C45-BFB6-13BAF86CD3E8}">
      <dgm:prSet/>
      <dgm:spPr/>
      <dgm:t>
        <a:bodyPr/>
        <a:lstStyle/>
        <a:p>
          <a:endParaRPr lang="en-US"/>
        </a:p>
      </dgm:t>
    </dgm:pt>
    <dgm:pt modelId="{7EE758A6-944D-B94E-87ED-37A6ADB591AC}" type="sibTrans" cxnId="{87280E05-B900-0C45-BFB6-13BAF86CD3E8}">
      <dgm:prSet/>
      <dgm:spPr/>
      <dgm:t>
        <a:bodyPr/>
        <a:lstStyle/>
        <a:p>
          <a:endParaRPr lang="en-US"/>
        </a:p>
      </dgm:t>
    </dgm:pt>
    <dgm:pt modelId="{CE511293-DFE5-0F46-938F-6D88DDA97724}" type="pres">
      <dgm:prSet presAssocID="{6AC9A338-2AD8-EC43-B27F-62E4168E1ADE}" presName="Name0" presStyleCnt="0">
        <dgm:presLayoutVars>
          <dgm:dir/>
          <dgm:animLvl val="lvl"/>
          <dgm:resizeHandles val="exact"/>
        </dgm:presLayoutVars>
      </dgm:prSet>
      <dgm:spPr/>
    </dgm:pt>
    <dgm:pt modelId="{F1945187-9D23-D744-8357-A6D8E30DC76B}" type="pres">
      <dgm:prSet presAssocID="{6AC9A338-2AD8-EC43-B27F-62E4168E1ADE}" presName="tSp" presStyleCnt="0"/>
      <dgm:spPr/>
    </dgm:pt>
    <dgm:pt modelId="{68C35B5A-A058-F944-A9B7-F536DA8D9D12}" type="pres">
      <dgm:prSet presAssocID="{6AC9A338-2AD8-EC43-B27F-62E4168E1ADE}" presName="bSp" presStyleCnt="0"/>
      <dgm:spPr/>
    </dgm:pt>
    <dgm:pt modelId="{252123BF-78A2-4E4F-B465-BB275AD46255}" type="pres">
      <dgm:prSet presAssocID="{6AC9A338-2AD8-EC43-B27F-62E4168E1ADE}" presName="process" presStyleCnt="0"/>
      <dgm:spPr/>
    </dgm:pt>
    <dgm:pt modelId="{AD66FF30-20FE-6445-9C33-AEC800C97CF7}" type="pres">
      <dgm:prSet presAssocID="{659BDB72-EE6A-CE45-BF91-1436FA37800F}" presName="composite1" presStyleCnt="0"/>
      <dgm:spPr/>
    </dgm:pt>
    <dgm:pt modelId="{95B5B68C-C70A-D040-8FE0-CB1A7EE7C42E}" type="pres">
      <dgm:prSet presAssocID="{659BDB72-EE6A-CE45-BF91-1436FA37800F}" presName="dummyNode1" presStyleLbl="node1" presStyleIdx="0" presStyleCnt="3"/>
      <dgm:spPr/>
    </dgm:pt>
    <dgm:pt modelId="{35D9D523-552F-FF4B-A5D6-EE8516F9029F}" type="pres">
      <dgm:prSet presAssocID="{659BDB72-EE6A-CE45-BF91-1436FA37800F}" presName="childNode1" presStyleLbl="bgAcc1" presStyleIdx="0" presStyleCnt="3">
        <dgm:presLayoutVars>
          <dgm:bulletEnabled val="1"/>
        </dgm:presLayoutVars>
      </dgm:prSet>
      <dgm:spPr/>
    </dgm:pt>
    <dgm:pt modelId="{8DA4F2E2-F3FE-AB41-8378-669B2699DF00}" type="pres">
      <dgm:prSet presAssocID="{659BDB72-EE6A-CE45-BF91-1436FA37800F}" presName="childNode1tx" presStyleLbl="bgAcc1" presStyleIdx="0" presStyleCnt="3">
        <dgm:presLayoutVars>
          <dgm:bulletEnabled val="1"/>
        </dgm:presLayoutVars>
      </dgm:prSet>
      <dgm:spPr/>
    </dgm:pt>
    <dgm:pt modelId="{1BFC04DB-002A-404F-95B4-72C5940012AF}" type="pres">
      <dgm:prSet presAssocID="{659BDB72-EE6A-CE45-BF91-1436FA37800F}" presName="parentNode1" presStyleLbl="node1" presStyleIdx="0" presStyleCnt="3">
        <dgm:presLayoutVars>
          <dgm:chMax val="1"/>
          <dgm:bulletEnabled val="1"/>
        </dgm:presLayoutVars>
      </dgm:prSet>
      <dgm:spPr/>
    </dgm:pt>
    <dgm:pt modelId="{4DBC58DB-DE36-5C43-B493-53044E62D80F}" type="pres">
      <dgm:prSet presAssocID="{659BDB72-EE6A-CE45-BF91-1436FA37800F}" presName="connSite1" presStyleCnt="0"/>
      <dgm:spPr/>
    </dgm:pt>
    <dgm:pt modelId="{477E98B5-6F72-324B-A33A-6CF968C51FA3}" type="pres">
      <dgm:prSet presAssocID="{C47C3E42-B07C-C148-9C57-91A19C61B2CE}" presName="Name9" presStyleLbl="sibTrans2D1" presStyleIdx="0" presStyleCnt="2" custLinFactNeighborX="29797" custLinFactNeighborY="-15198"/>
      <dgm:spPr/>
    </dgm:pt>
    <dgm:pt modelId="{B539319B-3F20-F84E-880A-F762D63DABAB}" type="pres">
      <dgm:prSet presAssocID="{69FC8C1F-043E-3542-BDFF-8D6DE467F247}" presName="composite2" presStyleCnt="0"/>
      <dgm:spPr/>
    </dgm:pt>
    <dgm:pt modelId="{2B1FD5DD-FBBC-AA4D-82BD-C32DA356E114}" type="pres">
      <dgm:prSet presAssocID="{69FC8C1F-043E-3542-BDFF-8D6DE467F247}" presName="dummyNode2" presStyleLbl="node1" presStyleIdx="0" presStyleCnt="3"/>
      <dgm:spPr/>
    </dgm:pt>
    <dgm:pt modelId="{8B4DEFFA-A0FA-2142-8D5C-5AA275F1E800}" type="pres">
      <dgm:prSet presAssocID="{69FC8C1F-043E-3542-BDFF-8D6DE467F247}" presName="childNode2" presStyleLbl="bgAcc1" presStyleIdx="1" presStyleCnt="3" custScaleX="127993" custScaleY="137974">
        <dgm:presLayoutVars>
          <dgm:bulletEnabled val="1"/>
        </dgm:presLayoutVars>
      </dgm:prSet>
      <dgm:spPr/>
    </dgm:pt>
    <dgm:pt modelId="{36E2250B-27C1-FF42-A7E9-8206DF15B886}" type="pres">
      <dgm:prSet presAssocID="{69FC8C1F-043E-3542-BDFF-8D6DE467F247}" presName="childNode2tx" presStyleLbl="bgAcc1" presStyleIdx="1" presStyleCnt="3">
        <dgm:presLayoutVars>
          <dgm:bulletEnabled val="1"/>
        </dgm:presLayoutVars>
      </dgm:prSet>
      <dgm:spPr/>
    </dgm:pt>
    <dgm:pt modelId="{99D5A91A-1D0F-D14A-83B2-BB4E2C41B228}" type="pres">
      <dgm:prSet presAssocID="{69FC8C1F-043E-3542-BDFF-8D6DE467F247}" presName="parentNode2" presStyleLbl="node1" presStyleIdx="1" presStyleCnt="3" custLinFactNeighborX="2625" custLinFactNeighborY="-15741">
        <dgm:presLayoutVars>
          <dgm:chMax val="0"/>
          <dgm:bulletEnabled val="1"/>
        </dgm:presLayoutVars>
      </dgm:prSet>
      <dgm:spPr/>
    </dgm:pt>
    <dgm:pt modelId="{853A9217-F6A1-904E-A69E-71348C9C826D}" type="pres">
      <dgm:prSet presAssocID="{69FC8C1F-043E-3542-BDFF-8D6DE467F247}" presName="connSite2" presStyleCnt="0"/>
      <dgm:spPr/>
    </dgm:pt>
    <dgm:pt modelId="{EAF68ED9-179C-6341-B4F0-F33EFD3783AB}" type="pres">
      <dgm:prSet presAssocID="{B4BA0063-ABDB-4249-9F7A-1FB75F6C6AFA}" presName="Name18" presStyleLbl="sibTrans2D1" presStyleIdx="1" presStyleCnt="2" custLinFactNeighborX="30626" custLinFactNeighborY="19241"/>
      <dgm:spPr/>
    </dgm:pt>
    <dgm:pt modelId="{1E049F4B-6D2E-4147-8961-F337DEE3F931}" type="pres">
      <dgm:prSet presAssocID="{E939AB41-1388-504C-845D-B108BA2738F4}" presName="composite1" presStyleCnt="0"/>
      <dgm:spPr/>
    </dgm:pt>
    <dgm:pt modelId="{C8C356BC-3D34-394C-841C-115DA33D2024}" type="pres">
      <dgm:prSet presAssocID="{E939AB41-1388-504C-845D-B108BA2738F4}" presName="dummyNode1" presStyleLbl="node1" presStyleIdx="1" presStyleCnt="3"/>
      <dgm:spPr/>
    </dgm:pt>
    <dgm:pt modelId="{E8083F78-2CB7-9647-BCC4-DA212DB355E9}" type="pres">
      <dgm:prSet presAssocID="{E939AB41-1388-504C-845D-B108BA2738F4}" presName="childNode1" presStyleLbl="bgAcc1" presStyleIdx="2" presStyleCnt="3">
        <dgm:presLayoutVars>
          <dgm:bulletEnabled val="1"/>
        </dgm:presLayoutVars>
      </dgm:prSet>
      <dgm:spPr/>
    </dgm:pt>
    <dgm:pt modelId="{C1AD935A-6BCD-C344-85F2-0469EFD5EAD4}" type="pres">
      <dgm:prSet presAssocID="{E939AB41-1388-504C-845D-B108BA2738F4}" presName="childNode1tx" presStyleLbl="bgAcc1" presStyleIdx="2" presStyleCnt="3">
        <dgm:presLayoutVars>
          <dgm:bulletEnabled val="1"/>
        </dgm:presLayoutVars>
      </dgm:prSet>
      <dgm:spPr/>
    </dgm:pt>
    <dgm:pt modelId="{A62E5068-6088-5445-8321-3B850C70BDB9}" type="pres">
      <dgm:prSet presAssocID="{E939AB41-1388-504C-845D-B108BA2738F4}" presName="parentNode1" presStyleLbl="node1" presStyleIdx="2" presStyleCnt="3">
        <dgm:presLayoutVars>
          <dgm:chMax val="1"/>
          <dgm:bulletEnabled val="1"/>
        </dgm:presLayoutVars>
      </dgm:prSet>
      <dgm:spPr/>
    </dgm:pt>
    <dgm:pt modelId="{406148A5-7E33-5546-ABE5-B74CF5321771}" type="pres">
      <dgm:prSet presAssocID="{E939AB41-1388-504C-845D-B108BA2738F4}" presName="connSite1" presStyleCnt="0"/>
      <dgm:spPr/>
    </dgm:pt>
  </dgm:ptLst>
  <dgm:cxnLst>
    <dgm:cxn modelId="{38968301-34C2-764F-9697-ABCADDE9CCF5}" srcId="{659BDB72-EE6A-CE45-BF91-1436FA37800F}" destId="{D7CAB3AE-579B-1D40-BF55-2ACE4AF8DBC5}" srcOrd="0" destOrd="0" parTransId="{71903D0B-6E18-7141-9D71-138E4628CC4D}" sibTransId="{369839EB-1DEE-6947-B4E7-57DF684B58C5}"/>
    <dgm:cxn modelId="{9422BC02-7944-6C4B-9A01-A6102AFBDB5B}" type="presOf" srcId="{5FA9F66F-051C-F54A-BC0E-803E2CA78704}" destId="{C1AD935A-6BCD-C344-85F2-0469EFD5EAD4}" srcOrd="1" destOrd="0" presId="urn:microsoft.com/office/officeart/2005/8/layout/hProcess4"/>
    <dgm:cxn modelId="{87280E05-B900-0C45-BFB6-13BAF86CD3E8}" srcId="{E939AB41-1388-504C-845D-B108BA2738F4}" destId="{5FA9F66F-051C-F54A-BC0E-803E2CA78704}" srcOrd="0" destOrd="0" parTransId="{29333BC4-C79D-DC40-AFAE-BC196F193498}" sibTransId="{7EE758A6-944D-B94E-87ED-37A6ADB591AC}"/>
    <dgm:cxn modelId="{C056F524-1762-2640-80F9-828CB56EDB6F}" type="presOf" srcId="{5FA9F66F-051C-F54A-BC0E-803E2CA78704}" destId="{E8083F78-2CB7-9647-BCC4-DA212DB355E9}" srcOrd="0" destOrd="0" presId="urn:microsoft.com/office/officeart/2005/8/layout/hProcess4"/>
    <dgm:cxn modelId="{F2EDB52D-7717-CE4E-99E3-FFACE068DCDE}" srcId="{69FC8C1F-043E-3542-BDFF-8D6DE467F247}" destId="{449AA31D-8E63-E54A-A5B0-A4BBAA1061E1}" srcOrd="0" destOrd="0" parTransId="{038C331C-3799-6C44-94A4-8857DD651A60}" sibTransId="{82495A5A-5086-DC44-B4DA-601F8A1ADD6E}"/>
    <dgm:cxn modelId="{E031273A-EEA5-514B-A00D-0B0C4FFDE8F2}" type="presOf" srcId="{449AA31D-8E63-E54A-A5B0-A4BBAA1061E1}" destId="{36E2250B-27C1-FF42-A7E9-8206DF15B886}" srcOrd="1" destOrd="0" presId="urn:microsoft.com/office/officeart/2005/8/layout/hProcess4"/>
    <dgm:cxn modelId="{7A6DB25D-E947-8246-8B28-76580B8FD2E9}" type="presOf" srcId="{659BDB72-EE6A-CE45-BF91-1436FA37800F}" destId="{1BFC04DB-002A-404F-95B4-72C5940012AF}" srcOrd="0" destOrd="0" presId="urn:microsoft.com/office/officeart/2005/8/layout/hProcess4"/>
    <dgm:cxn modelId="{6547EE60-E697-E445-8961-D1C6EDFEFB2D}" type="presOf" srcId="{449AA31D-8E63-E54A-A5B0-A4BBAA1061E1}" destId="{8B4DEFFA-A0FA-2142-8D5C-5AA275F1E800}" srcOrd="0" destOrd="0" presId="urn:microsoft.com/office/officeart/2005/8/layout/hProcess4"/>
    <dgm:cxn modelId="{7C074561-1B87-CB4F-A12A-A928CBF42F5C}" srcId="{6AC9A338-2AD8-EC43-B27F-62E4168E1ADE}" destId="{69FC8C1F-043E-3542-BDFF-8D6DE467F247}" srcOrd="1" destOrd="0" parTransId="{AE830FD4-11E1-904C-9428-575D734A8901}" sibTransId="{B4BA0063-ABDB-4249-9F7A-1FB75F6C6AFA}"/>
    <dgm:cxn modelId="{16DA8844-B068-1641-82DB-CABEE452046F}" type="presOf" srcId="{6AC9A338-2AD8-EC43-B27F-62E4168E1ADE}" destId="{CE511293-DFE5-0F46-938F-6D88DDA97724}" srcOrd="0" destOrd="0" presId="urn:microsoft.com/office/officeart/2005/8/layout/hProcess4"/>
    <dgm:cxn modelId="{CDD61251-C590-8449-8A7C-7D4527DFAE98}" type="presOf" srcId="{D7CAB3AE-579B-1D40-BF55-2ACE4AF8DBC5}" destId="{35D9D523-552F-FF4B-A5D6-EE8516F9029F}" srcOrd="0" destOrd="0" presId="urn:microsoft.com/office/officeart/2005/8/layout/hProcess4"/>
    <dgm:cxn modelId="{B20CB255-A227-BA46-82A5-BF58C06DB41F}" type="presOf" srcId="{E939AB41-1388-504C-845D-B108BA2738F4}" destId="{A62E5068-6088-5445-8321-3B850C70BDB9}" srcOrd="0" destOrd="0" presId="urn:microsoft.com/office/officeart/2005/8/layout/hProcess4"/>
    <dgm:cxn modelId="{7E439DA1-D018-CE4A-8A4E-8A0721368AE4}" type="presOf" srcId="{69FC8C1F-043E-3542-BDFF-8D6DE467F247}" destId="{99D5A91A-1D0F-D14A-83B2-BB4E2C41B228}" srcOrd="0" destOrd="0" presId="urn:microsoft.com/office/officeart/2005/8/layout/hProcess4"/>
    <dgm:cxn modelId="{348EC1BE-9CA6-5D40-9B05-1EF6E6A01858}" type="presOf" srcId="{C47C3E42-B07C-C148-9C57-91A19C61B2CE}" destId="{477E98B5-6F72-324B-A33A-6CF968C51FA3}" srcOrd="0" destOrd="0" presId="urn:microsoft.com/office/officeart/2005/8/layout/hProcess4"/>
    <dgm:cxn modelId="{88FCC1BE-F995-3348-9AFB-3DC462491278}" type="presOf" srcId="{D7CAB3AE-579B-1D40-BF55-2ACE4AF8DBC5}" destId="{8DA4F2E2-F3FE-AB41-8378-669B2699DF00}" srcOrd="1" destOrd="0" presId="urn:microsoft.com/office/officeart/2005/8/layout/hProcess4"/>
    <dgm:cxn modelId="{D66795CF-99E2-A243-99D0-27E97F387BB9}" srcId="{6AC9A338-2AD8-EC43-B27F-62E4168E1ADE}" destId="{E939AB41-1388-504C-845D-B108BA2738F4}" srcOrd="2" destOrd="0" parTransId="{26692112-17F5-3748-8B19-DA28E2A3783B}" sibTransId="{96D4AA60-3221-654E-900F-E351A442F545}"/>
    <dgm:cxn modelId="{6C6491F3-5B15-5844-A778-1CFFB33D6C24}" type="presOf" srcId="{B4BA0063-ABDB-4249-9F7A-1FB75F6C6AFA}" destId="{EAF68ED9-179C-6341-B4F0-F33EFD3783AB}" srcOrd="0" destOrd="0" presId="urn:microsoft.com/office/officeart/2005/8/layout/hProcess4"/>
    <dgm:cxn modelId="{1696E8F8-5A0B-2D41-8343-0F20CED5DB93}" srcId="{6AC9A338-2AD8-EC43-B27F-62E4168E1ADE}" destId="{659BDB72-EE6A-CE45-BF91-1436FA37800F}" srcOrd="0" destOrd="0" parTransId="{AC8121B2-6B52-F242-B163-302A3481F184}" sibTransId="{C47C3E42-B07C-C148-9C57-91A19C61B2CE}"/>
    <dgm:cxn modelId="{3BDC60E8-8D85-0E41-BB5B-3860A80016B3}" type="presParOf" srcId="{CE511293-DFE5-0F46-938F-6D88DDA97724}" destId="{F1945187-9D23-D744-8357-A6D8E30DC76B}" srcOrd="0" destOrd="0" presId="urn:microsoft.com/office/officeart/2005/8/layout/hProcess4"/>
    <dgm:cxn modelId="{934F94DE-4460-B74B-A6A6-B326A6D441C9}" type="presParOf" srcId="{CE511293-DFE5-0F46-938F-6D88DDA97724}" destId="{68C35B5A-A058-F944-A9B7-F536DA8D9D12}" srcOrd="1" destOrd="0" presId="urn:microsoft.com/office/officeart/2005/8/layout/hProcess4"/>
    <dgm:cxn modelId="{D31AABDF-7508-794A-88D8-EEA1BFE405EA}" type="presParOf" srcId="{CE511293-DFE5-0F46-938F-6D88DDA97724}" destId="{252123BF-78A2-4E4F-B465-BB275AD46255}" srcOrd="2" destOrd="0" presId="urn:microsoft.com/office/officeart/2005/8/layout/hProcess4"/>
    <dgm:cxn modelId="{FD6EB50F-106D-D64C-8888-993FDD0E2976}" type="presParOf" srcId="{252123BF-78A2-4E4F-B465-BB275AD46255}" destId="{AD66FF30-20FE-6445-9C33-AEC800C97CF7}" srcOrd="0" destOrd="0" presId="urn:microsoft.com/office/officeart/2005/8/layout/hProcess4"/>
    <dgm:cxn modelId="{BF52B8E1-80BF-9E4D-9EE9-1F7BF721E659}" type="presParOf" srcId="{AD66FF30-20FE-6445-9C33-AEC800C97CF7}" destId="{95B5B68C-C70A-D040-8FE0-CB1A7EE7C42E}" srcOrd="0" destOrd="0" presId="urn:microsoft.com/office/officeart/2005/8/layout/hProcess4"/>
    <dgm:cxn modelId="{CF90B6D2-2170-5C47-9A46-7E945883C80C}" type="presParOf" srcId="{AD66FF30-20FE-6445-9C33-AEC800C97CF7}" destId="{35D9D523-552F-FF4B-A5D6-EE8516F9029F}" srcOrd="1" destOrd="0" presId="urn:microsoft.com/office/officeart/2005/8/layout/hProcess4"/>
    <dgm:cxn modelId="{0C944592-F0D6-5E4B-831C-7EB9DE3C6219}" type="presParOf" srcId="{AD66FF30-20FE-6445-9C33-AEC800C97CF7}" destId="{8DA4F2E2-F3FE-AB41-8378-669B2699DF00}" srcOrd="2" destOrd="0" presId="urn:microsoft.com/office/officeart/2005/8/layout/hProcess4"/>
    <dgm:cxn modelId="{B9FEF0DE-3187-E646-B958-563B850C78A2}" type="presParOf" srcId="{AD66FF30-20FE-6445-9C33-AEC800C97CF7}" destId="{1BFC04DB-002A-404F-95B4-72C5940012AF}" srcOrd="3" destOrd="0" presId="urn:microsoft.com/office/officeart/2005/8/layout/hProcess4"/>
    <dgm:cxn modelId="{2E04CA27-442F-614D-B677-091553620600}" type="presParOf" srcId="{AD66FF30-20FE-6445-9C33-AEC800C97CF7}" destId="{4DBC58DB-DE36-5C43-B493-53044E62D80F}" srcOrd="4" destOrd="0" presId="urn:microsoft.com/office/officeart/2005/8/layout/hProcess4"/>
    <dgm:cxn modelId="{C3504CC3-4528-5E4A-9B0D-B240DAC056E5}" type="presParOf" srcId="{252123BF-78A2-4E4F-B465-BB275AD46255}" destId="{477E98B5-6F72-324B-A33A-6CF968C51FA3}" srcOrd="1" destOrd="0" presId="urn:microsoft.com/office/officeart/2005/8/layout/hProcess4"/>
    <dgm:cxn modelId="{519343E2-C929-2F43-87BC-094B58404039}" type="presParOf" srcId="{252123BF-78A2-4E4F-B465-BB275AD46255}" destId="{B539319B-3F20-F84E-880A-F762D63DABAB}" srcOrd="2" destOrd="0" presId="urn:microsoft.com/office/officeart/2005/8/layout/hProcess4"/>
    <dgm:cxn modelId="{B32800E7-A6CA-8842-BB9E-A52F57B32104}" type="presParOf" srcId="{B539319B-3F20-F84E-880A-F762D63DABAB}" destId="{2B1FD5DD-FBBC-AA4D-82BD-C32DA356E114}" srcOrd="0" destOrd="0" presId="urn:microsoft.com/office/officeart/2005/8/layout/hProcess4"/>
    <dgm:cxn modelId="{FC043A9D-4ECC-3343-9573-D4DF25B77114}" type="presParOf" srcId="{B539319B-3F20-F84E-880A-F762D63DABAB}" destId="{8B4DEFFA-A0FA-2142-8D5C-5AA275F1E800}" srcOrd="1" destOrd="0" presId="urn:microsoft.com/office/officeart/2005/8/layout/hProcess4"/>
    <dgm:cxn modelId="{DD8FAC03-17C7-344F-B4D0-73165B269353}" type="presParOf" srcId="{B539319B-3F20-F84E-880A-F762D63DABAB}" destId="{36E2250B-27C1-FF42-A7E9-8206DF15B886}" srcOrd="2" destOrd="0" presId="urn:microsoft.com/office/officeart/2005/8/layout/hProcess4"/>
    <dgm:cxn modelId="{A21BA15D-FB25-AC4E-ABD3-FE3BCE1E4AB2}" type="presParOf" srcId="{B539319B-3F20-F84E-880A-F762D63DABAB}" destId="{99D5A91A-1D0F-D14A-83B2-BB4E2C41B228}" srcOrd="3" destOrd="0" presId="urn:microsoft.com/office/officeart/2005/8/layout/hProcess4"/>
    <dgm:cxn modelId="{778F0F6D-6E39-D640-861E-A612369613DD}" type="presParOf" srcId="{B539319B-3F20-F84E-880A-F762D63DABAB}" destId="{853A9217-F6A1-904E-A69E-71348C9C826D}" srcOrd="4" destOrd="0" presId="urn:microsoft.com/office/officeart/2005/8/layout/hProcess4"/>
    <dgm:cxn modelId="{6CB5553C-A65B-C24E-9550-19AFA8705237}" type="presParOf" srcId="{252123BF-78A2-4E4F-B465-BB275AD46255}" destId="{EAF68ED9-179C-6341-B4F0-F33EFD3783AB}" srcOrd="3" destOrd="0" presId="urn:microsoft.com/office/officeart/2005/8/layout/hProcess4"/>
    <dgm:cxn modelId="{62169DB6-FEC4-2A41-8C7F-2675DC7F17D2}" type="presParOf" srcId="{252123BF-78A2-4E4F-B465-BB275AD46255}" destId="{1E049F4B-6D2E-4147-8961-F337DEE3F931}" srcOrd="4" destOrd="0" presId="urn:microsoft.com/office/officeart/2005/8/layout/hProcess4"/>
    <dgm:cxn modelId="{5AD37F4B-FB07-9E4D-963F-4DBF74CED9DD}" type="presParOf" srcId="{1E049F4B-6D2E-4147-8961-F337DEE3F931}" destId="{C8C356BC-3D34-394C-841C-115DA33D2024}" srcOrd="0" destOrd="0" presId="urn:microsoft.com/office/officeart/2005/8/layout/hProcess4"/>
    <dgm:cxn modelId="{F944E71B-7B1F-6C4A-9F60-EBDF84BED113}" type="presParOf" srcId="{1E049F4B-6D2E-4147-8961-F337DEE3F931}" destId="{E8083F78-2CB7-9647-BCC4-DA212DB355E9}" srcOrd="1" destOrd="0" presId="urn:microsoft.com/office/officeart/2005/8/layout/hProcess4"/>
    <dgm:cxn modelId="{F0EA2844-F9F2-7B41-A14F-F18F92364F20}" type="presParOf" srcId="{1E049F4B-6D2E-4147-8961-F337DEE3F931}" destId="{C1AD935A-6BCD-C344-85F2-0469EFD5EAD4}" srcOrd="2" destOrd="0" presId="urn:microsoft.com/office/officeart/2005/8/layout/hProcess4"/>
    <dgm:cxn modelId="{9E23D333-7D7F-6B44-A45C-55983A3F5FEC}" type="presParOf" srcId="{1E049F4B-6D2E-4147-8961-F337DEE3F931}" destId="{A62E5068-6088-5445-8321-3B850C70BDB9}" srcOrd="3" destOrd="0" presId="urn:microsoft.com/office/officeart/2005/8/layout/hProcess4"/>
    <dgm:cxn modelId="{E3B458DF-F03A-0B40-BBCE-D3D57AEE2763}" type="presParOf" srcId="{1E049F4B-6D2E-4147-8961-F337DEE3F931}" destId="{406148A5-7E33-5546-ABE5-B74CF5321771}" srcOrd="4" destOrd="0" presId="urn:microsoft.com/office/officeart/2005/8/layout/h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62399A99-A0F6-EF42-A9D4-9B6EDF47EDA1}"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2E573B41-DDA3-9545-AE88-909EB891FEF8}">
      <dgm:prSet phldrT="[Text]"/>
      <dgm:spPr>
        <a:solidFill>
          <a:schemeClr val="tx2">
            <a:lumMod val="10000"/>
          </a:schemeClr>
        </a:solidFill>
        <a:effectLst>
          <a:softEdge rad="63500"/>
        </a:effectLst>
      </dgm:spPr>
      <dgm:t>
        <a:bodyPr/>
        <a:lstStyle/>
        <a:p>
          <a:r>
            <a:rPr lang="en-US" dirty="0">
              <a:solidFill>
                <a:schemeClr val="tx1"/>
              </a:solidFill>
            </a:rPr>
            <a:t>Enforce least privilege, only allowing access to the resources employees need to do their job</a:t>
          </a:r>
        </a:p>
      </dgm:t>
    </dgm:pt>
    <dgm:pt modelId="{E7D6C320-3FBD-7B4E-897F-4F23D8437250}" type="parTrans" cxnId="{0A9A020A-6B97-9047-9782-D6ECBFFFEAD4}">
      <dgm:prSet/>
      <dgm:spPr/>
      <dgm:t>
        <a:bodyPr/>
        <a:lstStyle/>
        <a:p>
          <a:endParaRPr lang="en-US"/>
        </a:p>
      </dgm:t>
    </dgm:pt>
    <dgm:pt modelId="{6FBD6568-7028-5743-95A9-870633A1FAC8}" type="sibTrans" cxnId="{0A9A020A-6B97-9047-9782-D6ECBFFFEAD4}">
      <dgm:prSet/>
      <dgm:spPr/>
      <dgm:t>
        <a:bodyPr/>
        <a:lstStyle/>
        <a:p>
          <a:endParaRPr lang="en-US"/>
        </a:p>
      </dgm:t>
    </dgm:pt>
    <dgm:pt modelId="{3D6BBAF0-343E-2949-9A60-2A53670B86A8}">
      <dgm:prSet/>
      <dgm:spPr>
        <a:solidFill>
          <a:schemeClr val="tx2">
            <a:lumMod val="10000"/>
          </a:schemeClr>
        </a:solidFill>
        <a:effectLst>
          <a:softEdge rad="63500"/>
        </a:effectLst>
      </dgm:spPr>
      <dgm:t>
        <a:bodyPr/>
        <a:lstStyle/>
        <a:p>
          <a:r>
            <a:rPr lang="en-US" dirty="0">
              <a:solidFill>
                <a:schemeClr val="tx1"/>
              </a:solidFill>
            </a:rPr>
            <a:t>Set logs to see what users access and what commands they are entering</a:t>
          </a:r>
        </a:p>
      </dgm:t>
    </dgm:pt>
    <dgm:pt modelId="{5733B591-7166-7E4D-BAD3-14067F929A03}" type="parTrans" cxnId="{1EDBD730-7B0B-C243-92E5-8370A6E611B5}">
      <dgm:prSet/>
      <dgm:spPr/>
      <dgm:t>
        <a:bodyPr/>
        <a:lstStyle/>
        <a:p>
          <a:endParaRPr lang="en-US"/>
        </a:p>
      </dgm:t>
    </dgm:pt>
    <dgm:pt modelId="{5F86AC1E-D528-AC4E-9749-82860F991397}" type="sibTrans" cxnId="{1EDBD730-7B0B-C243-92E5-8370A6E611B5}">
      <dgm:prSet/>
      <dgm:spPr/>
      <dgm:t>
        <a:bodyPr/>
        <a:lstStyle/>
        <a:p>
          <a:endParaRPr lang="en-US"/>
        </a:p>
      </dgm:t>
    </dgm:pt>
    <dgm:pt modelId="{64D39B49-B7A1-A14D-8BA5-CF3BF53A4537}">
      <dgm:prSet/>
      <dgm:spPr>
        <a:solidFill>
          <a:schemeClr val="tx2">
            <a:lumMod val="10000"/>
          </a:schemeClr>
        </a:solidFill>
        <a:effectLst>
          <a:softEdge rad="63500"/>
        </a:effectLst>
      </dgm:spPr>
      <dgm:t>
        <a:bodyPr/>
        <a:lstStyle/>
        <a:p>
          <a:r>
            <a:rPr lang="en-US" dirty="0">
              <a:solidFill>
                <a:schemeClr val="tx1"/>
              </a:solidFill>
            </a:rPr>
            <a:t>Protect sensitive resources with strong authentication</a:t>
          </a:r>
        </a:p>
      </dgm:t>
    </dgm:pt>
    <dgm:pt modelId="{CB72E976-1EFB-FC4C-9024-B98AEB439D24}" type="parTrans" cxnId="{DF558515-C444-2A49-A11B-B6EFF34AE937}">
      <dgm:prSet/>
      <dgm:spPr/>
      <dgm:t>
        <a:bodyPr/>
        <a:lstStyle/>
        <a:p>
          <a:endParaRPr lang="en-US"/>
        </a:p>
      </dgm:t>
    </dgm:pt>
    <dgm:pt modelId="{A805594F-6A58-6341-A7E7-82C84461F19D}" type="sibTrans" cxnId="{DF558515-C444-2A49-A11B-B6EFF34AE937}">
      <dgm:prSet/>
      <dgm:spPr/>
      <dgm:t>
        <a:bodyPr/>
        <a:lstStyle/>
        <a:p>
          <a:endParaRPr lang="en-US"/>
        </a:p>
      </dgm:t>
    </dgm:pt>
    <dgm:pt modelId="{EC84E504-1787-544C-968C-0580B2B59B92}">
      <dgm:prSet/>
      <dgm:spPr>
        <a:solidFill>
          <a:schemeClr val="tx2">
            <a:lumMod val="10000"/>
          </a:schemeClr>
        </a:solidFill>
        <a:effectLst>
          <a:softEdge rad="63500"/>
        </a:effectLst>
      </dgm:spPr>
      <dgm:t>
        <a:bodyPr/>
        <a:lstStyle/>
        <a:p>
          <a:r>
            <a:rPr lang="en-US" dirty="0">
              <a:solidFill>
                <a:schemeClr val="tx1"/>
              </a:solidFill>
            </a:rPr>
            <a:t>Upon termination, delete employee’s computer and network access</a:t>
          </a:r>
        </a:p>
      </dgm:t>
    </dgm:pt>
    <dgm:pt modelId="{2A8D3BED-420C-184B-B45D-0C05ACE3D6E5}" type="parTrans" cxnId="{9E65FA94-6629-BE43-BCEE-01421AA6A39F}">
      <dgm:prSet/>
      <dgm:spPr/>
      <dgm:t>
        <a:bodyPr/>
        <a:lstStyle/>
        <a:p>
          <a:endParaRPr lang="en-US"/>
        </a:p>
      </dgm:t>
    </dgm:pt>
    <dgm:pt modelId="{1EA1E842-C979-0644-8FE0-83952714EE34}" type="sibTrans" cxnId="{9E65FA94-6629-BE43-BCEE-01421AA6A39F}">
      <dgm:prSet/>
      <dgm:spPr/>
      <dgm:t>
        <a:bodyPr/>
        <a:lstStyle/>
        <a:p>
          <a:endParaRPr lang="en-US"/>
        </a:p>
      </dgm:t>
    </dgm:pt>
    <dgm:pt modelId="{DC9FD340-D3C9-254C-B9C2-992C0D7D8FF3}">
      <dgm:prSet/>
      <dgm:spPr>
        <a:solidFill>
          <a:schemeClr val="tx2">
            <a:lumMod val="10000"/>
          </a:schemeClr>
        </a:solidFill>
        <a:effectLst>
          <a:softEdge rad="63500"/>
        </a:effectLst>
      </dgm:spPr>
      <dgm:t>
        <a:bodyPr/>
        <a:lstStyle/>
        <a:p>
          <a:r>
            <a:rPr lang="en-US" dirty="0">
              <a:solidFill>
                <a:schemeClr val="tx1"/>
              </a:solidFill>
            </a:rPr>
            <a:t>Upon termination, make a mirror image of employee’s hard drive before reissuing it (used as evidence if your company information turns up at a competitor</a:t>
          </a:r>
        </a:p>
      </dgm:t>
    </dgm:pt>
    <dgm:pt modelId="{5075A898-CCF9-5944-8135-B332E5EBB8FC}" type="parTrans" cxnId="{C9AFE14A-2771-6E4F-88E7-2F7086917BE1}">
      <dgm:prSet/>
      <dgm:spPr/>
      <dgm:t>
        <a:bodyPr/>
        <a:lstStyle/>
        <a:p>
          <a:endParaRPr lang="en-US"/>
        </a:p>
      </dgm:t>
    </dgm:pt>
    <dgm:pt modelId="{68CF8290-E767-FB48-974B-FD12E420658B}" type="sibTrans" cxnId="{C9AFE14A-2771-6E4F-88E7-2F7086917BE1}">
      <dgm:prSet/>
      <dgm:spPr/>
      <dgm:t>
        <a:bodyPr/>
        <a:lstStyle/>
        <a:p>
          <a:endParaRPr lang="en-US"/>
        </a:p>
      </dgm:t>
    </dgm:pt>
    <dgm:pt modelId="{B3E802B1-CADE-864A-B571-FBED87876914}" type="pres">
      <dgm:prSet presAssocID="{62399A99-A0F6-EF42-A9D4-9B6EDF47EDA1}" presName="linear" presStyleCnt="0">
        <dgm:presLayoutVars>
          <dgm:animLvl val="lvl"/>
          <dgm:resizeHandles val="exact"/>
        </dgm:presLayoutVars>
      </dgm:prSet>
      <dgm:spPr/>
    </dgm:pt>
    <dgm:pt modelId="{07CFD36B-989D-2641-A5DA-60FF47D74140}" type="pres">
      <dgm:prSet presAssocID="{2E573B41-DDA3-9545-AE88-909EB891FEF8}" presName="parentText" presStyleLbl="node1" presStyleIdx="0" presStyleCnt="5">
        <dgm:presLayoutVars>
          <dgm:chMax val="0"/>
          <dgm:bulletEnabled val="1"/>
        </dgm:presLayoutVars>
      </dgm:prSet>
      <dgm:spPr/>
    </dgm:pt>
    <dgm:pt modelId="{62DCCB48-FD59-B643-9C0B-121D5B93B434}" type="pres">
      <dgm:prSet presAssocID="{6FBD6568-7028-5743-95A9-870633A1FAC8}" presName="spacer" presStyleCnt="0"/>
      <dgm:spPr/>
    </dgm:pt>
    <dgm:pt modelId="{CD0C61C4-7378-454B-B2B6-96370A8EC9FB}" type="pres">
      <dgm:prSet presAssocID="{3D6BBAF0-343E-2949-9A60-2A53670B86A8}" presName="parentText" presStyleLbl="node1" presStyleIdx="1" presStyleCnt="5">
        <dgm:presLayoutVars>
          <dgm:chMax val="0"/>
          <dgm:bulletEnabled val="1"/>
        </dgm:presLayoutVars>
      </dgm:prSet>
      <dgm:spPr/>
    </dgm:pt>
    <dgm:pt modelId="{6B488202-EAE4-B64E-8B61-029DC0FA7FCF}" type="pres">
      <dgm:prSet presAssocID="{5F86AC1E-D528-AC4E-9749-82860F991397}" presName="spacer" presStyleCnt="0"/>
      <dgm:spPr/>
    </dgm:pt>
    <dgm:pt modelId="{3D8FEC22-C38A-474E-8043-AB71C08A5644}" type="pres">
      <dgm:prSet presAssocID="{64D39B49-B7A1-A14D-8BA5-CF3BF53A4537}" presName="parentText" presStyleLbl="node1" presStyleIdx="2" presStyleCnt="5">
        <dgm:presLayoutVars>
          <dgm:chMax val="0"/>
          <dgm:bulletEnabled val="1"/>
        </dgm:presLayoutVars>
      </dgm:prSet>
      <dgm:spPr/>
    </dgm:pt>
    <dgm:pt modelId="{03FBE074-AC14-A747-91E3-AF6D21A0B00D}" type="pres">
      <dgm:prSet presAssocID="{A805594F-6A58-6341-A7E7-82C84461F19D}" presName="spacer" presStyleCnt="0"/>
      <dgm:spPr/>
    </dgm:pt>
    <dgm:pt modelId="{DCF25212-EAAA-8A4A-A6D6-5F702CC683F1}" type="pres">
      <dgm:prSet presAssocID="{EC84E504-1787-544C-968C-0580B2B59B92}" presName="parentText" presStyleLbl="node1" presStyleIdx="3" presStyleCnt="5">
        <dgm:presLayoutVars>
          <dgm:chMax val="0"/>
          <dgm:bulletEnabled val="1"/>
        </dgm:presLayoutVars>
      </dgm:prSet>
      <dgm:spPr/>
    </dgm:pt>
    <dgm:pt modelId="{9DABF6BF-080E-9B4E-947A-280186C23D73}" type="pres">
      <dgm:prSet presAssocID="{1EA1E842-C979-0644-8FE0-83952714EE34}" presName="spacer" presStyleCnt="0"/>
      <dgm:spPr/>
    </dgm:pt>
    <dgm:pt modelId="{40113462-59F4-4F49-8160-C9889D7EAA78}" type="pres">
      <dgm:prSet presAssocID="{DC9FD340-D3C9-254C-B9C2-992C0D7D8FF3}" presName="parentText" presStyleLbl="node1" presStyleIdx="4" presStyleCnt="5">
        <dgm:presLayoutVars>
          <dgm:chMax val="0"/>
          <dgm:bulletEnabled val="1"/>
        </dgm:presLayoutVars>
      </dgm:prSet>
      <dgm:spPr/>
    </dgm:pt>
  </dgm:ptLst>
  <dgm:cxnLst>
    <dgm:cxn modelId="{0A9A020A-6B97-9047-9782-D6ECBFFFEAD4}" srcId="{62399A99-A0F6-EF42-A9D4-9B6EDF47EDA1}" destId="{2E573B41-DDA3-9545-AE88-909EB891FEF8}" srcOrd="0" destOrd="0" parTransId="{E7D6C320-3FBD-7B4E-897F-4F23D8437250}" sibTransId="{6FBD6568-7028-5743-95A9-870633A1FAC8}"/>
    <dgm:cxn modelId="{DF558515-C444-2A49-A11B-B6EFF34AE937}" srcId="{62399A99-A0F6-EF42-A9D4-9B6EDF47EDA1}" destId="{64D39B49-B7A1-A14D-8BA5-CF3BF53A4537}" srcOrd="2" destOrd="0" parTransId="{CB72E976-1EFB-FC4C-9024-B98AEB439D24}" sibTransId="{A805594F-6A58-6341-A7E7-82C84461F19D}"/>
    <dgm:cxn modelId="{F2F9BC19-32DD-2A43-A337-906FCBC89311}" type="presOf" srcId="{62399A99-A0F6-EF42-A9D4-9B6EDF47EDA1}" destId="{B3E802B1-CADE-864A-B571-FBED87876914}" srcOrd="0" destOrd="0" presId="urn:microsoft.com/office/officeart/2005/8/layout/vList2"/>
    <dgm:cxn modelId="{1EDBD730-7B0B-C243-92E5-8370A6E611B5}" srcId="{62399A99-A0F6-EF42-A9D4-9B6EDF47EDA1}" destId="{3D6BBAF0-343E-2949-9A60-2A53670B86A8}" srcOrd="1" destOrd="0" parTransId="{5733B591-7166-7E4D-BAD3-14067F929A03}" sibTransId="{5F86AC1E-D528-AC4E-9749-82860F991397}"/>
    <dgm:cxn modelId="{C9AFE14A-2771-6E4F-88E7-2F7086917BE1}" srcId="{62399A99-A0F6-EF42-A9D4-9B6EDF47EDA1}" destId="{DC9FD340-D3C9-254C-B9C2-992C0D7D8FF3}" srcOrd="4" destOrd="0" parTransId="{5075A898-CCF9-5944-8135-B332E5EBB8FC}" sibTransId="{68CF8290-E767-FB48-974B-FD12E420658B}"/>
    <dgm:cxn modelId="{18C24C74-0479-874C-B152-4A88D4A14892}" type="presOf" srcId="{3D6BBAF0-343E-2949-9A60-2A53670B86A8}" destId="{CD0C61C4-7378-454B-B2B6-96370A8EC9FB}" srcOrd="0" destOrd="0" presId="urn:microsoft.com/office/officeart/2005/8/layout/vList2"/>
    <dgm:cxn modelId="{07330457-E9C7-C248-A13D-32F164EF05BF}" type="presOf" srcId="{2E573B41-DDA3-9545-AE88-909EB891FEF8}" destId="{07CFD36B-989D-2641-A5DA-60FF47D74140}" srcOrd="0" destOrd="0" presId="urn:microsoft.com/office/officeart/2005/8/layout/vList2"/>
    <dgm:cxn modelId="{9E65FA94-6629-BE43-BCEE-01421AA6A39F}" srcId="{62399A99-A0F6-EF42-A9D4-9B6EDF47EDA1}" destId="{EC84E504-1787-544C-968C-0580B2B59B92}" srcOrd="3" destOrd="0" parTransId="{2A8D3BED-420C-184B-B45D-0C05ACE3D6E5}" sibTransId="{1EA1E842-C979-0644-8FE0-83952714EE34}"/>
    <dgm:cxn modelId="{433F1BC5-A1E5-0940-B8B2-AFABBEF6C617}" type="presOf" srcId="{64D39B49-B7A1-A14D-8BA5-CF3BF53A4537}" destId="{3D8FEC22-C38A-474E-8043-AB71C08A5644}" srcOrd="0" destOrd="0" presId="urn:microsoft.com/office/officeart/2005/8/layout/vList2"/>
    <dgm:cxn modelId="{DB7FC3D3-AB69-CF41-B2D8-E9CD761E73C4}" type="presOf" srcId="{EC84E504-1787-544C-968C-0580B2B59B92}" destId="{DCF25212-EAAA-8A4A-A6D6-5F702CC683F1}" srcOrd="0" destOrd="0" presId="urn:microsoft.com/office/officeart/2005/8/layout/vList2"/>
    <dgm:cxn modelId="{7276A9E1-261E-AA43-9633-99EE25BA0D3B}" type="presOf" srcId="{DC9FD340-D3C9-254C-B9C2-992C0D7D8FF3}" destId="{40113462-59F4-4F49-8160-C9889D7EAA78}" srcOrd="0" destOrd="0" presId="urn:microsoft.com/office/officeart/2005/8/layout/vList2"/>
    <dgm:cxn modelId="{792FB28F-BE02-FD4F-AA4E-F554807C5B56}" type="presParOf" srcId="{B3E802B1-CADE-864A-B571-FBED87876914}" destId="{07CFD36B-989D-2641-A5DA-60FF47D74140}" srcOrd="0" destOrd="0" presId="urn:microsoft.com/office/officeart/2005/8/layout/vList2"/>
    <dgm:cxn modelId="{59BBDBD7-74F4-8740-9480-822D554D588A}" type="presParOf" srcId="{B3E802B1-CADE-864A-B571-FBED87876914}" destId="{62DCCB48-FD59-B643-9C0B-121D5B93B434}" srcOrd="1" destOrd="0" presId="urn:microsoft.com/office/officeart/2005/8/layout/vList2"/>
    <dgm:cxn modelId="{027962B3-F20D-4347-A809-41392353E3A3}" type="presParOf" srcId="{B3E802B1-CADE-864A-B571-FBED87876914}" destId="{CD0C61C4-7378-454B-B2B6-96370A8EC9FB}" srcOrd="2" destOrd="0" presId="urn:microsoft.com/office/officeart/2005/8/layout/vList2"/>
    <dgm:cxn modelId="{9DB443E2-4809-264A-A63C-B4EDF0E287E8}" type="presParOf" srcId="{B3E802B1-CADE-864A-B571-FBED87876914}" destId="{6B488202-EAE4-B64E-8B61-029DC0FA7FCF}" srcOrd="3" destOrd="0" presId="urn:microsoft.com/office/officeart/2005/8/layout/vList2"/>
    <dgm:cxn modelId="{D79E1B4A-0419-9249-A20E-7C2AD00DA114}" type="presParOf" srcId="{B3E802B1-CADE-864A-B571-FBED87876914}" destId="{3D8FEC22-C38A-474E-8043-AB71C08A5644}" srcOrd="4" destOrd="0" presId="urn:microsoft.com/office/officeart/2005/8/layout/vList2"/>
    <dgm:cxn modelId="{9D810BD5-7345-B04B-82B8-57D113A072A1}" type="presParOf" srcId="{B3E802B1-CADE-864A-B571-FBED87876914}" destId="{03FBE074-AC14-A747-91E3-AF6D21A0B00D}" srcOrd="5" destOrd="0" presId="urn:microsoft.com/office/officeart/2005/8/layout/vList2"/>
    <dgm:cxn modelId="{A8923CA2-C3F0-F44F-836A-E6A315F1A4E6}" type="presParOf" srcId="{B3E802B1-CADE-864A-B571-FBED87876914}" destId="{DCF25212-EAAA-8A4A-A6D6-5F702CC683F1}" srcOrd="6" destOrd="0" presId="urn:microsoft.com/office/officeart/2005/8/layout/vList2"/>
    <dgm:cxn modelId="{A770C512-6810-5043-A799-C7429E05F29A}" type="presParOf" srcId="{B3E802B1-CADE-864A-B571-FBED87876914}" destId="{9DABF6BF-080E-9B4E-947A-280186C23D73}" srcOrd="7" destOrd="0" presId="urn:microsoft.com/office/officeart/2005/8/layout/vList2"/>
    <dgm:cxn modelId="{E3BFDF9D-2EA0-DE43-AB5F-29ECCD6F128D}" type="presParOf" srcId="{B3E802B1-CADE-864A-B571-FBED87876914}" destId="{40113462-59F4-4F49-8160-C9889D7EAA78}"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35AC7182-772D-7E4A-A4B8-DC45D6CD44D7}"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5E2EF61A-2E38-6945-B545-D9B7F7C35F5F}">
      <dgm:prSet phldrT="[Text]"/>
      <dgm:spPr/>
      <dgm:t>
        <a:bodyPr/>
        <a:lstStyle/>
        <a:p>
          <a:r>
            <a:rPr lang="en-US" dirty="0">
              <a:solidFill>
                <a:schemeClr val="tx1"/>
              </a:solidFill>
            </a:rPr>
            <a:t>One-way functioning</a:t>
          </a:r>
        </a:p>
      </dgm:t>
    </dgm:pt>
    <dgm:pt modelId="{D0C4CDDF-527A-634A-B982-9F93FC648B89}" type="parTrans" cxnId="{ABE27BD6-3D81-EB40-9E2F-A5A42B4F56FB}">
      <dgm:prSet/>
      <dgm:spPr/>
      <dgm:t>
        <a:bodyPr/>
        <a:lstStyle/>
        <a:p>
          <a:endParaRPr lang="en-US"/>
        </a:p>
      </dgm:t>
    </dgm:pt>
    <dgm:pt modelId="{D4754397-A54E-6E4F-97AF-4077375AF830}" type="sibTrans" cxnId="{ABE27BD6-3D81-EB40-9E2F-A5A42B4F56FB}">
      <dgm:prSet/>
      <dgm:spPr/>
      <dgm:t>
        <a:bodyPr/>
        <a:lstStyle/>
        <a:p>
          <a:endParaRPr lang="en-US"/>
        </a:p>
      </dgm:t>
    </dgm:pt>
    <dgm:pt modelId="{58BA2778-A41A-1948-A4BA-A9DDE3FE1165}">
      <dgm:prSet/>
      <dgm:spPr/>
      <dgm:t>
        <a:bodyPr/>
        <a:lstStyle/>
        <a:p>
          <a:r>
            <a:rPr lang="en-US">
              <a:solidFill>
                <a:schemeClr val="tx2">
                  <a:lumMod val="10000"/>
                </a:schemeClr>
              </a:solidFill>
            </a:rPr>
            <a:t>The system stores only the value of a function based on the user’s password</a:t>
          </a:r>
          <a:endParaRPr lang="en-US" dirty="0">
            <a:solidFill>
              <a:schemeClr val="tx2">
                <a:lumMod val="10000"/>
              </a:schemeClr>
            </a:solidFill>
          </a:endParaRPr>
        </a:p>
      </dgm:t>
    </dgm:pt>
    <dgm:pt modelId="{D9BDCC09-84F5-1942-A71C-494F51243EF2}" type="parTrans" cxnId="{8711F9F4-0C1C-EC4C-AC23-049F01CE2B36}">
      <dgm:prSet/>
      <dgm:spPr/>
      <dgm:t>
        <a:bodyPr/>
        <a:lstStyle/>
        <a:p>
          <a:endParaRPr lang="en-US"/>
        </a:p>
      </dgm:t>
    </dgm:pt>
    <dgm:pt modelId="{F31F244E-4923-F247-AAE0-80A2FFADEACB}" type="sibTrans" cxnId="{8711F9F4-0C1C-EC4C-AC23-049F01CE2B36}">
      <dgm:prSet/>
      <dgm:spPr/>
      <dgm:t>
        <a:bodyPr/>
        <a:lstStyle/>
        <a:p>
          <a:endParaRPr lang="en-US"/>
        </a:p>
      </dgm:t>
    </dgm:pt>
    <dgm:pt modelId="{53BD419C-3E7A-7042-9873-0707B02AFE82}">
      <dgm:prSet/>
      <dgm:spPr/>
      <dgm:t>
        <a:bodyPr/>
        <a:lstStyle/>
        <a:p>
          <a:r>
            <a:rPr lang="en-US" dirty="0">
              <a:solidFill>
                <a:schemeClr val="tx1"/>
              </a:solidFill>
            </a:rPr>
            <a:t>Access control</a:t>
          </a:r>
        </a:p>
      </dgm:t>
    </dgm:pt>
    <dgm:pt modelId="{36DEF8A2-53AB-A740-8C2B-00F5CDBCF44F}" type="parTrans" cxnId="{64336D0E-E796-584F-8477-7CAEF9AF9A4D}">
      <dgm:prSet/>
      <dgm:spPr/>
      <dgm:t>
        <a:bodyPr/>
        <a:lstStyle/>
        <a:p>
          <a:endParaRPr lang="en-US"/>
        </a:p>
      </dgm:t>
    </dgm:pt>
    <dgm:pt modelId="{1D002429-355D-F848-8F01-DA186F6A215E}" type="sibTrans" cxnId="{64336D0E-E796-584F-8477-7CAEF9AF9A4D}">
      <dgm:prSet/>
      <dgm:spPr/>
      <dgm:t>
        <a:bodyPr/>
        <a:lstStyle/>
        <a:p>
          <a:endParaRPr lang="en-US"/>
        </a:p>
      </dgm:t>
    </dgm:pt>
    <dgm:pt modelId="{64F2639A-EE36-6649-93E9-6BE9EE1EC1FF}">
      <dgm:prSet/>
      <dgm:spPr/>
      <dgm:t>
        <a:bodyPr/>
        <a:lstStyle/>
        <a:p>
          <a:r>
            <a:rPr lang="en-US">
              <a:solidFill>
                <a:schemeClr val="tx2">
                  <a:lumMod val="10000"/>
                </a:schemeClr>
              </a:solidFill>
            </a:rPr>
            <a:t>Access to the password file is limited to one or a very few accounts</a:t>
          </a:r>
          <a:endParaRPr lang="en-AU" dirty="0">
            <a:solidFill>
              <a:schemeClr val="tx2">
                <a:lumMod val="10000"/>
              </a:schemeClr>
            </a:solidFill>
          </a:endParaRPr>
        </a:p>
      </dgm:t>
    </dgm:pt>
    <dgm:pt modelId="{8302E862-6733-5740-9D03-9174AD88FA2E}" type="parTrans" cxnId="{CE89214A-2A2F-B24D-BCAF-6A5D0198F348}">
      <dgm:prSet/>
      <dgm:spPr/>
      <dgm:t>
        <a:bodyPr/>
        <a:lstStyle/>
        <a:p>
          <a:endParaRPr lang="en-US"/>
        </a:p>
      </dgm:t>
    </dgm:pt>
    <dgm:pt modelId="{0FE7EB71-4551-0C48-8CAE-6C5341B73BA1}" type="sibTrans" cxnId="{CE89214A-2A2F-B24D-BCAF-6A5D0198F348}">
      <dgm:prSet/>
      <dgm:spPr/>
      <dgm:t>
        <a:bodyPr/>
        <a:lstStyle/>
        <a:p>
          <a:endParaRPr lang="en-US"/>
        </a:p>
      </dgm:t>
    </dgm:pt>
    <dgm:pt modelId="{D9050F46-921D-2B40-A353-42D3EB9060CB}" type="pres">
      <dgm:prSet presAssocID="{35AC7182-772D-7E4A-A4B8-DC45D6CD44D7}" presName="Name0" presStyleCnt="0">
        <dgm:presLayoutVars>
          <dgm:dir/>
          <dgm:animLvl val="lvl"/>
          <dgm:resizeHandles val="exact"/>
        </dgm:presLayoutVars>
      </dgm:prSet>
      <dgm:spPr/>
    </dgm:pt>
    <dgm:pt modelId="{9F91CFFE-3BA7-7342-8EE9-A0E8D7C497B5}" type="pres">
      <dgm:prSet presAssocID="{5E2EF61A-2E38-6945-B545-D9B7F7C35F5F}" presName="composite" presStyleCnt="0"/>
      <dgm:spPr/>
    </dgm:pt>
    <dgm:pt modelId="{B110ADB0-F0C7-C34D-9096-F7949E0A6FEB}" type="pres">
      <dgm:prSet presAssocID="{5E2EF61A-2E38-6945-B545-D9B7F7C35F5F}" presName="parTx" presStyleLbl="alignNode1" presStyleIdx="0" presStyleCnt="2">
        <dgm:presLayoutVars>
          <dgm:chMax val="0"/>
          <dgm:chPref val="0"/>
          <dgm:bulletEnabled val="1"/>
        </dgm:presLayoutVars>
      </dgm:prSet>
      <dgm:spPr/>
    </dgm:pt>
    <dgm:pt modelId="{30736EF8-D26F-E74B-B7E7-64149C9B6EAE}" type="pres">
      <dgm:prSet presAssocID="{5E2EF61A-2E38-6945-B545-D9B7F7C35F5F}" presName="desTx" presStyleLbl="alignAccFollowNode1" presStyleIdx="0" presStyleCnt="2">
        <dgm:presLayoutVars>
          <dgm:bulletEnabled val="1"/>
        </dgm:presLayoutVars>
      </dgm:prSet>
      <dgm:spPr/>
    </dgm:pt>
    <dgm:pt modelId="{AAA23E63-C05B-AC4A-95C9-6BA43A192116}" type="pres">
      <dgm:prSet presAssocID="{D4754397-A54E-6E4F-97AF-4077375AF830}" presName="space" presStyleCnt="0"/>
      <dgm:spPr/>
    </dgm:pt>
    <dgm:pt modelId="{8163B8B2-8806-B54B-B830-E5C2B0719FC9}" type="pres">
      <dgm:prSet presAssocID="{53BD419C-3E7A-7042-9873-0707B02AFE82}" presName="composite" presStyleCnt="0"/>
      <dgm:spPr/>
    </dgm:pt>
    <dgm:pt modelId="{D1927C97-FF5D-6D46-9E3B-603AEFA5FA10}" type="pres">
      <dgm:prSet presAssocID="{53BD419C-3E7A-7042-9873-0707B02AFE82}" presName="parTx" presStyleLbl="alignNode1" presStyleIdx="1" presStyleCnt="2">
        <dgm:presLayoutVars>
          <dgm:chMax val="0"/>
          <dgm:chPref val="0"/>
          <dgm:bulletEnabled val="1"/>
        </dgm:presLayoutVars>
      </dgm:prSet>
      <dgm:spPr/>
    </dgm:pt>
    <dgm:pt modelId="{335FF5FC-6D3B-9F49-A5FB-7711D9DFD1BB}" type="pres">
      <dgm:prSet presAssocID="{53BD419C-3E7A-7042-9873-0707B02AFE82}" presName="desTx" presStyleLbl="alignAccFollowNode1" presStyleIdx="1" presStyleCnt="2">
        <dgm:presLayoutVars>
          <dgm:bulletEnabled val="1"/>
        </dgm:presLayoutVars>
      </dgm:prSet>
      <dgm:spPr/>
    </dgm:pt>
  </dgm:ptLst>
  <dgm:cxnLst>
    <dgm:cxn modelId="{64336D0E-E796-584F-8477-7CAEF9AF9A4D}" srcId="{35AC7182-772D-7E4A-A4B8-DC45D6CD44D7}" destId="{53BD419C-3E7A-7042-9873-0707B02AFE82}" srcOrd="1" destOrd="0" parTransId="{36DEF8A2-53AB-A740-8C2B-00F5CDBCF44F}" sibTransId="{1D002429-355D-F848-8F01-DA186F6A215E}"/>
    <dgm:cxn modelId="{B3613512-9758-2F42-BED5-2EB0B03CBA6B}" type="presOf" srcId="{64F2639A-EE36-6649-93E9-6BE9EE1EC1FF}" destId="{335FF5FC-6D3B-9F49-A5FB-7711D9DFD1BB}" srcOrd="0" destOrd="0" presId="urn:microsoft.com/office/officeart/2005/8/layout/hList1"/>
    <dgm:cxn modelId="{589B2E3F-DCB7-E146-A817-3BACC28701A0}" type="presOf" srcId="{53BD419C-3E7A-7042-9873-0707B02AFE82}" destId="{D1927C97-FF5D-6D46-9E3B-603AEFA5FA10}" srcOrd="0" destOrd="0" presId="urn:microsoft.com/office/officeart/2005/8/layout/hList1"/>
    <dgm:cxn modelId="{CE89214A-2A2F-B24D-BCAF-6A5D0198F348}" srcId="{53BD419C-3E7A-7042-9873-0707B02AFE82}" destId="{64F2639A-EE36-6649-93E9-6BE9EE1EC1FF}" srcOrd="0" destOrd="0" parTransId="{8302E862-6733-5740-9D03-9174AD88FA2E}" sibTransId="{0FE7EB71-4551-0C48-8CAE-6C5341B73BA1}"/>
    <dgm:cxn modelId="{BC37F24E-14B9-DB4A-95ED-F30245F44798}" type="presOf" srcId="{58BA2778-A41A-1948-A4BA-A9DDE3FE1165}" destId="{30736EF8-D26F-E74B-B7E7-64149C9B6EAE}" srcOrd="0" destOrd="0" presId="urn:microsoft.com/office/officeart/2005/8/layout/hList1"/>
    <dgm:cxn modelId="{136F91B0-F865-FD46-825B-96DE71761040}" type="presOf" srcId="{5E2EF61A-2E38-6945-B545-D9B7F7C35F5F}" destId="{B110ADB0-F0C7-C34D-9096-F7949E0A6FEB}" srcOrd="0" destOrd="0" presId="urn:microsoft.com/office/officeart/2005/8/layout/hList1"/>
    <dgm:cxn modelId="{9A4730D1-ED47-E446-A9F5-083D42A242D8}" type="presOf" srcId="{35AC7182-772D-7E4A-A4B8-DC45D6CD44D7}" destId="{D9050F46-921D-2B40-A353-42D3EB9060CB}" srcOrd="0" destOrd="0" presId="urn:microsoft.com/office/officeart/2005/8/layout/hList1"/>
    <dgm:cxn modelId="{ABE27BD6-3D81-EB40-9E2F-A5A42B4F56FB}" srcId="{35AC7182-772D-7E4A-A4B8-DC45D6CD44D7}" destId="{5E2EF61A-2E38-6945-B545-D9B7F7C35F5F}" srcOrd="0" destOrd="0" parTransId="{D0C4CDDF-527A-634A-B982-9F93FC648B89}" sibTransId="{D4754397-A54E-6E4F-97AF-4077375AF830}"/>
    <dgm:cxn modelId="{8711F9F4-0C1C-EC4C-AC23-049F01CE2B36}" srcId="{5E2EF61A-2E38-6945-B545-D9B7F7C35F5F}" destId="{58BA2778-A41A-1948-A4BA-A9DDE3FE1165}" srcOrd="0" destOrd="0" parTransId="{D9BDCC09-84F5-1942-A71C-494F51243EF2}" sibTransId="{F31F244E-4923-F247-AAE0-80A2FFADEACB}"/>
    <dgm:cxn modelId="{508295F3-C6ED-F34B-8679-EBB9436361F5}" type="presParOf" srcId="{D9050F46-921D-2B40-A353-42D3EB9060CB}" destId="{9F91CFFE-3BA7-7342-8EE9-A0E8D7C497B5}" srcOrd="0" destOrd="0" presId="urn:microsoft.com/office/officeart/2005/8/layout/hList1"/>
    <dgm:cxn modelId="{90273B6A-FEB9-3D4F-AE6D-3FAF18FAE39A}" type="presParOf" srcId="{9F91CFFE-3BA7-7342-8EE9-A0E8D7C497B5}" destId="{B110ADB0-F0C7-C34D-9096-F7949E0A6FEB}" srcOrd="0" destOrd="0" presId="urn:microsoft.com/office/officeart/2005/8/layout/hList1"/>
    <dgm:cxn modelId="{63C009FD-C88E-AF42-80AA-C2B53C7C933E}" type="presParOf" srcId="{9F91CFFE-3BA7-7342-8EE9-A0E8D7C497B5}" destId="{30736EF8-D26F-E74B-B7E7-64149C9B6EAE}" srcOrd="1" destOrd="0" presId="urn:microsoft.com/office/officeart/2005/8/layout/hList1"/>
    <dgm:cxn modelId="{8628D082-1F67-0144-95A3-21B145484B05}" type="presParOf" srcId="{D9050F46-921D-2B40-A353-42D3EB9060CB}" destId="{AAA23E63-C05B-AC4A-95C9-6BA43A192116}" srcOrd="1" destOrd="0" presId="urn:microsoft.com/office/officeart/2005/8/layout/hList1"/>
    <dgm:cxn modelId="{B3C174DF-21C4-A143-BDC9-B48245453AF3}" type="presParOf" srcId="{D9050F46-921D-2B40-A353-42D3EB9060CB}" destId="{8163B8B2-8806-B54B-B830-E5C2B0719FC9}" srcOrd="2" destOrd="0" presId="urn:microsoft.com/office/officeart/2005/8/layout/hList1"/>
    <dgm:cxn modelId="{DB6662C3-1E26-FD4D-BAE0-693A25F13372}" type="presParOf" srcId="{8163B8B2-8806-B54B-B830-E5C2B0719FC9}" destId="{D1927C97-FF5D-6D46-9E3B-603AEFA5FA10}" srcOrd="0" destOrd="0" presId="urn:microsoft.com/office/officeart/2005/8/layout/hList1"/>
    <dgm:cxn modelId="{923A03C5-1D1A-A047-9869-378A60F17A95}" type="presParOf" srcId="{8163B8B2-8806-B54B-B830-E5C2B0719FC9}" destId="{335FF5FC-6D3B-9F49-A5FB-7711D9DFD1B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9A071B03-F0EA-8040-A45E-18A61BF1A264}"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F51A1986-6420-3C4C-9197-C8236FB18419}">
      <dgm:prSet phldrT="[Text]"/>
      <dgm:spPr>
        <a:ln>
          <a:solidFill>
            <a:schemeClr val="bg2"/>
          </a:solidFill>
        </a:ln>
      </dgm:spPr>
      <dgm:t>
        <a:bodyPr/>
        <a:lstStyle/>
        <a:p>
          <a:r>
            <a:rPr lang="en-US" dirty="0">
              <a:solidFill>
                <a:schemeClr val="tx2">
                  <a:lumMod val="10000"/>
                </a:schemeClr>
              </a:solidFill>
            </a:rPr>
            <a:t>Native audit records</a:t>
          </a:r>
          <a:endParaRPr lang="en-US" dirty="0"/>
        </a:p>
      </dgm:t>
    </dgm:pt>
    <dgm:pt modelId="{7CA345D0-1A53-6146-98E4-EE49A2B35B2E}" type="parTrans" cxnId="{4DC62F52-5941-D549-8D42-58478E00D391}">
      <dgm:prSet/>
      <dgm:spPr/>
      <dgm:t>
        <a:bodyPr/>
        <a:lstStyle/>
        <a:p>
          <a:endParaRPr lang="en-US"/>
        </a:p>
      </dgm:t>
    </dgm:pt>
    <dgm:pt modelId="{8EF314FD-B355-A749-AF01-8DA5D1FDB184}" type="sibTrans" cxnId="{4DC62F52-5941-D549-8D42-58478E00D391}">
      <dgm:prSet/>
      <dgm:spPr/>
      <dgm:t>
        <a:bodyPr/>
        <a:lstStyle/>
        <a:p>
          <a:endParaRPr lang="en-US"/>
        </a:p>
      </dgm:t>
    </dgm:pt>
    <dgm:pt modelId="{C19A684D-A29B-BD41-A7CA-D11064C4DDB7}">
      <dgm:prSet/>
      <dgm:spPr>
        <a:ln>
          <a:solidFill>
            <a:schemeClr val="bg2"/>
          </a:solidFill>
        </a:ln>
      </dgm:spPr>
      <dgm:t>
        <a:bodyPr/>
        <a:lstStyle/>
        <a:p>
          <a:r>
            <a:rPr lang="en-US" dirty="0">
              <a:solidFill>
                <a:schemeClr val="tx1"/>
              </a:solidFill>
            </a:rPr>
            <a:t>Virtually all multiuser operating systems include accounting software that collects information on user activity</a:t>
          </a:r>
        </a:p>
      </dgm:t>
    </dgm:pt>
    <dgm:pt modelId="{7A9CE321-49AA-3D41-8F50-69470F50415D}" type="parTrans" cxnId="{C45A58E6-4FA2-264F-9780-CEAFD0107E81}">
      <dgm:prSet/>
      <dgm:spPr/>
      <dgm:t>
        <a:bodyPr/>
        <a:lstStyle/>
        <a:p>
          <a:endParaRPr lang="en-US"/>
        </a:p>
      </dgm:t>
    </dgm:pt>
    <dgm:pt modelId="{265911FE-8211-444F-99BA-F18D84CE8F96}" type="sibTrans" cxnId="{C45A58E6-4FA2-264F-9780-CEAFD0107E81}">
      <dgm:prSet/>
      <dgm:spPr/>
      <dgm:t>
        <a:bodyPr/>
        <a:lstStyle/>
        <a:p>
          <a:endParaRPr lang="en-US"/>
        </a:p>
      </dgm:t>
    </dgm:pt>
    <dgm:pt modelId="{7E9E744E-43C3-E447-80EC-96AB0AC32192}">
      <dgm:prSet/>
      <dgm:spPr>
        <a:ln>
          <a:solidFill>
            <a:schemeClr val="bg2"/>
          </a:solidFill>
        </a:ln>
      </dgm:spPr>
      <dgm:t>
        <a:bodyPr/>
        <a:lstStyle/>
        <a:p>
          <a:r>
            <a:rPr lang="en-US" dirty="0">
              <a:solidFill>
                <a:schemeClr val="tx1"/>
              </a:solidFill>
            </a:rPr>
            <a:t>The advantage of using this information is that no additional collection software is needed</a:t>
          </a:r>
        </a:p>
      </dgm:t>
    </dgm:pt>
    <dgm:pt modelId="{2DBE5385-5492-EA42-A939-18A8C533107B}" type="parTrans" cxnId="{48C4E4C7-D646-E64B-A128-B200AAC1B965}">
      <dgm:prSet/>
      <dgm:spPr/>
      <dgm:t>
        <a:bodyPr/>
        <a:lstStyle/>
        <a:p>
          <a:endParaRPr lang="en-US"/>
        </a:p>
      </dgm:t>
    </dgm:pt>
    <dgm:pt modelId="{5B60279F-F144-524D-9803-C72087E2570C}" type="sibTrans" cxnId="{48C4E4C7-D646-E64B-A128-B200AAC1B965}">
      <dgm:prSet/>
      <dgm:spPr/>
      <dgm:t>
        <a:bodyPr/>
        <a:lstStyle/>
        <a:p>
          <a:endParaRPr lang="en-US"/>
        </a:p>
      </dgm:t>
    </dgm:pt>
    <dgm:pt modelId="{5F92E8BC-9C07-F643-B316-6A150584477A}">
      <dgm:prSet/>
      <dgm:spPr>
        <a:ln>
          <a:solidFill>
            <a:schemeClr val="bg2"/>
          </a:solidFill>
        </a:ln>
      </dgm:spPr>
      <dgm:t>
        <a:bodyPr/>
        <a:lstStyle/>
        <a:p>
          <a:r>
            <a:rPr lang="en-US" dirty="0">
              <a:solidFill>
                <a:schemeClr val="tx1"/>
              </a:solidFill>
            </a:rPr>
            <a:t>The disadvantage is that the native audit records may not contain the needed information or may contain it in a convenient form</a:t>
          </a:r>
        </a:p>
      </dgm:t>
    </dgm:pt>
    <dgm:pt modelId="{DE23A99D-C06A-4D42-B101-92B16935EB27}" type="parTrans" cxnId="{161CA1E4-57DF-9541-A6BA-FB6C5A289EB0}">
      <dgm:prSet/>
      <dgm:spPr/>
      <dgm:t>
        <a:bodyPr/>
        <a:lstStyle/>
        <a:p>
          <a:endParaRPr lang="en-US"/>
        </a:p>
      </dgm:t>
    </dgm:pt>
    <dgm:pt modelId="{38E51AD8-BFE4-A841-B956-BCB659A077DE}" type="sibTrans" cxnId="{161CA1E4-57DF-9541-A6BA-FB6C5A289EB0}">
      <dgm:prSet/>
      <dgm:spPr/>
      <dgm:t>
        <a:bodyPr/>
        <a:lstStyle/>
        <a:p>
          <a:endParaRPr lang="en-US"/>
        </a:p>
      </dgm:t>
    </dgm:pt>
    <dgm:pt modelId="{340D139F-6AC4-A149-B2AC-63A5AEE3887B}">
      <dgm:prSet/>
      <dgm:spPr>
        <a:ln>
          <a:solidFill>
            <a:schemeClr val="bg2"/>
          </a:solidFill>
        </a:ln>
      </dgm:spPr>
      <dgm:t>
        <a:bodyPr/>
        <a:lstStyle/>
        <a:p>
          <a:r>
            <a:rPr lang="en-US">
              <a:solidFill>
                <a:schemeClr val="tx2">
                  <a:lumMod val="10000"/>
                </a:schemeClr>
              </a:solidFill>
            </a:rPr>
            <a:t>Detection-specific audit records</a:t>
          </a:r>
          <a:endParaRPr lang="en-US" dirty="0">
            <a:solidFill>
              <a:schemeClr val="tx2">
                <a:lumMod val="10000"/>
              </a:schemeClr>
            </a:solidFill>
          </a:endParaRPr>
        </a:p>
      </dgm:t>
    </dgm:pt>
    <dgm:pt modelId="{378E04D1-9B6E-7C40-B806-E9B5F36E8AC9}" type="parTrans" cxnId="{243DB3ED-E801-7149-BB9F-807CEA419242}">
      <dgm:prSet/>
      <dgm:spPr/>
      <dgm:t>
        <a:bodyPr/>
        <a:lstStyle/>
        <a:p>
          <a:endParaRPr lang="en-US"/>
        </a:p>
      </dgm:t>
    </dgm:pt>
    <dgm:pt modelId="{0AEC5798-282F-9B44-8240-4F91A664AB99}" type="sibTrans" cxnId="{243DB3ED-E801-7149-BB9F-807CEA419242}">
      <dgm:prSet/>
      <dgm:spPr/>
      <dgm:t>
        <a:bodyPr/>
        <a:lstStyle/>
        <a:p>
          <a:endParaRPr lang="en-US"/>
        </a:p>
      </dgm:t>
    </dgm:pt>
    <dgm:pt modelId="{C9F87660-CB4F-AD4B-86B8-36DCA13F586E}">
      <dgm:prSet/>
      <dgm:spPr>
        <a:ln>
          <a:solidFill>
            <a:schemeClr val="bg2"/>
          </a:solidFill>
        </a:ln>
      </dgm:spPr>
      <dgm:t>
        <a:bodyPr/>
        <a:lstStyle/>
        <a:p>
          <a:r>
            <a:rPr lang="en-US" dirty="0">
              <a:solidFill>
                <a:schemeClr val="tx1"/>
              </a:solidFill>
            </a:rPr>
            <a:t>A collection facility can be implemented that generates audit records containing only that information required by the intrusion detection system</a:t>
          </a:r>
        </a:p>
      </dgm:t>
    </dgm:pt>
    <dgm:pt modelId="{DF86AA95-2445-0348-918F-9E55D57E07D3}" type="parTrans" cxnId="{4C83DFC3-F56A-A74D-9E2B-5C854D9F33BF}">
      <dgm:prSet/>
      <dgm:spPr/>
      <dgm:t>
        <a:bodyPr/>
        <a:lstStyle/>
        <a:p>
          <a:endParaRPr lang="en-US"/>
        </a:p>
      </dgm:t>
    </dgm:pt>
    <dgm:pt modelId="{A44BBE8B-878A-6543-B285-4BB24569FA3C}" type="sibTrans" cxnId="{4C83DFC3-F56A-A74D-9E2B-5C854D9F33BF}">
      <dgm:prSet/>
      <dgm:spPr/>
      <dgm:t>
        <a:bodyPr/>
        <a:lstStyle/>
        <a:p>
          <a:endParaRPr lang="en-US"/>
        </a:p>
      </dgm:t>
    </dgm:pt>
    <dgm:pt modelId="{FCB966CF-41A9-FE4E-8534-6493A256A721}">
      <dgm:prSet/>
      <dgm:spPr>
        <a:ln>
          <a:solidFill>
            <a:schemeClr val="bg2"/>
          </a:solidFill>
        </a:ln>
      </dgm:spPr>
      <dgm:t>
        <a:bodyPr/>
        <a:lstStyle/>
        <a:p>
          <a:r>
            <a:rPr lang="en-US" dirty="0">
              <a:solidFill>
                <a:schemeClr val="tx1"/>
              </a:solidFill>
            </a:rPr>
            <a:t>One advantage of such an approach is that it could be made vendor independent and ported to a variety of systems</a:t>
          </a:r>
        </a:p>
      </dgm:t>
    </dgm:pt>
    <dgm:pt modelId="{7742E94D-5047-214E-8B5A-8C5712F6E72B}" type="parTrans" cxnId="{C4559F08-9783-4945-AF1E-EF145EA160E3}">
      <dgm:prSet/>
      <dgm:spPr/>
      <dgm:t>
        <a:bodyPr/>
        <a:lstStyle/>
        <a:p>
          <a:endParaRPr lang="en-US"/>
        </a:p>
      </dgm:t>
    </dgm:pt>
    <dgm:pt modelId="{4CFDEDBB-E9FE-D047-9AFA-DE8657AEEEFB}" type="sibTrans" cxnId="{C4559F08-9783-4945-AF1E-EF145EA160E3}">
      <dgm:prSet/>
      <dgm:spPr/>
      <dgm:t>
        <a:bodyPr/>
        <a:lstStyle/>
        <a:p>
          <a:endParaRPr lang="en-US"/>
        </a:p>
      </dgm:t>
    </dgm:pt>
    <dgm:pt modelId="{ECFDA44B-A0FA-2743-AE05-87B14AA0207E}">
      <dgm:prSet/>
      <dgm:spPr>
        <a:ln>
          <a:solidFill>
            <a:schemeClr val="bg2"/>
          </a:solidFill>
        </a:ln>
      </dgm:spPr>
      <dgm:t>
        <a:bodyPr/>
        <a:lstStyle/>
        <a:p>
          <a:r>
            <a:rPr lang="en-US" dirty="0">
              <a:solidFill>
                <a:schemeClr val="tx1"/>
              </a:solidFill>
            </a:rPr>
            <a:t>The disadvantage is the extra overhead involved in having two accounting packages running on a machine</a:t>
          </a:r>
        </a:p>
      </dgm:t>
    </dgm:pt>
    <dgm:pt modelId="{2D4BB2CE-D310-AC42-A205-9AC41913C57D}" type="parTrans" cxnId="{A11E0374-EC2B-F044-85B0-A0164534321E}">
      <dgm:prSet/>
      <dgm:spPr/>
      <dgm:t>
        <a:bodyPr/>
        <a:lstStyle/>
        <a:p>
          <a:endParaRPr lang="en-US"/>
        </a:p>
      </dgm:t>
    </dgm:pt>
    <dgm:pt modelId="{6E33A294-B6E8-1C45-A6D5-62611D6C9932}" type="sibTrans" cxnId="{A11E0374-EC2B-F044-85B0-A0164534321E}">
      <dgm:prSet/>
      <dgm:spPr/>
      <dgm:t>
        <a:bodyPr/>
        <a:lstStyle/>
        <a:p>
          <a:endParaRPr lang="en-US"/>
        </a:p>
      </dgm:t>
    </dgm:pt>
    <dgm:pt modelId="{336ADEF2-2128-494C-B94D-1E8434C45438}" type="pres">
      <dgm:prSet presAssocID="{9A071B03-F0EA-8040-A45E-18A61BF1A264}" presName="theList" presStyleCnt="0">
        <dgm:presLayoutVars>
          <dgm:dir/>
          <dgm:animLvl val="lvl"/>
          <dgm:resizeHandles val="exact"/>
        </dgm:presLayoutVars>
      </dgm:prSet>
      <dgm:spPr/>
    </dgm:pt>
    <dgm:pt modelId="{397D827A-1B4E-6949-BFE3-05685E8BBA55}" type="pres">
      <dgm:prSet presAssocID="{F51A1986-6420-3C4C-9197-C8236FB18419}" presName="compNode" presStyleCnt="0"/>
      <dgm:spPr/>
    </dgm:pt>
    <dgm:pt modelId="{C7129875-A8E4-5645-A1A2-27FFADB87397}" type="pres">
      <dgm:prSet presAssocID="{F51A1986-6420-3C4C-9197-C8236FB18419}" presName="aNode" presStyleLbl="bgShp" presStyleIdx="0" presStyleCnt="2"/>
      <dgm:spPr/>
    </dgm:pt>
    <dgm:pt modelId="{BCB04508-B61A-FD4F-8EAF-50FB4B17AE62}" type="pres">
      <dgm:prSet presAssocID="{F51A1986-6420-3C4C-9197-C8236FB18419}" presName="textNode" presStyleLbl="bgShp" presStyleIdx="0" presStyleCnt="2"/>
      <dgm:spPr/>
    </dgm:pt>
    <dgm:pt modelId="{5C156655-F676-FD44-A787-45295C093E04}" type="pres">
      <dgm:prSet presAssocID="{F51A1986-6420-3C4C-9197-C8236FB18419}" presName="compChildNode" presStyleCnt="0"/>
      <dgm:spPr/>
    </dgm:pt>
    <dgm:pt modelId="{18D8EA14-D58A-2E4A-AFA7-C90EB2E2BC39}" type="pres">
      <dgm:prSet presAssocID="{F51A1986-6420-3C4C-9197-C8236FB18419}" presName="theInnerList" presStyleCnt="0"/>
      <dgm:spPr/>
    </dgm:pt>
    <dgm:pt modelId="{A6432EF8-95D4-024A-BD1C-F8ED0E2ED59E}" type="pres">
      <dgm:prSet presAssocID="{C19A684D-A29B-BD41-A7CA-D11064C4DDB7}" presName="childNode" presStyleLbl="node1" presStyleIdx="0" presStyleCnt="6">
        <dgm:presLayoutVars>
          <dgm:bulletEnabled val="1"/>
        </dgm:presLayoutVars>
      </dgm:prSet>
      <dgm:spPr/>
    </dgm:pt>
    <dgm:pt modelId="{4E7EAE43-732B-DB4C-A850-52C639418C46}" type="pres">
      <dgm:prSet presAssocID="{C19A684D-A29B-BD41-A7CA-D11064C4DDB7}" presName="aSpace2" presStyleCnt="0"/>
      <dgm:spPr/>
    </dgm:pt>
    <dgm:pt modelId="{0B9AB37C-0E43-EC46-A2CF-D822AA6FCBB3}" type="pres">
      <dgm:prSet presAssocID="{7E9E744E-43C3-E447-80EC-96AB0AC32192}" presName="childNode" presStyleLbl="node1" presStyleIdx="1" presStyleCnt="6">
        <dgm:presLayoutVars>
          <dgm:bulletEnabled val="1"/>
        </dgm:presLayoutVars>
      </dgm:prSet>
      <dgm:spPr/>
    </dgm:pt>
    <dgm:pt modelId="{BEFD28DF-89BA-E742-9757-1B37738A6E58}" type="pres">
      <dgm:prSet presAssocID="{7E9E744E-43C3-E447-80EC-96AB0AC32192}" presName="aSpace2" presStyleCnt="0"/>
      <dgm:spPr/>
    </dgm:pt>
    <dgm:pt modelId="{428417A8-6A25-8749-8A95-24021E1C036C}" type="pres">
      <dgm:prSet presAssocID="{5F92E8BC-9C07-F643-B316-6A150584477A}" presName="childNode" presStyleLbl="node1" presStyleIdx="2" presStyleCnt="6">
        <dgm:presLayoutVars>
          <dgm:bulletEnabled val="1"/>
        </dgm:presLayoutVars>
      </dgm:prSet>
      <dgm:spPr/>
    </dgm:pt>
    <dgm:pt modelId="{F63BBB5D-3AB7-F747-AA95-6D8215B04C0C}" type="pres">
      <dgm:prSet presAssocID="{F51A1986-6420-3C4C-9197-C8236FB18419}" presName="aSpace" presStyleCnt="0"/>
      <dgm:spPr/>
    </dgm:pt>
    <dgm:pt modelId="{69534904-20B5-474A-9D25-CB6BFB99E51B}" type="pres">
      <dgm:prSet presAssocID="{340D139F-6AC4-A149-B2AC-63A5AEE3887B}" presName="compNode" presStyleCnt="0"/>
      <dgm:spPr/>
    </dgm:pt>
    <dgm:pt modelId="{CBB94256-1A66-3342-8338-E7FC1B56FB6F}" type="pres">
      <dgm:prSet presAssocID="{340D139F-6AC4-A149-B2AC-63A5AEE3887B}" presName="aNode" presStyleLbl="bgShp" presStyleIdx="1" presStyleCnt="2"/>
      <dgm:spPr/>
    </dgm:pt>
    <dgm:pt modelId="{D1D05D56-2AFF-DA43-B897-1F26BA98B937}" type="pres">
      <dgm:prSet presAssocID="{340D139F-6AC4-A149-B2AC-63A5AEE3887B}" presName="textNode" presStyleLbl="bgShp" presStyleIdx="1" presStyleCnt="2"/>
      <dgm:spPr/>
    </dgm:pt>
    <dgm:pt modelId="{9E4E8079-6A15-EF43-91EB-9A011FAB6044}" type="pres">
      <dgm:prSet presAssocID="{340D139F-6AC4-A149-B2AC-63A5AEE3887B}" presName="compChildNode" presStyleCnt="0"/>
      <dgm:spPr/>
    </dgm:pt>
    <dgm:pt modelId="{CA2B5A25-3CEB-AE41-B988-F26CD467EDAE}" type="pres">
      <dgm:prSet presAssocID="{340D139F-6AC4-A149-B2AC-63A5AEE3887B}" presName="theInnerList" presStyleCnt="0"/>
      <dgm:spPr/>
    </dgm:pt>
    <dgm:pt modelId="{A8AB1412-EB8F-0B44-A6C7-7F6973DCDAE2}" type="pres">
      <dgm:prSet presAssocID="{C9F87660-CB4F-AD4B-86B8-36DCA13F586E}" presName="childNode" presStyleLbl="node1" presStyleIdx="3" presStyleCnt="6">
        <dgm:presLayoutVars>
          <dgm:bulletEnabled val="1"/>
        </dgm:presLayoutVars>
      </dgm:prSet>
      <dgm:spPr/>
    </dgm:pt>
    <dgm:pt modelId="{9BC8F1B2-08FE-164F-A197-73CC9DE6C890}" type="pres">
      <dgm:prSet presAssocID="{C9F87660-CB4F-AD4B-86B8-36DCA13F586E}" presName="aSpace2" presStyleCnt="0"/>
      <dgm:spPr/>
    </dgm:pt>
    <dgm:pt modelId="{4878447C-9133-064C-A63B-96922EDA59B2}" type="pres">
      <dgm:prSet presAssocID="{FCB966CF-41A9-FE4E-8534-6493A256A721}" presName="childNode" presStyleLbl="node1" presStyleIdx="4" presStyleCnt="6">
        <dgm:presLayoutVars>
          <dgm:bulletEnabled val="1"/>
        </dgm:presLayoutVars>
      </dgm:prSet>
      <dgm:spPr/>
    </dgm:pt>
    <dgm:pt modelId="{5C77DCC4-8DA8-F341-BA84-F9729B4CA1AB}" type="pres">
      <dgm:prSet presAssocID="{FCB966CF-41A9-FE4E-8534-6493A256A721}" presName="aSpace2" presStyleCnt="0"/>
      <dgm:spPr/>
    </dgm:pt>
    <dgm:pt modelId="{53D44847-F854-AC49-AC88-AFD482848B60}" type="pres">
      <dgm:prSet presAssocID="{ECFDA44B-A0FA-2743-AE05-87B14AA0207E}" presName="childNode" presStyleLbl="node1" presStyleIdx="5" presStyleCnt="6">
        <dgm:presLayoutVars>
          <dgm:bulletEnabled val="1"/>
        </dgm:presLayoutVars>
      </dgm:prSet>
      <dgm:spPr/>
    </dgm:pt>
  </dgm:ptLst>
  <dgm:cxnLst>
    <dgm:cxn modelId="{C4559F08-9783-4945-AF1E-EF145EA160E3}" srcId="{340D139F-6AC4-A149-B2AC-63A5AEE3887B}" destId="{FCB966CF-41A9-FE4E-8534-6493A256A721}" srcOrd="1" destOrd="0" parTransId="{7742E94D-5047-214E-8B5A-8C5712F6E72B}" sibTransId="{4CFDEDBB-E9FE-D047-9AFA-DE8657AEEEFB}"/>
    <dgm:cxn modelId="{DC752021-ECBC-9449-913A-B7D2FC6F0987}" type="presOf" srcId="{FCB966CF-41A9-FE4E-8534-6493A256A721}" destId="{4878447C-9133-064C-A63B-96922EDA59B2}" srcOrd="0" destOrd="0" presId="urn:microsoft.com/office/officeart/2005/8/layout/lProcess2"/>
    <dgm:cxn modelId="{00C74025-6500-0347-9BAA-52A07543B207}" type="presOf" srcId="{340D139F-6AC4-A149-B2AC-63A5AEE3887B}" destId="{CBB94256-1A66-3342-8338-E7FC1B56FB6F}" srcOrd="0" destOrd="0" presId="urn:microsoft.com/office/officeart/2005/8/layout/lProcess2"/>
    <dgm:cxn modelId="{A891B82B-D8E9-ED49-8FCB-3328997D7C8F}" type="presOf" srcId="{9A071B03-F0EA-8040-A45E-18A61BF1A264}" destId="{336ADEF2-2128-494C-B94D-1E8434C45438}" srcOrd="0" destOrd="0" presId="urn:microsoft.com/office/officeart/2005/8/layout/lProcess2"/>
    <dgm:cxn modelId="{110C7F3A-8531-9841-9B2A-C4091AA82C47}" type="presOf" srcId="{F51A1986-6420-3C4C-9197-C8236FB18419}" destId="{C7129875-A8E4-5645-A1A2-27FFADB87397}" srcOrd="0" destOrd="0" presId="urn:microsoft.com/office/officeart/2005/8/layout/lProcess2"/>
    <dgm:cxn modelId="{4DC62F52-5941-D549-8D42-58478E00D391}" srcId="{9A071B03-F0EA-8040-A45E-18A61BF1A264}" destId="{F51A1986-6420-3C4C-9197-C8236FB18419}" srcOrd="0" destOrd="0" parTransId="{7CA345D0-1A53-6146-98E4-EE49A2B35B2E}" sibTransId="{8EF314FD-B355-A749-AF01-8DA5D1FDB184}"/>
    <dgm:cxn modelId="{A11E0374-EC2B-F044-85B0-A0164534321E}" srcId="{340D139F-6AC4-A149-B2AC-63A5AEE3887B}" destId="{ECFDA44B-A0FA-2743-AE05-87B14AA0207E}" srcOrd="2" destOrd="0" parTransId="{2D4BB2CE-D310-AC42-A205-9AC41913C57D}" sibTransId="{6E33A294-B6E8-1C45-A6D5-62611D6C9932}"/>
    <dgm:cxn modelId="{D2407058-0F35-4340-86AF-E2BC5064DC67}" type="presOf" srcId="{7E9E744E-43C3-E447-80EC-96AB0AC32192}" destId="{0B9AB37C-0E43-EC46-A2CF-D822AA6FCBB3}" srcOrd="0" destOrd="0" presId="urn:microsoft.com/office/officeart/2005/8/layout/lProcess2"/>
    <dgm:cxn modelId="{F0E1F5A9-E63A-3D4D-A83E-88BACE48B1E8}" type="presOf" srcId="{5F92E8BC-9C07-F643-B316-6A150584477A}" destId="{428417A8-6A25-8749-8A95-24021E1C036C}" srcOrd="0" destOrd="0" presId="urn:microsoft.com/office/officeart/2005/8/layout/lProcess2"/>
    <dgm:cxn modelId="{6C3172B1-5D60-1242-84FC-087A2B0C3E54}" type="presOf" srcId="{C19A684D-A29B-BD41-A7CA-D11064C4DDB7}" destId="{A6432EF8-95D4-024A-BD1C-F8ED0E2ED59E}" srcOrd="0" destOrd="0" presId="urn:microsoft.com/office/officeart/2005/8/layout/lProcess2"/>
    <dgm:cxn modelId="{4C83DFC3-F56A-A74D-9E2B-5C854D9F33BF}" srcId="{340D139F-6AC4-A149-B2AC-63A5AEE3887B}" destId="{C9F87660-CB4F-AD4B-86B8-36DCA13F586E}" srcOrd="0" destOrd="0" parTransId="{DF86AA95-2445-0348-918F-9E55D57E07D3}" sibTransId="{A44BBE8B-878A-6543-B285-4BB24569FA3C}"/>
    <dgm:cxn modelId="{48C4E4C7-D646-E64B-A128-B200AAC1B965}" srcId="{F51A1986-6420-3C4C-9197-C8236FB18419}" destId="{7E9E744E-43C3-E447-80EC-96AB0AC32192}" srcOrd="1" destOrd="0" parTransId="{2DBE5385-5492-EA42-A939-18A8C533107B}" sibTransId="{5B60279F-F144-524D-9803-C72087E2570C}"/>
    <dgm:cxn modelId="{390D9CDA-2EE3-0D42-A55B-BE2463BF8B1D}" type="presOf" srcId="{ECFDA44B-A0FA-2743-AE05-87B14AA0207E}" destId="{53D44847-F854-AC49-AC88-AFD482848B60}" srcOrd="0" destOrd="0" presId="urn:microsoft.com/office/officeart/2005/8/layout/lProcess2"/>
    <dgm:cxn modelId="{161CA1E4-57DF-9541-A6BA-FB6C5A289EB0}" srcId="{F51A1986-6420-3C4C-9197-C8236FB18419}" destId="{5F92E8BC-9C07-F643-B316-6A150584477A}" srcOrd="2" destOrd="0" parTransId="{DE23A99D-C06A-4D42-B101-92B16935EB27}" sibTransId="{38E51AD8-BFE4-A841-B956-BCB659A077DE}"/>
    <dgm:cxn modelId="{C45A58E6-4FA2-264F-9780-CEAFD0107E81}" srcId="{F51A1986-6420-3C4C-9197-C8236FB18419}" destId="{C19A684D-A29B-BD41-A7CA-D11064C4DDB7}" srcOrd="0" destOrd="0" parTransId="{7A9CE321-49AA-3D41-8F50-69470F50415D}" sibTransId="{265911FE-8211-444F-99BA-F18D84CE8F96}"/>
    <dgm:cxn modelId="{243DB3ED-E801-7149-BB9F-807CEA419242}" srcId="{9A071B03-F0EA-8040-A45E-18A61BF1A264}" destId="{340D139F-6AC4-A149-B2AC-63A5AEE3887B}" srcOrd="1" destOrd="0" parTransId="{378E04D1-9B6E-7C40-B806-E9B5F36E8AC9}" sibTransId="{0AEC5798-282F-9B44-8240-4F91A664AB99}"/>
    <dgm:cxn modelId="{264512EF-C538-7B47-9C00-B8A85AC38CD5}" type="presOf" srcId="{340D139F-6AC4-A149-B2AC-63A5AEE3887B}" destId="{D1D05D56-2AFF-DA43-B897-1F26BA98B937}" srcOrd="1" destOrd="0" presId="urn:microsoft.com/office/officeart/2005/8/layout/lProcess2"/>
    <dgm:cxn modelId="{B960FAF1-AA53-DA42-91FE-21136890B546}" type="presOf" srcId="{C9F87660-CB4F-AD4B-86B8-36DCA13F586E}" destId="{A8AB1412-EB8F-0B44-A6C7-7F6973DCDAE2}" srcOrd="0" destOrd="0" presId="urn:microsoft.com/office/officeart/2005/8/layout/lProcess2"/>
    <dgm:cxn modelId="{483A99F4-80E9-A949-BB92-826ECA16E37C}" type="presOf" srcId="{F51A1986-6420-3C4C-9197-C8236FB18419}" destId="{BCB04508-B61A-FD4F-8EAF-50FB4B17AE62}" srcOrd="1" destOrd="0" presId="urn:microsoft.com/office/officeart/2005/8/layout/lProcess2"/>
    <dgm:cxn modelId="{EC5749F2-10C7-4448-8409-750CD5DAE5C6}" type="presParOf" srcId="{336ADEF2-2128-494C-B94D-1E8434C45438}" destId="{397D827A-1B4E-6949-BFE3-05685E8BBA55}" srcOrd="0" destOrd="0" presId="urn:microsoft.com/office/officeart/2005/8/layout/lProcess2"/>
    <dgm:cxn modelId="{BB19B8CB-1EEE-114A-92A2-4AE93741EAF9}" type="presParOf" srcId="{397D827A-1B4E-6949-BFE3-05685E8BBA55}" destId="{C7129875-A8E4-5645-A1A2-27FFADB87397}" srcOrd="0" destOrd="0" presId="urn:microsoft.com/office/officeart/2005/8/layout/lProcess2"/>
    <dgm:cxn modelId="{07EFB8AF-461F-2E4C-B264-119B68B3D458}" type="presParOf" srcId="{397D827A-1B4E-6949-BFE3-05685E8BBA55}" destId="{BCB04508-B61A-FD4F-8EAF-50FB4B17AE62}" srcOrd="1" destOrd="0" presId="urn:microsoft.com/office/officeart/2005/8/layout/lProcess2"/>
    <dgm:cxn modelId="{39B79F3D-402B-7849-9220-1BECC6F60F1D}" type="presParOf" srcId="{397D827A-1B4E-6949-BFE3-05685E8BBA55}" destId="{5C156655-F676-FD44-A787-45295C093E04}" srcOrd="2" destOrd="0" presId="urn:microsoft.com/office/officeart/2005/8/layout/lProcess2"/>
    <dgm:cxn modelId="{884281BB-DB81-2943-91AD-29A8B557F69F}" type="presParOf" srcId="{5C156655-F676-FD44-A787-45295C093E04}" destId="{18D8EA14-D58A-2E4A-AFA7-C90EB2E2BC39}" srcOrd="0" destOrd="0" presId="urn:microsoft.com/office/officeart/2005/8/layout/lProcess2"/>
    <dgm:cxn modelId="{DE6C0187-B5BC-9F4E-832E-498050F8159B}" type="presParOf" srcId="{18D8EA14-D58A-2E4A-AFA7-C90EB2E2BC39}" destId="{A6432EF8-95D4-024A-BD1C-F8ED0E2ED59E}" srcOrd="0" destOrd="0" presId="urn:microsoft.com/office/officeart/2005/8/layout/lProcess2"/>
    <dgm:cxn modelId="{76EA5715-23B4-4F47-AA43-79E9A282C347}" type="presParOf" srcId="{18D8EA14-D58A-2E4A-AFA7-C90EB2E2BC39}" destId="{4E7EAE43-732B-DB4C-A850-52C639418C46}" srcOrd="1" destOrd="0" presId="urn:microsoft.com/office/officeart/2005/8/layout/lProcess2"/>
    <dgm:cxn modelId="{8C9FBA9B-07A8-4A45-8BE5-5FC1FF8C3F56}" type="presParOf" srcId="{18D8EA14-D58A-2E4A-AFA7-C90EB2E2BC39}" destId="{0B9AB37C-0E43-EC46-A2CF-D822AA6FCBB3}" srcOrd="2" destOrd="0" presId="urn:microsoft.com/office/officeart/2005/8/layout/lProcess2"/>
    <dgm:cxn modelId="{1D76A490-1430-4E4B-A4BD-50A25EAE1378}" type="presParOf" srcId="{18D8EA14-D58A-2E4A-AFA7-C90EB2E2BC39}" destId="{BEFD28DF-89BA-E742-9757-1B37738A6E58}" srcOrd="3" destOrd="0" presId="urn:microsoft.com/office/officeart/2005/8/layout/lProcess2"/>
    <dgm:cxn modelId="{6A75E4E9-B1BF-2A40-B734-3FDC4B1957CD}" type="presParOf" srcId="{18D8EA14-D58A-2E4A-AFA7-C90EB2E2BC39}" destId="{428417A8-6A25-8749-8A95-24021E1C036C}" srcOrd="4" destOrd="0" presId="urn:microsoft.com/office/officeart/2005/8/layout/lProcess2"/>
    <dgm:cxn modelId="{8CAD578A-3DE3-6245-80C8-0AD8A31A622A}" type="presParOf" srcId="{336ADEF2-2128-494C-B94D-1E8434C45438}" destId="{F63BBB5D-3AB7-F747-AA95-6D8215B04C0C}" srcOrd="1" destOrd="0" presId="urn:microsoft.com/office/officeart/2005/8/layout/lProcess2"/>
    <dgm:cxn modelId="{DD569832-90AA-C14B-B9AF-CA08D9C56DF0}" type="presParOf" srcId="{336ADEF2-2128-494C-B94D-1E8434C45438}" destId="{69534904-20B5-474A-9D25-CB6BFB99E51B}" srcOrd="2" destOrd="0" presId="urn:microsoft.com/office/officeart/2005/8/layout/lProcess2"/>
    <dgm:cxn modelId="{6B4C0AA4-F49B-6D4D-BA87-FFB339335A42}" type="presParOf" srcId="{69534904-20B5-474A-9D25-CB6BFB99E51B}" destId="{CBB94256-1A66-3342-8338-E7FC1B56FB6F}" srcOrd="0" destOrd="0" presId="urn:microsoft.com/office/officeart/2005/8/layout/lProcess2"/>
    <dgm:cxn modelId="{EF322800-8180-4140-9EE9-F61275E59AEC}" type="presParOf" srcId="{69534904-20B5-474A-9D25-CB6BFB99E51B}" destId="{D1D05D56-2AFF-DA43-B897-1F26BA98B937}" srcOrd="1" destOrd="0" presId="urn:microsoft.com/office/officeart/2005/8/layout/lProcess2"/>
    <dgm:cxn modelId="{FDA2518B-A3FE-C648-9BC0-E2B5261B6CF9}" type="presParOf" srcId="{69534904-20B5-474A-9D25-CB6BFB99E51B}" destId="{9E4E8079-6A15-EF43-91EB-9A011FAB6044}" srcOrd="2" destOrd="0" presId="urn:microsoft.com/office/officeart/2005/8/layout/lProcess2"/>
    <dgm:cxn modelId="{083348AE-AD31-2744-A71C-3494DB9B68F4}" type="presParOf" srcId="{9E4E8079-6A15-EF43-91EB-9A011FAB6044}" destId="{CA2B5A25-3CEB-AE41-B988-F26CD467EDAE}" srcOrd="0" destOrd="0" presId="urn:microsoft.com/office/officeart/2005/8/layout/lProcess2"/>
    <dgm:cxn modelId="{688FAC2F-5B19-6146-8F9A-3EC5FD92F5EB}" type="presParOf" srcId="{CA2B5A25-3CEB-AE41-B988-F26CD467EDAE}" destId="{A8AB1412-EB8F-0B44-A6C7-7F6973DCDAE2}" srcOrd="0" destOrd="0" presId="urn:microsoft.com/office/officeart/2005/8/layout/lProcess2"/>
    <dgm:cxn modelId="{65A082BC-08DA-474C-8AA0-5BBFDD1FD1E2}" type="presParOf" srcId="{CA2B5A25-3CEB-AE41-B988-F26CD467EDAE}" destId="{9BC8F1B2-08FE-164F-A197-73CC9DE6C890}" srcOrd="1" destOrd="0" presId="urn:microsoft.com/office/officeart/2005/8/layout/lProcess2"/>
    <dgm:cxn modelId="{BAA7F195-5B41-2F4F-9460-40117034BF06}" type="presParOf" srcId="{CA2B5A25-3CEB-AE41-B988-F26CD467EDAE}" destId="{4878447C-9133-064C-A63B-96922EDA59B2}" srcOrd="2" destOrd="0" presId="urn:microsoft.com/office/officeart/2005/8/layout/lProcess2"/>
    <dgm:cxn modelId="{6DE01592-4665-EB41-B985-3CDC3F9F3252}" type="presParOf" srcId="{CA2B5A25-3CEB-AE41-B988-F26CD467EDAE}" destId="{5C77DCC4-8DA8-F341-BA84-F9729B4CA1AB}" srcOrd="3" destOrd="0" presId="urn:microsoft.com/office/officeart/2005/8/layout/lProcess2"/>
    <dgm:cxn modelId="{1E25B2A3-A7A9-DA42-85A7-9BCA3E44A16B}" type="presParOf" srcId="{CA2B5A25-3CEB-AE41-B988-F26CD467EDAE}" destId="{53D44847-F854-AC49-AC88-AFD482848B60}"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09D1A903-F881-0E4D-956F-333F03EE4A00}"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E59C356B-D8C6-3A4B-9441-26877D83EBF0}">
      <dgm:prSet phldrT="[Text]"/>
      <dgm:spPr>
        <a:solidFill>
          <a:schemeClr val="tx2"/>
        </a:solidFill>
        <a:ln>
          <a:solidFill>
            <a:schemeClr val="bg2"/>
          </a:solidFill>
        </a:ln>
      </dgm:spPr>
      <dgm:t>
        <a:bodyPr/>
        <a:lstStyle/>
        <a:p>
          <a:r>
            <a:rPr lang="en-AU" dirty="0">
              <a:solidFill>
                <a:schemeClr val="tx2">
                  <a:lumMod val="10000"/>
                </a:schemeClr>
              </a:solidFill>
            </a:rPr>
            <a:t>A distributed intrusion detection system may need to deal with different audit record formats</a:t>
          </a:r>
          <a:endParaRPr lang="en-US" dirty="0"/>
        </a:p>
      </dgm:t>
    </dgm:pt>
    <dgm:pt modelId="{CAA7037F-F141-F142-81C7-2862B9AE7EA7}" type="parTrans" cxnId="{AB9144D3-7DA6-C34C-B19E-06C343B349FF}">
      <dgm:prSet/>
      <dgm:spPr/>
      <dgm:t>
        <a:bodyPr/>
        <a:lstStyle/>
        <a:p>
          <a:endParaRPr lang="en-US"/>
        </a:p>
      </dgm:t>
    </dgm:pt>
    <dgm:pt modelId="{8E3D2952-77CE-F447-AC52-C122ED3DA62F}" type="sibTrans" cxnId="{AB9144D3-7DA6-C34C-B19E-06C343B349FF}">
      <dgm:prSet/>
      <dgm:spPr/>
      <dgm:t>
        <a:bodyPr/>
        <a:lstStyle/>
        <a:p>
          <a:endParaRPr lang="en-US"/>
        </a:p>
      </dgm:t>
    </dgm:pt>
    <dgm:pt modelId="{AA728790-AA61-1746-891B-22197F88479D}">
      <dgm:prSet/>
      <dgm:spPr>
        <a:solidFill>
          <a:schemeClr val="tx2"/>
        </a:solidFill>
        <a:ln>
          <a:solidFill>
            <a:schemeClr val="bg2"/>
          </a:solidFill>
        </a:ln>
      </dgm:spPr>
      <dgm:t>
        <a:bodyPr/>
        <a:lstStyle/>
        <a:p>
          <a:r>
            <a:rPr lang="en-AU" dirty="0">
              <a:solidFill>
                <a:schemeClr val="tx2">
                  <a:lumMod val="10000"/>
                </a:schemeClr>
              </a:solidFill>
            </a:rPr>
            <a:t>One or more nodes in the network will serve as collection and analysis points for the data from the systems on the network</a:t>
          </a:r>
        </a:p>
      </dgm:t>
    </dgm:pt>
    <dgm:pt modelId="{C44D8EDE-E237-C048-85AE-6D7B5D0FC548}" type="parTrans" cxnId="{CE420209-4A1A-A348-860B-010BD0E48BDF}">
      <dgm:prSet/>
      <dgm:spPr/>
      <dgm:t>
        <a:bodyPr/>
        <a:lstStyle/>
        <a:p>
          <a:endParaRPr lang="en-US"/>
        </a:p>
      </dgm:t>
    </dgm:pt>
    <dgm:pt modelId="{F565E3BE-CF00-6D4D-9701-9DB81D0DEF96}" type="sibTrans" cxnId="{CE420209-4A1A-A348-860B-010BD0E48BDF}">
      <dgm:prSet/>
      <dgm:spPr/>
      <dgm:t>
        <a:bodyPr/>
        <a:lstStyle/>
        <a:p>
          <a:endParaRPr lang="en-US"/>
        </a:p>
      </dgm:t>
    </dgm:pt>
    <dgm:pt modelId="{C1A98ACF-4F4E-7240-954F-533F30881086}">
      <dgm:prSet/>
      <dgm:spPr>
        <a:solidFill>
          <a:schemeClr val="tx2"/>
        </a:solidFill>
        <a:ln>
          <a:solidFill>
            <a:schemeClr val="bg2"/>
          </a:solidFill>
        </a:ln>
      </dgm:spPr>
      <dgm:t>
        <a:bodyPr/>
        <a:lstStyle/>
        <a:p>
          <a:r>
            <a:rPr lang="en-AU" dirty="0">
              <a:solidFill>
                <a:schemeClr val="tx2">
                  <a:lumMod val="10000"/>
                </a:schemeClr>
              </a:solidFill>
            </a:rPr>
            <a:t>Either a centralized or decentralized architecture can be used</a:t>
          </a:r>
        </a:p>
      </dgm:t>
    </dgm:pt>
    <dgm:pt modelId="{B6E4FC3A-EA49-7B47-BE45-1427E358F801}" type="parTrans" cxnId="{C3304C37-AB81-6648-93F6-66CC972F52CA}">
      <dgm:prSet/>
      <dgm:spPr/>
      <dgm:t>
        <a:bodyPr/>
        <a:lstStyle/>
        <a:p>
          <a:endParaRPr lang="en-US"/>
        </a:p>
      </dgm:t>
    </dgm:pt>
    <dgm:pt modelId="{A0479096-BAA7-0F40-A9F0-6C0326115D16}" type="sibTrans" cxnId="{C3304C37-AB81-6648-93F6-66CC972F52CA}">
      <dgm:prSet/>
      <dgm:spPr/>
      <dgm:t>
        <a:bodyPr/>
        <a:lstStyle/>
        <a:p>
          <a:endParaRPr lang="en-US"/>
        </a:p>
      </dgm:t>
    </dgm:pt>
    <dgm:pt modelId="{C2749BD6-6373-BB47-8AB7-B09DAC201985}" type="pres">
      <dgm:prSet presAssocID="{09D1A903-F881-0E4D-956F-333F03EE4A00}" presName="Name0" presStyleCnt="0">
        <dgm:presLayoutVars>
          <dgm:dir/>
          <dgm:resizeHandles val="exact"/>
        </dgm:presLayoutVars>
      </dgm:prSet>
      <dgm:spPr/>
    </dgm:pt>
    <dgm:pt modelId="{5C6787B8-4426-474F-AA75-038A33AD1F14}" type="pres">
      <dgm:prSet presAssocID="{E59C356B-D8C6-3A4B-9441-26877D83EBF0}" presName="Name5" presStyleLbl="vennNode1" presStyleIdx="0" presStyleCnt="3">
        <dgm:presLayoutVars>
          <dgm:bulletEnabled val="1"/>
        </dgm:presLayoutVars>
      </dgm:prSet>
      <dgm:spPr/>
    </dgm:pt>
    <dgm:pt modelId="{9A44439F-86F9-A044-9677-418EDC5C8BF5}" type="pres">
      <dgm:prSet presAssocID="{8E3D2952-77CE-F447-AC52-C122ED3DA62F}" presName="space" presStyleCnt="0"/>
      <dgm:spPr/>
    </dgm:pt>
    <dgm:pt modelId="{A26A9B00-D80A-0846-BB2E-005629E2733D}" type="pres">
      <dgm:prSet presAssocID="{AA728790-AA61-1746-891B-22197F88479D}" presName="Name5" presStyleLbl="vennNode1" presStyleIdx="1" presStyleCnt="3">
        <dgm:presLayoutVars>
          <dgm:bulletEnabled val="1"/>
        </dgm:presLayoutVars>
      </dgm:prSet>
      <dgm:spPr/>
    </dgm:pt>
    <dgm:pt modelId="{F6FF3AB1-443D-BF49-A2B8-4422CE3307A2}" type="pres">
      <dgm:prSet presAssocID="{F565E3BE-CF00-6D4D-9701-9DB81D0DEF96}" presName="space" presStyleCnt="0"/>
      <dgm:spPr/>
    </dgm:pt>
    <dgm:pt modelId="{ED01CF86-1A37-AD4A-9F77-13C9FDDBFE9E}" type="pres">
      <dgm:prSet presAssocID="{C1A98ACF-4F4E-7240-954F-533F30881086}" presName="Name5" presStyleLbl="vennNode1" presStyleIdx="2" presStyleCnt="3">
        <dgm:presLayoutVars>
          <dgm:bulletEnabled val="1"/>
        </dgm:presLayoutVars>
      </dgm:prSet>
      <dgm:spPr/>
    </dgm:pt>
  </dgm:ptLst>
  <dgm:cxnLst>
    <dgm:cxn modelId="{CE420209-4A1A-A348-860B-010BD0E48BDF}" srcId="{09D1A903-F881-0E4D-956F-333F03EE4A00}" destId="{AA728790-AA61-1746-891B-22197F88479D}" srcOrd="1" destOrd="0" parTransId="{C44D8EDE-E237-C048-85AE-6D7B5D0FC548}" sibTransId="{F565E3BE-CF00-6D4D-9701-9DB81D0DEF96}"/>
    <dgm:cxn modelId="{8E38F323-2E8A-D74D-BDD1-D6B7BB7A53A7}" type="presOf" srcId="{AA728790-AA61-1746-891B-22197F88479D}" destId="{A26A9B00-D80A-0846-BB2E-005629E2733D}" srcOrd="0" destOrd="0" presId="urn:microsoft.com/office/officeart/2005/8/layout/venn3"/>
    <dgm:cxn modelId="{624DDF2D-1A38-E343-95C9-AF3532B10079}" type="presOf" srcId="{E59C356B-D8C6-3A4B-9441-26877D83EBF0}" destId="{5C6787B8-4426-474F-AA75-038A33AD1F14}" srcOrd="0" destOrd="0" presId="urn:microsoft.com/office/officeart/2005/8/layout/venn3"/>
    <dgm:cxn modelId="{C3304C37-AB81-6648-93F6-66CC972F52CA}" srcId="{09D1A903-F881-0E4D-956F-333F03EE4A00}" destId="{C1A98ACF-4F4E-7240-954F-533F30881086}" srcOrd="2" destOrd="0" parTransId="{B6E4FC3A-EA49-7B47-BE45-1427E358F801}" sibTransId="{A0479096-BAA7-0F40-A9F0-6C0326115D16}"/>
    <dgm:cxn modelId="{7D4E568F-9599-864A-B4A6-5AC3FD66DE8B}" type="presOf" srcId="{C1A98ACF-4F4E-7240-954F-533F30881086}" destId="{ED01CF86-1A37-AD4A-9F77-13C9FDDBFE9E}" srcOrd="0" destOrd="0" presId="urn:microsoft.com/office/officeart/2005/8/layout/venn3"/>
    <dgm:cxn modelId="{8F7A8498-2109-4F4B-8AC5-189F1F64CF50}" type="presOf" srcId="{09D1A903-F881-0E4D-956F-333F03EE4A00}" destId="{C2749BD6-6373-BB47-8AB7-B09DAC201985}" srcOrd="0" destOrd="0" presId="urn:microsoft.com/office/officeart/2005/8/layout/venn3"/>
    <dgm:cxn modelId="{AB9144D3-7DA6-C34C-B19E-06C343B349FF}" srcId="{09D1A903-F881-0E4D-956F-333F03EE4A00}" destId="{E59C356B-D8C6-3A4B-9441-26877D83EBF0}" srcOrd="0" destOrd="0" parTransId="{CAA7037F-F141-F142-81C7-2862B9AE7EA7}" sibTransId="{8E3D2952-77CE-F447-AC52-C122ED3DA62F}"/>
    <dgm:cxn modelId="{A45C292F-0A5B-D348-9E44-641228D916A9}" type="presParOf" srcId="{C2749BD6-6373-BB47-8AB7-B09DAC201985}" destId="{5C6787B8-4426-474F-AA75-038A33AD1F14}" srcOrd="0" destOrd="0" presId="urn:microsoft.com/office/officeart/2005/8/layout/venn3"/>
    <dgm:cxn modelId="{31965898-B682-8B44-9B02-02B761BF7A05}" type="presParOf" srcId="{C2749BD6-6373-BB47-8AB7-B09DAC201985}" destId="{9A44439F-86F9-A044-9677-418EDC5C8BF5}" srcOrd="1" destOrd="0" presId="urn:microsoft.com/office/officeart/2005/8/layout/venn3"/>
    <dgm:cxn modelId="{262A673F-246F-7643-8AB8-93E6855829C1}" type="presParOf" srcId="{C2749BD6-6373-BB47-8AB7-B09DAC201985}" destId="{A26A9B00-D80A-0846-BB2E-005629E2733D}" srcOrd="2" destOrd="0" presId="urn:microsoft.com/office/officeart/2005/8/layout/venn3"/>
    <dgm:cxn modelId="{508EF439-E7B1-8941-AC6E-14EB0504A916}" type="presParOf" srcId="{C2749BD6-6373-BB47-8AB7-B09DAC201985}" destId="{F6FF3AB1-443D-BF49-A2B8-4422CE3307A2}" srcOrd="3" destOrd="0" presId="urn:microsoft.com/office/officeart/2005/8/layout/venn3"/>
    <dgm:cxn modelId="{D4C28C75-8CF9-DB42-9674-AF704451B0B6}" type="presParOf" srcId="{C2749BD6-6373-BB47-8AB7-B09DAC201985}" destId="{ED01CF86-1A37-AD4A-9F77-13C9FDDBFE9E}"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92E78805-32B8-544D-ADD4-B5F0C6B03380}"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FD22BFE5-BCC9-CE43-9CDC-C1E88663796C}">
      <dgm:prSet phldrT="[Text]"/>
      <dgm:spPr>
        <a:effectLst/>
      </dgm:spPr>
      <dgm:t>
        <a:bodyPr/>
        <a:lstStyle/>
        <a:p>
          <a:r>
            <a:rPr lang="en-AU" dirty="0">
              <a:solidFill>
                <a:schemeClr val="tx1"/>
              </a:solidFill>
            </a:rPr>
            <a:t>Has no production value</a:t>
          </a:r>
          <a:endParaRPr lang="en-US" dirty="0">
            <a:solidFill>
              <a:schemeClr val="tx1"/>
            </a:solidFill>
          </a:endParaRPr>
        </a:p>
      </dgm:t>
    </dgm:pt>
    <dgm:pt modelId="{A9717456-3E92-4348-A469-17B7B20F817F}" type="parTrans" cxnId="{A6C04557-D09D-FF43-8C8C-E2E47E2B3FB5}">
      <dgm:prSet/>
      <dgm:spPr/>
      <dgm:t>
        <a:bodyPr/>
        <a:lstStyle/>
        <a:p>
          <a:endParaRPr lang="en-US"/>
        </a:p>
      </dgm:t>
    </dgm:pt>
    <dgm:pt modelId="{538E5F97-D517-7C40-BA97-1346113DDE1E}" type="sibTrans" cxnId="{A6C04557-D09D-FF43-8C8C-E2E47E2B3FB5}">
      <dgm:prSet/>
      <dgm:spPr/>
      <dgm:t>
        <a:bodyPr/>
        <a:lstStyle/>
        <a:p>
          <a:endParaRPr lang="en-US"/>
        </a:p>
      </dgm:t>
    </dgm:pt>
    <dgm:pt modelId="{B2A966AC-EAF0-7A48-A27E-823D7DBC8376}">
      <dgm:prSet/>
      <dgm:spPr/>
      <dgm:t>
        <a:bodyPr/>
        <a:lstStyle/>
        <a:p>
          <a:r>
            <a:rPr lang="en-AU" dirty="0">
              <a:solidFill>
                <a:schemeClr val="tx2">
                  <a:lumMod val="10000"/>
                </a:schemeClr>
              </a:solidFill>
            </a:rPr>
            <a:t>These systems are filled with fabricated information designed to appear valuable but that a legitimate user of the system wouldn’t access</a:t>
          </a:r>
        </a:p>
      </dgm:t>
    </dgm:pt>
    <dgm:pt modelId="{148B1F55-95A1-2745-99EA-6B044BF64EA9}" type="parTrans" cxnId="{56AC7FD5-AD97-584C-BC59-9E39040306A3}">
      <dgm:prSet/>
      <dgm:spPr/>
      <dgm:t>
        <a:bodyPr/>
        <a:lstStyle/>
        <a:p>
          <a:endParaRPr lang="en-US"/>
        </a:p>
      </dgm:t>
    </dgm:pt>
    <dgm:pt modelId="{41EAFAA7-AEB6-7647-95D5-99431B1AB6A4}" type="sibTrans" cxnId="{56AC7FD5-AD97-584C-BC59-9E39040306A3}">
      <dgm:prSet/>
      <dgm:spPr/>
      <dgm:t>
        <a:bodyPr/>
        <a:lstStyle/>
        <a:p>
          <a:endParaRPr lang="en-US"/>
        </a:p>
      </dgm:t>
    </dgm:pt>
    <dgm:pt modelId="{547824F4-3BF9-704A-AFFF-165E4495CBE8}">
      <dgm:prSet/>
      <dgm:spPr/>
      <dgm:t>
        <a:bodyPr/>
        <a:lstStyle/>
        <a:p>
          <a:r>
            <a:rPr lang="en-AU" dirty="0">
              <a:solidFill>
                <a:schemeClr val="tx2">
                  <a:lumMod val="10000"/>
                </a:schemeClr>
              </a:solidFill>
            </a:rPr>
            <a:t>Thus, any attempt to communicate with the system is most likely a probe, scan, or attack</a:t>
          </a:r>
        </a:p>
      </dgm:t>
    </dgm:pt>
    <dgm:pt modelId="{5A582B86-5E8A-0C4F-B59C-B5B89464049C}" type="parTrans" cxnId="{25443F04-6863-7D46-970B-3D1F887EC957}">
      <dgm:prSet/>
      <dgm:spPr/>
      <dgm:t>
        <a:bodyPr/>
        <a:lstStyle/>
        <a:p>
          <a:endParaRPr lang="en-US"/>
        </a:p>
      </dgm:t>
    </dgm:pt>
    <dgm:pt modelId="{E8823F87-140E-DD49-9DB8-E2BEC87EB489}" type="sibTrans" cxnId="{25443F04-6863-7D46-970B-3D1F887EC957}">
      <dgm:prSet/>
      <dgm:spPr/>
      <dgm:t>
        <a:bodyPr/>
        <a:lstStyle/>
        <a:p>
          <a:endParaRPr lang="en-US"/>
        </a:p>
      </dgm:t>
    </dgm:pt>
    <dgm:pt modelId="{99167603-DEA8-DC45-818F-8C7377DA4FD9}">
      <dgm:prSet/>
      <dgm:spPr>
        <a:effectLst/>
      </dgm:spPr>
      <dgm:t>
        <a:bodyPr/>
        <a:lstStyle/>
        <a:p>
          <a:r>
            <a:rPr lang="en-AU" dirty="0">
              <a:solidFill>
                <a:schemeClr val="tx1"/>
              </a:solidFill>
            </a:rPr>
            <a:t>Designed to:</a:t>
          </a:r>
        </a:p>
      </dgm:t>
    </dgm:pt>
    <dgm:pt modelId="{A1B29AB2-E037-E94F-A837-A1A7C595BAE8}" type="parTrans" cxnId="{F9199B03-F97A-994F-A59B-E3B1DAC3E005}">
      <dgm:prSet/>
      <dgm:spPr/>
      <dgm:t>
        <a:bodyPr/>
        <a:lstStyle/>
        <a:p>
          <a:endParaRPr lang="en-US"/>
        </a:p>
      </dgm:t>
    </dgm:pt>
    <dgm:pt modelId="{839515E7-A345-4B43-A380-56885D7B4665}" type="sibTrans" cxnId="{F9199B03-F97A-994F-A59B-E3B1DAC3E005}">
      <dgm:prSet/>
      <dgm:spPr/>
      <dgm:t>
        <a:bodyPr/>
        <a:lstStyle/>
        <a:p>
          <a:endParaRPr lang="en-US"/>
        </a:p>
      </dgm:t>
    </dgm:pt>
    <dgm:pt modelId="{C767E902-7FB6-A740-98EA-0BF9B0FB55FD}">
      <dgm:prSet/>
      <dgm:spPr/>
      <dgm:t>
        <a:bodyPr/>
        <a:lstStyle/>
        <a:p>
          <a:r>
            <a:rPr lang="en-AU">
              <a:solidFill>
                <a:schemeClr val="tx2">
                  <a:lumMod val="10000"/>
                </a:schemeClr>
              </a:solidFill>
            </a:rPr>
            <a:t>Divert an attacker from accessing critical systems</a:t>
          </a:r>
          <a:endParaRPr lang="en-AU" dirty="0">
            <a:solidFill>
              <a:schemeClr val="tx2">
                <a:lumMod val="10000"/>
              </a:schemeClr>
            </a:solidFill>
          </a:endParaRPr>
        </a:p>
      </dgm:t>
    </dgm:pt>
    <dgm:pt modelId="{F8461FA0-A6AF-CA45-9900-115A9862A0F2}" type="parTrans" cxnId="{FDDD5DB7-940B-5945-8D80-DDF52935A51F}">
      <dgm:prSet/>
      <dgm:spPr/>
      <dgm:t>
        <a:bodyPr/>
        <a:lstStyle/>
        <a:p>
          <a:endParaRPr lang="en-US"/>
        </a:p>
      </dgm:t>
    </dgm:pt>
    <dgm:pt modelId="{FD4BA147-9903-7441-98E1-DBE63E3762DC}" type="sibTrans" cxnId="{FDDD5DB7-940B-5945-8D80-DDF52935A51F}">
      <dgm:prSet/>
      <dgm:spPr/>
      <dgm:t>
        <a:bodyPr/>
        <a:lstStyle/>
        <a:p>
          <a:endParaRPr lang="en-US"/>
        </a:p>
      </dgm:t>
    </dgm:pt>
    <dgm:pt modelId="{A83BC7E6-D570-4F4A-8E67-7369F7BB7D9E}">
      <dgm:prSet/>
      <dgm:spPr/>
      <dgm:t>
        <a:bodyPr/>
        <a:lstStyle/>
        <a:p>
          <a:r>
            <a:rPr lang="en-AU">
              <a:solidFill>
                <a:schemeClr val="tx2">
                  <a:lumMod val="10000"/>
                </a:schemeClr>
              </a:solidFill>
            </a:rPr>
            <a:t>Collect information about the attacker’s activity</a:t>
          </a:r>
          <a:endParaRPr lang="en-AU" dirty="0">
            <a:solidFill>
              <a:schemeClr val="tx2">
                <a:lumMod val="10000"/>
              </a:schemeClr>
            </a:solidFill>
          </a:endParaRPr>
        </a:p>
      </dgm:t>
    </dgm:pt>
    <dgm:pt modelId="{35DC592C-5CC3-9D47-8851-00A0344FABA5}" type="parTrans" cxnId="{4FA43C36-2965-D549-859F-86FD09602718}">
      <dgm:prSet/>
      <dgm:spPr/>
      <dgm:t>
        <a:bodyPr/>
        <a:lstStyle/>
        <a:p>
          <a:endParaRPr lang="en-US"/>
        </a:p>
      </dgm:t>
    </dgm:pt>
    <dgm:pt modelId="{CFFD6625-0A82-4544-9AE2-30F27735CC6D}" type="sibTrans" cxnId="{4FA43C36-2965-D549-859F-86FD09602718}">
      <dgm:prSet/>
      <dgm:spPr/>
      <dgm:t>
        <a:bodyPr/>
        <a:lstStyle/>
        <a:p>
          <a:endParaRPr lang="en-US"/>
        </a:p>
      </dgm:t>
    </dgm:pt>
    <dgm:pt modelId="{FBDC50A4-4220-7241-A685-5289CDF58F7F}">
      <dgm:prSet/>
      <dgm:spPr/>
      <dgm:t>
        <a:bodyPr/>
        <a:lstStyle/>
        <a:p>
          <a:r>
            <a:rPr lang="en-AU">
              <a:solidFill>
                <a:schemeClr val="tx2">
                  <a:lumMod val="10000"/>
                </a:schemeClr>
              </a:solidFill>
            </a:rPr>
            <a:t>Encourage the attacker to stay on the system long enough for administrators to respond</a:t>
          </a:r>
          <a:endParaRPr lang="en-AU" dirty="0">
            <a:solidFill>
              <a:schemeClr val="tx2">
                <a:lumMod val="10000"/>
              </a:schemeClr>
            </a:solidFill>
          </a:endParaRPr>
        </a:p>
      </dgm:t>
    </dgm:pt>
    <dgm:pt modelId="{9C6CBA1C-6E06-B046-9087-037F77BDD84C}" type="parTrans" cxnId="{9950271C-137A-774C-BB9D-00BFC72E7C47}">
      <dgm:prSet/>
      <dgm:spPr/>
      <dgm:t>
        <a:bodyPr/>
        <a:lstStyle/>
        <a:p>
          <a:endParaRPr lang="en-US"/>
        </a:p>
      </dgm:t>
    </dgm:pt>
    <dgm:pt modelId="{CCFBB25A-FF8D-534A-994C-147F76D99861}" type="sibTrans" cxnId="{9950271C-137A-774C-BB9D-00BFC72E7C47}">
      <dgm:prSet/>
      <dgm:spPr/>
      <dgm:t>
        <a:bodyPr/>
        <a:lstStyle/>
        <a:p>
          <a:endParaRPr lang="en-US"/>
        </a:p>
      </dgm:t>
    </dgm:pt>
    <dgm:pt modelId="{7F471238-9685-D84D-A596-1FDCE171B07E}" type="pres">
      <dgm:prSet presAssocID="{92E78805-32B8-544D-ADD4-B5F0C6B03380}" presName="Name0" presStyleCnt="0">
        <dgm:presLayoutVars>
          <dgm:dir/>
          <dgm:animLvl val="lvl"/>
          <dgm:resizeHandles val="exact"/>
        </dgm:presLayoutVars>
      </dgm:prSet>
      <dgm:spPr/>
    </dgm:pt>
    <dgm:pt modelId="{637D7983-1457-3142-8EAB-0C767E0E719D}" type="pres">
      <dgm:prSet presAssocID="{FD22BFE5-BCC9-CE43-9CDC-C1E88663796C}" presName="linNode" presStyleCnt="0"/>
      <dgm:spPr/>
    </dgm:pt>
    <dgm:pt modelId="{8C97319F-6FEE-D04B-9976-3FFABF76DB0A}" type="pres">
      <dgm:prSet presAssocID="{FD22BFE5-BCC9-CE43-9CDC-C1E88663796C}" presName="parentText" presStyleLbl="node1" presStyleIdx="0" presStyleCnt="2" custLinFactNeighborX="0" custLinFactNeighborY="-3">
        <dgm:presLayoutVars>
          <dgm:chMax val="1"/>
          <dgm:bulletEnabled val="1"/>
        </dgm:presLayoutVars>
      </dgm:prSet>
      <dgm:spPr/>
    </dgm:pt>
    <dgm:pt modelId="{78056889-F23F-EE47-8CE3-F0CCD6658585}" type="pres">
      <dgm:prSet presAssocID="{FD22BFE5-BCC9-CE43-9CDC-C1E88663796C}" presName="descendantText" presStyleLbl="alignAccFollowNode1" presStyleIdx="0" presStyleCnt="2">
        <dgm:presLayoutVars>
          <dgm:bulletEnabled val="1"/>
        </dgm:presLayoutVars>
      </dgm:prSet>
      <dgm:spPr/>
    </dgm:pt>
    <dgm:pt modelId="{81B79C0E-C286-7244-BC99-4BA1AD041F48}" type="pres">
      <dgm:prSet presAssocID="{538E5F97-D517-7C40-BA97-1346113DDE1E}" presName="sp" presStyleCnt="0"/>
      <dgm:spPr/>
    </dgm:pt>
    <dgm:pt modelId="{FFA6B74D-AEBC-7B48-8A10-4BBF20603F27}" type="pres">
      <dgm:prSet presAssocID="{99167603-DEA8-DC45-818F-8C7377DA4FD9}" presName="linNode" presStyleCnt="0"/>
      <dgm:spPr/>
    </dgm:pt>
    <dgm:pt modelId="{D7F72534-A69F-5147-AF1A-B30C537FAF05}" type="pres">
      <dgm:prSet presAssocID="{99167603-DEA8-DC45-818F-8C7377DA4FD9}" presName="parentText" presStyleLbl="node1" presStyleIdx="1" presStyleCnt="2" custLinFactNeighborX="0" custLinFactNeighborY="1227">
        <dgm:presLayoutVars>
          <dgm:chMax val="1"/>
          <dgm:bulletEnabled val="1"/>
        </dgm:presLayoutVars>
      </dgm:prSet>
      <dgm:spPr/>
    </dgm:pt>
    <dgm:pt modelId="{330A9AA6-BD24-EE4F-AA78-CE86A2E56E6E}" type="pres">
      <dgm:prSet presAssocID="{99167603-DEA8-DC45-818F-8C7377DA4FD9}" presName="descendantText" presStyleLbl="alignAccFollowNode1" presStyleIdx="1" presStyleCnt="2">
        <dgm:presLayoutVars>
          <dgm:bulletEnabled val="1"/>
        </dgm:presLayoutVars>
      </dgm:prSet>
      <dgm:spPr/>
    </dgm:pt>
  </dgm:ptLst>
  <dgm:cxnLst>
    <dgm:cxn modelId="{FB234E03-2BBC-B347-88EA-FDA47AC04D58}" type="presOf" srcId="{99167603-DEA8-DC45-818F-8C7377DA4FD9}" destId="{D7F72534-A69F-5147-AF1A-B30C537FAF05}" srcOrd="0" destOrd="0" presId="urn:microsoft.com/office/officeart/2005/8/layout/vList5"/>
    <dgm:cxn modelId="{F9199B03-F97A-994F-A59B-E3B1DAC3E005}" srcId="{92E78805-32B8-544D-ADD4-B5F0C6B03380}" destId="{99167603-DEA8-DC45-818F-8C7377DA4FD9}" srcOrd="1" destOrd="0" parTransId="{A1B29AB2-E037-E94F-A837-A1A7C595BAE8}" sibTransId="{839515E7-A345-4B43-A380-56885D7B4665}"/>
    <dgm:cxn modelId="{25443F04-6863-7D46-970B-3D1F887EC957}" srcId="{FD22BFE5-BCC9-CE43-9CDC-C1E88663796C}" destId="{547824F4-3BF9-704A-AFFF-165E4495CBE8}" srcOrd="1" destOrd="0" parTransId="{5A582B86-5E8A-0C4F-B59C-B5B89464049C}" sibTransId="{E8823F87-140E-DD49-9DB8-E2BEC87EB489}"/>
    <dgm:cxn modelId="{5D475C09-C140-E140-B031-F1EEB20047D3}" type="presOf" srcId="{FBDC50A4-4220-7241-A685-5289CDF58F7F}" destId="{330A9AA6-BD24-EE4F-AA78-CE86A2E56E6E}" srcOrd="0" destOrd="2" presId="urn:microsoft.com/office/officeart/2005/8/layout/vList5"/>
    <dgm:cxn modelId="{E7C52815-0AE4-1645-9143-C56E83557222}" type="presOf" srcId="{A83BC7E6-D570-4F4A-8E67-7369F7BB7D9E}" destId="{330A9AA6-BD24-EE4F-AA78-CE86A2E56E6E}" srcOrd="0" destOrd="1" presId="urn:microsoft.com/office/officeart/2005/8/layout/vList5"/>
    <dgm:cxn modelId="{AE6A0718-BE03-4947-BC4B-DED036B740A2}" type="presOf" srcId="{547824F4-3BF9-704A-AFFF-165E4495CBE8}" destId="{78056889-F23F-EE47-8CE3-F0CCD6658585}" srcOrd="0" destOrd="1" presId="urn:microsoft.com/office/officeart/2005/8/layout/vList5"/>
    <dgm:cxn modelId="{9950271C-137A-774C-BB9D-00BFC72E7C47}" srcId="{99167603-DEA8-DC45-818F-8C7377DA4FD9}" destId="{FBDC50A4-4220-7241-A685-5289CDF58F7F}" srcOrd="2" destOrd="0" parTransId="{9C6CBA1C-6E06-B046-9087-037F77BDD84C}" sibTransId="{CCFBB25A-FF8D-534A-994C-147F76D99861}"/>
    <dgm:cxn modelId="{4FA43C36-2965-D549-859F-86FD09602718}" srcId="{99167603-DEA8-DC45-818F-8C7377DA4FD9}" destId="{A83BC7E6-D570-4F4A-8E67-7369F7BB7D9E}" srcOrd="1" destOrd="0" parTransId="{35DC592C-5CC3-9D47-8851-00A0344FABA5}" sibTransId="{CFFD6625-0A82-4544-9AE2-30F27735CC6D}"/>
    <dgm:cxn modelId="{B1C2AF44-A139-564E-87D4-736A85F9C01B}" type="presOf" srcId="{B2A966AC-EAF0-7A48-A27E-823D7DBC8376}" destId="{78056889-F23F-EE47-8CE3-F0CCD6658585}" srcOrd="0" destOrd="0" presId="urn:microsoft.com/office/officeart/2005/8/layout/vList5"/>
    <dgm:cxn modelId="{A6C04557-D09D-FF43-8C8C-E2E47E2B3FB5}" srcId="{92E78805-32B8-544D-ADD4-B5F0C6B03380}" destId="{FD22BFE5-BCC9-CE43-9CDC-C1E88663796C}" srcOrd="0" destOrd="0" parTransId="{A9717456-3E92-4348-A469-17B7B20F817F}" sibTransId="{538E5F97-D517-7C40-BA97-1346113DDE1E}"/>
    <dgm:cxn modelId="{41873386-2FF3-8C4C-AC52-BCCDA0F34ECA}" type="presOf" srcId="{FD22BFE5-BCC9-CE43-9CDC-C1E88663796C}" destId="{8C97319F-6FEE-D04B-9976-3FFABF76DB0A}" srcOrd="0" destOrd="0" presId="urn:microsoft.com/office/officeart/2005/8/layout/vList5"/>
    <dgm:cxn modelId="{FDDD5DB7-940B-5945-8D80-DDF52935A51F}" srcId="{99167603-DEA8-DC45-818F-8C7377DA4FD9}" destId="{C767E902-7FB6-A740-98EA-0BF9B0FB55FD}" srcOrd="0" destOrd="0" parTransId="{F8461FA0-A6AF-CA45-9900-115A9862A0F2}" sibTransId="{FD4BA147-9903-7441-98E1-DBE63E3762DC}"/>
    <dgm:cxn modelId="{8786B6D3-84BC-7849-AAC6-DD79E44AF65B}" type="presOf" srcId="{C767E902-7FB6-A740-98EA-0BF9B0FB55FD}" destId="{330A9AA6-BD24-EE4F-AA78-CE86A2E56E6E}" srcOrd="0" destOrd="0" presId="urn:microsoft.com/office/officeart/2005/8/layout/vList5"/>
    <dgm:cxn modelId="{56AC7FD5-AD97-584C-BC59-9E39040306A3}" srcId="{FD22BFE5-BCC9-CE43-9CDC-C1E88663796C}" destId="{B2A966AC-EAF0-7A48-A27E-823D7DBC8376}" srcOrd="0" destOrd="0" parTransId="{148B1F55-95A1-2745-99EA-6B044BF64EA9}" sibTransId="{41EAFAA7-AEB6-7647-95D5-99431B1AB6A4}"/>
    <dgm:cxn modelId="{4C5625DB-CE13-2A4D-81FC-92DE1EC5BEA5}" type="presOf" srcId="{92E78805-32B8-544D-ADD4-B5F0C6B03380}" destId="{7F471238-9685-D84D-A596-1FDCE171B07E}" srcOrd="0" destOrd="0" presId="urn:microsoft.com/office/officeart/2005/8/layout/vList5"/>
    <dgm:cxn modelId="{0AEBFEF4-92B0-E042-9D9F-77426E34973A}" type="presParOf" srcId="{7F471238-9685-D84D-A596-1FDCE171B07E}" destId="{637D7983-1457-3142-8EAB-0C767E0E719D}" srcOrd="0" destOrd="0" presId="urn:microsoft.com/office/officeart/2005/8/layout/vList5"/>
    <dgm:cxn modelId="{AA8529D6-9CEE-8D4A-B571-DB38DBD16746}" type="presParOf" srcId="{637D7983-1457-3142-8EAB-0C767E0E719D}" destId="{8C97319F-6FEE-D04B-9976-3FFABF76DB0A}" srcOrd="0" destOrd="0" presId="urn:microsoft.com/office/officeart/2005/8/layout/vList5"/>
    <dgm:cxn modelId="{DFC92D67-F5B1-2D40-AFC7-F6E171B5B28E}" type="presParOf" srcId="{637D7983-1457-3142-8EAB-0C767E0E719D}" destId="{78056889-F23F-EE47-8CE3-F0CCD6658585}" srcOrd="1" destOrd="0" presId="urn:microsoft.com/office/officeart/2005/8/layout/vList5"/>
    <dgm:cxn modelId="{C9C9908D-7448-EC4C-B4BB-4918BEF44088}" type="presParOf" srcId="{7F471238-9685-D84D-A596-1FDCE171B07E}" destId="{81B79C0E-C286-7244-BC99-4BA1AD041F48}" srcOrd="1" destOrd="0" presId="urn:microsoft.com/office/officeart/2005/8/layout/vList5"/>
    <dgm:cxn modelId="{CB159FD4-7851-234C-806D-9B8BF887FF67}" type="presParOf" srcId="{7F471238-9685-D84D-A596-1FDCE171B07E}" destId="{FFA6B74D-AEBC-7B48-8A10-4BBF20603F27}" srcOrd="2" destOrd="0" presId="urn:microsoft.com/office/officeart/2005/8/layout/vList5"/>
    <dgm:cxn modelId="{8E74C931-5CD7-174D-9825-4E3250E44C54}" type="presParOf" srcId="{FFA6B74D-AEBC-7B48-8A10-4BBF20603F27}" destId="{D7F72534-A69F-5147-AF1A-B30C537FAF05}" srcOrd="0" destOrd="0" presId="urn:microsoft.com/office/officeart/2005/8/layout/vList5"/>
    <dgm:cxn modelId="{E71A2E7E-3C42-F04D-93BD-6E6BBF58B1A9}" type="presParOf" srcId="{FFA6B74D-AEBC-7B48-8A10-4BBF20603F27}" destId="{330A9AA6-BD24-EE4F-AA78-CE86A2E56E6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263BACA8-498D-AC46-B74C-FB0755846CB6}"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788CC790-2BD1-2A4C-896B-A17D6105902C}">
      <dgm:prSet/>
      <dgm:spPr>
        <a:solidFill>
          <a:schemeClr val="tx2"/>
        </a:solidFill>
        <a:ln>
          <a:solidFill>
            <a:schemeClr val="bg2"/>
          </a:solidFill>
        </a:ln>
      </dgm:spPr>
      <dgm:t>
        <a:bodyPr/>
        <a:lstStyle/>
        <a:p>
          <a:pPr rtl="0"/>
          <a:r>
            <a:rPr lang="en-US" b="1" i="0" dirty="0">
              <a:solidFill>
                <a:schemeClr val="tx2">
                  <a:lumMod val="10000"/>
                </a:schemeClr>
              </a:solidFill>
            </a:rPr>
            <a:t>Workstation hijacking</a:t>
          </a:r>
        </a:p>
      </dgm:t>
    </dgm:pt>
    <dgm:pt modelId="{6E5AE24B-A1A1-6045-9938-40E618929542}" type="parTrans" cxnId="{5E0BB7D0-2CE1-1346-9D55-892326D02C33}">
      <dgm:prSet/>
      <dgm:spPr/>
      <dgm:t>
        <a:bodyPr/>
        <a:lstStyle/>
        <a:p>
          <a:endParaRPr lang="en-US"/>
        </a:p>
      </dgm:t>
    </dgm:pt>
    <dgm:pt modelId="{30456D73-8E82-A649-A740-1879C6D33282}" type="sibTrans" cxnId="{5E0BB7D0-2CE1-1346-9D55-892326D02C33}">
      <dgm:prSet/>
      <dgm:spPr/>
      <dgm:t>
        <a:bodyPr/>
        <a:lstStyle/>
        <a:p>
          <a:endParaRPr lang="en-US"/>
        </a:p>
      </dgm:t>
    </dgm:pt>
    <dgm:pt modelId="{A94F765E-A8CD-F742-8277-DB14D611B02C}">
      <dgm:prSet/>
      <dgm:spPr>
        <a:solidFill>
          <a:schemeClr val="tx2"/>
        </a:solidFill>
        <a:ln>
          <a:solidFill>
            <a:schemeClr val="bg2"/>
          </a:solidFill>
        </a:ln>
      </dgm:spPr>
      <dgm:t>
        <a:bodyPr/>
        <a:lstStyle/>
        <a:p>
          <a:pPr rtl="0"/>
          <a:r>
            <a:rPr lang="en-US" b="1" i="0" dirty="0">
              <a:solidFill>
                <a:schemeClr val="tx2">
                  <a:lumMod val="10000"/>
                </a:schemeClr>
              </a:solidFill>
            </a:rPr>
            <a:t>The attacker waits until a logged-in workstation is unattended</a:t>
          </a:r>
        </a:p>
      </dgm:t>
    </dgm:pt>
    <dgm:pt modelId="{E57A9E1C-6B71-824C-A170-89417A90FC54}" type="parTrans" cxnId="{19CD3762-AFC4-264A-B609-37A421AEAE47}">
      <dgm:prSet/>
      <dgm:spPr/>
      <dgm:t>
        <a:bodyPr/>
        <a:lstStyle/>
        <a:p>
          <a:endParaRPr lang="en-US"/>
        </a:p>
      </dgm:t>
    </dgm:pt>
    <dgm:pt modelId="{FB487196-9F38-5140-9F1F-A8B1EB25D6CE}" type="sibTrans" cxnId="{19CD3762-AFC4-264A-B609-37A421AEAE47}">
      <dgm:prSet/>
      <dgm:spPr/>
      <dgm:t>
        <a:bodyPr/>
        <a:lstStyle/>
        <a:p>
          <a:endParaRPr lang="en-US"/>
        </a:p>
      </dgm:t>
    </dgm:pt>
    <dgm:pt modelId="{E386BC7F-C533-6F45-ABF6-86DE51A767D7}">
      <dgm:prSet/>
      <dgm:spPr>
        <a:solidFill>
          <a:schemeClr val="tx2"/>
        </a:solidFill>
        <a:ln>
          <a:solidFill>
            <a:schemeClr val="bg2"/>
          </a:solidFill>
        </a:ln>
      </dgm:spPr>
      <dgm:t>
        <a:bodyPr/>
        <a:lstStyle/>
        <a:p>
          <a:pPr rtl="0"/>
          <a:r>
            <a:rPr lang="en-US" b="1" i="0" dirty="0">
              <a:solidFill>
                <a:schemeClr val="tx2">
                  <a:lumMod val="10000"/>
                </a:schemeClr>
              </a:solidFill>
            </a:rPr>
            <a:t>The standard countermeasure is automatically logging the workstation out after a period of inactivity</a:t>
          </a:r>
        </a:p>
      </dgm:t>
    </dgm:pt>
    <dgm:pt modelId="{A8044B05-718C-E449-A9D2-5CB2C50C6C2B}" type="parTrans" cxnId="{FC68956E-9F17-1F40-AF08-704F8C231740}">
      <dgm:prSet/>
      <dgm:spPr/>
      <dgm:t>
        <a:bodyPr/>
        <a:lstStyle/>
        <a:p>
          <a:endParaRPr lang="en-US"/>
        </a:p>
      </dgm:t>
    </dgm:pt>
    <dgm:pt modelId="{809D7A26-50C3-374D-89FB-BDCDFA450B68}" type="sibTrans" cxnId="{FC68956E-9F17-1F40-AF08-704F8C231740}">
      <dgm:prSet/>
      <dgm:spPr/>
      <dgm:t>
        <a:bodyPr/>
        <a:lstStyle/>
        <a:p>
          <a:endParaRPr lang="en-US"/>
        </a:p>
      </dgm:t>
    </dgm:pt>
    <dgm:pt modelId="{A5C196C3-A860-0B41-B060-04881B00345D}">
      <dgm:prSet/>
      <dgm:spPr>
        <a:solidFill>
          <a:schemeClr val="tx2"/>
        </a:solidFill>
        <a:ln>
          <a:solidFill>
            <a:schemeClr val="bg2"/>
          </a:solidFill>
        </a:ln>
      </dgm:spPr>
      <dgm:t>
        <a:bodyPr/>
        <a:lstStyle/>
        <a:p>
          <a:pPr rtl="0"/>
          <a:r>
            <a:rPr lang="en-US" b="1" i="0" dirty="0">
              <a:solidFill>
                <a:schemeClr val="tx2">
                  <a:lumMod val="10000"/>
                </a:schemeClr>
              </a:solidFill>
            </a:rPr>
            <a:t>Exploiting user mistakes</a:t>
          </a:r>
        </a:p>
      </dgm:t>
    </dgm:pt>
    <dgm:pt modelId="{632BA074-B9D5-3A4A-B694-277D2045E3E4}" type="parTrans" cxnId="{91CEB934-47FD-034A-872C-1F58519CE160}">
      <dgm:prSet/>
      <dgm:spPr/>
      <dgm:t>
        <a:bodyPr/>
        <a:lstStyle/>
        <a:p>
          <a:endParaRPr lang="en-US"/>
        </a:p>
      </dgm:t>
    </dgm:pt>
    <dgm:pt modelId="{67906169-6E9D-EF41-8FCD-35A1A08C6554}" type="sibTrans" cxnId="{91CEB934-47FD-034A-872C-1F58519CE160}">
      <dgm:prSet/>
      <dgm:spPr/>
      <dgm:t>
        <a:bodyPr/>
        <a:lstStyle/>
        <a:p>
          <a:endParaRPr lang="en-US"/>
        </a:p>
      </dgm:t>
    </dgm:pt>
    <dgm:pt modelId="{7086B77F-B240-5648-A442-9D10D231775A}">
      <dgm:prSet/>
      <dgm:spPr>
        <a:solidFill>
          <a:schemeClr val="tx2"/>
        </a:solidFill>
        <a:ln>
          <a:solidFill>
            <a:schemeClr val="bg2"/>
          </a:solidFill>
        </a:ln>
      </dgm:spPr>
      <dgm:t>
        <a:bodyPr/>
        <a:lstStyle/>
        <a:p>
          <a:pPr rtl="0"/>
          <a:r>
            <a:rPr lang="en-US" b="1" i="0" dirty="0">
              <a:solidFill>
                <a:schemeClr val="tx2">
                  <a:lumMod val="10000"/>
                </a:schemeClr>
              </a:solidFill>
            </a:rPr>
            <a:t>Attackers are frequently successful in obtaining passwords by using social engineering tactics that trick the user or an account manager into revealing a password; a user may intentionally share a password to enable a colleague to share files; users tend to write passwords down because it is difficult to remember them</a:t>
          </a:r>
        </a:p>
      </dgm:t>
    </dgm:pt>
    <dgm:pt modelId="{EF22FF3A-B406-8047-9ACD-ADEEB60599B6}" type="parTrans" cxnId="{69AE8EA3-D9D2-3244-8783-7BEBF764225A}">
      <dgm:prSet/>
      <dgm:spPr/>
      <dgm:t>
        <a:bodyPr/>
        <a:lstStyle/>
        <a:p>
          <a:endParaRPr lang="en-US"/>
        </a:p>
      </dgm:t>
    </dgm:pt>
    <dgm:pt modelId="{3428C420-129B-1E43-9267-C454E90DF408}" type="sibTrans" cxnId="{69AE8EA3-D9D2-3244-8783-7BEBF764225A}">
      <dgm:prSet/>
      <dgm:spPr/>
      <dgm:t>
        <a:bodyPr/>
        <a:lstStyle/>
        <a:p>
          <a:endParaRPr lang="en-US"/>
        </a:p>
      </dgm:t>
    </dgm:pt>
    <dgm:pt modelId="{56F723B8-DDE0-914C-A1B2-226251CB8D9F}">
      <dgm:prSet/>
      <dgm:spPr>
        <a:solidFill>
          <a:schemeClr val="tx2"/>
        </a:solidFill>
        <a:ln>
          <a:solidFill>
            <a:schemeClr val="bg2"/>
          </a:solidFill>
        </a:ln>
      </dgm:spPr>
      <dgm:t>
        <a:bodyPr/>
        <a:lstStyle/>
        <a:p>
          <a:pPr rtl="0"/>
          <a:r>
            <a:rPr lang="en-US" b="1" i="0" dirty="0">
              <a:solidFill>
                <a:schemeClr val="tx2">
                  <a:lumMod val="10000"/>
                </a:schemeClr>
              </a:solidFill>
            </a:rPr>
            <a:t>Countermeasures include user training, intrusion detection, and simpler passwords combined with another authentication mechanism</a:t>
          </a:r>
        </a:p>
      </dgm:t>
    </dgm:pt>
    <dgm:pt modelId="{1595B79E-D268-2342-9181-50632179E8D2}" type="parTrans" cxnId="{A292BD97-40E2-8647-9CB0-F832225D53A7}">
      <dgm:prSet/>
      <dgm:spPr/>
      <dgm:t>
        <a:bodyPr/>
        <a:lstStyle/>
        <a:p>
          <a:endParaRPr lang="en-US"/>
        </a:p>
      </dgm:t>
    </dgm:pt>
    <dgm:pt modelId="{EE387A15-AD42-0847-A90F-C99B76C3DC61}" type="sibTrans" cxnId="{A292BD97-40E2-8647-9CB0-F832225D53A7}">
      <dgm:prSet/>
      <dgm:spPr/>
      <dgm:t>
        <a:bodyPr/>
        <a:lstStyle/>
        <a:p>
          <a:endParaRPr lang="en-US"/>
        </a:p>
      </dgm:t>
    </dgm:pt>
    <dgm:pt modelId="{F3AD6313-6439-4146-A5EA-D05864D8A339}">
      <dgm:prSet/>
      <dgm:spPr>
        <a:solidFill>
          <a:schemeClr val="tx2"/>
        </a:solidFill>
        <a:ln>
          <a:solidFill>
            <a:schemeClr val="bg2"/>
          </a:solidFill>
        </a:ln>
      </dgm:spPr>
      <dgm:t>
        <a:bodyPr/>
        <a:lstStyle/>
        <a:p>
          <a:pPr rtl="0"/>
          <a:r>
            <a:rPr lang="en-US" b="1" i="0" dirty="0">
              <a:solidFill>
                <a:schemeClr val="tx2">
                  <a:lumMod val="10000"/>
                </a:schemeClr>
              </a:solidFill>
            </a:rPr>
            <a:t>Offline dictionary attack</a:t>
          </a:r>
        </a:p>
      </dgm:t>
    </dgm:pt>
    <dgm:pt modelId="{EFF36116-3A09-BD47-B4F9-9ABFA56D831E}" type="parTrans" cxnId="{E476F147-8F08-C748-8920-36FD5F2B12FF}">
      <dgm:prSet/>
      <dgm:spPr/>
      <dgm:t>
        <a:bodyPr/>
        <a:lstStyle/>
        <a:p>
          <a:endParaRPr lang="en-US"/>
        </a:p>
      </dgm:t>
    </dgm:pt>
    <dgm:pt modelId="{D690D0FC-C144-B741-9875-33646247EF6A}" type="sibTrans" cxnId="{E476F147-8F08-C748-8920-36FD5F2B12FF}">
      <dgm:prSet/>
      <dgm:spPr/>
      <dgm:t>
        <a:bodyPr/>
        <a:lstStyle/>
        <a:p>
          <a:endParaRPr lang="en-US"/>
        </a:p>
      </dgm:t>
    </dgm:pt>
    <dgm:pt modelId="{BA87DDE1-DBED-CC4A-B387-4D0AD6C44247}">
      <dgm:prSet/>
      <dgm:spPr>
        <a:solidFill>
          <a:schemeClr val="tx2"/>
        </a:solidFill>
        <a:ln>
          <a:solidFill>
            <a:schemeClr val="bg2"/>
          </a:solidFill>
        </a:ln>
      </dgm:spPr>
      <dgm:t>
        <a:bodyPr/>
        <a:lstStyle/>
        <a:p>
          <a:pPr rtl="0"/>
          <a:r>
            <a:rPr lang="en-US" b="1" i="0" dirty="0">
              <a:solidFill>
                <a:schemeClr val="tx2">
                  <a:lumMod val="10000"/>
                </a:schemeClr>
              </a:solidFill>
            </a:rPr>
            <a:t>Determined hackers can frequently bypass access controls and gain access to the system’s password file</a:t>
          </a:r>
        </a:p>
      </dgm:t>
    </dgm:pt>
    <dgm:pt modelId="{3AF69A9B-0362-8F40-8D0F-E32B95A572B2}" type="parTrans" cxnId="{8D9FCA62-D9F2-F94B-ABF4-A523027558A6}">
      <dgm:prSet/>
      <dgm:spPr/>
      <dgm:t>
        <a:bodyPr/>
        <a:lstStyle/>
        <a:p>
          <a:endParaRPr lang="en-US"/>
        </a:p>
      </dgm:t>
    </dgm:pt>
    <dgm:pt modelId="{745849C9-7904-7945-82E1-EF07F6E07592}" type="sibTrans" cxnId="{8D9FCA62-D9F2-F94B-ABF4-A523027558A6}">
      <dgm:prSet/>
      <dgm:spPr/>
      <dgm:t>
        <a:bodyPr/>
        <a:lstStyle/>
        <a:p>
          <a:endParaRPr lang="en-US"/>
        </a:p>
      </dgm:t>
    </dgm:pt>
    <dgm:pt modelId="{98C5B41C-8D30-8740-9E9E-D8F26D67909E}">
      <dgm:prSet/>
      <dgm:spPr>
        <a:solidFill>
          <a:schemeClr val="tx2"/>
        </a:solidFill>
        <a:ln>
          <a:solidFill>
            <a:schemeClr val="bg2"/>
          </a:solidFill>
        </a:ln>
      </dgm:spPr>
      <dgm:t>
        <a:bodyPr/>
        <a:lstStyle/>
        <a:p>
          <a:pPr rtl="0"/>
          <a:r>
            <a:rPr lang="en-US" b="1" i="0" dirty="0">
              <a:solidFill>
                <a:schemeClr val="tx2">
                  <a:lumMod val="10000"/>
                </a:schemeClr>
              </a:solidFill>
            </a:rPr>
            <a:t>Countermeasures include controls to prevent unauthorized access to the password file, intrusion detection measures to identify a compromise, and rapid reissuance of passwords should the password file be compromised</a:t>
          </a:r>
        </a:p>
      </dgm:t>
    </dgm:pt>
    <dgm:pt modelId="{CE443F69-B134-8C49-807B-18E0C7820A12}" type="parTrans" cxnId="{5DEEB9A4-04DD-5849-A0EC-2AED651794FE}">
      <dgm:prSet/>
      <dgm:spPr/>
      <dgm:t>
        <a:bodyPr/>
        <a:lstStyle/>
        <a:p>
          <a:endParaRPr lang="en-US"/>
        </a:p>
      </dgm:t>
    </dgm:pt>
    <dgm:pt modelId="{03207310-6725-D246-9738-4103869BF7A1}" type="sibTrans" cxnId="{5DEEB9A4-04DD-5849-A0EC-2AED651794FE}">
      <dgm:prSet/>
      <dgm:spPr/>
      <dgm:t>
        <a:bodyPr/>
        <a:lstStyle/>
        <a:p>
          <a:endParaRPr lang="en-US"/>
        </a:p>
      </dgm:t>
    </dgm:pt>
    <dgm:pt modelId="{9A83CF3E-EFC5-E74F-9B8E-A0DD4FC041EC}">
      <dgm:prSet/>
      <dgm:spPr>
        <a:solidFill>
          <a:schemeClr val="tx2"/>
        </a:solidFill>
        <a:ln>
          <a:solidFill>
            <a:schemeClr val="bg2"/>
          </a:solidFill>
        </a:ln>
      </dgm:spPr>
      <dgm:t>
        <a:bodyPr/>
        <a:lstStyle/>
        <a:p>
          <a:pPr rtl="0"/>
          <a:r>
            <a:rPr lang="en-US" b="1" i="0" dirty="0">
              <a:solidFill>
                <a:schemeClr val="tx2">
                  <a:lumMod val="10000"/>
                </a:schemeClr>
              </a:solidFill>
            </a:rPr>
            <a:t>Specific account attack</a:t>
          </a:r>
        </a:p>
      </dgm:t>
    </dgm:pt>
    <dgm:pt modelId="{C5841981-5DE5-7942-9014-330D5962DCBB}" type="parTrans" cxnId="{9A8AAB5A-41F3-8F4E-93EE-0105E303248E}">
      <dgm:prSet/>
      <dgm:spPr/>
      <dgm:t>
        <a:bodyPr/>
        <a:lstStyle/>
        <a:p>
          <a:endParaRPr lang="en-US"/>
        </a:p>
      </dgm:t>
    </dgm:pt>
    <dgm:pt modelId="{1ECD39FF-EC3A-9D42-99D6-4551E00B4F0B}" type="sibTrans" cxnId="{9A8AAB5A-41F3-8F4E-93EE-0105E303248E}">
      <dgm:prSet/>
      <dgm:spPr/>
      <dgm:t>
        <a:bodyPr/>
        <a:lstStyle/>
        <a:p>
          <a:endParaRPr lang="en-US"/>
        </a:p>
      </dgm:t>
    </dgm:pt>
    <dgm:pt modelId="{613719F2-A867-0F4E-8754-FF62BC4BBBFA}">
      <dgm:prSet/>
      <dgm:spPr>
        <a:solidFill>
          <a:schemeClr val="tx2"/>
        </a:solidFill>
        <a:ln>
          <a:solidFill>
            <a:schemeClr val="bg2"/>
          </a:solidFill>
        </a:ln>
      </dgm:spPr>
      <dgm:t>
        <a:bodyPr/>
        <a:lstStyle/>
        <a:p>
          <a:pPr rtl="0"/>
          <a:r>
            <a:rPr lang="en-US" b="1" i="0" dirty="0">
              <a:solidFill>
                <a:schemeClr val="tx2">
                  <a:lumMod val="10000"/>
                </a:schemeClr>
              </a:solidFill>
            </a:rPr>
            <a:t>The attacker targets a specific account and submits password guesses until the correct password is discovered</a:t>
          </a:r>
        </a:p>
      </dgm:t>
    </dgm:pt>
    <dgm:pt modelId="{51E6786C-964C-3B45-8027-F9047275062D}" type="parTrans" cxnId="{C7A2424A-5BD6-FD4A-881B-BB048C81126B}">
      <dgm:prSet/>
      <dgm:spPr/>
      <dgm:t>
        <a:bodyPr/>
        <a:lstStyle/>
        <a:p>
          <a:endParaRPr lang="en-US"/>
        </a:p>
      </dgm:t>
    </dgm:pt>
    <dgm:pt modelId="{B0083B6C-2EA4-D14B-A640-C98F84884711}" type="sibTrans" cxnId="{C7A2424A-5BD6-FD4A-881B-BB048C81126B}">
      <dgm:prSet/>
      <dgm:spPr/>
      <dgm:t>
        <a:bodyPr/>
        <a:lstStyle/>
        <a:p>
          <a:endParaRPr lang="en-US"/>
        </a:p>
      </dgm:t>
    </dgm:pt>
    <dgm:pt modelId="{ABA8539C-5D1E-9240-AA0D-BCD7C5FF20F5}">
      <dgm:prSet/>
      <dgm:spPr>
        <a:solidFill>
          <a:schemeClr val="tx2"/>
        </a:solidFill>
        <a:ln>
          <a:solidFill>
            <a:schemeClr val="bg2"/>
          </a:solidFill>
        </a:ln>
      </dgm:spPr>
      <dgm:t>
        <a:bodyPr/>
        <a:lstStyle/>
        <a:p>
          <a:pPr rtl="0"/>
          <a:r>
            <a:rPr lang="en-US" b="1" i="0" dirty="0">
              <a:solidFill>
                <a:schemeClr val="tx2">
                  <a:lumMod val="10000"/>
                </a:schemeClr>
              </a:solidFill>
            </a:rPr>
            <a:t>The standard countermeasure is an account lockout mechanism, which locks out access to the account after a number of failed login attempts</a:t>
          </a:r>
        </a:p>
      </dgm:t>
    </dgm:pt>
    <dgm:pt modelId="{24F5424F-8FDC-A645-8D22-26642975E070}" type="parTrans" cxnId="{798EEB3B-F69D-3B47-96F3-19DECAE69185}">
      <dgm:prSet/>
      <dgm:spPr/>
      <dgm:t>
        <a:bodyPr/>
        <a:lstStyle/>
        <a:p>
          <a:endParaRPr lang="en-US"/>
        </a:p>
      </dgm:t>
    </dgm:pt>
    <dgm:pt modelId="{2EE1321E-5988-3148-952B-08DD30919103}" type="sibTrans" cxnId="{798EEB3B-F69D-3B47-96F3-19DECAE69185}">
      <dgm:prSet/>
      <dgm:spPr/>
      <dgm:t>
        <a:bodyPr/>
        <a:lstStyle/>
        <a:p>
          <a:endParaRPr lang="en-US"/>
        </a:p>
      </dgm:t>
    </dgm:pt>
    <dgm:pt modelId="{95E667D7-5341-7440-8D3B-896369E0EDF9}" type="pres">
      <dgm:prSet presAssocID="{263BACA8-498D-AC46-B74C-FB0755846CB6}" presName="diagram" presStyleCnt="0">
        <dgm:presLayoutVars>
          <dgm:dir/>
          <dgm:resizeHandles val="exact"/>
        </dgm:presLayoutVars>
      </dgm:prSet>
      <dgm:spPr/>
    </dgm:pt>
    <dgm:pt modelId="{0DE6613E-9542-DD4F-8586-39C0597E59D3}" type="pres">
      <dgm:prSet presAssocID="{788CC790-2BD1-2A4C-896B-A17D6105902C}" presName="node" presStyleLbl="node1" presStyleIdx="0" presStyleCnt="4">
        <dgm:presLayoutVars>
          <dgm:bulletEnabled val="1"/>
        </dgm:presLayoutVars>
      </dgm:prSet>
      <dgm:spPr/>
    </dgm:pt>
    <dgm:pt modelId="{F10AEFC9-90B8-B941-B08D-E556BFDCB271}" type="pres">
      <dgm:prSet presAssocID="{30456D73-8E82-A649-A740-1879C6D33282}" presName="sibTrans" presStyleCnt="0"/>
      <dgm:spPr/>
    </dgm:pt>
    <dgm:pt modelId="{848C61E5-409A-C740-AA68-ADE3DCC98201}" type="pres">
      <dgm:prSet presAssocID="{A5C196C3-A860-0B41-B060-04881B00345D}" presName="node" presStyleLbl="node1" presStyleIdx="1" presStyleCnt="4">
        <dgm:presLayoutVars>
          <dgm:bulletEnabled val="1"/>
        </dgm:presLayoutVars>
      </dgm:prSet>
      <dgm:spPr/>
    </dgm:pt>
    <dgm:pt modelId="{23775ADA-0C1F-2F40-8D01-761C261CD945}" type="pres">
      <dgm:prSet presAssocID="{67906169-6E9D-EF41-8FCD-35A1A08C6554}" presName="sibTrans" presStyleCnt="0"/>
      <dgm:spPr/>
    </dgm:pt>
    <dgm:pt modelId="{FAF7C218-ACE7-E044-8C24-4F4BA3FE03B9}" type="pres">
      <dgm:prSet presAssocID="{F3AD6313-6439-4146-A5EA-D05864D8A339}" presName="node" presStyleLbl="node1" presStyleIdx="2" presStyleCnt="4">
        <dgm:presLayoutVars>
          <dgm:bulletEnabled val="1"/>
        </dgm:presLayoutVars>
      </dgm:prSet>
      <dgm:spPr/>
    </dgm:pt>
    <dgm:pt modelId="{957FE558-63CF-E342-B441-EAAB2413807B}" type="pres">
      <dgm:prSet presAssocID="{D690D0FC-C144-B741-9875-33646247EF6A}" presName="sibTrans" presStyleCnt="0"/>
      <dgm:spPr/>
    </dgm:pt>
    <dgm:pt modelId="{04157DF9-852F-4C4F-BF6C-512B987ED9D3}" type="pres">
      <dgm:prSet presAssocID="{9A83CF3E-EFC5-E74F-9B8E-A0DD4FC041EC}" presName="node" presStyleLbl="node1" presStyleIdx="3" presStyleCnt="4">
        <dgm:presLayoutVars>
          <dgm:bulletEnabled val="1"/>
        </dgm:presLayoutVars>
      </dgm:prSet>
      <dgm:spPr/>
    </dgm:pt>
  </dgm:ptLst>
  <dgm:cxnLst>
    <dgm:cxn modelId="{D5896C0E-F8C0-D442-BA99-FABB44919A3E}" type="presOf" srcId="{F3AD6313-6439-4146-A5EA-D05864D8A339}" destId="{FAF7C218-ACE7-E044-8C24-4F4BA3FE03B9}" srcOrd="0" destOrd="0" presId="urn:microsoft.com/office/officeart/2005/8/layout/default"/>
    <dgm:cxn modelId="{EFBB1718-EAF5-7F41-990C-F5C21327B814}" type="presOf" srcId="{788CC790-2BD1-2A4C-896B-A17D6105902C}" destId="{0DE6613E-9542-DD4F-8586-39C0597E59D3}" srcOrd="0" destOrd="0" presId="urn:microsoft.com/office/officeart/2005/8/layout/default"/>
    <dgm:cxn modelId="{3E069829-3D72-B940-8A83-488D65A77CCA}" type="presOf" srcId="{613719F2-A867-0F4E-8754-FF62BC4BBBFA}" destId="{04157DF9-852F-4C4F-BF6C-512B987ED9D3}" srcOrd="0" destOrd="1" presId="urn:microsoft.com/office/officeart/2005/8/layout/default"/>
    <dgm:cxn modelId="{5DC6C931-0C0A-3A44-9474-0EFDDEF27D52}" type="presOf" srcId="{98C5B41C-8D30-8740-9E9E-D8F26D67909E}" destId="{FAF7C218-ACE7-E044-8C24-4F4BA3FE03B9}" srcOrd="0" destOrd="2" presId="urn:microsoft.com/office/officeart/2005/8/layout/default"/>
    <dgm:cxn modelId="{91CEB934-47FD-034A-872C-1F58519CE160}" srcId="{263BACA8-498D-AC46-B74C-FB0755846CB6}" destId="{A5C196C3-A860-0B41-B060-04881B00345D}" srcOrd="1" destOrd="0" parTransId="{632BA074-B9D5-3A4A-B694-277D2045E3E4}" sibTransId="{67906169-6E9D-EF41-8FCD-35A1A08C6554}"/>
    <dgm:cxn modelId="{798EEB3B-F69D-3B47-96F3-19DECAE69185}" srcId="{9A83CF3E-EFC5-E74F-9B8E-A0DD4FC041EC}" destId="{ABA8539C-5D1E-9240-AA0D-BCD7C5FF20F5}" srcOrd="1" destOrd="0" parTransId="{24F5424F-8FDC-A645-8D22-26642975E070}" sibTransId="{2EE1321E-5988-3148-952B-08DD30919103}"/>
    <dgm:cxn modelId="{F9A1A65C-5530-B846-9B12-9ACFC0697EDF}" type="presOf" srcId="{A5C196C3-A860-0B41-B060-04881B00345D}" destId="{848C61E5-409A-C740-AA68-ADE3DCC98201}" srcOrd="0" destOrd="0" presId="urn:microsoft.com/office/officeart/2005/8/layout/default"/>
    <dgm:cxn modelId="{19CD3762-AFC4-264A-B609-37A421AEAE47}" srcId="{788CC790-2BD1-2A4C-896B-A17D6105902C}" destId="{A94F765E-A8CD-F742-8277-DB14D611B02C}" srcOrd="0" destOrd="0" parTransId="{E57A9E1C-6B71-824C-A170-89417A90FC54}" sibTransId="{FB487196-9F38-5140-9F1F-A8B1EB25D6CE}"/>
    <dgm:cxn modelId="{8D9FCA62-D9F2-F94B-ABF4-A523027558A6}" srcId="{F3AD6313-6439-4146-A5EA-D05864D8A339}" destId="{BA87DDE1-DBED-CC4A-B387-4D0AD6C44247}" srcOrd="0" destOrd="0" parTransId="{3AF69A9B-0362-8F40-8D0F-E32B95A572B2}" sibTransId="{745849C9-7904-7945-82E1-EF07F6E07592}"/>
    <dgm:cxn modelId="{E476F147-8F08-C748-8920-36FD5F2B12FF}" srcId="{263BACA8-498D-AC46-B74C-FB0755846CB6}" destId="{F3AD6313-6439-4146-A5EA-D05864D8A339}" srcOrd="2" destOrd="0" parTransId="{EFF36116-3A09-BD47-B4F9-9ABFA56D831E}" sibTransId="{D690D0FC-C144-B741-9875-33646247EF6A}"/>
    <dgm:cxn modelId="{D7BA5748-35F5-4243-BE7B-2D878A5D9669}" type="presOf" srcId="{E386BC7F-C533-6F45-ABF6-86DE51A767D7}" destId="{0DE6613E-9542-DD4F-8586-39C0597E59D3}" srcOrd="0" destOrd="2" presId="urn:microsoft.com/office/officeart/2005/8/layout/default"/>
    <dgm:cxn modelId="{C7A2424A-5BD6-FD4A-881B-BB048C81126B}" srcId="{9A83CF3E-EFC5-E74F-9B8E-A0DD4FC041EC}" destId="{613719F2-A867-0F4E-8754-FF62BC4BBBFA}" srcOrd="0" destOrd="0" parTransId="{51E6786C-964C-3B45-8027-F9047275062D}" sibTransId="{B0083B6C-2EA4-D14B-A640-C98F84884711}"/>
    <dgm:cxn modelId="{FC68956E-9F17-1F40-AF08-704F8C231740}" srcId="{788CC790-2BD1-2A4C-896B-A17D6105902C}" destId="{E386BC7F-C533-6F45-ABF6-86DE51A767D7}" srcOrd="1" destOrd="0" parTransId="{A8044B05-718C-E449-A9D2-5CB2C50C6C2B}" sibTransId="{809D7A26-50C3-374D-89FB-BDCDFA450B68}"/>
    <dgm:cxn modelId="{09F65853-3777-464A-96A1-E56A0579252D}" type="presOf" srcId="{56F723B8-DDE0-914C-A1B2-226251CB8D9F}" destId="{848C61E5-409A-C740-AA68-ADE3DCC98201}" srcOrd="0" destOrd="2" presId="urn:microsoft.com/office/officeart/2005/8/layout/default"/>
    <dgm:cxn modelId="{9A8AAB5A-41F3-8F4E-93EE-0105E303248E}" srcId="{263BACA8-498D-AC46-B74C-FB0755846CB6}" destId="{9A83CF3E-EFC5-E74F-9B8E-A0DD4FC041EC}" srcOrd="3" destOrd="0" parTransId="{C5841981-5DE5-7942-9014-330D5962DCBB}" sibTransId="{1ECD39FF-EC3A-9D42-99D6-4551E00B4F0B}"/>
    <dgm:cxn modelId="{9485E683-1DAC-1F46-84FD-00A46384CBE2}" type="presOf" srcId="{263BACA8-498D-AC46-B74C-FB0755846CB6}" destId="{95E667D7-5341-7440-8D3B-896369E0EDF9}" srcOrd="0" destOrd="0" presId="urn:microsoft.com/office/officeart/2005/8/layout/default"/>
    <dgm:cxn modelId="{A292BD97-40E2-8647-9CB0-F832225D53A7}" srcId="{A5C196C3-A860-0B41-B060-04881B00345D}" destId="{56F723B8-DDE0-914C-A1B2-226251CB8D9F}" srcOrd="1" destOrd="0" parTransId="{1595B79E-D268-2342-9181-50632179E8D2}" sibTransId="{EE387A15-AD42-0847-A90F-C99B76C3DC61}"/>
    <dgm:cxn modelId="{69AE8EA3-D9D2-3244-8783-7BEBF764225A}" srcId="{A5C196C3-A860-0B41-B060-04881B00345D}" destId="{7086B77F-B240-5648-A442-9D10D231775A}" srcOrd="0" destOrd="0" parTransId="{EF22FF3A-B406-8047-9ACD-ADEEB60599B6}" sibTransId="{3428C420-129B-1E43-9267-C454E90DF408}"/>
    <dgm:cxn modelId="{5DEEB9A4-04DD-5849-A0EC-2AED651794FE}" srcId="{F3AD6313-6439-4146-A5EA-D05864D8A339}" destId="{98C5B41C-8D30-8740-9E9E-D8F26D67909E}" srcOrd="1" destOrd="0" parTransId="{CE443F69-B134-8C49-807B-18E0C7820A12}" sibTransId="{03207310-6725-D246-9738-4103869BF7A1}"/>
    <dgm:cxn modelId="{FD1ED7C4-94DA-764C-9470-0A0A0D0ED92E}" type="presOf" srcId="{9A83CF3E-EFC5-E74F-9B8E-A0DD4FC041EC}" destId="{04157DF9-852F-4C4F-BF6C-512B987ED9D3}" srcOrd="0" destOrd="0" presId="urn:microsoft.com/office/officeart/2005/8/layout/default"/>
    <dgm:cxn modelId="{7D6BF9C5-36BB-CA4E-92F4-0E4C37E104E7}" type="presOf" srcId="{7086B77F-B240-5648-A442-9D10D231775A}" destId="{848C61E5-409A-C740-AA68-ADE3DCC98201}" srcOrd="0" destOrd="1" presId="urn:microsoft.com/office/officeart/2005/8/layout/default"/>
    <dgm:cxn modelId="{5E0BB7D0-2CE1-1346-9D55-892326D02C33}" srcId="{263BACA8-498D-AC46-B74C-FB0755846CB6}" destId="{788CC790-2BD1-2A4C-896B-A17D6105902C}" srcOrd="0" destOrd="0" parTransId="{6E5AE24B-A1A1-6045-9938-40E618929542}" sibTransId="{30456D73-8E82-A649-A740-1879C6D33282}"/>
    <dgm:cxn modelId="{19F8C6DB-5F29-8545-ACDA-59102BAA2C1C}" type="presOf" srcId="{BA87DDE1-DBED-CC4A-B387-4D0AD6C44247}" destId="{FAF7C218-ACE7-E044-8C24-4F4BA3FE03B9}" srcOrd="0" destOrd="1" presId="urn:microsoft.com/office/officeart/2005/8/layout/default"/>
    <dgm:cxn modelId="{F7983CEC-D6C8-FA47-A854-8A1127AE1361}" type="presOf" srcId="{A94F765E-A8CD-F742-8277-DB14D611B02C}" destId="{0DE6613E-9542-DD4F-8586-39C0597E59D3}" srcOrd="0" destOrd="1" presId="urn:microsoft.com/office/officeart/2005/8/layout/default"/>
    <dgm:cxn modelId="{795D03EE-F3F1-2545-BAAB-756779EE909D}" type="presOf" srcId="{ABA8539C-5D1E-9240-AA0D-BCD7C5FF20F5}" destId="{04157DF9-852F-4C4F-BF6C-512B987ED9D3}" srcOrd="0" destOrd="2" presId="urn:microsoft.com/office/officeart/2005/8/layout/default"/>
    <dgm:cxn modelId="{3C6F16EB-470F-BA4B-95DB-5D6DC2B817DD}" type="presParOf" srcId="{95E667D7-5341-7440-8D3B-896369E0EDF9}" destId="{0DE6613E-9542-DD4F-8586-39C0597E59D3}" srcOrd="0" destOrd="0" presId="urn:microsoft.com/office/officeart/2005/8/layout/default"/>
    <dgm:cxn modelId="{1413EE87-35CC-9B48-BC72-7F06BCFC919F}" type="presParOf" srcId="{95E667D7-5341-7440-8D3B-896369E0EDF9}" destId="{F10AEFC9-90B8-B941-B08D-E556BFDCB271}" srcOrd="1" destOrd="0" presId="urn:microsoft.com/office/officeart/2005/8/layout/default"/>
    <dgm:cxn modelId="{B2189799-4813-3D44-BEFE-73FD6EB5B3F5}" type="presParOf" srcId="{95E667D7-5341-7440-8D3B-896369E0EDF9}" destId="{848C61E5-409A-C740-AA68-ADE3DCC98201}" srcOrd="2" destOrd="0" presId="urn:microsoft.com/office/officeart/2005/8/layout/default"/>
    <dgm:cxn modelId="{656A4C68-BE8A-394D-A158-941E50DED8E6}" type="presParOf" srcId="{95E667D7-5341-7440-8D3B-896369E0EDF9}" destId="{23775ADA-0C1F-2F40-8D01-761C261CD945}" srcOrd="3" destOrd="0" presId="urn:microsoft.com/office/officeart/2005/8/layout/default"/>
    <dgm:cxn modelId="{E2056232-C34F-B346-9AA4-02B2F9BB01BD}" type="presParOf" srcId="{95E667D7-5341-7440-8D3B-896369E0EDF9}" destId="{FAF7C218-ACE7-E044-8C24-4F4BA3FE03B9}" srcOrd="4" destOrd="0" presId="urn:microsoft.com/office/officeart/2005/8/layout/default"/>
    <dgm:cxn modelId="{DD721549-1B25-AE4F-AFCC-F9CC7E10B2F2}" type="presParOf" srcId="{95E667D7-5341-7440-8D3B-896369E0EDF9}" destId="{957FE558-63CF-E342-B441-EAAB2413807B}" srcOrd="5" destOrd="0" presId="urn:microsoft.com/office/officeart/2005/8/layout/default"/>
    <dgm:cxn modelId="{EBE76C47-D641-0840-B133-94E54761B2B6}" type="presParOf" srcId="{95E667D7-5341-7440-8D3B-896369E0EDF9}" destId="{04157DF9-852F-4C4F-BF6C-512B987ED9D3}"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F14017A0-F5B3-F948-AAA8-C09873D8BB66}"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92266341-BA3D-5146-A274-02455CA4BE89}">
      <dgm:prSet/>
      <dgm:spPr>
        <a:solidFill>
          <a:schemeClr val="tx2"/>
        </a:solidFill>
        <a:ln>
          <a:solidFill>
            <a:schemeClr val="bg2"/>
          </a:solidFill>
        </a:ln>
      </dgm:spPr>
      <dgm:t>
        <a:bodyPr/>
        <a:lstStyle/>
        <a:p>
          <a:pPr rtl="0"/>
          <a:r>
            <a:rPr lang="en-US" b="1" dirty="0">
              <a:solidFill>
                <a:schemeClr val="tx2">
                  <a:lumMod val="10000"/>
                </a:schemeClr>
              </a:solidFill>
            </a:rPr>
            <a:t>Electronic monitoring</a:t>
          </a:r>
          <a:endParaRPr lang="en-US" dirty="0">
            <a:solidFill>
              <a:schemeClr val="tx2">
                <a:lumMod val="10000"/>
              </a:schemeClr>
            </a:solidFill>
          </a:endParaRPr>
        </a:p>
      </dgm:t>
    </dgm:pt>
    <dgm:pt modelId="{342E21F8-DD57-5243-84A9-A8DF9107399D}" type="parTrans" cxnId="{C1C74E77-84E8-DE46-A1B9-94E2D4490474}">
      <dgm:prSet/>
      <dgm:spPr/>
      <dgm:t>
        <a:bodyPr/>
        <a:lstStyle/>
        <a:p>
          <a:endParaRPr lang="en-US"/>
        </a:p>
      </dgm:t>
    </dgm:pt>
    <dgm:pt modelId="{AC433C7E-FC2E-D244-BE69-511CA97997B7}" type="sibTrans" cxnId="{C1C74E77-84E8-DE46-A1B9-94E2D4490474}">
      <dgm:prSet/>
      <dgm:spPr/>
      <dgm:t>
        <a:bodyPr/>
        <a:lstStyle/>
        <a:p>
          <a:endParaRPr lang="en-US"/>
        </a:p>
      </dgm:t>
    </dgm:pt>
    <dgm:pt modelId="{C87A7D0B-7FD3-254E-8777-92F0D1A2469D}">
      <dgm:prSet/>
      <dgm:spPr>
        <a:solidFill>
          <a:schemeClr val="tx2"/>
        </a:solidFill>
        <a:ln>
          <a:solidFill>
            <a:schemeClr val="bg2"/>
          </a:solidFill>
        </a:ln>
      </dgm:spPr>
      <dgm:t>
        <a:bodyPr/>
        <a:lstStyle/>
        <a:p>
          <a:pPr rtl="0"/>
          <a:r>
            <a:rPr lang="en-US" dirty="0">
              <a:solidFill>
                <a:schemeClr val="tx2">
                  <a:lumMod val="10000"/>
                </a:schemeClr>
              </a:solidFill>
            </a:rPr>
            <a:t>If a password is communicated across a network to log on to a remote system, it is vulnerable to eavesdropping</a:t>
          </a:r>
        </a:p>
      </dgm:t>
    </dgm:pt>
    <dgm:pt modelId="{B2274EC3-5634-5C4E-A56F-0E0DC53F5997}" type="parTrans" cxnId="{255042D5-D89B-A147-B928-0CDBCF0E6A51}">
      <dgm:prSet/>
      <dgm:spPr/>
      <dgm:t>
        <a:bodyPr/>
        <a:lstStyle/>
        <a:p>
          <a:endParaRPr lang="en-US"/>
        </a:p>
      </dgm:t>
    </dgm:pt>
    <dgm:pt modelId="{E1778334-ABAD-DD46-977B-25B6D432C67E}" type="sibTrans" cxnId="{255042D5-D89B-A147-B928-0CDBCF0E6A51}">
      <dgm:prSet/>
      <dgm:spPr/>
      <dgm:t>
        <a:bodyPr/>
        <a:lstStyle/>
        <a:p>
          <a:endParaRPr lang="en-US"/>
        </a:p>
      </dgm:t>
    </dgm:pt>
    <dgm:pt modelId="{42B3FED0-408E-1844-BEA1-DEF0A2B6F9B1}">
      <dgm:prSet/>
      <dgm:spPr>
        <a:solidFill>
          <a:schemeClr val="tx2"/>
        </a:solidFill>
        <a:ln>
          <a:solidFill>
            <a:schemeClr val="bg2"/>
          </a:solidFill>
        </a:ln>
      </dgm:spPr>
      <dgm:t>
        <a:bodyPr/>
        <a:lstStyle/>
        <a:p>
          <a:pPr rtl="0"/>
          <a:r>
            <a:rPr lang="en-US" dirty="0">
              <a:solidFill>
                <a:schemeClr val="tx2">
                  <a:lumMod val="10000"/>
                </a:schemeClr>
              </a:solidFill>
            </a:rPr>
            <a:t>Simple encryption will not fix this problem, because the encrypted password is, in effect, the password and can be observed and reused by an adversary</a:t>
          </a:r>
        </a:p>
      </dgm:t>
    </dgm:pt>
    <dgm:pt modelId="{1FC29AAF-3F1D-014C-A2DE-A234C6DCA758}" type="parTrans" cxnId="{B75E3AC7-E62E-8A4B-8B00-A7DA992CD796}">
      <dgm:prSet/>
      <dgm:spPr/>
      <dgm:t>
        <a:bodyPr/>
        <a:lstStyle/>
        <a:p>
          <a:endParaRPr lang="en-US"/>
        </a:p>
      </dgm:t>
    </dgm:pt>
    <dgm:pt modelId="{C2CDC53A-270E-434F-9E16-34BC053D869F}" type="sibTrans" cxnId="{B75E3AC7-E62E-8A4B-8B00-A7DA992CD796}">
      <dgm:prSet/>
      <dgm:spPr/>
      <dgm:t>
        <a:bodyPr/>
        <a:lstStyle/>
        <a:p>
          <a:endParaRPr lang="en-US"/>
        </a:p>
      </dgm:t>
    </dgm:pt>
    <dgm:pt modelId="{1A18AAC5-35A0-F94C-8B7E-91890248F2F3}">
      <dgm:prSet/>
      <dgm:spPr>
        <a:solidFill>
          <a:schemeClr val="tx2"/>
        </a:solidFill>
        <a:ln>
          <a:solidFill>
            <a:schemeClr val="bg2"/>
          </a:solidFill>
        </a:ln>
      </dgm:spPr>
      <dgm:t>
        <a:bodyPr/>
        <a:lstStyle/>
        <a:p>
          <a:pPr rtl="0"/>
          <a:r>
            <a:rPr lang="en-US" b="1" dirty="0">
              <a:solidFill>
                <a:schemeClr val="tx2">
                  <a:lumMod val="10000"/>
                </a:schemeClr>
              </a:solidFill>
            </a:rPr>
            <a:t>Password guessing against single user</a:t>
          </a:r>
          <a:endParaRPr lang="en-US" dirty="0">
            <a:solidFill>
              <a:schemeClr val="tx2">
                <a:lumMod val="10000"/>
              </a:schemeClr>
            </a:solidFill>
          </a:endParaRPr>
        </a:p>
      </dgm:t>
    </dgm:pt>
    <dgm:pt modelId="{0EB46D98-34B0-D54F-9D58-FA8B6A952D55}" type="parTrans" cxnId="{A983B387-3A8D-2A4A-AE04-F3EDAA797D01}">
      <dgm:prSet/>
      <dgm:spPr/>
      <dgm:t>
        <a:bodyPr/>
        <a:lstStyle/>
        <a:p>
          <a:endParaRPr lang="en-US"/>
        </a:p>
      </dgm:t>
    </dgm:pt>
    <dgm:pt modelId="{E35B2FE7-84F5-424F-A387-DC365EF52297}" type="sibTrans" cxnId="{A983B387-3A8D-2A4A-AE04-F3EDAA797D01}">
      <dgm:prSet/>
      <dgm:spPr/>
      <dgm:t>
        <a:bodyPr/>
        <a:lstStyle/>
        <a:p>
          <a:endParaRPr lang="en-US"/>
        </a:p>
      </dgm:t>
    </dgm:pt>
    <dgm:pt modelId="{A6CA135C-FE19-4B41-8106-8AE3482E7388}">
      <dgm:prSet/>
      <dgm:spPr>
        <a:solidFill>
          <a:schemeClr val="tx2"/>
        </a:solidFill>
        <a:ln>
          <a:solidFill>
            <a:schemeClr val="bg2"/>
          </a:solidFill>
        </a:ln>
      </dgm:spPr>
      <dgm:t>
        <a:bodyPr/>
        <a:lstStyle/>
        <a:p>
          <a:pPr rtl="0"/>
          <a:r>
            <a:rPr lang="en-US" dirty="0">
              <a:solidFill>
                <a:schemeClr val="tx2">
                  <a:lumMod val="10000"/>
                </a:schemeClr>
              </a:solidFill>
            </a:rPr>
            <a:t>The attacker attempts to gain knowledge about the account holder and system password policies and uses that knowledge to guess the password</a:t>
          </a:r>
        </a:p>
      </dgm:t>
    </dgm:pt>
    <dgm:pt modelId="{C77A8F1E-C16D-0F48-9516-FC5A0BA1D34F}" type="parTrans" cxnId="{038D9838-8C7C-4C49-A9DF-58A55A96CB70}">
      <dgm:prSet/>
      <dgm:spPr/>
      <dgm:t>
        <a:bodyPr/>
        <a:lstStyle/>
        <a:p>
          <a:endParaRPr lang="en-US"/>
        </a:p>
      </dgm:t>
    </dgm:pt>
    <dgm:pt modelId="{E990F7CB-167C-8C41-A774-11BB6D9B307B}" type="sibTrans" cxnId="{038D9838-8C7C-4C49-A9DF-58A55A96CB70}">
      <dgm:prSet/>
      <dgm:spPr/>
      <dgm:t>
        <a:bodyPr/>
        <a:lstStyle/>
        <a:p>
          <a:endParaRPr lang="en-US"/>
        </a:p>
      </dgm:t>
    </dgm:pt>
    <dgm:pt modelId="{DBAD67FA-6581-FB47-8E50-EFB77250E991}">
      <dgm:prSet/>
      <dgm:spPr>
        <a:solidFill>
          <a:schemeClr val="tx2"/>
        </a:solidFill>
        <a:ln>
          <a:solidFill>
            <a:schemeClr val="bg2"/>
          </a:solidFill>
        </a:ln>
      </dgm:spPr>
      <dgm:t>
        <a:bodyPr/>
        <a:lstStyle/>
        <a:p>
          <a:pPr rtl="0"/>
          <a:r>
            <a:rPr lang="en-US" dirty="0">
              <a:solidFill>
                <a:schemeClr val="tx2">
                  <a:lumMod val="10000"/>
                </a:schemeClr>
              </a:solidFill>
            </a:rPr>
            <a:t>Countermeasures include training in and enforcement of password policies that make passwords difficult to guess</a:t>
          </a:r>
        </a:p>
      </dgm:t>
    </dgm:pt>
    <dgm:pt modelId="{9BCCE5BF-1C14-B143-B655-668D4B10A671}" type="parTrans" cxnId="{6A8358AA-D3BB-9D40-864C-3EA2C043BAF8}">
      <dgm:prSet/>
      <dgm:spPr/>
      <dgm:t>
        <a:bodyPr/>
        <a:lstStyle/>
        <a:p>
          <a:endParaRPr lang="en-US"/>
        </a:p>
      </dgm:t>
    </dgm:pt>
    <dgm:pt modelId="{BA381412-D334-734E-9141-0A3AA8048067}" type="sibTrans" cxnId="{6A8358AA-D3BB-9D40-864C-3EA2C043BAF8}">
      <dgm:prSet/>
      <dgm:spPr/>
      <dgm:t>
        <a:bodyPr/>
        <a:lstStyle/>
        <a:p>
          <a:endParaRPr lang="en-US"/>
        </a:p>
      </dgm:t>
    </dgm:pt>
    <dgm:pt modelId="{58AF6264-22D4-164E-A748-BF2D4994D8DF}">
      <dgm:prSet/>
      <dgm:spPr>
        <a:solidFill>
          <a:schemeClr val="tx2"/>
        </a:solidFill>
        <a:ln>
          <a:solidFill>
            <a:schemeClr val="bg2"/>
          </a:solidFill>
        </a:ln>
      </dgm:spPr>
      <dgm:t>
        <a:bodyPr/>
        <a:lstStyle/>
        <a:p>
          <a:pPr rtl="0"/>
          <a:r>
            <a:rPr lang="en-US" b="1" dirty="0">
              <a:solidFill>
                <a:schemeClr val="tx2">
                  <a:lumMod val="10000"/>
                </a:schemeClr>
              </a:solidFill>
            </a:rPr>
            <a:t>Exploiting multiple password use</a:t>
          </a:r>
          <a:endParaRPr lang="en-US" dirty="0">
            <a:solidFill>
              <a:schemeClr val="tx2">
                <a:lumMod val="10000"/>
              </a:schemeClr>
            </a:solidFill>
          </a:endParaRPr>
        </a:p>
      </dgm:t>
    </dgm:pt>
    <dgm:pt modelId="{FF0A6A7A-7934-CF47-9B5B-E9D5D24AE0A6}" type="parTrans" cxnId="{176867B4-A15F-6644-B03E-5D8EEB93C627}">
      <dgm:prSet/>
      <dgm:spPr/>
      <dgm:t>
        <a:bodyPr/>
        <a:lstStyle/>
        <a:p>
          <a:endParaRPr lang="en-US"/>
        </a:p>
      </dgm:t>
    </dgm:pt>
    <dgm:pt modelId="{E12CAA20-FC13-FB4C-9FA2-299BF18B3F5E}" type="sibTrans" cxnId="{176867B4-A15F-6644-B03E-5D8EEB93C627}">
      <dgm:prSet/>
      <dgm:spPr/>
      <dgm:t>
        <a:bodyPr/>
        <a:lstStyle/>
        <a:p>
          <a:endParaRPr lang="en-US"/>
        </a:p>
      </dgm:t>
    </dgm:pt>
    <dgm:pt modelId="{FCE80896-82BA-A241-ACD0-2D7B289A2184}">
      <dgm:prSet/>
      <dgm:spPr>
        <a:solidFill>
          <a:schemeClr val="tx2"/>
        </a:solidFill>
        <a:ln>
          <a:solidFill>
            <a:schemeClr val="bg2"/>
          </a:solidFill>
        </a:ln>
      </dgm:spPr>
      <dgm:t>
        <a:bodyPr/>
        <a:lstStyle/>
        <a:p>
          <a:pPr rtl="0"/>
          <a:r>
            <a:rPr lang="en-US" dirty="0">
              <a:solidFill>
                <a:schemeClr val="tx2">
                  <a:lumMod val="10000"/>
                </a:schemeClr>
              </a:solidFill>
            </a:rPr>
            <a:t>Attacks can become much more effective or damaging if different network devices share the same or a similar password for a given user</a:t>
          </a:r>
        </a:p>
      </dgm:t>
    </dgm:pt>
    <dgm:pt modelId="{E9304B34-CF36-1F4D-BC42-151EEC8E3780}" type="parTrans" cxnId="{ABEFB8AD-81C2-E44E-B46A-201C9B99CB88}">
      <dgm:prSet/>
      <dgm:spPr/>
      <dgm:t>
        <a:bodyPr/>
        <a:lstStyle/>
        <a:p>
          <a:endParaRPr lang="en-US"/>
        </a:p>
      </dgm:t>
    </dgm:pt>
    <dgm:pt modelId="{412A7C64-6513-364E-9E54-23FA6E31A462}" type="sibTrans" cxnId="{ABEFB8AD-81C2-E44E-B46A-201C9B99CB88}">
      <dgm:prSet/>
      <dgm:spPr/>
      <dgm:t>
        <a:bodyPr/>
        <a:lstStyle/>
        <a:p>
          <a:endParaRPr lang="en-US"/>
        </a:p>
      </dgm:t>
    </dgm:pt>
    <dgm:pt modelId="{592597A8-9CDE-9245-861C-5EF4195C4EE0}">
      <dgm:prSet/>
      <dgm:spPr>
        <a:solidFill>
          <a:schemeClr val="tx2"/>
        </a:solidFill>
        <a:ln>
          <a:solidFill>
            <a:schemeClr val="bg2"/>
          </a:solidFill>
        </a:ln>
      </dgm:spPr>
      <dgm:t>
        <a:bodyPr/>
        <a:lstStyle/>
        <a:p>
          <a:pPr rtl="0"/>
          <a:r>
            <a:rPr lang="en-US" dirty="0">
              <a:solidFill>
                <a:schemeClr val="tx2">
                  <a:lumMod val="10000"/>
                </a:schemeClr>
              </a:solidFill>
            </a:rPr>
            <a:t>Countermeasures include a policy that forbids the same or similar password on particular network devices</a:t>
          </a:r>
        </a:p>
      </dgm:t>
    </dgm:pt>
    <dgm:pt modelId="{79AF98C7-D9D7-3B42-AC94-D030B91115AB}" type="parTrans" cxnId="{9ADFC0D9-80BD-8044-884E-041FD865260D}">
      <dgm:prSet/>
      <dgm:spPr/>
      <dgm:t>
        <a:bodyPr/>
        <a:lstStyle/>
        <a:p>
          <a:endParaRPr lang="en-US"/>
        </a:p>
      </dgm:t>
    </dgm:pt>
    <dgm:pt modelId="{A14FF86F-A2BF-C743-A98E-36AEB5E7159A}" type="sibTrans" cxnId="{9ADFC0D9-80BD-8044-884E-041FD865260D}">
      <dgm:prSet/>
      <dgm:spPr/>
      <dgm:t>
        <a:bodyPr/>
        <a:lstStyle/>
        <a:p>
          <a:endParaRPr lang="en-US"/>
        </a:p>
      </dgm:t>
    </dgm:pt>
    <dgm:pt modelId="{49D64987-2F1D-594F-A09B-BD9FE3E82FC7}">
      <dgm:prSet/>
      <dgm:spPr>
        <a:solidFill>
          <a:schemeClr val="tx2"/>
        </a:solidFill>
        <a:ln>
          <a:solidFill>
            <a:schemeClr val="bg2"/>
          </a:solidFill>
        </a:ln>
      </dgm:spPr>
      <dgm:t>
        <a:bodyPr/>
        <a:lstStyle/>
        <a:p>
          <a:pPr rtl="0"/>
          <a:r>
            <a:rPr lang="en-US" b="1" dirty="0">
              <a:solidFill>
                <a:schemeClr val="tx2">
                  <a:lumMod val="10000"/>
                </a:schemeClr>
              </a:solidFill>
            </a:rPr>
            <a:t>Popular password attack</a:t>
          </a:r>
          <a:endParaRPr lang="en-US" dirty="0">
            <a:solidFill>
              <a:schemeClr val="tx2">
                <a:lumMod val="10000"/>
              </a:schemeClr>
            </a:solidFill>
          </a:endParaRPr>
        </a:p>
      </dgm:t>
    </dgm:pt>
    <dgm:pt modelId="{2F7669C2-4B8B-A544-A35F-48AEF442BB52}" type="parTrans" cxnId="{0236FE3F-5741-D84F-AEA7-1B2B9B8FBFD0}">
      <dgm:prSet/>
      <dgm:spPr/>
      <dgm:t>
        <a:bodyPr/>
        <a:lstStyle/>
        <a:p>
          <a:endParaRPr lang="en-US"/>
        </a:p>
      </dgm:t>
    </dgm:pt>
    <dgm:pt modelId="{6FB9F64C-180B-6D4C-85F9-FD380D2C1C07}" type="sibTrans" cxnId="{0236FE3F-5741-D84F-AEA7-1B2B9B8FBFD0}">
      <dgm:prSet/>
      <dgm:spPr/>
      <dgm:t>
        <a:bodyPr/>
        <a:lstStyle/>
        <a:p>
          <a:endParaRPr lang="en-US"/>
        </a:p>
      </dgm:t>
    </dgm:pt>
    <dgm:pt modelId="{EA65C092-68A8-6842-8BD8-3F31ACC1E4CD}">
      <dgm:prSet/>
      <dgm:spPr>
        <a:solidFill>
          <a:schemeClr val="tx2"/>
        </a:solidFill>
        <a:ln>
          <a:solidFill>
            <a:schemeClr val="bg2"/>
          </a:solidFill>
        </a:ln>
      </dgm:spPr>
      <dgm:t>
        <a:bodyPr/>
        <a:lstStyle/>
        <a:p>
          <a:pPr rtl="0"/>
          <a:r>
            <a:rPr lang="en-US" dirty="0">
              <a:solidFill>
                <a:schemeClr val="tx2">
                  <a:lumMod val="10000"/>
                </a:schemeClr>
              </a:solidFill>
            </a:rPr>
            <a:t>Attack is to use a popular password and try it against a wide range of user IDs</a:t>
          </a:r>
        </a:p>
      </dgm:t>
    </dgm:pt>
    <dgm:pt modelId="{4F04BD0F-9757-2243-ACF6-8245501C5A45}" type="parTrans" cxnId="{CDC10D65-2B82-4040-82AB-143F618D61FD}">
      <dgm:prSet/>
      <dgm:spPr/>
      <dgm:t>
        <a:bodyPr/>
        <a:lstStyle/>
        <a:p>
          <a:endParaRPr lang="en-US"/>
        </a:p>
      </dgm:t>
    </dgm:pt>
    <dgm:pt modelId="{F6006AF8-87C7-244B-B0BA-FA61AED8CD85}" type="sibTrans" cxnId="{CDC10D65-2B82-4040-82AB-143F618D61FD}">
      <dgm:prSet/>
      <dgm:spPr/>
      <dgm:t>
        <a:bodyPr/>
        <a:lstStyle/>
        <a:p>
          <a:endParaRPr lang="en-US"/>
        </a:p>
      </dgm:t>
    </dgm:pt>
    <dgm:pt modelId="{9C2AC7B8-204B-E641-9E64-DBCB82965A73}">
      <dgm:prSet/>
      <dgm:spPr>
        <a:solidFill>
          <a:schemeClr val="tx2"/>
        </a:solidFill>
        <a:ln>
          <a:solidFill>
            <a:schemeClr val="bg2"/>
          </a:solidFill>
        </a:ln>
      </dgm:spPr>
      <dgm:t>
        <a:bodyPr/>
        <a:lstStyle/>
        <a:p>
          <a:pPr rtl="0"/>
          <a:r>
            <a:rPr lang="en-US" dirty="0">
              <a:solidFill>
                <a:schemeClr val="tx2">
                  <a:lumMod val="10000"/>
                </a:schemeClr>
              </a:solidFill>
            </a:rPr>
            <a:t>Countermeasures include policies to inhibit the selection by users of common passwords and scanning the IP addresses of authentication requests and client cookies for submission patterns</a:t>
          </a:r>
        </a:p>
      </dgm:t>
    </dgm:pt>
    <dgm:pt modelId="{141EC6D3-7231-C64F-A177-57AC406323A5}" type="parTrans" cxnId="{23E70436-7CF8-F34C-936A-8B7BF93F51AE}">
      <dgm:prSet/>
      <dgm:spPr/>
      <dgm:t>
        <a:bodyPr/>
        <a:lstStyle/>
        <a:p>
          <a:endParaRPr lang="en-US"/>
        </a:p>
      </dgm:t>
    </dgm:pt>
    <dgm:pt modelId="{CEC21890-95AE-AD41-B3DA-BAE4EAD9BE6A}" type="sibTrans" cxnId="{23E70436-7CF8-F34C-936A-8B7BF93F51AE}">
      <dgm:prSet/>
      <dgm:spPr/>
      <dgm:t>
        <a:bodyPr/>
        <a:lstStyle/>
        <a:p>
          <a:endParaRPr lang="en-US"/>
        </a:p>
      </dgm:t>
    </dgm:pt>
    <dgm:pt modelId="{519A7D20-1A62-D34C-B19B-F744513AA8D6}" type="pres">
      <dgm:prSet presAssocID="{F14017A0-F5B3-F948-AAA8-C09873D8BB66}" presName="diagram" presStyleCnt="0">
        <dgm:presLayoutVars>
          <dgm:dir/>
          <dgm:resizeHandles val="exact"/>
        </dgm:presLayoutVars>
      </dgm:prSet>
      <dgm:spPr/>
    </dgm:pt>
    <dgm:pt modelId="{FC589977-9E55-0841-8C2C-349BF4F96BA5}" type="pres">
      <dgm:prSet presAssocID="{92266341-BA3D-5146-A274-02455CA4BE89}" presName="node" presStyleLbl="node1" presStyleIdx="0" presStyleCnt="4">
        <dgm:presLayoutVars>
          <dgm:bulletEnabled val="1"/>
        </dgm:presLayoutVars>
      </dgm:prSet>
      <dgm:spPr/>
    </dgm:pt>
    <dgm:pt modelId="{9095F221-BC96-9D48-95F0-76160669036C}" type="pres">
      <dgm:prSet presAssocID="{AC433C7E-FC2E-D244-BE69-511CA97997B7}" presName="sibTrans" presStyleCnt="0"/>
      <dgm:spPr/>
    </dgm:pt>
    <dgm:pt modelId="{9550AAE3-9B3D-214E-A308-1C33F90C09C0}" type="pres">
      <dgm:prSet presAssocID="{1A18AAC5-35A0-F94C-8B7E-91890248F2F3}" presName="node" presStyleLbl="node1" presStyleIdx="1" presStyleCnt="4">
        <dgm:presLayoutVars>
          <dgm:bulletEnabled val="1"/>
        </dgm:presLayoutVars>
      </dgm:prSet>
      <dgm:spPr/>
    </dgm:pt>
    <dgm:pt modelId="{B9E8B20D-D933-0D49-9AE7-1A4473A25E57}" type="pres">
      <dgm:prSet presAssocID="{E35B2FE7-84F5-424F-A387-DC365EF52297}" presName="sibTrans" presStyleCnt="0"/>
      <dgm:spPr/>
    </dgm:pt>
    <dgm:pt modelId="{8CBA5795-0F69-404C-B653-6EA86B83F3C9}" type="pres">
      <dgm:prSet presAssocID="{58AF6264-22D4-164E-A748-BF2D4994D8DF}" presName="node" presStyleLbl="node1" presStyleIdx="2" presStyleCnt="4">
        <dgm:presLayoutVars>
          <dgm:bulletEnabled val="1"/>
        </dgm:presLayoutVars>
      </dgm:prSet>
      <dgm:spPr/>
    </dgm:pt>
    <dgm:pt modelId="{79BA6057-FC85-214D-908A-11FCBEDB77A8}" type="pres">
      <dgm:prSet presAssocID="{E12CAA20-FC13-FB4C-9FA2-299BF18B3F5E}" presName="sibTrans" presStyleCnt="0"/>
      <dgm:spPr/>
    </dgm:pt>
    <dgm:pt modelId="{4A200CA9-A1EE-4248-9C54-C659ACBA4A78}" type="pres">
      <dgm:prSet presAssocID="{49D64987-2F1D-594F-A09B-BD9FE3E82FC7}" presName="node" presStyleLbl="node1" presStyleIdx="3" presStyleCnt="4">
        <dgm:presLayoutVars>
          <dgm:bulletEnabled val="1"/>
        </dgm:presLayoutVars>
      </dgm:prSet>
      <dgm:spPr/>
    </dgm:pt>
  </dgm:ptLst>
  <dgm:cxnLst>
    <dgm:cxn modelId="{4155742B-273C-DA4D-87C1-C843E5FED96E}" type="presOf" srcId="{EA65C092-68A8-6842-8BD8-3F31ACC1E4CD}" destId="{4A200CA9-A1EE-4248-9C54-C659ACBA4A78}" srcOrd="0" destOrd="1" presId="urn:microsoft.com/office/officeart/2005/8/layout/default"/>
    <dgm:cxn modelId="{8077312E-C922-D24F-BDAA-EA4ABEBE9E9D}" type="presOf" srcId="{FCE80896-82BA-A241-ACD0-2D7B289A2184}" destId="{8CBA5795-0F69-404C-B653-6EA86B83F3C9}" srcOrd="0" destOrd="1" presId="urn:microsoft.com/office/officeart/2005/8/layout/default"/>
    <dgm:cxn modelId="{23E70436-7CF8-F34C-936A-8B7BF93F51AE}" srcId="{49D64987-2F1D-594F-A09B-BD9FE3E82FC7}" destId="{9C2AC7B8-204B-E641-9E64-DBCB82965A73}" srcOrd="1" destOrd="0" parTransId="{141EC6D3-7231-C64F-A177-57AC406323A5}" sibTransId="{CEC21890-95AE-AD41-B3DA-BAE4EAD9BE6A}"/>
    <dgm:cxn modelId="{038D9838-8C7C-4C49-A9DF-58A55A96CB70}" srcId="{1A18AAC5-35A0-F94C-8B7E-91890248F2F3}" destId="{A6CA135C-FE19-4B41-8106-8AE3482E7388}" srcOrd="0" destOrd="0" parTransId="{C77A8F1E-C16D-0F48-9516-FC5A0BA1D34F}" sibTransId="{E990F7CB-167C-8C41-A774-11BB6D9B307B}"/>
    <dgm:cxn modelId="{0236FE3F-5741-D84F-AEA7-1B2B9B8FBFD0}" srcId="{F14017A0-F5B3-F948-AAA8-C09873D8BB66}" destId="{49D64987-2F1D-594F-A09B-BD9FE3E82FC7}" srcOrd="3" destOrd="0" parTransId="{2F7669C2-4B8B-A544-A35F-48AEF442BB52}" sibTransId="{6FB9F64C-180B-6D4C-85F9-FD380D2C1C07}"/>
    <dgm:cxn modelId="{CDC10D65-2B82-4040-82AB-143F618D61FD}" srcId="{49D64987-2F1D-594F-A09B-BD9FE3E82FC7}" destId="{EA65C092-68A8-6842-8BD8-3F31ACC1E4CD}" srcOrd="0" destOrd="0" parTransId="{4F04BD0F-9757-2243-ACF6-8245501C5A45}" sibTransId="{F6006AF8-87C7-244B-B0BA-FA61AED8CD85}"/>
    <dgm:cxn modelId="{C32D1F57-EB5C-4E4F-BA84-AB68AE2E9D59}" type="presOf" srcId="{DBAD67FA-6581-FB47-8E50-EFB77250E991}" destId="{9550AAE3-9B3D-214E-A308-1C33F90C09C0}" srcOrd="0" destOrd="2" presId="urn:microsoft.com/office/officeart/2005/8/layout/default"/>
    <dgm:cxn modelId="{C1C74E77-84E8-DE46-A1B9-94E2D4490474}" srcId="{F14017A0-F5B3-F948-AAA8-C09873D8BB66}" destId="{92266341-BA3D-5146-A274-02455CA4BE89}" srcOrd="0" destOrd="0" parTransId="{342E21F8-DD57-5243-84A9-A8DF9107399D}" sibTransId="{AC433C7E-FC2E-D244-BE69-511CA97997B7}"/>
    <dgm:cxn modelId="{809AA979-8189-3341-A272-488832A19D4C}" type="presOf" srcId="{592597A8-9CDE-9245-861C-5EF4195C4EE0}" destId="{8CBA5795-0F69-404C-B653-6EA86B83F3C9}" srcOrd="0" destOrd="2" presId="urn:microsoft.com/office/officeart/2005/8/layout/default"/>
    <dgm:cxn modelId="{8E99547D-1556-C44C-B961-4EDA972D6C0F}" type="presOf" srcId="{1A18AAC5-35A0-F94C-8B7E-91890248F2F3}" destId="{9550AAE3-9B3D-214E-A308-1C33F90C09C0}" srcOrd="0" destOrd="0" presId="urn:microsoft.com/office/officeart/2005/8/layout/default"/>
    <dgm:cxn modelId="{A983B387-3A8D-2A4A-AE04-F3EDAA797D01}" srcId="{F14017A0-F5B3-F948-AAA8-C09873D8BB66}" destId="{1A18AAC5-35A0-F94C-8B7E-91890248F2F3}" srcOrd="1" destOrd="0" parTransId="{0EB46D98-34B0-D54F-9D58-FA8B6A952D55}" sibTransId="{E35B2FE7-84F5-424F-A387-DC365EF52297}"/>
    <dgm:cxn modelId="{EDB0B88B-EB58-BF4B-A8B0-A649B2A8B63E}" type="presOf" srcId="{92266341-BA3D-5146-A274-02455CA4BE89}" destId="{FC589977-9E55-0841-8C2C-349BF4F96BA5}" srcOrd="0" destOrd="0" presId="urn:microsoft.com/office/officeart/2005/8/layout/default"/>
    <dgm:cxn modelId="{F4F734A4-791E-B245-8E41-E01E8FBC419B}" type="presOf" srcId="{9C2AC7B8-204B-E641-9E64-DBCB82965A73}" destId="{4A200CA9-A1EE-4248-9C54-C659ACBA4A78}" srcOrd="0" destOrd="2" presId="urn:microsoft.com/office/officeart/2005/8/layout/default"/>
    <dgm:cxn modelId="{5FC4A2A9-494C-6D47-8D2C-AD7622AEC934}" type="presOf" srcId="{49D64987-2F1D-594F-A09B-BD9FE3E82FC7}" destId="{4A200CA9-A1EE-4248-9C54-C659ACBA4A78}" srcOrd="0" destOrd="0" presId="urn:microsoft.com/office/officeart/2005/8/layout/default"/>
    <dgm:cxn modelId="{6A8358AA-D3BB-9D40-864C-3EA2C043BAF8}" srcId="{1A18AAC5-35A0-F94C-8B7E-91890248F2F3}" destId="{DBAD67FA-6581-FB47-8E50-EFB77250E991}" srcOrd="1" destOrd="0" parTransId="{9BCCE5BF-1C14-B143-B655-668D4B10A671}" sibTransId="{BA381412-D334-734E-9141-0A3AA8048067}"/>
    <dgm:cxn modelId="{ABEFB8AD-81C2-E44E-B46A-201C9B99CB88}" srcId="{58AF6264-22D4-164E-A748-BF2D4994D8DF}" destId="{FCE80896-82BA-A241-ACD0-2D7B289A2184}" srcOrd="0" destOrd="0" parTransId="{E9304B34-CF36-1F4D-BC42-151EEC8E3780}" sibTransId="{412A7C64-6513-364E-9E54-23FA6E31A462}"/>
    <dgm:cxn modelId="{176867B4-A15F-6644-B03E-5D8EEB93C627}" srcId="{F14017A0-F5B3-F948-AAA8-C09873D8BB66}" destId="{58AF6264-22D4-164E-A748-BF2D4994D8DF}" srcOrd="2" destOrd="0" parTransId="{FF0A6A7A-7934-CF47-9B5B-E9D5D24AE0A6}" sibTransId="{E12CAA20-FC13-FB4C-9FA2-299BF18B3F5E}"/>
    <dgm:cxn modelId="{BECB92C4-513B-F946-9E18-D767C615F05A}" type="presOf" srcId="{C87A7D0B-7FD3-254E-8777-92F0D1A2469D}" destId="{FC589977-9E55-0841-8C2C-349BF4F96BA5}" srcOrd="0" destOrd="1" presId="urn:microsoft.com/office/officeart/2005/8/layout/default"/>
    <dgm:cxn modelId="{B75E3AC7-E62E-8A4B-8B00-A7DA992CD796}" srcId="{92266341-BA3D-5146-A274-02455CA4BE89}" destId="{42B3FED0-408E-1844-BEA1-DEF0A2B6F9B1}" srcOrd="1" destOrd="0" parTransId="{1FC29AAF-3F1D-014C-A2DE-A234C6DCA758}" sibTransId="{C2CDC53A-270E-434F-9E16-34BC053D869F}"/>
    <dgm:cxn modelId="{255042D5-D89B-A147-B928-0CDBCF0E6A51}" srcId="{92266341-BA3D-5146-A274-02455CA4BE89}" destId="{C87A7D0B-7FD3-254E-8777-92F0D1A2469D}" srcOrd="0" destOrd="0" parTransId="{B2274EC3-5634-5C4E-A56F-0E0DC53F5997}" sibTransId="{E1778334-ABAD-DD46-977B-25B6D432C67E}"/>
    <dgm:cxn modelId="{9ADFC0D9-80BD-8044-884E-041FD865260D}" srcId="{58AF6264-22D4-164E-A748-BF2D4994D8DF}" destId="{592597A8-9CDE-9245-861C-5EF4195C4EE0}" srcOrd="1" destOrd="0" parTransId="{79AF98C7-D9D7-3B42-AC94-D030B91115AB}" sibTransId="{A14FF86F-A2BF-C743-A98E-36AEB5E7159A}"/>
    <dgm:cxn modelId="{E9D468E1-42AD-AA4B-AF67-CF438DD55F74}" type="presOf" srcId="{58AF6264-22D4-164E-A748-BF2D4994D8DF}" destId="{8CBA5795-0F69-404C-B653-6EA86B83F3C9}" srcOrd="0" destOrd="0" presId="urn:microsoft.com/office/officeart/2005/8/layout/default"/>
    <dgm:cxn modelId="{F3F770E1-7DD2-894F-B528-05196BE94E07}" type="presOf" srcId="{42B3FED0-408E-1844-BEA1-DEF0A2B6F9B1}" destId="{FC589977-9E55-0841-8C2C-349BF4F96BA5}" srcOrd="0" destOrd="2" presId="urn:microsoft.com/office/officeart/2005/8/layout/default"/>
    <dgm:cxn modelId="{412FB4F8-910D-B24E-8AE1-E11F482261C7}" type="presOf" srcId="{F14017A0-F5B3-F948-AAA8-C09873D8BB66}" destId="{519A7D20-1A62-D34C-B19B-F744513AA8D6}" srcOrd="0" destOrd="0" presId="urn:microsoft.com/office/officeart/2005/8/layout/default"/>
    <dgm:cxn modelId="{24CAABF9-2A32-7141-B25B-FEEABC191D4A}" type="presOf" srcId="{A6CA135C-FE19-4B41-8106-8AE3482E7388}" destId="{9550AAE3-9B3D-214E-A308-1C33F90C09C0}" srcOrd="0" destOrd="1" presId="urn:microsoft.com/office/officeart/2005/8/layout/default"/>
    <dgm:cxn modelId="{A0A92A1D-9444-3A4A-BDEC-782541B2B4CF}" type="presParOf" srcId="{519A7D20-1A62-D34C-B19B-F744513AA8D6}" destId="{FC589977-9E55-0841-8C2C-349BF4F96BA5}" srcOrd="0" destOrd="0" presId="urn:microsoft.com/office/officeart/2005/8/layout/default"/>
    <dgm:cxn modelId="{FDC70ECF-7592-1945-806F-A37ED16DF9E8}" type="presParOf" srcId="{519A7D20-1A62-D34C-B19B-F744513AA8D6}" destId="{9095F221-BC96-9D48-95F0-76160669036C}" srcOrd="1" destOrd="0" presId="urn:microsoft.com/office/officeart/2005/8/layout/default"/>
    <dgm:cxn modelId="{02A87FD4-DC23-AE4D-932E-7E74E62CF324}" type="presParOf" srcId="{519A7D20-1A62-D34C-B19B-F744513AA8D6}" destId="{9550AAE3-9B3D-214E-A308-1C33F90C09C0}" srcOrd="2" destOrd="0" presId="urn:microsoft.com/office/officeart/2005/8/layout/default"/>
    <dgm:cxn modelId="{156D3D24-E61E-0A41-B99D-EC3D1879C001}" type="presParOf" srcId="{519A7D20-1A62-D34C-B19B-F744513AA8D6}" destId="{B9E8B20D-D933-0D49-9AE7-1A4473A25E57}" srcOrd="3" destOrd="0" presId="urn:microsoft.com/office/officeart/2005/8/layout/default"/>
    <dgm:cxn modelId="{7B512AA0-0CDE-594C-8F7A-E90698AF4B9E}" type="presParOf" srcId="{519A7D20-1A62-D34C-B19B-F744513AA8D6}" destId="{8CBA5795-0F69-404C-B653-6EA86B83F3C9}" srcOrd="4" destOrd="0" presId="urn:microsoft.com/office/officeart/2005/8/layout/default"/>
    <dgm:cxn modelId="{4C097153-97F9-AE43-8EBD-65E3A791CD99}" type="presParOf" srcId="{519A7D20-1A62-D34C-B19B-F744513AA8D6}" destId="{79BA6057-FC85-214D-908A-11FCBEDB77A8}" srcOrd="5" destOrd="0" presId="urn:microsoft.com/office/officeart/2005/8/layout/default"/>
    <dgm:cxn modelId="{DB0C7A54-6D72-1C4C-8825-06F18DFE02A3}" type="presParOf" srcId="{519A7D20-1A62-D34C-B19B-F744513AA8D6}" destId="{4A200CA9-A1EE-4248-9C54-C659ACBA4A7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42736CC2-214F-4640-8330-BEA3D8564C2C}"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F8DE0C49-8B40-1647-87C4-1C3F7AF8ADBA}">
      <dgm:prSet phldrT="[Text]"/>
      <dgm:spPr/>
      <dgm:t>
        <a:bodyPr/>
        <a:lstStyle/>
        <a:p>
          <a:r>
            <a:rPr lang="en-AU" dirty="0">
              <a:solidFill>
                <a:schemeClr val="tx1"/>
              </a:solidFill>
            </a:rPr>
            <a:t>User education</a:t>
          </a:r>
          <a:endParaRPr lang="en-US" dirty="0">
            <a:solidFill>
              <a:schemeClr val="tx1"/>
            </a:solidFill>
          </a:endParaRPr>
        </a:p>
      </dgm:t>
    </dgm:pt>
    <dgm:pt modelId="{6723C6C6-31B2-6E40-A872-C2C3B8A38EB2}" type="parTrans" cxnId="{3017B0A9-3912-094C-9D46-1F1A44194E87}">
      <dgm:prSet/>
      <dgm:spPr/>
      <dgm:t>
        <a:bodyPr/>
        <a:lstStyle/>
        <a:p>
          <a:endParaRPr lang="en-US"/>
        </a:p>
      </dgm:t>
    </dgm:pt>
    <dgm:pt modelId="{4A7182B5-45B1-934D-B89F-1EE034E63E86}" type="sibTrans" cxnId="{3017B0A9-3912-094C-9D46-1F1A44194E87}">
      <dgm:prSet/>
      <dgm:spPr/>
      <dgm:t>
        <a:bodyPr/>
        <a:lstStyle/>
        <a:p>
          <a:endParaRPr lang="en-US"/>
        </a:p>
      </dgm:t>
    </dgm:pt>
    <dgm:pt modelId="{0E53F480-F86A-CE4A-874F-3922CC65CE85}">
      <dgm:prSet/>
      <dgm:spPr/>
      <dgm:t>
        <a:bodyPr/>
        <a:lstStyle/>
        <a:p>
          <a:r>
            <a:rPr lang="en-AU">
              <a:solidFill>
                <a:schemeClr val="tx1"/>
              </a:solidFill>
            </a:rPr>
            <a:t>Users can be told the importance of using hard-to-guess passwords and can be provided with guidelines for selecting strong passwords</a:t>
          </a:r>
          <a:endParaRPr lang="en-AU" dirty="0">
            <a:solidFill>
              <a:schemeClr val="tx1"/>
            </a:solidFill>
          </a:endParaRPr>
        </a:p>
      </dgm:t>
    </dgm:pt>
    <dgm:pt modelId="{90DF6875-0585-6643-96B9-4DCDB30F2B93}" type="parTrans" cxnId="{26DF95B7-5BE0-864D-B6C3-741288ACDBCA}">
      <dgm:prSet/>
      <dgm:spPr/>
      <dgm:t>
        <a:bodyPr/>
        <a:lstStyle/>
        <a:p>
          <a:endParaRPr lang="en-US"/>
        </a:p>
      </dgm:t>
    </dgm:pt>
    <dgm:pt modelId="{DC04356F-67CE-A146-9DF9-827EA3F09306}" type="sibTrans" cxnId="{26DF95B7-5BE0-864D-B6C3-741288ACDBCA}">
      <dgm:prSet/>
      <dgm:spPr/>
      <dgm:t>
        <a:bodyPr/>
        <a:lstStyle/>
        <a:p>
          <a:endParaRPr lang="en-US"/>
        </a:p>
      </dgm:t>
    </dgm:pt>
    <dgm:pt modelId="{85E57A0A-B0E7-BE4F-A53C-B73CAB4BB727}">
      <dgm:prSet/>
      <dgm:spPr/>
      <dgm:t>
        <a:bodyPr/>
        <a:lstStyle/>
        <a:p>
          <a:r>
            <a:rPr lang="en-AU">
              <a:solidFill>
                <a:schemeClr val="tx1"/>
              </a:solidFill>
            </a:rPr>
            <a:t>Computer-generated passwords</a:t>
          </a:r>
          <a:endParaRPr lang="en-AU" dirty="0">
            <a:solidFill>
              <a:schemeClr val="tx1"/>
            </a:solidFill>
          </a:endParaRPr>
        </a:p>
      </dgm:t>
    </dgm:pt>
    <dgm:pt modelId="{771E22A3-6A5C-CC44-ADC2-33E2A8CA8CED}" type="parTrans" cxnId="{C00859C3-AED5-7D45-BA22-B40FDB62704E}">
      <dgm:prSet/>
      <dgm:spPr/>
      <dgm:t>
        <a:bodyPr/>
        <a:lstStyle/>
        <a:p>
          <a:endParaRPr lang="en-US"/>
        </a:p>
      </dgm:t>
    </dgm:pt>
    <dgm:pt modelId="{E9806375-8868-8E49-8909-DB20B0123CE6}" type="sibTrans" cxnId="{C00859C3-AED5-7D45-BA22-B40FDB62704E}">
      <dgm:prSet/>
      <dgm:spPr/>
      <dgm:t>
        <a:bodyPr/>
        <a:lstStyle/>
        <a:p>
          <a:endParaRPr lang="en-US"/>
        </a:p>
      </dgm:t>
    </dgm:pt>
    <dgm:pt modelId="{B9787164-4B5B-1F49-8507-C79D4DC14411}">
      <dgm:prSet/>
      <dgm:spPr/>
      <dgm:t>
        <a:bodyPr/>
        <a:lstStyle/>
        <a:p>
          <a:r>
            <a:rPr lang="en-AU">
              <a:solidFill>
                <a:schemeClr val="tx1"/>
              </a:solidFill>
            </a:rPr>
            <a:t>Computer-generated password schemes have a history of poor acceptance by users</a:t>
          </a:r>
          <a:endParaRPr lang="en-AU" dirty="0">
            <a:solidFill>
              <a:schemeClr val="tx1"/>
            </a:solidFill>
          </a:endParaRPr>
        </a:p>
      </dgm:t>
    </dgm:pt>
    <dgm:pt modelId="{A2C55F17-1FD8-0F4C-8761-0BDF32E4650F}" type="parTrans" cxnId="{C7BA711D-72B8-5549-9F9B-8941FFDA0A0E}">
      <dgm:prSet/>
      <dgm:spPr/>
      <dgm:t>
        <a:bodyPr/>
        <a:lstStyle/>
        <a:p>
          <a:endParaRPr lang="en-US"/>
        </a:p>
      </dgm:t>
    </dgm:pt>
    <dgm:pt modelId="{D71014F1-3F5E-824E-8662-75508FA79FEC}" type="sibTrans" cxnId="{C7BA711D-72B8-5549-9F9B-8941FFDA0A0E}">
      <dgm:prSet/>
      <dgm:spPr/>
      <dgm:t>
        <a:bodyPr/>
        <a:lstStyle/>
        <a:p>
          <a:endParaRPr lang="en-US"/>
        </a:p>
      </dgm:t>
    </dgm:pt>
    <dgm:pt modelId="{8322A107-4210-D54F-99CF-418F0D62A564}">
      <dgm:prSet/>
      <dgm:spPr/>
      <dgm:t>
        <a:bodyPr/>
        <a:lstStyle/>
        <a:p>
          <a:r>
            <a:rPr lang="en-AU" dirty="0">
              <a:solidFill>
                <a:schemeClr val="tx1"/>
              </a:solidFill>
            </a:rPr>
            <a:t>Users have difficulty remembering them</a:t>
          </a:r>
        </a:p>
      </dgm:t>
    </dgm:pt>
    <dgm:pt modelId="{9AB7DCEC-1246-4E43-BB9C-E4EABC498137}" type="parTrans" cxnId="{6AB8880E-E791-3B4D-91D0-AA6679E11BDE}">
      <dgm:prSet/>
      <dgm:spPr/>
      <dgm:t>
        <a:bodyPr/>
        <a:lstStyle/>
        <a:p>
          <a:endParaRPr lang="en-US"/>
        </a:p>
      </dgm:t>
    </dgm:pt>
    <dgm:pt modelId="{4E7CABC3-B95C-4549-BB39-EAF229344591}" type="sibTrans" cxnId="{6AB8880E-E791-3B4D-91D0-AA6679E11BDE}">
      <dgm:prSet/>
      <dgm:spPr/>
      <dgm:t>
        <a:bodyPr/>
        <a:lstStyle/>
        <a:p>
          <a:endParaRPr lang="en-US"/>
        </a:p>
      </dgm:t>
    </dgm:pt>
    <dgm:pt modelId="{EA7233C7-6985-CE42-8895-B56099AB9FBE}">
      <dgm:prSet/>
      <dgm:spPr/>
      <dgm:t>
        <a:bodyPr/>
        <a:lstStyle/>
        <a:p>
          <a:r>
            <a:rPr lang="en-AU">
              <a:solidFill>
                <a:schemeClr val="tx1"/>
              </a:solidFill>
            </a:rPr>
            <a:t>Reactive password checking</a:t>
          </a:r>
          <a:endParaRPr lang="en-AU" dirty="0">
            <a:solidFill>
              <a:schemeClr val="tx1"/>
            </a:solidFill>
          </a:endParaRPr>
        </a:p>
      </dgm:t>
    </dgm:pt>
    <dgm:pt modelId="{350D4152-1017-D347-89B6-6A1F42C3AEC9}" type="parTrans" cxnId="{158982B5-2E0E-A546-BC77-E525C18C2160}">
      <dgm:prSet/>
      <dgm:spPr/>
      <dgm:t>
        <a:bodyPr/>
        <a:lstStyle/>
        <a:p>
          <a:endParaRPr lang="en-US"/>
        </a:p>
      </dgm:t>
    </dgm:pt>
    <dgm:pt modelId="{67BB70CB-3E9B-A24A-966C-004BE1C59191}" type="sibTrans" cxnId="{158982B5-2E0E-A546-BC77-E525C18C2160}">
      <dgm:prSet/>
      <dgm:spPr/>
      <dgm:t>
        <a:bodyPr/>
        <a:lstStyle/>
        <a:p>
          <a:endParaRPr lang="en-US"/>
        </a:p>
      </dgm:t>
    </dgm:pt>
    <dgm:pt modelId="{EE9A385D-8188-5948-9D67-C0B79B838DDA}">
      <dgm:prSet/>
      <dgm:spPr/>
      <dgm:t>
        <a:bodyPr/>
        <a:lstStyle/>
        <a:p>
          <a:r>
            <a:rPr lang="en-AU" dirty="0">
              <a:solidFill>
                <a:schemeClr val="tx1"/>
              </a:solidFill>
            </a:rPr>
            <a:t>A strategy in which the system periodically runs its own password cracker to find guessable passwords</a:t>
          </a:r>
        </a:p>
      </dgm:t>
    </dgm:pt>
    <dgm:pt modelId="{008340E4-6090-8642-9444-57D32EADB767}" type="parTrans" cxnId="{772593BE-937F-2040-8354-E5F20C9B0283}">
      <dgm:prSet/>
      <dgm:spPr/>
      <dgm:t>
        <a:bodyPr/>
        <a:lstStyle/>
        <a:p>
          <a:endParaRPr lang="en-US"/>
        </a:p>
      </dgm:t>
    </dgm:pt>
    <dgm:pt modelId="{EC9D9EDE-8683-024C-9B38-D53846F169E4}" type="sibTrans" cxnId="{772593BE-937F-2040-8354-E5F20C9B0283}">
      <dgm:prSet/>
      <dgm:spPr/>
      <dgm:t>
        <a:bodyPr/>
        <a:lstStyle/>
        <a:p>
          <a:endParaRPr lang="en-US"/>
        </a:p>
      </dgm:t>
    </dgm:pt>
    <dgm:pt modelId="{9E3F1605-D6A9-4443-AD51-0D55238589D1}">
      <dgm:prSet/>
      <dgm:spPr/>
      <dgm:t>
        <a:bodyPr/>
        <a:lstStyle/>
        <a:p>
          <a:r>
            <a:rPr lang="en-AU" dirty="0">
              <a:solidFill>
                <a:schemeClr val="tx1"/>
              </a:solidFill>
            </a:rPr>
            <a:t>Proactive password checking</a:t>
          </a:r>
        </a:p>
      </dgm:t>
    </dgm:pt>
    <dgm:pt modelId="{1FB302C6-CB14-4441-8B59-998DD4DA2B2F}" type="parTrans" cxnId="{20C54A20-2F22-B643-A968-E0E60057B2D7}">
      <dgm:prSet/>
      <dgm:spPr/>
      <dgm:t>
        <a:bodyPr/>
        <a:lstStyle/>
        <a:p>
          <a:endParaRPr lang="en-US"/>
        </a:p>
      </dgm:t>
    </dgm:pt>
    <dgm:pt modelId="{0BFC9001-9DEE-584C-BB92-90448BDA5BE8}" type="sibTrans" cxnId="{20C54A20-2F22-B643-A968-E0E60057B2D7}">
      <dgm:prSet/>
      <dgm:spPr/>
      <dgm:t>
        <a:bodyPr/>
        <a:lstStyle/>
        <a:p>
          <a:endParaRPr lang="en-US"/>
        </a:p>
      </dgm:t>
    </dgm:pt>
    <dgm:pt modelId="{84C4C052-9561-914E-BBEA-D7185432C3CE}">
      <dgm:prSet/>
      <dgm:spPr/>
      <dgm:t>
        <a:bodyPr/>
        <a:lstStyle/>
        <a:p>
          <a:r>
            <a:rPr lang="en-AU" dirty="0">
              <a:solidFill>
                <a:schemeClr val="tx1"/>
              </a:solidFill>
            </a:rPr>
            <a:t>A user is allowed to select his or her own password, however, at the time of selection, the system checks to see if the password is allowable and, if not, rejects it</a:t>
          </a:r>
        </a:p>
      </dgm:t>
    </dgm:pt>
    <dgm:pt modelId="{7F70800E-1E3B-7442-BF6B-5DB226F2A82A}" type="parTrans" cxnId="{4EABA9BB-8334-B045-991A-E15A6001BE5F}">
      <dgm:prSet/>
      <dgm:spPr/>
      <dgm:t>
        <a:bodyPr/>
        <a:lstStyle/>
        <a:p>
          <a:endParaRPr lang="en-US"/>
        </a:p>
      </dgm:t>
    </dgm:pt>
    <dgm:pt modelId="{9C07ED80-9A21-9245-9648-C4703613F7D1}" type="sibTrans" cxnId="{4EABA9BB-8334-B045-991A-E15A6001BE5F}">
      <dgm:prSet/>
      <dgm:spPr/>
      <dgm:t>
        <a:bodyPr/>
        <a:lstStyle/>
        <a:p>
          <a:endParaRPr lang="en-US"/>
        </a:p>
      </dgm:t>
    </dgm:pt>
    <dgm:pt modelId="{EAECCF87-65C8-794A-A019-9D5581339B88}" type="pres">
      <dgm:prSet presAssocID="{42736CC2-214F-4640-8330-BEA3D8564C2C}" presName="matrix" presStyleCnt="0">
        <dgm:presLayoutVars>
          <dgm:chMax val="1"/>
          <dgm:dir/>
          <dgm:resizeHandles val="exact"/>
        </dgm:presLayoutVars>
      </dgm:prSet>
      <dgm:spPr/>
    </dgm:pt>
    <dgm:pt modelId="{594D0191-5540-ED4D-ABDA-721F7AE06A53}" type="pres">
      <dgm:prSet presAssocID="{42736CC2-214F-4640-8330-BEA3D8564C2C}" presName="diamond" presStyleLbl="bgShp" presStyleIdx="0" presStyleCnt="1"/>
      <dgm:spPr>
        <a:solidFill>
          <a:schemeClr val="tx2"/>
        </a:solidFill>
        <a:ln>
          <a:solidFill>
            <a:schemeClr val="bg2"/>
          </a:solidFill>
        </a:ln>
      </dgm:spPr>
    </dgm:pt>
    <dgm:pt modelId="{578895B2-0777-2945-8876-3C597FC17514}" type="pres">
      <dgm:prSet presAssocID="{42736CC2-214F-4640-8330-BEA3D8564C2C}" presName="quad1" presStyleLbl="node1" presStyleIdx="0" presStyleCnt="4">
        <dgm:presLayoutVars>
          <dgm:chMax val="0"/>
          <dgm:chPref val="0"/>
          <dgm:bulletEnabled val="1"/>
        </dgm:presLayoutVars>
      </dgm:prSet>
      <dgm:spPr/>
    </dgm:pt>
    <dgm:pt modelId="{3FF97A81-660B-AD4E-A63C-9EB9B74360E9}" type="pres">
      <dgm:prSet presAssocID="{42736CC2-214F-4640-8330-BEA3D8564C2C}" presName="quad2" presStyleLbl="node1" presStyleIdx="1" presStyleCnt="4">
        <dgm:presLayoutVars>
          <dgm:chMax val="0"/>
          <dgm:chPref val="0"/>
          <dgm:bulletEnabled val="1"/>
        </dgm:presLayoutVars>
      </dgm:prSet>
      <dgm:spPr/>
    </dgm:pt>
    <dgm:pt modelId="{3FACEB1C-056B-7441-B599-2420B75997CE}" type="pres">
      <dgm:prSet presAssocID="{42736CC2-214F-4640-8330-BEA3D8564C2C}" presName="quad3" presStyleLbl="node1" presStyleIdx="2" presStyleCnt="4">
        <dgm:presLayoutVars>
          <dgm:chMax val="0"/>
          <dgm:chPref val="0"/>
          <dgm:bulletEnabled val="1"/>
        </dgm:presLayoutVars>
      </dgm:prSet>
      <dgm:spPr/>
    </dgm:pt>
    <dgm:pt modelId="{D8752D80-F3DA-9F40-AB2E-CBA1FC4747F0}" type="pres">
      <dgm:prSet presAssocID="{42736CC2-214F-4640-8330-BEA3D8564C2C}" presName="quad4" presStyleLbl="node1" presStyleIdx="3" presStyleCnt="4">
        <dgm:presLayoutVars>
          <dgm:chMax val="0"/>
          <dgm:chPref val="0"/>
          <dgm:bulletEnabled val="1"/>
        </dgm:presLayoutVars>
      </dgm:prSet>
      <dgm:spPr/>
    </dgm:pt>
  </dgm:ptLst>
  <dgm:cxnLst>
    <dgm:cxn modelId="{448DE50A-8EC9-4047-829D-31A41677334E}" type="presOf" srcId="{42736CC2-214F-4640-8330-BEA3D8564C2C}" destId="{EAECCF87-65C8-794A-A019-9D5581339B88}" srcOrd="0" destOrd="0" presId="urn:microsoft.com/office/officeart/2005/8/layout/matrix3"/>
    <dgm:cxn modelId="{6AB8880E-E791-3B4D-91D0-AA6679E11BDE}" srcId="{85E57A0A-B0E7-BE4F-A53C-B73CAB4BB727}" destId="{8322A107-4210-D54F-99CF-418F0D62A564}" srcOrd="1" destOrd="0" parTransId="{9AB7DCEC-1246-4E43-BB9C-E4EABC498137}" sibTransId="{4E7CABC3-B95C-4549-BB39-EAF229344591}"/>
    <dgm:cxn modelId="{C7BA711D-72B8-5549-9F9B-8941FFDA0A0E}" srcId="{85E57A0A-B0E7-BE4F-A53C-B73CAB4BB727}" destId="{B9787164-4B5B-1F49-8507-C79D4DC14411}" srcOrd="0" destOrd="0" parTransId="{A2C55F17-1FD8-0F4C-8761-0BDF32E4650F}" sibTransId="{D71014F1-3F5E-824E-8662-75508FA79FEC}"/>
    <dgm:cxn modelId="{20C54A20-2F22-B643-A968-E0E60057B2D7}" srcId="{42736CC2-214F-4640-8330-BEA3D8564C2C}" destId="{9E3F1605-D6A9-4443-AD51-0D55238589D1}" srcOrd="3" destOrd="0" parTransId="{1FB302C6-CB14-4441-8B59-998DD4DA2B2F}" sibTransId="{0BFC9001-9DEE-584C-BB92-90448BDA5BE8}"/>
    <dgm:cxn modelId="{9DA8B523-882A-B74E-A319-BDC7893E6AF8}" type="presOf" srcId="{8322A107-4210-D54F-99CF-418F0D62A564}" destId="{3FF97A81-660B-AD4E-A63C-9EB9B74360E9}" srcOrd="0" destOrd="2" presId="urn:microsoft.com/office/officeart/2005/8/layout/matrix3"/>
    <dgm:cxn modelId="{3EA82B25-7BF4-0F4D-9B39-6EA90102785B}" type="presOf" srcId="{B9787164-4B5B-1F49-8507-C79D4DC14411}" destId="{3FF97A81-660B-AD4E-A63C-9EB9B74360E9}" srcOrd="0" destOrd="1" presId="urn:microsoft.com/office/officeart/2005/8/layout/matrix3"/>
    <dgm:cxn modelId="{7F2BD655-785B-5647-8D67-84A19E7A67E0}" type="presOf" srcId="{84C4C052-9561-914E-BBEA-D7185432C3CE}" destId="{D8752D80-F3DA-9F40-AB2E-CBA1FC4747F0}" srcOrd="0" destOrd="1" presId="urn:microsoft.com/office/officeart/2005/8/layout/matrix3"/>
    <dgm:cxn modelId="{0A093479-8F8F-A146-BC8B-183CD48BF5E6}" type="presOf" srcId="{9E3F1605-D6A9-4443-AD51-0D55238589D1}" destId="{D8752D80-F3DA-9F40-AB2E-CBA1FC4747F0}" srcOrd="0" destOrd="0" presId="urn:microsoft.com/office/officeart/2005/8/layout/matrix3"/>
    <dgm:cxn modelId="{85A613A0-689F-FF46-B314-796265E0E45E}" type="presOf" srcId="{0E53F480-F86A-CE4A-874F-3922CC65CE85}" destId="{578895B2-0777-2945-8876-3C597FC17514}" srcOrd="0" destOrd="1" presId="urn:microsoft.com/office/officeart/2005/8/layout/matrix3"/>
    <dgm:cxn modelId="{2EBF9FA5-620F-FD4D-BDFD-802A58A2B492}" type="presOf" srcId="{F8DE0C49-8B40-1647-87C4-1C3F7AF8ADBA}" destId="{578895B2-0777-2945-8876-3C597FC17514}" srcOrd="0" destOrd="0" presId="urn:microsoft.com/office/officeart/2005/8/layout/matrix3"/>
    <dgm:cxn modelId="{3017B0A9-3912-094C-9D46-1F1A44194E87}" srcId="{42736CC2-214F-4640-8330-BEA3D8564C2C}" destId="{F8DE0C49-8B40-1647-87C4-1C3F7AF8ADBA}" srcOrd="0" destOrd="0" parTransId="{6723C6C6-31B2-6E40-A872-C2C3B8A38EB2}" sibTransId="{4A7182B5-45B1-934D-B89F-1EE034E63E86}"/>
    <dgm:cxn modelId="{5564F8AC-92AB-6443-A847-0C06CB49AFAF}" type="presOf" srcId="{85E57A0A-B0E7-BE4F-A53C-B73CAB4BB727}" destId="{3FF97A81-660B-AD4E-A63C-9EB9B74360E9}" srcOrd="0" destOrd="0" presId="urn:microsoft.com/office/officeart/2005/8/layout/matrix3"/>
    <dgm:cxn modelId="{E326F6AF-A663-1242-B3B6-C6B60EC05972}" type="presOf" srcId="{EE9A385D-8188-5948-9D67-C0B79B838DDA}" destId="{3FACEB1C-056B-7441-B599-2420B75997CE}" srcOrd="0" destOrd="1" presId="urn:microsoft.com/office/officeart/2005/8/layout/matrix3"/>
    <dgm:cxn modelId="{158982B5-2E0E-A546-BC77-E525C18C2160}" srcId="{42736CC2-214F-4640-8330-BEA3D8564C2C}" destId="{EA7233C7-6985-CE42-8895-B56099AB9FBE}" srcOrd="2" destOrd="0" parTransId="{350D4152-1017-D347-89B6-6A1F42C3AEC9}" sibTransId="{67BB70CB-3E9B-A24A-966C-004BE1C59191}"/>
    <dgm:cxn modelId="{26DF95B7-5BE0-864D-B6C3-741288ACDBCA}" srcId="{F8DE0C49-8B40-1647-87C4-1C3F7AF8ADBA}" destId="{0E53F480-F86A-CE4A-874F-3922CC65CE85}" srcOrd="0" destOrd="0" parTransId="{90DF6875-0585-6643-96B9-4DCDB30F2B93}" sibTransId="{DC04356F-67CE-A146-9DF9-827EA3F09306}"/>
    <dgm:cxn modelId="{4EABA9BB-8334-B045-991A-E15A6001BE5F}" srcId="{9E3F1605-D6A9-4443-AD51-0D55238589D1}" destId="{84C4C052-9561-914E-BBEA-D7185432C3CE}" srcOrd="0" destOrd="0" parTransId="{7F70800E-1E3B-7442-BF6B-5DB226F2A82A}" sibTransId="{9C07ED80-9A21-9245-9648-C4703613F7D1}"/>
    <dgm:cxn modelId="{772593BE-937F-2040-8354-E5F20C9B0283}" srcId="{EA7233C7-6985-CE42-8895-B56099AB9FBE}" destId="{EE9A385D-8188-5948-9D67-C0B79B838DDA}" srcOrd="0" destOrd="0" parTransId="{008340E4-6090-8642-9444-57D32EADB767}" sibTransId="{EC9D9EDE-8683-024C-9B38-D53846F169E4}"/>
    <dgm:cxn modelId="{C00859C3-AED5-7D45-BA22-B40FDB62704E}" srcId="{42736CC2-214F-4640-8330-BEA3D8564C2C}" destId="{85E57A0A-B0E7-BE4F-A53C-B73CAB4BB727}" srcOrd="1" destOrd="0" parTransId="{771E22A3-6A5C-CC44-ADC2-33E2A8CA8CED}" sibTransId="{E9806375-8868-8E49-8909-DB20B0123CE6}"/>
    <dgm:cxn modelId="{574B36CF-5E0A-DA45-9FED-2BF9F6E99C70}" type="presOf" srcId="{EA7233C7-6985-CE42-8895-B56099AB9FBE}" destId="{3FACEB1C-056B-7441-B599-2420B75997CE}" srcOrd="0" destOrd="0" presId="urn:microsoft.com/office/officeart/2005/8/layout/matrix3"/>
    <dgm:cxn modelId="{439F95FE-1929-3A4F-83A0-4DA8C6D533FB}" type="presParOf" srcId="{EAECCF87-65C8-794A-A019-9D5581339B88}" destId="{594D0191-5540-ED4D-ABDA-721F7AE06A53}" srcOrd="0" destOrd="0" presId="urn:microsoft.com/office/officeart/2005/8/layout/matrix3"/>
    <dgm:cxn modelId="{68C1B033-A857-0244-B354-0610306B50BC}" type="presParOf" srcId="{EAECCF87-65C8-794A-A019-9D5581339B88}" destId="{578895B2-0777-2945-8876-3C597FC17514}" srcOrd="1" destOrd="0" presId="urn:microsoft.com/office/officeart/2005/8/layout/matrix3"/>
    <dgm:cxn modelId="{CEF36078-A3E3-3B4B-8E64-3EDFB0674B15}" type="presParOf" srcId="{EAECCF87-65C8-794A-A019-9D5581339B88}" destId="{3FF97A81-660B-AD4E-A63C-9EB9B74360E9}" srcOrd="2" destOrd="0" presId="urn:microsoft.com/office/officeart/2005/8/layout/matrix3"/>
    <dgm:cxn modelId="{DE128706-5FCF-6241-A68B-CE383BD8B546}" type="presParOf" srcId="{EAECCF87-65C8-794A-A019-9D5581339B88}" destId="{3FACEB1C-056B-7441-B599-2420B75997CE}" srcOrd="3" destOrd="0" presId="urn:microsoft.com/office/officeart/2005/8/layout/matrix3"/>
    <dgm:cxn modelId="{6AE63263-71C5-3A42-AC1D-D846CEAAD765}" type="presParOf" srcId="{EAECCF87-65C8-794A-A019-9D5581339B88}" destId="{D8752D80-F3DA-9F40-AB2E-CBA1FC4747F0}"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8A4175B2-63DC-8042-B2FF-27404EB22296}"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1804B0D9-FD2E-6242-B3B6-247810730327}">
      <dgm:prSet phldrT="[Text]" custT="1"/>
      <dgm:spPr>
        <a:effectLst/>
      </dgm:spPr>
      <dgm:t>
        <a:bodyPr/>
        <a:lstStyle/>
        <a:p>
          <a:pPr algn="ctr"/>
          <a:r>
            <a:rPr lang="en-AU" sz="1500" dirty="0">
              <a:solidFill>
                <a:schemeClr val="tx1"/>
              </a:solidFill>
            </a:rPr>
            <a:t>Service control</a:t>
          </a:r>
          <a:endParaRPr lang="en-US" sz="1500" dirty="0">
            <a:solidFill>
              <a:schemeClr val="tx1"/>
            </a:solidFill>
          </a:endParaRPr>
        </a:p>
      </dgm:t>
    </dgm:pt>
    <dgm:pt modelId="{932E05C8-B255-AA4F-96AF-F2DE7FB40F13}" type="parTrans" cxnId="{EF36E002-2E61-0D40-A47D-B7AD27F0AAD0}">
      <dgm:prSet/>
      <dgm:spPr/>
      <dgm:t>
        <a:bodyPr/>
        <a:lstStyle/>
        <a:p>
          <a:endParaRPr lang="en-US"/>
        </a:p>
      </dgm:t>
    </dgm:pt>
    <dgm:pt modelId="{FD321654-EBB4-BD4D-B644-F47E4A5EB7FC}" type="sibTrans" cxnId="{EF36E002-2E61-0D40-A47D-B7AD27F0AAD0}">
      <dgm:prSet/>
      <dgm:spPr/>
      <dgm:t>
        <a:bodyPr/>
        <a:lstStyle/>
        <a:p>
          <a:endParaRPr lang="en-US"/>
        </a:p>
      </dgm:t>
    </dgm:pt>
    <dgm:pt modelId="{BBD5D0E9-FB4B-1D4B-8F9A-BEEC3129979A}">
      <dgm:prSet custT="1"/>
      <dgm:spPr/>
      <dgm:t>
        <a:bodyPr/>
        <a:lstStyle/>
        <a:p>
          <a:r>
            <a:rPr lang="en-AU" sz="1500" dirty="0">
              <a:solidFill>
                <a:schemeClr val="tx2">
                  <a:lumMod val="10000"/>
                </a:schemeClr>
              </a:solidFill>
            </a:rPr>
            <a:t>Determines the types of Internet services that can be accessed, inbound or outbound	</a:t>
          </a:r>
        </a:p>
      </dgm:t>
    </dgm:pt>
    <dgm:pt modelId="{1471C6D3-DF4C-4241-A9B0-E3EF24EC7E2D}" type="parTrans" cxnId="{AFFB1247-07BC-D948-9F16-5602039C4684}">
      <dgm:prSet/>
      <dgm:spPr/>
      <dgm:t>
        <a:bodyPr/>
        <a:lstStyle/>
        <a:p>
          <a:endParaRPr lang="en-US"/>
        </a:p>
      </dgm:t>
    </dgm:pt>
    <dgm:pt modelId="{EF5AF608-E8ED-5B48-8571-3B857289E883}" type="sibTrans" cxnId="{AFFB1247-07BC-D948-9F16-5602039C4684}">
      <dgm:prSet/>
      <dgm:spPr/>
      <dgm:t>
        <a:bodyPr/>
        <a:lstStyle/>
        <a:p>
          <a:endParaRPr lang="en-US"/>
        </a:p>
      </dgm:t>
    </dgm:pt>
    <dgm:pt modelId="{EDB9D8D7-D975-4A49-AA2B-2D369D4A83E5}">
      <dgm:prSet custT="1"/>
      <dgm:spPr>
        <a:effectLst/>
      </dgm:spPr>
      <dgm:t>
        <a:bodyPr/>
        <a:lstStyle/>
        <a:p>
          <a:pPr algn="ctr"/>
          <a:r>
            <a:rPr lang="en-AU" sz="1500" dirty="0">
              <a:solidFill>
                <a:schemeClr val="tx1"/>
              </a:solidFill>
            </a:rPr>
            <a:t>Direction control</a:t>
          </a:r>
        </a:p>
      </dgm:t>
    </dgm:pt>
    <dgm:pt modelId="{766C1669-F50F-6448-B998-D270D505452B}" type="parTrans" cxnId="{3B272F23-7141-BC48-8BBB-3DAD730A93FA}">
      <dgm:prSet/>
      <dgm:spPr/>
      <dgm:t>
        <a:bodyPr/>
        <a:lstStyle/>
        <a:p>
          <a:endParaRPr lang="en-US"/>
        </a:p>
      </dgm:t>
    </dgm:pt>
    <dgm:pt modelId="{BF49B435-079A-7C4F-A9F0-4E4336C62976}" type="sibTrans" cxnId="{3B272F23-7141-BC48-8BBB-3DAD730A93FA}">
      <dgm:prSet/>
      <dgm:spPr/>
      <dgm:t>
        <a:bodyPr/>
        <a:lstStyle/>
        <a:p>
          <a:endParaRPr lang="en-US"/>
        </a:p>
      </dgm:t>
    </dgm:pt>
    <dgm:pt modelId="{009722D7-506B-F444-B4DE-2A827F1363B5}">
      <dgm:prSet custT="1"/>
      <dgm:spPr/>
      <dgm:t>
        <a:bodyPr/>
        <a:lstStyle/>
        <a:p>
          <a:r>
            <a:rPr lang="en-AU" sz="1500" dirty="0">
              <a:solidFill>
                <a:schemeClr val="tx2">
                  <a:lumMod val="10000"/>
                </a:schemeClr>
              </a:solidFill>
            </a:rPr>
            <a:t>Determines the direction in which particular service requests may be initiated and allowed to flow through the firewall</a:t>
          </a:r>
        </a:p>
      </dgm:t>
    </dgm:pt>
    <dgm:pt modelId="{613E9497-3638-144D-876C-54793880A2A5}" type="parTrans" cxnId="{D9D82A67-1C72-054C-885E-DD2D4A483755}">
      <dgm:prSet/>
      <dgm:spPr/>
      <dgm:t>
        <a:bodyPr/>
        <a:lstStyle/>
        <a:p>
          <a:endParaRPr lang="en-US"/>
        </a:p>
      </dgm:t>
    </dgm:pt>
    <dgm:pt modelId="{93BE146B-06FB-5E4B-B510-823D030DCC23}" type="sibTrans" cxnId="{D9D82A67-1C72-054C-885E-DD2D4A483755}">
      <dgm:prSet/>
      <dgm:spPr/>
      <dgm:t>
        <a:bodyPr/>
        <a:lstStyle/>
        <a:p>
          <a:endParaRPr lang="en-US"/>
        </a:p>
      </dgm:t>
    </dgm:pt>
    <dgm:pt modelId="{47F00A83-5BC9-AD4E-8341-EECABF11D031}">
      <dgm:prSet custT="1"/>
      <dgm:spPr>
        <a:effectLst/>
      </dgm:spPr>
      <dgm:t>
        <a:bodyPr/>
        <a:lstStyle/>
        <a:p>
          <a:pPr algn="ctr"/>
          <a:r>
            <a:rPr lang="en-AU" sz="1500" dirty="0">
              <a:solidFill>
                <a:schemeClr val="tx1"/>
              </a:solidFill>
            </a:rPr>
            <a:t>User control</a:t>
          </a:r>
        </a:p>
      </dgm:t>
    </dgm:pt>
    <dgm:pt modelId="{86813A54-0EE2-1D4F-BB07-7C268D78377D}" type="parTrans" cxnId="{96F2AA81-B778-8E41-81D2-A011D351D275}">
      <dgm:prSet/>
      <dgm:spPr/>
      <dgm:t>
        <a:bodyPr/>
        <a:lstStyle/>
        <a:p>
          <a:endParaRPr lang="en-US"/>
        </a:p>
      </dgm:t>
    </dgm:pt>
    <dgm:pt modelId="{C822825D-F00C-2345-9317-0608653D0943}" type="sibTrans" cxnId="{96F2AA81-B778-8E41-81D2-A011D351D275}">
      <dgm:prSet/>
      <dgm:spPr/>
      <dgm:t>
        <a:bodyPr/>
        <a:lstStyle/>
        <a:p>
          <a:endParaRPr lang="en-US"/>
        </a:p>
      </dgm:t>
    </dgm:pt>
    <dgm:pt modelId="{F0B3EF52-C390-A44C-9006-8F1D9A95810B}">
      <dgm:prSet custT="1"/>
      <dgm:spPr/>
      <dgm:t>
        <a:bodyPr/>
        <a:lstStyle/>
        <a:p>
          <a:r>
            <a:rPr lang="en-AU" sz="1500" dirty="0">
              <a:solidFill>
                <a:schemeClr val="tx2">
                  <a:lumMod val="10000"/>
                </a:schemeClr>
              </a:solidFill>
            </a:rPr>
            <a:t>Controls access to a service according to which user is attempting to access it</a:t>
          </a:r>
        </a:p>
      </dgm:t>
    </dgm:pt>
    <dgm:pt modelId="{0F241E6A-07E5-3248-8DFF-C13965A89012}" type="parTrans" cxnId="{D7FC6A2A-C6DF-094A-87FE-952DD0D446D7}">
      <dgm:prSet/>
      <dgm:spPr/>
      <dgm:t>
        <a:bodyPr/>
        <a:lstStyle/>
        <a:p>
          <a:endParaRPr lang="en-US"/>
        </a:p>
      </dgm:t>
    </dgm:pt>
    <dgm:pt modelId="{5A9C6871-9F1B-114F-BDF9-E8EA2D4DDE34}" type="sibTrans" cxnId="{D7FC6A2A-C6DF-094A-87FE-952DD0D446D7}">
      <dgm:prSet/>
      <dgm:spPr/>
      <dgm:t>
        <a:bodyPr/>
        <a:lstStyle/>
        <a:p>
          <a:endParaRPr lang="en-US"/>
        </a:p>
      </dgm:t>
    </dgm:pt>
    <dgm:pt modelId="{AEE86410-C143-7E4C-BBD9-652ED3C3EC92}">
      <dgm:prSet custT="1"/>
      <dgm:spPr>
        <a:effectLst/>
      </dgm:spPr>
      <dgm:t>
        <a:bodyPr/>
        <a:lstStyle/>
        <a:p>
          <a:pPr algn="ctr"/>
          <a:r>
            <a:rPr lang="en-AU" sz="1500" dirty="0" err="1">
              <a:solidFill>
                <a:schemeClr val="tx1"/>
              </a:solidFill>
            </a:rPr>
            <a:t>Behavior</a:t>
          </a:r>
          <a:r>
            <a:rPr lang="en-AU" sz="1500" dirty="0">
              <a:solidFill>
                <a:schemeClr val="tx1"/>
              </a:solidFill>
            </a:rPr>
            <a:t> control</a:t>
          </a:r>
        </a:p>
      </dgm:t>
    </dgm:pt>
    <dgm:pt modelId="{D67D5CAC-B83B-094B-8110-8E274129876C}" type="parTrans" cxnId="{E1B84016-BF10-F54D-9679-7CB96293DF56}">
      <dgm:prSet/>
      <dgm:spPr/>
      <dgm:t>
        <a:bodyPr/>
        <a:lstStyle/>
        <a:p>
          <a:endParaRPr lang="en-US"/>
        </a:p>
      </dgm:t>
    </dgm:pt>
    <dgm:pt modelId="{FCB5772E-9190-AB40-8E74-8ACFC45D7E9B}" type="sibTrans" cxnId="{E1B84016-BF10-F54D-9679-7CB96293DF56}">
      <dgm:prSet/>
      <dgm:spPr/>
      <dgm:t>
        <a:bodyPr/>
        <a:lstStyle/>
        <a:p>
          <a:endParaRPr lang="en-US"/>
        </a:p>
      </dgm:t>
    </dgm:pt>
    <dgm:pt modelId="{4FB2E699-7A71-4040-99CE-81180A55FE4B}">
      <dgm:prSet custT="1"/>
      <dgm:spPr/>
      <dgm:t>
        <a:bodyPr/>
        <a:lstStyle/>
        <a:p>
          <a:r>
            <a:rPr lang="en-AU" sz="1500" dirty="0">
              <a:solidFill>
                <a:schemeClr val="tx2">
                  <a:lumMod val="10000"/>
                </a:schemeClr>
              </a:solidFill>
            </a:rPr>
            <a:t>Controls how particular services are used</a:t>
          </a:r>
        </a:p>
      </dgm:t>
    </dgm:pt>
    <dgm:pt modelId="{DAFF2DC1-2DDF-CF42-9ECE-473E7293676F}" type="parTrans" cxnId="{077E6C49-D713-E34C-A156-2FC5CF65522B}">
      <dgm:prSet/>
      <dgm:spPr/>
      <dgm:t>
        <a:bodyPr/>
        <a:lstStyle/>
        <a:p>
          <a:endParaRPr lang="en-US"/>
        </a:p>
      </dgm:t>
    </dgm:pt>
    <dgm:pt modelId="{195F8B32-78C9-224D-91D8-E46058777751}" type="sibTrans" cxnId="{077E6C49-D713-E34C-A156-2FC5CF65522B}">
      <dgm:prSet/>
      <dgm:spPr/>
      <dgm:t>
        <a:bodyPr/>
        <a:lstStyle/>
        <a:p>
          <a:endParaRPr lang="en-US"/>
        </a:p>
      </dgm:t>
    </dgm:pt>
    <dgm:pt modelId="{41C86E60-CB65-914A-A469-CA9B61E35921}" type="pres">
      <dgm:prSet presAssocID="{8A4175B2-63DC-8042-B2FF-27404EB22296}" presName="linear" presStyleCnt="0">
        <dgm:presLayoutVars>
          <dgm:animLvl val="lvl"/>
          <dgm:resizeHandles val="exact"/>
        </dgm:presLayoutVars>
      </dgm:prSet>
      <dgm:spPr/>
    </dgm:pt>
    <dgm:pt modelId="{EDB5CBE8-280A-4446-86F1-AAFED50F94A9}" type="pres">
      <dgm:prSet presAssocID="{1804B0D9-FD2E-6242-B3B6-247810730327}" presName="parentText" presStyleLbl="node1" presStyleIdx="0" presStyleCnt="4" custScaleX="28155" custLinFactNeighborX="-7767" custLinFactNeighborY="2091">
        <dgm:presLayoutVars>
          <dgm:chMax val="0"/>
          <dgm:bulletEnabled val="1"/>
        </dgm:presLayoutVars>
      </dgm:prSet>
      <dgm:spPr/>
    </dgm:pt>
    <dgm:pt modelId="{9FBAF802-69E1-974B-A1A6-4C7BE1B65733}" type="pres">
      <dgm:prSet presAssocID="{1804B0D9-FD2E-6242-B3B6-247810730327}" presName="childText" presStyleLbl="revTx" presStyleIdx="0" presStyleCnt="4">
        <dgm:presLayoutVars>
          <dgm:bulletEnabled val="1"/>
        </dgm:presLayoutVars>
      </dgm:prSet>
      <dgm:spPr/>
    </dgm:pt>
    <dgm:pt modelId="{63E6B281-CE25-6040-9C5A-E30167381050}" type="pres">
      <dgm:prSet presAssocID="{EDB9D8D7-D975-4A49-AA2B-2D369D4A83E5}" presName="parentText" presStyleLbl="node1" presStyleIdx="1" presStyleCnt="4" custScaleX="28155" custLinFactNeighborX="-7767" custLinFactNeighborY="1455">
        <dgm:presLayoutVars>
          <dgm:chMax val="0"/>
          <dgm:bulletEnabled val="1"/>
        </dgm:presLayoutVars>
      </dgm:prSet>
      <dgm:spPr/>
    </dgm:pt>
    <dgm:pt modelId="{7D1786A2-49B2-DF41-8E50-8200179F522C}" type="pres">
      <dgm:prSet presAssocID="{EDB9D8D7-D975-4A49-AA2B-2D369D4A83E5}" presName="childText" presStyleLbl="revTx" presStyleIdx="1" presStyleCnt="4">
        <dgm:presLayoutVars>
          <dgm:bulletEnabled val="1"/>
        </dgm:presLayoutVars>
      </dgm:prSet>
      <dgm:spPr/>
    </dgm:pt>
    <dgm:pt modelId="{1E544F26-C67E-9B47-8C41-3619C719B540}" type="pres">
      <dgm:prSet presAssocID="{47F00A83-5BC9-AD4E-8341-EECABF11D031}" presName="parentText" presStyleLbl="node1" presStyleIdx="2" presStyleCnt="4" custScaleX="28155" custLinFactNeighborX="-7767" custLinFactNeighborY="2091">
        <dgm:presLayoutVars>
          <dgm:chMax val="0"/>
          <dgm:bulletEnabled val="1"/>
        </dgm:presLayoutVars>
      </dgm:prSet>
      <dgm:spPr/>
    </dgm:pt>
    <dgm:pt modelId="{B8527160-59EA-0C4D-8589-99D29E12ACEB}" type="pres">
      <dgm:prSet presAssocID="{47F00A83-5BC9-AD4E-8341-EECABF11D031}" presName="childText" presStyleLbl="revTx" presStyleIdx="2" presStyleCnt="4">
        <dgm:presLayoutVars>
          <dgm:bulletEnabled val="1"/>
        </dgm:presLayoutVars>
      </dgm:prSet>
      <dgm:spPr/>
    </dgm:pt>
    <dgm:pt modelId="{58A08919-70EB-F644-835B-650AC94F165B}" type="pres">
      <dgm:prSet presAssocID="{AEE86410-C143-7E4C-BBD9-652ED3C3EC92}" presName="parentText" presStyleLbl="node1" presStyleIdx="3" presStyleCnt="4" custScaleX="28155" custLinFactNeighborX="-7767" custLinFactNeighborY="2091">
        <dgm:presLayoutVars>
          <dgm:chMax val="0"/>
          <dgm:bulletEnabled val="1"/>
        </dgm:presLayoutVars>
      </dgm:prSet>
      <dgm:spPr/>
    </dgm:pt>
    <dgm:pt modelId="{530D7B30-43AA-674D-8BBB-B6C912C833E1}" type="pres">
      <dgm:prSet presAssocID="{AEE86410-C143-7E4C-BBD9-652ED3C3EC92}" presName="childText" presStyleLbl="revTx" presStyleIdx="3" presStyleCnt="4">
        <dgm:presLayoutVars>
          <dgm:bulletEnabled val="1"/>
        </dgm:presLayoutVars>
      </dgm:prSet>
      <dgm:spPr/>
    </dgm:pt>
  </dgm:ptLst>
  <dgm:cxnLst>
    <dgm:cxn modelId="{EF36E002-2E61-0D40-A47D-B7AD27F0AAD0}" srcId="{8A4175B2-63DC-8042-B2FF-27404EB22296}" destId="{1804B0D9-FD2E-6242-B3B6-247810730327}" srcOrd="0" destOrd="0" parTransId="{932E05C8-B255-AA4F-96AF-F2DE7FB40F13}" sibTransId="{FD321654-EBB4-BD4D-B644-F47E4A5EB7FC}"/>
    <dgm:cxn modelId="{147D4504-BD2C-A24B-909D-D1474F381CB8}" type="presOf" srcId="{EDB9D8D7-D975-4A49-AA2B-2D369D4A83E5}" destId="{63E6B281-CE25-6040-9C5A-E30167381050}" srcOrd="0" destOrd="0" presId="urn:microsoft.com/office/officeart/2005/8/layout/vList2"/>
    <dgm:cxn modelId="{964FBF11-14EA-E54A-8A7F-9A2D0D4A9C03}" type="presOf" srcId="{009722D7-506B-F444-B4DE-2A827F1363B5}" destId="{7D1786A2-49B2-DF41-8E50-8200179F522C}" srcOrd="0" destOrd="0" presId="urn:microsoft.com/office/officeart/2005/8/layout/vList2"/>
    <dgm:cxn modelId="{E1B84016-BF10-F54D-9679-7CB96293DF56}" srcId="{8A4175B2-63DC-8042-B2FF-27404EB22296}" destId="{AEE86410-C143-7E4C-BBD9-652ED3C3EC92}" srcOrd="3" destOrd="0" parTransId="{D67D5CAC-B83B-094B-8110-8E274129876C}" sibTransId="{FCB5772E-9190-AB40-8E74-8ACFC45D7E9B}"/>
    <dgm:cxn modelId="{3B272F23-7141-BC48-8BBB-3DAD730A93FA}" srcId="{8A4175B2-63DC-8042-B2FF-27404EB22296}" destId="{EDB9D8D7-D975-4A49-AA2B-2D369D4A83E5}" srcOrd="1" destOrd="0" parTransId="{766C1669-F50F-6448-B998-D270D505452B}" sibTransId="{BF49B435-079A-7C4F-A9F0-4E4336C62976}"/>
    <dgm:cxn modelId="{D7FC6A2A-C6DF-094A-87FE-952DD0D446D7}" srcId="{47F00A83-5BC9-AD4E-8341-EECABF11D031}" destId="{F0B3EF52-C390-A44C-9006-8F1D9A95810B}" srcOrd="0" destOrd="0" parTransId="{0F241E6A-07E5-3248-8DFF-C13965A89012}" sibTransId="{5A9C6871-9F1B-114F-BDF9-E8EA2D4DDE34}"/>
    <dgm:cxn modelId="{9A1A9466-3694-FA43-84EC-5A5EB4EB6983}" type="presOf" srcId="{AEE86410-C143-7E4C-BBD9-652ED3C3EC92}" destId="{58A08919-70EB-F644-835B-650AC94F165B}" srcOrd="0" destOrd="0" presId="urn:microsoft.com/office/officeart/2005/8/layout/vList2"/>
    <dgm:cxn modelId="{AFFB1247-07BC-D948-9F16-5602039C4684}" srcId="{1804B0D9-FD2E-6242-B3B6-247810730327}" destId="{BBD5D0E9-FB4B-1D4B-8F9A-BEEC3129979A}" srcOrd="0" destOrd="0" parTransId="{1471C6D3-DF4C-4241-A9B0-E3EF24EC7E2D}" sibTransId="{EF5AF608-E8ED-5B48-8571-3B857289E883}"/>
    <dgm:cxn modelId="{D9D82A67-1C72-054C-885E-DD2D4A483755}" srcId="{EDB9D8D7-D975-4A49-AA2B-2D369D4A83E5}" destId="{009722D7-506B-F444-B4DE-2A827F1363B5}" srcOrd="0" destOrd="0" parTransId="{613E9497-3638-144D-876C-54793880A2A5}" sibTransId="{93BE146B-06FB-5E4B-B510-823D030DCC23}"/>
    <dgm:cxn modelId="{077E6C49-D713-E34C-A156-2FC5CF65522B}" srcId="{AEE86410-C143-7E4C-BBD9-652ED3C3EC92}" destId="{4FB2E699-7A71-4040-99CE-81180A55FE4B}" srcOrd="0" destOrd="0" parTransId="{DAFF2DC1-2DDF-CF42-9ECE-473E7293676F}" sibTransId="{195F8B32-78C9-224D-91D8-E46058777751}"/>
    <dgm:cxn modelId="{AA233056-6750-0F4D-B139-04AAD1BEA3E3}" type="presOf" srcId="{BBD5D0E9-FB4B-1D4B-8F9A-BEEC3129979A}" destId="{9FBAF802-69E1-974B-A1A6-4C7BE1B65733}" srcOrd="0" destOrd="0" presId="urn:microsoft.com/office/officeart/2005/8/layout/vList2"/>
    <dgm:cxn modelId="{8C6E3376-B322-4C49-BBDF-6ECB45EA46FC}" type="presOf" srcId="{8A4175B2-63DC-8042-B2FF-27404EB22296}" destId="{41C86E60-CB65-914A-A469-CA9B61E35921}" srcOrd="0" destOrd="0" presId="urn:microsoft.com/office/officeart/2005/8/layout/vList2"/>
    <dgm:cxn modelId="{D2055157-24FB-4F40-98D4-D3B2F2AB7282}" type="presOf" srcId="{4FB2E699-7A71-4040-99CE-81180A55FE4B}" destId="{530D7B30-43AA-674D-8BBB-B6C912C833E1}" srcOrd="0" destOrd="0" presId="urn:microsoft.com/office/officeart/2005/8/layout/vList2"/>
    <dgm:cxn modelId="{4511B07E-0F85-154F-8110-EE27A37072CE}" type="presOf" srcId="{1804B0D9-FD2E-6242-B3B6-247810730327}" destId="{EDB5CBE8-280A-4446-86F1-AAFED50F94A9}" srcOrd="0" destOrd="0" presId="urn:microsoft.com/office/officeart/2005/8/layout/vList2"/>
    <dgm:cxn modelId="{96F2AA81-B778-8E41-81D2-A011D351D275}" srcId="{8A4175B2-63DC-8042-B2FF-27404EB22296}" destId="{47F00A83-5BC9-AD4E-8341-EECABF11D031}" srcOrd="2" destOrd="0" parTransId="{86813A54-0EE2-1D4F-BB07-7C268D78377D}" sibTransId="{C822825D-F00C-2345-9317-0608653D0943}"/>
    <dgm:cxn modelId="{84911B96-C27D-944F-AA86-CE8E98F23731}" type="presOf" srcId="{F0B3EF52-C390-A44C-9006-8F1D9A95810B}" destId="{B8527160-59EA-0C4D-8589-99D29E12ACEB}" srcOrd="0" destOrd="0" presId="urn:microsoft.com/office/officeart/2005/8/layout/vList2"/>
    <dgm:cxn modelId="{11F836D1-7AD6-D541-9195-D1F97BFB6C40}" type="presOf" srcId="{47F00A83-5BC9-AD4E-8341-EECABF11D031}" destId="{1E544F26-C67E-9B47-8C41-3619C719B540}" srcOrd="0" destOrd="0" presId="urn:microsoft.com/office/officeart/2005/8/layout/vList2"/>
    <dgm:cxn modelId="{7F43FEDC-EF01-2247-91E7-D246576EEEFC}" type="presParOf" srcId="{41C86E60-CB65-914A-A469-CA9B61E35921}" destId="{EDB5CBE8-280A-4446-86F1-AAFED50F94A9}" srcOrd="0" destOrd="0" presId="urn:microsoft.com/office/officeart/2005/8/layout/vList2"/>
    <dgm:cxn modelId="{4C7D062B-13A9-724C-AF64-C6239E7EFC05}" type="presParOf" srcId="{41C86E60-CB65-914A-A469-CA9B61E35921}" destId="{9FBAF802-69E1-974B-A1A6-4C7BE1B65733}" srcOrd="1" destOrd="0" presId="urn:microsoft.com/office/officeart/2005/8/layout/vList2"/>
    <dgm:cxn modelId="{9E753CFF-2712-6244-AD90-702558E4B853}" type="presParOf" srcId="{41C86E60-CB65-914A-A469-CA9B61E35921}" destId="{63E6B281-CE25-6040-9C5A-E30167381050}" srcOrd="2" destOrd="0" presId="urn:microsoft.com/office/officeart/2005/8/layout/vList2"/>
    <dgm:cxn modelId="{866DDC48-2E24-1E4C-9483-B82994FC7D6E}" type="presParOf" srcId="{41C86E60-CB65-914A-A469-CA9B61E35921}" destId="{7D1786A2-49B2-DF41-8E50-8200179F522C}" srcOrd="3" destOrd="0" presId="urn:microsoft.com/office/officeart/2005/8/layout/vList2"/>
    <dgm:cxn modelId="{633C9C20-0764-1944-9322-B47639DD1A8A}" type="presParOf" srcId="{41C86E60-CB65-914A-A469-CA9B61E35921}" destId="{1E544F26-C67E-9B47-8C41-3619C719B540}" srcOrd="4" destOrd="0" presId="urn:microsoft.com/office/officeart/2005/8/layout/vList2"/>
    <dgm:cxn modelId="{74158C4D-DF7F-D04A-AE71-A3AEE35B0F03}" type="presParOf" srcId="{41C86E60-CB65-914A-A469-CA9B61E35921}" destId="{B8527160-59EA-0C4D-8589-99D29E12ACEB}" srcOrd="5" destOrd="0" presId="urn:microsoft.com/office/officeart/2005/8/layout/vList2"/>
    <dgm:cxn modelId="{3DDE4772-3516-4542-9763-E4B8D3DCF79F}" type="presParOf" srcId="{41C86E60-CB65-914A-A469-CA9B61E35921}" destId="{58A08919-70EB-F644-835B-650AC94F165B}" srcOrd="6" destOrd="0" presId="urn:microsoft.com/office/officeart/2005/8/layout/vList2"/>
    <dgm:cxn modelId="{D376D099-4618-DB44-AD76-F6B9483AE401}" type="presParOf" srcId="{41C86E60-CB65-914A-A469-CA9B61E35921}" destId="{530D7B30-43AA-674D-8BBB-B6C912C833E1}"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DE6B9AA8-3F79-B945-86A9-5FB9A198EE2F}" type="doc">
      <dgm:prSet loTypeId="urn:microsoft.com/office/officeart/2005/8/layout/matrix1" loCatId="matrix" qsTypeId="urn:microsoft.com/office/officeart/2005/8/quickstyle/simple4" qsCatId="simple" csTypeId="urn:microsoft.com/office/officeart/2005/8/colors/accent1_2" csCatId="accent1" phldr="1"/>
      <dgm:spPr/>
      <dgm:t>
        <a:bodyPr/>
        <a:lstStyle/>
        <a:p>
          <a:endParaRPr lang="en-US"/>
        </a:p>
      </dgm:t>
    </dgm:pt>
    <dgm:pt modelId="{EEB4C698-B8F4-5E4F-BD12-10EDF328883E}">
      <dgm:prSet custT="1"/>
      <dgm:spPr>
        <a:blipFill rotWithShape="1">
          <a:blip xmlns:r="http://schemas.openxmlformats.org/officeDocument/2006/relationships" r:embed="rId1"/>
          <a:tile tx="0" ty="0" sx="100000" sy="100000" flip="none" algn="tl"/>
        </a:blipFill>
        <a:ln>
          <a:solidFill>
            <a:schemeClr val="bg2"/>
          </a:solidFill>
        </a:ln>
      </dgm:spPr>
      <dgm:t>
        <a:bodyPr/>
        <a:lstStyle/>
        <a:p>
          <a:pPr rtl="0"/>
          <a:r>
            <a:rPr lang="en-US" sz="2800" dirty="0">
              <a:solidFill>
                <a:schemeClr val="tx2">
                  <a:lumMod val="10000"/>
                </a:schemeClr>
              </a:solidFill>
            </a:rPr>
            <a:t>A firewall </a:t>
          </a:r>
        </a:p>
      </dgm:t>
    </dgm:pt>
    <dgm:pt modelId="{3F5171DD-3706-B346-97F1-BBCA2543B5B6}" type="parTrans" cxnId="{47B28CC6-F74E-DA48-A21D-05DA10FB8545}">
      <dgm:prSet/>
      <dgm:spPr/>
      <dgm:t>
        <a:bodyPr/>
        <a:lstStyle/>
        <a:p>
          <a:endParaRPr lang="en-US"/>
        </a:p>
      </dgm:t>
    </dgm:pt>
    <dgm:pt modelId="{347AA156-68F0-2947-ABFB-822D9912FB8A}" type="sibTrans" cxnId="{47B28CC6-F74E-DA48-A21D-05DA10FB8545}">
      <dgm:prSet/>
      <dgm:spPr/>
      <dgm:t>
        <a:bodyPr/>
        <a:lstStyle/>
        <a:p>
          <a:endParaRPr lang="en-US"/>
        </a:p>
      </dgm:t>
    </dgm:pt>
    <dgm:pt modelId="{64282084-EE7C-3D4B-BC9E-F0C2719CBE6D}">
      <dgm:prSet/>
      <dgm:spPr>
        <a:solidFill>
          <a:schemeClr val="tx2"/>
        </a:solidFill>
        <a:ln>
          <a:solidFill>
            <a:schemeClr val="bg2"/>
          </a:solidFill>
        </a:ln>
      </dgm:spPr>
      <dgm:t>
        <a:bodyPr/>
        <a:lstStyle/>
        <a:p>
          <a:pPr rtl="0"/>
          <a:r>
            <a:rPr lang="en-US" dirty="0">
              <a:solidFill>
                <a:schemeClr val="tx2">
                  <a:lumMod val="10000"/>
                </a:schemeClr>
              </a:solidFill>
            </a:rPr>
            <a:t>Defines a single choke point that keeps unauthorized users out of the protected network, prohibits potentially vulnerable services from entering or leaving the network, and provides protection from various kinds of IP spoofing and routing attacks</a:t>
          </a:r>
        </a:p>
      </dgm:t>
    </dgm:pt>
    <dgm:pt modelId="{0F9F6FDF-81ED-DF4C-85A0-0DE0AF3E0B7D}" type="parTrans" cxnId="{CF575EA5-74E9-AD41-9227-312FB16B5522}">
      <dgm:prSet/>
      <dgm:spPr/>
      <dgm:t>
        <a:bodyPr/>
        <a:lstStyle/>
        <a:p>
          <a:endParaRPr lang="en-US"/>
        </a:p>
      </dgm:t>
    </dgm:pt>
    <dgm:pt modelId="{6C15FC8C-0DF9-9443-A3A8-28638F34DE50}" type="sibTrans" cxnId="{CF575EA5-74E9-AD41-9227-312FB16B5522}">
      <dgm:prSet/>
      <dgm:spPr/>
      <dgm:t>
        <a:bodyPr/>
        <a:lstStyle/>
        <a:p>
          <a:endParaRPr lang="en-US"/>
        </a:p>
      </dgm:t>
    </dgm:pt>
    <dgm:pt modelId="{722BBBEB-A4AA-BA43-AC25-2529E1D2F574}">
      <dgm:prSet/>
      <dgm:spPr>
        <a:solidFill>
          <a:schemeClr val="tx2"/>
        </a:solidFill>
        <a:ln>
          <a:solidFill>
            <a:schemeClr val="bg2"/>
          </a:solidFill>
        </a:ln>
      </dgm:spPr>
      <dgm:t>
        <a:bodyPr/>
        <a:lstStyle/>
        <a:p>
          <a:pPr rtl="0"/>
          <a:r>
            <a:rPr lang="en-US" dirty="0">
              <a:solidFill>
                <a:schemeClr val="tx2">
                  <a:lumMod val="10000"/>
                </a:schemeClr>
              </a:solidFill>
            </a:rPr>
            <a:t>Provides a location for monitoring </a:t>
          </a:r>
        </a:p>
        <a:p>
          <a:pPr rtl="0"/>
          <a:r>
            <a:rPr lang="en-US" dirty="0">
              <a:solidFill>
                <a:schemeClr val="tx2">
                  <a:lumMod val="10000"/>
                </a:schemeClr>
              </a:solidFill>
            </a:rPr>
            <a:t>security-related events</a:t>
          </a:r>
        </a:p>
      </dgm:t>
    </dgm:pt>
    <dgm:pt modelId="{C37DE13A-E121-1647-A3A2-40F20F408DD1}" type="parTrans" cxnId="{B51D574B-4631-E742-9710-6D1CE91B74B3}">
      <dgm:prSet/>
      <dgm:spPr/>
      <dgm:t>
        <a:bodyPr/>
        <a:lstStyle/>
        <a:p>
          <a:endParaRPr lang="en-US"/>
        </a:p>
      </dgm:t>
    </dgm:pt>
    <dgm:pt modelId="{8F2A7300-31E8-494A-9C48-185799313D51}" type="sibTrans" cxnId="{B51D574B-4631-E742-9710-6D1CE91B74B3}">
      <dgm:prSet/>
      <dgm:spPr/>
      <dgm:t>
        <a:bodyPr/>
        <a:lstStyle/>
        <a:p>
          <a:endParaRPr lang="en-US"/>
        </a:p>
      </dgm:t>
    </dgm:pt>
    <dgm:pt modelId="{2B069059-321E-744E-BB2A-7F40DBCCC512}">
      <dgm:prSet/>
      <dgm:spPr>
        <a:solidFill>
          <a:schemeClr val="tx2"/>
        </a:solidFill>
        <a:ln>
          <a:solidFill>
            <a:schemeClr val="bg2"/>
          </a:solidFill>
        </a:ln>
      </dgm:spPr>
      <dgm:t>
        <a:bodyPr/>
        <a:lstStyle/>
        <a:p>
          <a:pPr rtl="0"/>
          <a:r>
            <a:rPr lang="en-US" dirty="0">
              <a:solidFill>
                <a:schemeClr val="tx2">
                  <a:lumMod val="10000"/>
                </a:schemeClr>
              </a:solidFill>
            </a:rPr>
            <a:t>Is a convenient platform for several Internet functions that are not security related</a:t>
          </a:r>
        </a:p>
      </dgm:t>
    </dgm:pt>
    <dgm:pt modelId="{45F30DF5-4E3E-0248-B857-B105F3E190E1}" type="parTrans" cxnId="{A02CA956-4009-AA45-89AD-C262B64C03C3}">
      <dgm:prSet/>
      <dgm:spPr/>
      <dgm:t>
        <a:bodyPr/>
        <a:lstStyle/>
        <a:p>
          <a:endParaRPr lang="en-US"/>
        </a:p>
      </dgm:t>
    </dgm:pt>
    <dgm:pt modelId="{08D8CFD1-641A-0745-BF4C-4C03BD31E872}" type="sibTrans" cxnId="{A02CA956-4009-AA45-89AD-C262B64C03C3}">
      <dgm:prSet/>
      <dgm:spPr/>
      <dgm:t>
        <a:bodyPr/>
        <a:lstStyle/>
        <a:p>
          <a:endParaRPr lang="en-US"/>
        </a:p>
      </dgm:t>
    </dgm:pt>
    <dgm:pt modelId="{E064EEAD-8F45-C64C-A512-CC513BBAF105}">
      <dgm:prSet/>
      <dgm:spPr>
        <a:solidFill>
          <a:schemeClr val="tx2"/>
        </a:solidFill>
        <a:ln>
          <a:solidFill>
            <a:schemeClr val="bg2"/>
          </a:solidFill>
        </a:ln>
      </dgm:spPr>
      <dgm:t>
        <a:bodyPr/>
        <a:lstStyle/>
        <a:p>
          <a:pPr rtl="0"/>
          <a:r>
            <a:rPr lang="en-US" dirty="0">
              <a:solidFill>
                <a:schemeClr val="tx2">
                  <a:lumMod val="10000"/>
                </a:schemeClr>
              </a:solidFill>
            </a:rPr>
            <a:t>Can serve as the platform for IPsec</a:t>
          </a:r>
        </a:p>
      </dgm:t>
    </dgm:pt>
    <dgm:pt modelId="{DA2C8360-5AB6-4147-B3E0-2E833A1F9FA1}" type="parTrans" cxnId="{AD2F3ED2-90BA-4840-B6F4-8F43BD251EB1}">
      <dgm:prSet/>
      <dgm:spPr/>
      <dgm:t>
        <a:bodyPr/>
        <a:lstStyle/>
        <a:p>
          <a:endParaRPr lang="en-US"/>
        </a:p>
      </dgm:t>
    </dgm:pt>
    <dgm:pt modelId="{CD8A36B1-0420-6C4D-9534-6408972D99B9}" type="sibTrans" cxnId="{AD2F3ED2-90BA-4840-B6F4-8F43BD251EB1}">
      <dgm:prSet/>
      <dgm:spPr/>
      <dgm:t>
        <a:bodyPr/>
        <a:lstStyle/>
        <a:p>
          <a:endParaRPr lang="en-US"/>
        </a:p>
      </dgm:t>
    </dgm:pt>
    <dgm:pt modelId="{2124D935-CD94-9048-901D-8D173EDAB4D3}" type="pres">
      <dgm:prSet presAssocID="{DE6B9AA8-3F79-B945-86A9-5FB9A198EE2F}" presName="diagram" presStyleCnt="0">
        <dgm:presLayoutVars>
          <dgm:chMax val="1"/>
          <dgm:dir/>
          <dgm:animLvl val="ctr"/>
          <dgm:resizeHandles val="exact"/>
        </dgm:presLayoutVars>
      </dgm:prSet>
      <dgm:spPr/>
    </dgm:pt>
    <dgm:pt modelId="{E4EF7A32-538A-C54D-9CF8-82EFBBC13631}" type="pres">
      <dgm:prSet presAssocID="{DE6B9AA8-3F79-B945-86A9-5FB9A198EE2F}" presName="matrix" presStyleCnt="0"/>
      <dgm:spPr/>
    </dgm:pt>
    <dgm:pt modelId="{B448C416-B116-7C42-AADA-03120A4F1EA3}" type="pres">
      <dgm:prSet presAssocID="{DE6B9AA8-3F79-B945-86A9-5FB9A198EE2F}" presName="tile1" presStyleLbl="node1" presStyleIdx="0" presStyleCnt="4"/>
      <dgm:spPr/>
    </dgm:pt>
    <dgm:pt modelId="{DBD65166-724F-A640-900C-BA50D846BCAA}" type="pres">
      <dgm:prSet presAssocID="{DE6B9AA8-3F79-B945-86A9-5FB9A198EE2F}" presName="tile1text" presStyleLbl="node1" presStyleIdx="0" presStyleCnt="4">
        <dgm:presLayoutVars>
          <dgm:chMax val="0"/>
          <dgm:chPref val="0"/>
          <dgm:bulletEnabled val="1"/>
        </dgm:presLayoutVars>
      </dgm:prSet>
      <dgm:spPr/>
    </dgm:pt>
    <dgm:pt modelId="{AAA5B0B1-EAB2-9F49-B824-3E910453DFEB}" type="pres">
      <dgm:prSet presAssocID="{DE6B9AA8-3F79-B945-86A9-5FB9A198EE2F}" presName="tile2" presStyleLbl="node1" presStyleIdx="1" presStyleCnt="4"/>
      <dgm:spPr/>
    </dgm:pt>
    <dgm:pt modelId="{1AF445B1-68FC-DC45-94CC-7453CCEBF4DB}" type="pres">
      <dgm:prSet presAssocID="{DE6B9AA8-3F79-B945-86A9-5FB9A198EE2F}" presName="tile2text" presStyleLbl="node1" presStyleIdx="1" presStyleCnt="4">
        <dgm:presLayoutVars>
          <dgm:chMax val="0"/>
          <dgm:chPref val="0"/>
          <dgm:bulletEnabled val="1"/>
        </dgm:presLayoutVars>
      </dgm:prSet>
      <dgm:spPr/>
    </dgm:pt>
    <dgm:pt modelId="{1CA52935-4683-C849-A25C-A148B97DA7A3}" type="pres">
      <dgm:prSet presAssocID="{DE6B9AA8-3F79-B945-86A9-5FB9A198EE2F}" presName="tile3" presStyleLbl="node1" presStyleIdx="2" presStyleCnt="4"/>
      <dgm:spPr/>
    </dgm:pt>
    <dgm:pt modelId="{64A519B8-BACE-164A-9700-E90B0E32E5A9}" type="pres">
      <dgm:prSet presAssocID="{DE6B9AA8-3F79-B945-86A9-5FB9A198EE2F}" presName="tile3text" presStyleLbl="node1" presStyleIdx="2" presStyleCnt="4">
        <dgm:presLayoutVars>
          <dgm:chMax val="0"/>
          <dgm:chPref val="0"/>
          <dgm:bulletEnabled val="1"/>
        </dgm:presLayoutVars>
      </dgm:prSet>
      <dgm:spPr/>
    </dgm:pt>
    <dgm:pt modelId="{EF78F3DD-942A-F146-AD56-26A2D81EC111}" type="pres">
      <dgm:prSet presAssocID="{DE6B9AA8-3F79-B945-86A9-5FB9A198EE2F}" presName="tile4" presStyleLbl="node1" presStyleIdx="3" presStyleCnt="4"/>
      <dgm:spPr/>
    </dgm:pt>
    <dgm:pt modelId="{9D9B1968-3941-3B4E-8DE5-459F45F9DD6A}" type="pres">
      <dgm:prSet presAssocID="{DE6B9AA8-3F79-B945-86A9-5FB9A198EE2F}" presName="tile4text" presStyleLbl="node1" presStyleIdx="3" presStyleCnt="4">
        <dgm:presLayoutVars>
          <dgm:chMax val="0"/>
          <dgm:chPref val="0"/>
          <dgm:bulletEnabled val="1"/>
        </dgm:presLayoutVars>
      </dgm:prSet>
      <dgm:spPr/>
    </dgm:pt>
    <dgm:pt modelId="{3F7F931C-2594-F045-8724-088BD5C650F7}" type="pres">
      <dgm:prSet presAssocID="{DE6B9AA8-3F79-B945-86A9-5FB9A198EE2F}" presName="centerTile" presStyleLbl="fgShp" presStyleIdx="0" presStyleCnt="1">
        <dgm:presLayoutVars>
          <dgm:chMax val="0"/>
          <dgm:chPref val="0"/>
        </dgm:presLayoutVars>
      </dgm:prSet>
      <dgm:spPr/>
    </dgm:pt>
  </dgm:ptLst>
  <dgm:cxnLst>
    <dgm:cxn modelId="{DDEFA411-10FC-C148-9712-757B32585189}" type="presOf" srcId="{E064EEAD-8F45-C64C-A512-CC513BBAF105}" destId="{EF78F3DD-942A-F146-AD56-26A2D81EC111}" srcOrd="0" destOrd="0" presId="urn:microsoft.com/office/officeart/2005/8/layout/matrix1"/>
    <dgm:cxn modelId="{6557881A-5A9C-444E-8606-F8AA85BF9DC6}" type="presOf" srcId="{722BBBEB-A4AA-BA43-AC25-2529E1D2F574}" destId="{1AF445B1-68FC-DC45-94CC-7453CCEBF4DB}" srcOrd="1" destOrd="0" presId="urn:microsoft.com/office/officeart/2005/8/layout/matrix1"/>
    <dgm:cxn modelId="{B51D574B-4631-E742-9710-6D1CE91B74B3}" srcId="{EEB4C698-B8F4-5E4F-BD12-10EDF328883E}" destId="{722BBBEB-A4AA-BA43-AC25-2529E1D2F574}" srcOrd="1" destOrd="0" parTransId="{C37DE13A-E121-1647-A3A2-40F20F408DD1}" sibTransId="{8F2A7300-31E8-494A-9C48-185799313D51}"/>
    <dgm:cxn modelId="{BEE8F04E-E697-7042-AF9C-833FB4AF7A1D}" type="presOf" srcId="{E064EEAD-8F45-C64C-A512-CC513BBAF105}" destId="{9D9B1968-3941-3B4E-8DE5-459F45F9DD6A}" srcOrd="1" destOrd="0" presId="urn:microsoft.com/office/officeart/2005/8/layout/matrix1"/>
    <dgm:cxn modelId="{A02CA956-4009-AA45-89AD-C262B64C03C3}" srcId="{EEB4C698-B8F4-5E4F-BD12-10EDF328883E}" destId="{2B069059-321E-744E-BB2A-7F40DBCCC512}" srcOrd="2" destOrd="0" parTransId="{45F30DF5-4E3E-0248-B857-B105F3E190E1}" sibTransId="{08D8CFD1-641A-0745-BF4C-4C03BD31E872}"/>
    <dgm:cxn modelId="{9BE8D577-FD7C-8A4F-A62D-936C0A2935C7}" type="presOf" srcId="{2B069059-321E-744E-BB2A-7F40DBCCC512}" destId="{1CA52935-4683-C849-A25C-A148B97DA7A3}" srcOrd="0" destOrd="0" presId="urn:microsoft.com/office/officeart/2005/8/layout/matrix1"/>
    <dgm:cxn modelId="{3D615C9B-39E4-2F43-B82C-E84093B58815}" type="presOf" srcId="{64282084-EE7C-3D4B-BC9E-F0C2719CBE6D}" destId="{DBD65166-724F-A640-900C-BA50D846BCAA}" srcOrd="1" destOrd="0" presId="urn:microsoft.com/office/officeart/2005/8/layout/matrix1"/>
    <dgm:cxn modelId="{CF575EA5-74E9-AD41-9227-312FB16B5522}" srcId="{EEB4C698-B8F4-5E4F-BD12-10EDF328883E}" destId="{64282084-EE7C-3D4B-BC9E-F0C2719CBE6D}" srcOrd="0" destOrd="0" parTransId="{0F9F6FDF-81ED-DF4C-85A0-0DE0AF3E0B7D}" sibTransId="{6C15FC8C-0DF9-9443-A3A8-28638F34DE50}"/>
    <dgm:cxn modelId="{4B56FCAE-C690-6D44-93A4-901368BCFFF1}" type="presOf" srcId="{EEB4C698-B8F4-5E4F-BD12-10EDF328883E}" destId="{3F7F931C-2594-F045-8724-088BD5C650F7}" srcOrd="0" destOrd="0" presId="urn:microsoft.com/office/officeart/2005/8/layout/matrix1"/>
    <dgm:cxn modelId="{DC7B98B8-BDA3-4247-A9EC-61583256CAD2}" type="presOf" srcId="{DE6B9AA8-3F79-B945-86A9-5FB9A198EE2F}" destId="{2124D935-CD94-9048-901D-8D173EDAB4D3}" srcOrd="0" destOrd="0" presId="urn:microsoft.com/office/officeart/2005/8/layout/matrix1"/>
    <dgm:cxn modelId="{BA89AEB8-EDDF-564D-8AE0-42E37BD94E0C}" type="presOf" srcId="{722BBBEB-A4AA-BA43-AC25-2529E1D2F574}" destId="{AAA5B0B1-EAB2-9F49-B824-3E910453DFEB}" srcOrd="0" destOrd="0" presId="urn:microsoft.com/office/officeart/2005/8/layout/matrix1"/>
    <dgm:cxn modelId="{078DB7C5-7FA2-BD4E-9CA2-09C0FDB3595E}" type="presOf" srcId="{64282084-EE7C-3D4B-BC9E-F0C2719CBE6D}" destId="{B448C416-B116-7C42-AADA-03120A4F1EA3}" srcOrd="0" destOrd="0" presId="urn:microsoft.com/office/officeart/2005/8/layout/matrix1"/>
    <dgm:cxn modelId="{47B28CC6-F74E-DA48-A21D-05DA10FB8545}" srcId="{DE6B9AA8-3F79-B945-86A9-5FB9A198EE2F}" destId="{EEB4C698-B8F4-5E4F-BD12-10EDF328883E}" srcOrd="0" destOrd="0" parTransId="{3F5171DD-3706-B346-97F1-BBCA2543B5B6}" sibTransId="{347AA156-68F0-2947-ABFB-822D9912FB8A}"/>
    <dgm:cxn modelId="{AD2F3ED2-90BA-4840-B6F4-8F43BD251EB1}" srcId="{EEB4C698-B8F4-5E4F-BD12-10EDF328883E}" destId="{E064EEAD-8F45-C64C-A512-CC513BBAF105}" srcOrd="3" destOrd="0" parTransId="{DA2C8360-5AB6-4147-B3E0-2E833A1F9FA1}" sibTransId="{CD8A36B1-0420-6C4D-9534-6408972D99B9}"/>
    <dgm:cxn modelId="{753770D6-C322-FE44-85EA-FE9F5E396791}" type="presOf" srcId="{2B069059-321E-744E-BB2A-7F40DBCCC512}" destId="{64A519B8-BACE-164A-9700-E90B0E32E5A9}" srcOrd="1" destOrd="0" presId="urn:microsoft.com/office/officeart/2005/8/layout/matrix1"/>
    <dgm:cxn modelId="{E9CB2D9C-27CE-844C-BAC1-1C341B4E4E74}" type="presParOf" srcId="{2124D935-CD94-9048-901D-8D173EDAB4D3}" destId="{E4EF7A32-538A-C54D-9CF8-82EFBBC13631}" srcOrd="0" destOrd="0" presId="urn:microsoft.com/office/officeart/2005/8/layout/matrix1"/>
    <dgm:cxn modelId="{EF6CFAE4-963F-6841-B3E3-707C6D6B0C45}" type="presParOf" srcId="{E4EF7A32-538A-C54D-9CF8-82EFBBC13631}" destId="{B448C416-B116-7C42-AADA-03120A4F1EA3}" srcOrd="0" destOrd="0" presId="urn:microsoft.com/office/officeart/2005/8/layout/matrix1"/>
    <dgm:cxn modelId="{1B64AFDE-5064-C74E-AA21-E9B25425D469}" type="presParOf" srcId="{E4EF7A32-538A-C54D-9CF8-82EFBBC13631}" destId="{DBD65166-724F-A640-900C-BA50D846BCAA}" srcOrd="1" destOrd="0" presId="urn:microsoft.com/office/officeart/2005/8/layout/matrix1"/>
    <dgm:cxn modelId="{167083DE-5AC2-364F-AFEB-62E91C0ED4E9}" type="presParOf" srcId="{E4EF7A32-538A-C54D-9CF8-82EFBBC13631}" destId="{AAA5B0B1-EAB2-9F49-B824-3E910453DFEB}" srcOrd="2" destOrd="0" presId="urn:microsoft.com/office/officeart/2005/8/layout/matrix1"/>
    <dgm:cxn modelId="{3464F65C-DA6C-704A-A74D-F5A084B71E3D}" type="presParOf" srcId="{E4EF7A32-538A-C54D-9CF8-82EFBBC13631}" destId="{1AF445B1-68FC-DC45-94CC-7453CCEBF4DB}" srcOrd="3" destOrd="0" presId="urn:microsoft.com/office/officeart/2005/8/layout/matrix1"/>
    <dgm:cxn modelId="{CD88F3E9-0EE9-A74D-8844-C976D09B5E47}" type="presParOf" srcId="{E4EF7A32-538A-C54D-9CF8-82EFBBC13631}" destId="{1CA52935-4683-C849-A25C-A148B97DA7A3}" srcOrd="4" destOrd="0" presId="urn:microsoft.com/office/officeart/2005/8/layout/matrix1"/>
    <dgm:cxn modelId="{28C7562F-C1FA-9647-B875-F45BE694FD9B}" type="presParOf" srcId="{E4EF7A32-538A-C54D-9CF8-82EFBBC13631}" destId="{64A519B8-BACE-164A-9700-E90B0E32E5A9}" srcOrd="5" destOrd="0" presId="urn:microsoft.com/office/officeart/2005/8/layout/matrix1"/>
    <dgm:cxn modelId="{7059A14F-4420-5B48-B451-69E22E5E88F7}" type="presParOf" srcId="{E4EF7A32-538A-C54D-9CF8-82EFBBC13631}" destId="{EF78F3DD-942A-F146-AD56-26A2D81EC111}" srcOrd="6" destOrd="0" presId="urn:microsoft.com/office/officeart/2005/8/layout/matrix1"/>
    <dgm:cxn modelId="{B69F1110-4115-CC4B-BF22-867CD82F5742}" type="presParOf" srcId="{E4EF7A32-538A-C54D-9CF8-82EFBBC13631}" destId="{9D9B1968-3941-3B4E-8DE5-459F45F9DD6A}" srcOrd="7" destOrd="0" presId="urn:microsoft.com/office/officeart/2005/8/layout/matrix1"/>
    <dgm:cxn modelId="{76FC5B54-C613-CD4B-95F2-920E2935C84E}" type="presParOf" srcId="{2124D935-CD94-9048-901D-8D173EDAB4D3}" destId="{3F7F931C-2594-F045-8724-088BD5C650F7}"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C14EAD8-5038-0645-9CB9-3ABABEFB96F5}" type="doc">
      <dgm:prSet loTypeId="urn:microsoft.com/office/officeart/2005/8/layout/chart3" loCatId="relationship" qsTypeId="urn:microsoft.com/office/officeart/2005/8/quickstyle/simple4" qsCatId="simple" csTypeId="urn:microsoft.com/office/officeart/2005/8/colors/accent1_2" csCatId="accent1" phldr="1"/>
      <dgm:spPr/>
      <dgm:t>
        <a:bodyPr/>
        <a:lstStyle/>
        <a:p>
          <a:endParaRPr lang="en-US"/>
        </a:p>
      </dgm:t>
    </dgm:pt>
    <dgm:pt modelId="{0988B396-682F-2D47-8FE4-349B5A2C2248}">
      <dgm:prSet phldrT="[Text]" custT="1"/>
      <dgm:spPr>
        <a:solidFill>
          <a:schemeClr val="tx2"/>
        </a:solidFill>
        <a:ln>
          <a:solidFill>
            <a:schemeClr val="bg2"/>
          </a:solidFill>
        </a:ln>
      </dgm:spPr>
      <dgm:t>
        <a:bodyPr/>
        <a:lstStyle/>
        <a:p>
          <a:r>
            <a:rPr lang="en-US" sz="1600" b="1" dirty="0">
              <a:solidFill>
                <a:schemeClr val="bg2"/>
              </a:solidFill>
              <a:effectLst>
                <a:outerShdw blurRad="38100" dist="38100" dir="2700000" algn="tl">
                  <a:srgbClr val="000000">
                    <a:alpha val="43137"/>
                  </a:srgbClr>
                </a:outerShdw>
              </a:effectLst>
            </a:rPr>
            <a:t>Distribution</a:t>
          </a:r>
        </a:p>
      </dgm:t>
    </dgm:pt>
    <dgm:pt modelId="{06415446-E087-EC48-A06D-8226D32D3E81}" type="parTrans" cxnId="{51445367-E0DA-8E40-9895-57FB4A77EB2A}">
      <dgm:prSet/>
      <dgm:spPr/>
      <dgm:t>
        <a:bodyPr/>
        <a:lstStyle/>
        <a:p>
          <a:endParaRPr lang="en-US"/>
        </a:p>
      </dgm:t>
    </dgm:pt>
    <dgm:pt modelId="{B353D76E-D93C-F84B-A223-65D8D7465D8E}" type="sibTrans" cxnId="{51445367-E0DA-8E40-9895-57FB4A77EB2A}">
      <dgm:prSet/>
      <dgm:spPr/>
      <dgm:t>
        <a:bodyPr/>
        <a:lstStyle/>
        <a:p>
          <a:endParaRPr lang="en-US"/>
        </a:p>
      </dgm:t>
    </dgm:pt>
    <dgm:pt modelId="{5A4A4A52-D1E5-3C45-A72E-3F60D995C5D2}">
      <dgm:prSet custT="1"/>
      <dgm:spPr>
        <a:solidFill>
          <a:schemeClr val="tx2"/>
        </a:solidFill>
        <a:ln>
          <a:solidFill>
            <a:schemeClr val="bg2"/>
          </a:solidFill>
        </a:ln>
      </dgm:spPr>
      <dgm:t>
        <a:bodyPr/>
        <a:lstStyle/>
        <a:p>
          <a:r>
            <a:rPr lang="en-US" sz="1400" b="1" dirty="0">
              <a:solidFill>
                <a:schemeClr val="bg2"/>
              </a:solidFill>
              <a:effectLst>
                <a:outerShdw blurRad="38100" dist="38100" dir="2700000" algn="tl">
                  <a:srgbClr val="000000">
                    <a:alpha val="43137"/>
                  </a:srgbClr>
                </a:outerShdw>
              </a:effectLst>
            </a:rPr>
            <a:t>The primary service used by stations to exchange MPDUs when the MPDUs must traverse the DS to get from a station in one BSS to a station in another BSS</a:t>
          </a:r>
        </a:p>
      </dgm:t>
    </dgm:pt>
    <dgm:pt modelId="{74E5875A-82C2-114E-A3F7-95C9C7ECF7F1}" type="parTrans" cxnId="{425E6713-81F9-0244-9694-2607FB402DEB}">
      <dgm:prSet/>
      <dgm:spPr/>
      <dgm:t>
        <a:bodyPr/>
        <a:lstStyle/>
        <a:p>
          <a:endParaRPr lang="en-US"/>
        </a:p>
      </dgm:t>
    </dgm:pt>
    <dgm:pt modelId="{3397794D-2D0F-D940-92A9-D6A3FDCEB8A0}" type="sibTrans" cxnId="{425E6713-81F9-0244-9694-2607FB402DEB}">
      <dgm:prSet/>
      <dgm:spPr/>
      <dgm:t>
        <a:bodyPr/>
        <a:lstStyle/>
        <a:p>
          <a:endParaRPr lang="en-US"/>
        </a:p>
      </dgm:t>
    </dgm:pt>
    <dgm:pt modelId="{438F0B3F-9002-DE4A-BAA4-6D47C58F65ED}">
      <dgm:prSet custT="1"/>
      <dgm:spPr>
        <a:solidFill>
          <a:schemeClr val="tx2"/>
        </a:solidFill>
        <a:ln>
          <a:solidFill>
            <a:schemeClr val="bg2"/>
          </a:solidFill>
        </a:ln>
      </dgm:spPr>
      <dgm:t>
        <a:bodyPr/>
        <a:lstStyle/>
        <a:p>
          <a:r>
            <a:rPr lang="en-US" sz="1600" b="1" dirty="0">
              <a:solidFill>
                <a:schemeClr val="bg2"/>
              </a:solidFill>
              <a:effectLst>
                <a:outerShdw blurRad="38100" dist="38100" dir="2700000" algn="tl">
                  <a:srgbClr val="000000">
                    <a:alpha val="43137"/>
                  </a:srgbClr>
                </a:outerShdw>
              </a:effectLst>
            </a:rPr>
            <a:t>Integration </a:t>
          </a:r>
        </a:p>
      </dgm:t>
    </dgm:pt>
    <dgm:pt modelId="{AFC7D1DB-01DF-1B4A-8EDA-A65A3F093E83}" type="parTrans" cxnId="{0CCA2E27-C412-144A-9386-7C3E8700B4FF}">
      <dgm:prSet/>
      <dgm:spPr/>
      <dgm:t>
        <a:bodyPr/>
        <a:lstStyle/>
        <a:p>
          <a:endParaRPr lang="en-US"/>
        </a:p>
      </dgm:t>
    </dgm:pt>
    <dgm:pt modelId="{0541DE16-6E25-5F4E-81FB-5009A62C6A79}" type="sibTrans" cxnId="{0CCA2E27-C412-144A-9386-7C3E8700B4FF}">
      <dgm:prSet/>
      <dgm:spPr/>
      <dgm:t>
        <a:bodyPr/>
        <a:lstStyle/>
        <a:p>
          <a:endParaRPr lang="en-US"/>
        </a:p>
      </dgm:t>
    </dgm:pt>
    <dgm:pt modelId="{5F6D22B2-805E-704B-B4F7-F4ECC5D933A1}">
      <dgm:prSet custT="1"/>
      <dgm:spPr>
        <a:solidFill>
          <a:schemeClr val="tx2"/>
        </a:solidFill>
        <a:ln>
          <a:solidFill>
            <a:schemeClr val="bg2"/>
          </a:solidFill>
        </a:ln>
      </dgm:spPr>
      <dgm:t>
        <a:bodyPr/>
        <a:lstStyle/>
        <a:p>
          <a:r>
            <a:rPr lang="en-US" sz="1400" b="1" dirty="0">
              <a:solidFill>
                <a:schemeClr val="bg2"/>
              </a:solidFill>
              <a:effectLst>
                <a:outerShdw blurRad="38100" dist="38100" dir="2700000" algn="tl">
                  <a:srgbClr val="000000">
                    <a:alpha val="43137"/>
                  </a:srgbClr>
                </a:outerShdw>
              </a:effectLst>
            </a:rPr>
            <a:t>Enables transfer of data between a station on an IEEE 802.11 LAN and a station on an integrated IEEE 802.x LAN</a:t>
          </a:r>
        </a:p>
      </dgm:t>
    </dgm:pt>
    <dgm:pt modelId="{62F578A4-FDBE-0E47-9155-277CAFC4A5F5}" type="parTrans" cxnId="{62C65540-16B5-7746-845B-989940C31F9F}">
      <dgm:prSet/>
      <dgm:spPr/>
      <dgm:t>
        <a:bodyPr/>
        <a:lstStyle/>
        <a:p>
          <a:endParaRPr lang="en-US"/>
        </a:p>
      </dgm:t>
    </dgm:pt>
    <dgm:pt modelId="{56A51ABF-87F1-B041-BB87-86B351B73A31}" type="sibTrans" cxnId="{62C65540-16B5-7746-845B-989940C31F9F}">
      <dgm:prSet/>
      <dgm:spPr/>
      <dgm:t>
        <a:bodyPr/>
        <a:lstStyle/>
        <a:p>
          <a:endParaRPr lang="en-US"/>
        </a:p>
      </dgm:t>
    </dgm:pt>
    <dgm:pt modelId="{57425339-85CA-7948-922E-402ABBF3036D}">
      <dgm:prSet custT="1"/>
      <dgm:spPr>
        <a:solidFill>
          <a:schemeClr val="tx2"/>
        </a:solidFill>
        <a:ln>
          <a:solidFill>
            <a:schemeClr val="bg2"/>
          </a:solidFill>
        </a:ln>
      </dgm:spPr>
      <dgm:t>
        <a:bodyPr/>
        <a:lstStyle/>
        <a:p>
          <a:r>
            <a:rPr lang="en-US" sz="1400" b="1" dirty="0">
              <a:solidFill>
                <a:schemeClr val="bg2"/>
              </a:solidFill>
              <a:effectLst>
                <a:outerShdw blurRad="38100" dist="38100" dir="2700000" algn="tl">
                  <a:srgbClr val="000000">
                    <a:alpha val="43137"/>
                  </a:srgbClr>
                </a:outerShdw>
              </a:effectLst>
            </a:rPr>
            <a:t>Takes care of any address translation and media conversion logic required for the exchange of data</a:t>
          </a:r>
        </a:p>
      </dgm:t>
    </dgm:pt>
    <dgm:pt modelId="{4ABB77F0-DBF4-A741-82AD-4706DF5D74B6}" type="parTrans" cxnId="{0003A149-E830-8A47-BF07-79E3850428AD}">
      <dgm:prSet/>
      <dgm:spPr/>
      <dgm:t>
        <a:bodyPr/>
        <a:lstStyle/>
        <a:p>
          <a:endParaRPr lang="en-US"/>
        </a:p>
      </dgm:t>
    </dgm:pt>
    <dgm:pt modelId="{1CAEB1F6-BAC7-364D-9C6F-529E363AE41F}" type="sibTrans" cxnId="{0003A149-E830-8A47-BF07-79E3850428AD}">
      <dgm:prSet/>
      <dgm:spPr/>
      <dgm:t>
        <a:bodyPr/>
        <a:lstStyle/>
        <a:p>
          <a:endParaRPr lang="en-US"/>
        </a:p>
      </dgm:t>
    </dgm:pt>
    <dgm:pt modelId="{07BC7B9F-9332-7C4C-91D7-352A45447577}" type="pres">
      <dgm:prSet presAssocID="{0C14EAD8-5038-0645-9CB9-3ABABEFB96F5}" presName="compositeShape" presStyleCnt="0">
        <dgm:presLayoutVars>
          <dgm:chMax val="7"/>
          <dgm:dir/>
          <dgm:resizeHandles val="exact"/>
        </dgm:presLayoutVars>
      </dgm:prSet>
      <dgm:spPr/>
    </dgm:pt>
    <dgm:pt modelId="{5785A083-934D-7543-B475-0BF8C209B93E}" type="pres">
      <dgm:prSet presAssocID="{0C14EAD8-5038-0645-9CB9-3ABABEFB96F5}" presName="wedge1" presStyleLbl="node1" presStyleIdx="0" presStyleCnt="2" custScaleX="98664" custScaleY="109379"/>
      <dgm:spPr/>
    </dgm:pt>
    <dgm:pt modelId="{3E68D98B-FB9F-1F4A-9E87-3FF38B8F0C70}" type="pres">
      <dgm:prSet presAssocID="{0C14EAD8-5038-0645-9CB9-3ABABEFB96F5}" presName="wedge1Tx" presStyleLbl="node1" presStyleIdx="0" presStyleCnt="2">
        <dgm:presLayoutVars>
          <dgm:chMax val="0"/>
          <dgm:chPref val="0"/>
          <dgm:bulletEnabled val="1"/>
        </dgm:presLayoutVars>
      </dgm:prSet>
      <dgm:spPr/>
    </dgm:pt>
    <dgm:pt modelId="{41A6B504-FA2E-1B40-8E3A-8E74D90A652A}" type="pres">
      <dgm:prSet presAssocID="{0C14EAD8-5038-0645-9CB9-3ABABEFB96F5}" presName="wedge2" presStyleLbl="node1" presStyleIdx="1" presStyleCnt="2" custScaleX="104581" custScaleY="109379"/>
      <dgm:spPr/>
    </dgm:pt>
    <dgm:pt modelId="{7D9AE965-B3FE-8A46-A6AC-4B01AB7213F3}" type="pres">
      <dgm:prSet presAssocID="{0C14EAD8-5038-0645-9CB9-3ABABEFB96F5}" presName="wedge2Tx" presStyleLbl="node1" presStyleIdx="1" presStyleCnt="2">
        <dgm:presLayoutVars>
          <dgm:chMax val="0"/>
          <dgm:chPref val="0"/>
          <dgm:bulletEnabled val="1"/>
        </dgm:presLayoutVars>
      </dgm:prSet>
      <dgm:spPr/>
    </dgm:pt>
  </dgm:ptLst>
  <dgm:cxnLst>
    <dgm:cxn modelId="{425E6713-81F9-0244-9694-2607FB402DEB}" srcId="{0988B396-682F-2D47-8FE4-349B5A2C2248}" destId="{5A4A4A52-D1E5-3C45-A72E-3F60D995C5D2}" srcOrd="0" destOrd="0" parTransId="{74E5875A-82C2-114E-A3F7-95C9C7ECF7F1}" sibTransId="{3397794D-2D0F-D940-92A9-D6A3FDCEB8A0}"/>
    <dgm:cxn modelId="{34D48A13-4F2A-7448-A600-D902315B9964}" type="presOf" srcId="{438F0B3F-9002-DE4A-BAA4-6D47C58F65ED}" destId="{7D9AE965-B3FE-8A46-A6AC-4B01AB7213F3}" srcOrd="1" destOrd="0" presId="urn:microsoft.com/office/officeart/2005/8/layout/chart3"/>
    <dgm:cxn modelId="{0CCA2E27-C412-144A-9386-7C3E8700B4FF}" srcId="{0C14EAD8-5038-0645-9CB9-3ABABEFB96F5}" destId="{438F0B3F-9002-DE4A-BAA4-6D47C58F65ED}" srcOrd="1" destOrd="0" parTransId="{AFC7D1DB-01DF-1B4A-8EDA-A65A3F093E83}" sibTransId="{0541DE16-6E25-5F4E-81FB-5009A62C6A79}"/>
    <dgm:cxn modelId="{B3F2D528-BB92-5141-BA9E-F9B19EBDBB0B}" type="presOf" srcId="{0988B396-682F-2D47-8FE4-349B5A2C2248}" destId="{3E68D98B-FB9F-1F4A-9E87-3FF38B8F0C70}" srcOrd="1" destOrd="0" presId="urn:microsoft.com/office/officeart/2005/8/layout/chart3"/>
    <dgm:cxn modelId="{62C65540-16B5-7746-845B-989940C31F9F}" srcId="{438F0B3F-9002-DE4A-BAA4-6D47C58F65ED}" destId="{5F6D22B2-805E-704B-B4F7-F4ECC5D933A1}" srcOrd="0" destOrd="0" parTransId="{62F578A4-FDBE-0E47-9155-277CAFC4A5F5}" sibTransId="{56A51ABF-87F1-B041-BB87-86B351B73A31}"/>
    <dgm:cxn modelId="{19F4B55B-2D28-A14D-B7DC-DC6235F1F9A2}" type="presOf" srcId="{5A4A4A52-D1E5-3C45-A72E-3F60D995C5D2}" destId="{5785A083-934D-7543-B475-0BF8C209B93E}" srcOrd="0" destOrd="1" presId="urn:microsoft.com/office/officeart/2005/8/layout/chart3"/>
    <dgm:cxn modelId="{51445367-E0DA-8E40-9895-57FB4A77EB2A}" srcId="{0C14EAD8-5038-0645-9CB9-3ABABEFB96F5}" destId="{0988B396-682F-2D47-8FE4-349B5A2C2248}" srcOrd="0" destOrd="0" parTransId="{06415446-E087-EC48-A06D-8226D32D3E81}" sibTransId="{B353D76E-D93C-F84B-A223-65D8D7465D8E}"/>
    <dgm:cxn modelId="{0003A149-E830-8A47-BF07-79E3850428AD}" srcId="{438F0B3F-9002-DE4A-BAA4-6D47C58F65ED}" destId="{57425339-85CA-7948-922E-402ABBF3036D}" srcOrd="1" destOrd="0" parTransId="{4ABB77F0-DBF4-A741-82AD-4706DF5D74B6}" sibTransId="{1CAEB1F6-BAC7-364D-9C6F-529E363AE41F}"/>
    <dgm:cxn modelId="{45CD294A-4659-564B-8715-E3C4E96A1BD4}" type="presOf" srcId="{5A4A4A52-D1E5-3C45-A72E-3F60D995C5D2}" destId="{3E68D98B-FB9F-1F4A-9E87-3FF38B8F0C70}" srcOrd="1" destOrd="1" presId="urn:microsoft.com/office/officeart/2005/8/layout/chart3"/>
    <dgm:cxn modelId="{69C9535A-72F6-8A4E-8600-15D7D80832E2}" type="presOf" srcId="{5F6D22B2-805E-704B-B4F7-F4ECC5D933A1}" destId="{7D9AE965-B3FE-8A46-A6AC-4B01AB7213F3}" srcOrd="1" destOrd="1" presId="urn:microsoft.com/office/officeart/2005/8/layout/chart3"/>
    <dgm:cxn modelId="{E3700080-2D4D-C348-B3DE-8274D07768AF}" type="presOf" srcId="{0C14EAD8-5038-0645-9CB9-3ABABEFB96F5}" destId="{07BC7B9F-9332-7C4C-91D7-352A45447577}" srcOrd="0" destOrd="0" presId="urn:microsoft.com/office/officeart/2005/8/layout/chart3"/>
    <dgm:cxn modelId="{991B8595-24B5-9049-8C69-FDBB17058DFF}" type="presOf" srcId="{438F0B3F-9002-DE4A-BAA4-6D47C58F65ED}" destId="{41A6B504-FA2E-1B40-8E3A-8E74D90A652A}" srcOrd="0" destOrd="0" presId="urn:microsoft.com/office/officeart/2005/8/layout/chart3"/>
    <dgm:cxn modelId="{C2116BB5-D802-934F-9A07-110574D5AA57}" type="presOf" srcId="{5F6D22B2-805E-704B-B4F7-F4ECC5D933A1}" destId="{41A6B504-FA2E-1B40-8E3A-8E74D90A652A}" srcOrd="0" destOrd="1" presId="urn:microsoft.com/office/officeart/2005/8/layout/chart3"/>
    <dgm:cxn modelId="{081886D4-C007-654C-8BE0-F0B3A49D8F85}" type="presOf" srcId="{57425339-85CA-7948-922E-402ABBF3036D}" destId="{41A6B504-FA2E-1B40-8E3A-8E74D90A652A}" srcOrd="0" destOrd="2" presId="urn:microsoft.com/office/officeart/2005/8/layout/chart3"/>
    <dgm:cxn modelId="{01E345D5-C888-164E-9407-E52DD5171063}" type="presOf" srcId="{0988B396-682F-2D47-8FE4-349B5A2C2248}" destId="{5785A083-934D-7543-B475-0BF8C209B93E}" srcOrd="0" destOrd="0" presId="urn:microsoft.com/office/officeart/2005/8/layout/chart3"/>
    <dgm:cxn modelId="{9A516EE8-7F2B-CC45-BA36-4C77FFDE001D}" type="presOf" srcId="{57425339-85CA-7948-922E-402ABBF3036D}" destId="{7D9AE965-B3FE-8A46-A6AC-4B01AB7213F3}" srcOrd="1" destOrd="2" presId="urn:microsoft.com/office/officeart/2005/8/layout/chart3"/>
    <dgm:cxn modelId="{1D6C85C5-4CA7-C241-A5F4-271101240C9C}" type="presParOf" srcId="{07BC7B9F-9332-7C4C-91D7-352A45447577}" destId="{5785A083-934D-7543-B475-0BF8C209B93E}" srcOrd="0" destOrd="0" presId="urn:microsoft.com/office/officeart/2005/8/layout/chart3"/>
    <dgm:cxn modelId="{10C50226-E099-0048-BCA3-C60AE6ED74E8}" type="presParOf" srcId="{07BC7B9F-9332-7C4C-91D7-352A45447577}" destId="{3E68D98B-FB9F-1F4A-9E87-3FF38B8F0C70}" srcOrd="1" destOrd="0" presId="urn:microsoft.com/office/officeart/2005/8/layout/chart3"/>
    <dgm:cxn modelId="{6FB8A865-6BE0-CB4D-8CDA-3260608DB9CC}" type="presParOf" srcId="{07BC7B9F-9332-7C4C-91D7-352A45447577}" destId="{41A6B504-FA2E-1B40-8E3A-8E74D90A652A}" srcOrd="2" destOrd="0" presId="urn:microsoft.com/office/officeart/2005/8/layout/chart3"/>
    <dgm:cxn modelId="{1BA93EC0-7EB3-8643-93F5-E72545CEF82C}" type="presParOf" srcId="{07BC7B9F-9332-7C4C-91D7-352A45447577}" destId="{7D9AE965-B3FE-8A46-A6AC-4B01AB7213F3}" srcOrd="3" destOrd="0" presId="urn:microsoft.com/office/officeart/2005/8/layout/chart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0E98B358-3FC0-6840-9047-E7E05B5C1036}" type="doc">
      <dgm:prSet loTypeId="urn:microsoft.com/office/officeart/2005/8/layout/cycle6" loCatId="cycle" qsTypeId="urn:microsoft.com/office/officeart/2005/8/quickstyle/simple4" qsCatId="simple" csTypeId="urn:microsoft.com/office/officeart/2005/8/colors/accent1_2" csCatId="accent1" phldr="1"/>
      <dgm:spPr/>
      <dgm:t>
        <a:bodyPr/>
        <a:lstStyle/>
        <a:p>
          <a:endParaRPr lang="en-US"/>
        </a:p>
      </dgm:t>
    </dgm:pt>
    <dgm:pt modelId="{2DFA4725-3680-4B48-97C8-69AC7E3EE163}">
      <dgm:prSet phldrT="[Text]"/>
      <dgm:spPr/>
      <dgm:t>
        <a:bodyPr/>
        <a:lstStyle/>
        <a:p>
          <a:r>
            <a:rPr lang="en-US" dirty="0">
              <a:solidFill>
                <a:schemeClr val="tx1"/>
              </a:solidFill>
            </a:rPr>
            <a:t>Cannot protect against attacks that bypass the firewall</a:t>
          </a:r>
        </a:p>
      </dgm:t>
    </dgm:pt>
    <dgm:pt modelId="{E8D66615-B501-0E47-9A54-F778A1EF63F0}" type="parTrans" cxnId="{21138243-F009-2349-B7DF-FB7B5826495D}">
      <dgm:prSet/>
      <dgm:spPr/>
      <dgm:t>
        <a:bodyPr/>
        <a:lstStyle/>
        <a:p>
          <a:endParaRPr lang="en-US"/>
        </a:p>
      </dgm:t>
    </dgm:pt>
    <dgm:pt modelId="{EA251B64-DE2D-9142-B240-10DB709A4A42}" type="sibTrans" cxnId="{21138243-F009-2349-B7DF-FB7B5826495D}">
      <dgm:prSet/>
      <dgm:spPr/>
      <dgm:t>
        <a:bodyPr/>
        <a:lstStyle/>
        <a:p>
          <a:endParaRPr lang="en-US"/>
        </a:p>
      </dgm:t>
    </dgm:pt>
    <dgm:pt modelId="{DB739C9E-DD35-C247-849A-485F60FF432B}">
      <dgm:prSet/>
      <dgm:spPr/>
      <dgm:t>
        <a:bodyPr/>
        <a:lstStyle/>
        <a:p>
          <a:r>
            <a:rPr lang="en-US" dirty="0">
              <a:solidFill>
                <a:schemeClr val="tx1"/>
              </a:solidFill>
            </a:rPr>
            <a:t>May not protect fully against internal threats, such as a disgruntled employee or an employee who unwittingly cooperates with an external attacker</a:t>
          </a:r>
        </a:p>
      </dgm:t>
    </dgm:pt>
    <dgm:pt modelId="{D0387D71-CD4D-2E4B-BE8E-2F5AC7C3B92B}" type="parTrans" cxnId="{E807369C-3BC3-A44A-92AF-F7396DE6B129}">
      <dgm:prSet/>
      <dgm:spPr/>
      <dgm:t>
        <a:bodyPr/>
        <a:lstStyle/>
        <a:p>
          <a:endParaRPr lang="en-US"/>
        </a:p>
      </dgm:t>
    </dgm:pt>
    <dgm:pt modelId="{38E1FB96-3EAD-C141-A43D-A4B352D86289}" type="sibTrans" cxnId="{E807369C-3BC3-A44A-92AF-F7396DE6B129}">
      <dgm:prSet/>
      <dgm:spPr/>
      <dgm:t>
        <a:bodyPr/>
        <a:lstStyle/>
        <a:p>
          <a:endParaRPr lang="en-US"/>
        </a:p>
      </dgm:t>
    </dgm:pt>
    <dgm:pt modelId="{97B69845-2E89-4C4C-B284-3ABDD0DE0D1A}">
      <dgm:prSet/>
      <dgm:spPr/>
      <dgm:t>
        <a:bodyPr/>
        <a:lstStyle/>
        <a:p>
          <a:r>
            <a:rPr lang="en-US" dirty="0">
              <a:solidFill>
                <a:schemeClr val="tx1"/>
              </a:solidFill>
            </a:rPr>
            <a:t>Cannot guard against wireless communications between local systems on different sides of the internal firewall</a:t>
          </a:r>
        </a:p>
      </dgm:t>
    </dgm:pt>
    <dgm:pt modelId="{0C7D971A-864B-6A44-8597-C45E185CEDD0}" type="parTrans" cxnId="{D7632952-91E1-364D-93B1-5A4ABE836804}">
      <dgm:prSet/>
      <dgm:spPr/>
      <dgm:t>
        <a:bodyPr/>
        <a:lstStyle/>
        <a:p>
          <a:endParaRPr lang="en-US"/>
        </a:p>
      </dgm:t>
    </dgm:pt>
    <dgm:pt modelId="{84A1856D-8872-E246-867F-B0F25D354F33}" type="sibTrans" cxnId="{D7632952-91E1-364D-93B1-5A4ABE836804}">
      <dgm:prSet/>
      <dgm:spPr/>
      <dgm:t>
        <a:bodyPr/>
        <a:lstStyle/>
        <a:p>
          <a:endParaRPr lang="en-US"/>
        </a:p>
      </dgm:t>
    </dgm:pt>
    <dgm:pt modelId="{97656DD1-D141-BF46-9B1F-1156CFEB8017}">
      <dgm:prSet/>
      <dgm:spPr/>
      <dgm:t>
        <a:bodyPr/>
        <a:lstStyle/>
        <a:p>
          <a:r>
            <a:rPr lang="en-US" dirty="0">
              <a:solidFill>
                <a:schemeClr val="tx1"/>
              </a:solidFill>
            </a:rPr>
            <a:t>A laptop, PDA, or portable storage device may be used and infected outside the corporate network, and then attached and used internally</a:t>
          </a:r>
        </a:p>
      </dgm:t>
    </dgm:pt>
    <dgm:pt modelId="{726A1F22-DF84-6542-852D-2F5ADB8A4BDA}" type="parTrans" cxnId="{0B176B4B-DAF2-3141-BC8D-263F5AD05C78}">
      <dgm:prSet/>
      <dgm:spPr/>
      <dgm:t>
        <a:bodyPr/>
        <a:lstStyle/>
        <a:p>
          <a:endParaRPr lang="en-US"/>
        </a:p>
      </dgm:t>
    </dgm:pt>
    <dgm:pt modelId="{04F098FB-D257-ED4D-AB10-0B2B48FE7EDF}" type="sibTrans" cxnId="{0B176B4B-DAF2-3141-BC8D-263F5AD05C78}">
      <dgm:prSet/>
      <dgm:spPr/>
      <dgm:t>
        <a:bodyPr/>
        <a:lstStyle/>
        <a:p>
          <a:endParaRPr lang="en-US"/>
        </a:p>
      </dgm:t>
    </dgm:pt>
    <dgm:pt modelId="{33BD97D1-9162-694D-9882-B737CD4153EE}" type="pres">
      <dgm:prSet presAssocID="{0E98B358-3FC0-6840-9047-E7E05B5C1036}" presName="cycle" presStyleCnt="0">
        <dgm:presLayoutVars>
          <dgm:dir/>
          <dgm:resizeHandles val="exact"/>
        </dgm:presLayoutVars>
      </dgm:prSet>
      <dgm:spPr/>
    </dgm:pt>
    <dgm:pt modelId="{CE302BE7-C826-6E49-893E-CBB6B2FBA3EE}" type="pres">
      <dgm:prSet presAssocID="{2DFA4725-3680-4B48-97C8-69AC7E3EE163}" presName="node" presStyleLbl="node1" presStyleIdx="0" presStyleCnt="4" custScaleX="141885" custScaleY="143477">
        <dgm:presLayoutVars>
          <dgm:bulletEnabled val="1"/>
        </dgm:presLayoutVars>
      </dgm:prSet>
      <dgm:spPr/>
    </dgm:pt>
    <dgm:pt modelId="{411323B0-C7B0-CF4D-9116-4F172E6AD0F8}" type="pres">
      <dgm:prSet presAssocID="{2DFA4725-3680-4B48-97C8-69AC7E3EE163}" presName="spNode" presStyleCnt="0"/>
      <dgm:spPr/>
    </dgm:pt>
    <dgm:pt modelId="{DA926544-7514-8444-AA05-228AF671AEF1}" type="pres">
      <dgm:prSet presAssocID="{EA251B64-DE2D-9142-B240-10DB709A4A42}" presName="sibTrans" presStyleLbl="sibTrans1D1" presStyleIdx="0" presStyleCnt="4"/>
      <dgm:spPr/>
    </dgm:pt>
    <dgm:pt modelId="{D6EE9D01-D26F-174A-9B14-BC36A050102D}" type="pres">
      <dgm:prSet presAssocID="{DB739C9E-DD35-C247-849A-485F60FF432B}" presName="node" presStyleLbl="node1" presStyleIdx="1" presStyleCnt="4" custScaleX="141885" custScaleY="143477" custRadScaleRad="129380" custRadScaleInc="2290">
        <dgm:presLayoutVars>
          <dgm:bulletEnabled val="1"/>
        </dgm:presLayoutVars>
      </dgm:prSet>
      <dgm:spPr/>
    </dgm:pt>
    <dgm:pt modelId="{B3EBCA3F-8625-DC44-8CF2-E52FBF0C5DF0}" type="pres">
      <dgm:prSet presAssocID="{DB739C9E-DD35-C247-849A-485F60FF432B}" presName="spNode" presStyleCnt="0"/>
      <dgm:spPr/>
    </dgm:pt>
    <dgm:pt modelId="{0160AC0F-10B8-7343-9652-9CB14C486DA7}" type="pres">
      <dgm:prSet presAssocID="{38E1FB96-3EAD-C141-A43D-A4B352D86289}" presName="sibTrans" presStyleLbl="sibTrans1D1" presStyleIdx="1" presStyleCnt="4"/>
      <dgm:spPr/>
    </dgm:pt>
    <dgm:pt modelId="{3ABA0B66-88C5-4D4E-AA95-D50408EC29F9}" type="pres">
      <dgm:prSet presAssocID="{97B69845-2E89-4C4C-B284-3ABDD0DE0D1A}" presName="node" presStyleLbl="node1" presStyleIdx="2" presStyleCnt="4" custScaleX="141885" custScaleY="143477">
        <dgm:presLayoutVars>
          <dgm:bulletEnabled val="1"/>
        </dgm:presLayoutVars>
      </dgm:prSet>
      <dgm:spPr/>
    </dgm:pt>
    <dgm:pt modelId="{CF9754EC-A111-0944-885F-FF5A76BF37B7}" type="pres">
      <dgm:prSet presAssocID="{97B69845-2E89-4C4C-B284-3ABDD0DE0D1A}" presName="spNode" presStyleCnt="0"/>
      <dgm:spPr/>
    </dgm:pt>
    <dgm:pt modelId="{215487BB-AF70-EF47-BE59-7C43987A6041}" type="pres">
      <dgm:prSet presAssocID="{84A1856D-8872-E246-867F-B0F25D354F33}" presName="sibTrans" presStyleLbl="sibTrans1D1" presStyleIdx="2" presStyleCnt="4"/>
      <dgm:spPr/>
    </dgm:pt>
    <dgm:pt modelId="{210ABE91-6EA1-274C-95E4-EA0BB85F02E6}" type="pres">
      <dgm:prSet presAssocID="{97656DD1-D141-BF46-9B1F-1156CFEB8017}" presName="node" presStyleLbl="node1" presStyleIdx="3" presStyleCnt="4" custScaleX="141885" custScaleY="143477" custRadScaleRad="126584" custRadScaleInc="-2340">
        <dgm:presLayoutVars>
          <dgm:bulletEnabled val="1"/>
        </dgm:presLayoutVars>
      </dgm:prSet>
      <dgm:spPr/>
    </dgm:pt>
    <dgm:pt modelId="{D785A89C-34AB-324E-B5EF-DD41F211D9B0}" type="pres">
      <dgm:prSet presAssocID="{97656DD1-D141-BF46-9B1F-1156CFEB8017}" presName="spNode" presStyleCnt="0"/>
      <dgm:spPr/>
    </dgm:pt>
    <dgm:pt modelId="{418103E9-A740-B740-85DA-E8DA0E4F50F2}" type="pres">
      <dgm:prSet presAssocID="{04F098FB-D257-ED4D-AB10-0B2B48FE7EDF}" presName="sibTrans" presStyleLbl="sibTrans1D1" presStyleIdx="3" presStyleCnt="4"/>
      <dgm:spPr/>
    </dgm:pt>
  </dgm:ptLst>
  <dgm:cxnLst>
    <dgm:cxn modelId="{266ED010-417F-9C4F-A8B1-9C535645808A}" type="presOf" srcId="{0E98B358-3FC0-6840-9047-E7E05B5C1036}" destId="{33BD97D1-9162-694D-9882-B737CD4153EE}" srcOrd="0" destOrd="0" presId="urn:microsoft.com/office/officeart/2005/8/layout/cycle6"/>
    <dgm:cxn modelId="{21138243-F009-2349-B7DF-FB7B5826495D}" srcId="{0E98B358-3FC0-6840-9047-E7E05B5C1036}" destId="{2DFA4725-3680-4B48-97C8-69AC7E3EE163}" srcOrd="0" destOrd="0" parTransId="{E8D66615-B501-0E47-9A54-F778A1EF63F0}" sibTransId="{EA251B64-DE2D-9142-B240-10DB709A4A42}"/>
    <dgm:cxn modelId="{971FCF48-837C-C143-9A3B-4F6DE6D35EA7}" type="presOf" srcId="{84A1856D-8872-E246-867F-B0F25D354F33}" destId="{215487BB-AF70-EF47-BE59-7C43987A6041}" srcOrd="0" destOrd="0" presId="urn:microsoft.com/office/officeart/2005/8/layout/cycle6"/>
    <dgm:cxn modelId="{0B176B4B-DAF2-3141-BC8D-263F5AD05C78}" srcId="{0E98B358-3FC0-6840-9047-E7E05B5C1036}" destId="{97656DD1-D141-BF46-9B1F-1156CFEB8017}" srcOrd="3" destOrd="0" parTransId="{726A1F22-DF84-6542-852D-2F5ADB8A4BDA}" sibTransId="{04F098FB-D257-ED4D-AB10-0B2B48FE7EDF}"/>
    <dgm:cxn modelId="{83BBF34B-25E6-4248-A19F-D12CCA4C1306}" type="presOf" srcId="{97B69845-2E89-4C4C-B284-3ABDD0DE0D1A}" destId="{3ABA0B66-88C5-4D4E-AA95-D50408EC29F9}" srcOrd="0" destOrd="0" presId="urn:microsoft.com/office/officeart/2005/8/layout/cycle6"/>
    <dgm:cxn modelId="{D7632952-91E1-364D-93B1-5A4ABE836804}" srcId="{0E98B358-3FC0-6840-9047-E7E05B5C1036}" destId="{97B69845-2E89-4C4C-B284-3ABDD0DE0D1A}" srcOrd="2" destOrd="0" parTransId="{0C7D971A-864B-6A44-8597-C45E185CEDD0}" sibTransId="{84A1856D-8872-E246-867F-B0F25D354F33}"/>
    <dgm:cxn modelId="{AC5BEB54-DA45-864E-80EA-82AB8E74989D}" type="presOf" srcId="{EA251B64-DE2D-9142-B240-10DB709A4A42}" destId="{DA926544-7514-8444-AA05-228AF671AEF1}" srcOrd="0" destOrd="0" presId="urn:microsoft.com/office/officeart/2005/8/layout/cycle6"/>
    <dgm:cxn modelId="{D9C5DC95-D918-5141-B584-F5FE6C1D74C8}" type="presOf" srcId="{2DFA4725-3680-4B48-97C8-69AC7E3EE163}" destId="{CE302BE7-C826-6E49-893E-CBB6B2FBA3EE}" srcOrd="0" destOrd="0" presId="urn:microsoft.com/office/officeart/2005/8/layout/cycle6"/>
    <dgm:cxn modelId="{E807369C-3BC3-A44A-92AF-F7396DE6B129}" srcId="{0E98B358-3FC0-6840-9047-E7E05B5C1036}" destId="{DB739C9E-DD35-C247-849A-485F60FF432B}" srcOrd="1" destOrd="0" parTransId="{D0387D71-CD4D-2E4B-BE8E-2F5AC7C3B92B}" sibTransId="{38E1FB96-3EAD-C141-A43D-A4B352D86289}"/>
    <dgm:cxn modelId="{63938CCE-BCBF-224B-A240-1B953843D4AD}" type="presOf" srcId="{DB739C9E-DD35-C247-849A-485F60FF432B}" destId="{D6EE9D01-D26F-174A-9B14-BC36A050102D}" srcOrd="0" destOrd="0" presId="urn:microsoft.com/office/officeart/2005/8/layout/cycle6"/>
    <dgm:cxn modelId="{0888DFDF-1E96-5049-BFA2-54A21964EE7E}" type="presOf" srcId="{04F098FB-D257-ED4D-AB10-0B2B48FE7EDF}" destId="{418103E9-A740-B740-85DA-E8DA0E4F50F2}" srcOrd="0" destOrd="0" presId="urn:microsoft.com/office/officeart/2005/8/layout/cycle6"/>
    <dgm:cxn modelId="{C6BCE5E2-E997-B748-9FC5-633053C5432A}" type="presOf" srcId="{97656DD1-D141-BF46-9B1F-1156CFEB8017}" destId="{210ABE91-6EA1-274C-95E4-EA0BB85F02E6}" srcOrd="0" destOrd="0" presId="urn:microsoft.com/office/officeart/2005/8/layout/cycle6"/>
    <dgm:cxn modelId="{455102F6-9F0A-304A-B284-33657BB33FD1}" type="presOf" srcId="{38E1FB96-3EAD-C141-A43D-A4B352D86289}" destId="{0160AC0F-10B8-7343-9652-9CB14C486DA7}" srcOrd="0" destOrd="0" presId="urn:microsoft.com/office/officeart/2005/8/layout/cycle6"/>
    <dgm:cxn modelId="{D320205C-2F40-C14F-9BBE-C972C5599CEE}" type="presParOf" srcId="{33BD97D1-9162-694D-9882-B737CD4153EE}" destId="{CE302BE7-C826-6E49-893E-CBB6B2FBA3EE}" srcOrd="0" destOrd="0" presId="urn:microsoft.com/office/officeart/2005/8/layout/cycle6"/>
    <dgm:cxn modelId="{A36B095C-1086-7D49-A1AD-6E7F56133850}" type="presParOf" srcId="{33BD97D1-9162-694D-9882-B737CD4153EE}" destId="{411323B0-C7B0-CF4D-9116-4F172E6AD0F8}" srcOrd="1" destOrd="0" presId="urn:microsoft.com/office/officeart/2005/8/layout/cycle6"/>
    <dgm:cxn modelId="{3525666E-3B0E-4440-973C-73900D38400C}" type="presParOf" srcId="{33BD97D1-9162-694D-9882-B737CD4153EE}" destId="{DA926544-7514-8444-AA05-228AF671AEF1}" srcOrd="2" destOrd="0" presId="urn:microsoft.com/office/officeart/2005/8/layout/cycle6"/>
    <dgm:cxn modelId="{018D3A90-B231-6E44-BB88-5B166C4E7987}" type="presParOf" srcId="{33BD97D1-9162-694D-9882-B737CD4153EE}" destId="{D6EE9D01-D26F-174A-9B14-BC36A050102D}" srcOrd="3" destOrd="0" presId="urn:microsoft.com/office/officeart/2005/8/layout/cycle6"/>
    <dgm:cxn modelId="{B4DB4590-36D2-6E44-9771-341ED523D063}" type="presParOf" srcId="{33BD97D1-9162-694D-9882-B737CD4153EE}" destId="{B3EBCA3F-8625-DC44-8CF2-E52FBF0C5DF0}" srcOrd="4" destOrd="0" presId="urn:microsoft.com/office/officeart/2005/8/layout/cycle6"/>
    <dgm:cxn modelId="{90CDC861-7BBE-1A49-A842-8372BF8695E8}" type="presParOf" srcId="{33BD97D1-9162-694D-9882-B737CD4153EE}" destId="{0160AC0F-10B8-7343-9652-9CB14C486DA7}" srcOrd="5" destOrd="0" presId="urn:microsoft.com/office/officeart/2005/8/layout/cycle6"/>
    <dgm:cxn modelId="{26F029BB-EE2D-A64F-ACB8-D6F02C5F3BF0}" type="presParOf" srcId="{33BD97D1-9162-694D-9882-B737CD4153EE}" destId="{3ABA0B66-88C5-4D4E-AA95-D50408EC29F9}" srcOrd="6" destOrd="0" presId="urn:microsoft.com/office/officeart/2005/8/layout/cycle6"/>
    <dgm:cxn modelId="{39E351B8-824C-A24A-BCC3-D6CCAB03C5EA}" type="presParOf" srcId="{33BD97D1-9162-694D-9882-B737CD4153EE}" destId="{CF9754EC-A111-0944-885F-FF5A76BF37B7}" srcOrd="7" destOrd="0" presId="urn:microsoft.com/office/officeart/2005/8/layout/cycle6"/>
    <dgm:cxn modelId="{F11276C7-515D-E846-B8C3-AF00CBB84023}" type="presParOf" srcId="{33BD97D1-9162-694D-9882-B737CD4153EE}" destId="{215487BB-AF70-EF47-BE59-7C43987A6041}" srcOrd="8" destOrd="0" presId="urn:microsoft.com/office/officeart/2005/8/layout/cycle6"/>
    <dgm:cxn modelId="{B100A5A4-FCE2-B443-8A6C-C954DE346EC8}" type="presParOf" srcId="{33BD97D1-9162-694D-9882-B737CD4153EE}" destId="{210ABE91-6EA1-274C-95E4-EA0BB85F02E6}" srcOrd="9" destOrd="0" presId="urn:microsoft.com/office/officeart/2005/8/layout/cycle6"/>
    <dgm:cxn modelId="{0793383A-01A4-5E4C-98C7-532AE24A154F}" type="presParOf" srcId="{33BD97D1-9162-694D-9882-B737CD4153EE}" destId="{D785A89C-34AB-324E-B5EF-DD41F211D9B0}" srcOrd="10" destOrd="0" presId="urn:microsoft.com/office/officeart/2005/8/layout/cycle6"/>
    <dgm:cxn modelId="{F626A044-850D-FA46-83FB-ED21C50CB395}" type="presParOf" srcId="{33BD97D1-9162-694D-9882-B737CD4153EE}" destId="{418103E9-A740-B740-85DA-E8DA0E4F50F2}" srcOrd="11"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5247D7BC-E01B-7E44-A162-BC05E0EFF7BC}" type="doc">
      <dgm:prSet loTypeId="urn:microsoft.com/office/officeart/2005/8/layout/arrow3" loCatId="relationship" qsTypeId="urn:microsoft.com/office/officeart/2005/8/quickstyle/simple4" qsCatId="simple" csTypeId="urn:microsoft.com/office/officeart/2005/8/colors/accent1_2" csCatId="accent1" phldr="1"/>
      <dgm:spPr/>
      <dgm:t>
        <a:bodyPr/>
        <a:lstStyle/>
        <a:p>
          <a:endParaRPr lang="en-US"/>
        </a:p>
      </dgm:t>
    </dgm:pt>
    <dgm:pt modelId="{9FD4C829-3CA5-6B40-8867-72BD3DFE724F}">
      <dgm:prSet custT="1"/>
      <dgm:spPr/>
      <dgm:t>
        <a:bodyPr/>
        <a:lstStyle/>
        <a:p>
          <a:pPr rtl="0"/>
          <a:r>
            <a:rPr lang="en-US" sz="1500" dirty="0">
              <a:solidFill>
                <a:schemeClr val="tx2">
                  <a:lumMod val="10000"/>
                </a:schemeClr>
              </a:solidFill>
            </a:rPr>
            <a:t>Weaknesses</a:t>
          </a:r>
        </a:p>
      </dgm:t>
    </dgm:pt>
    <dgm:pt modelId="{06F31272-1699-7A41-BEEB-A7083AA3811B}" type="parTrans" cxnId="{8FC0A241-E65B-C441-B51A-CB75449B7A6E}">
      <dgm:prSet/>
      <dgm:spPr/>
      <dgm:t>
        <a:bodyPr/>
        <a:lstStyle/>
        <a:p>
          <a:endParaRPr lang="en-US"/>
        </a:p>
      </dgm:t>
    </dgm:pt>
    <dgm:pt modelId="{3E0B5372-B76F-9944-A6AC-38C23AB91ECD}" type="sibTrans" cxnId="{8FC0A241-E65B-C441-B51A-CB75449B7A6E}">
      <dgm:prSet/>
      <dgm:spPr/>
      <dgm:t>
        <a:bodyPr/>
        <a:lstStyle/>
        <a:p>
          <a:endParaRPr lang="en-US"/>
        </a:p>
      </dgm:t>
    </dgm:pt>
    <dgm:pt modelId="{B1C42752-B3B4-294A-9648-CA688D826DFA}">
      <dgm:prSet custT="1"/>
      <dgm:spPr/>
      <dgm:t>
        <a:bodyPr/>
        <a:lstStyle/>
        <a:p>
          <a:pPr rtl="0"/>
          <a:r>
            <a:rPr lang="en-US" sz="1500" dirty="0">
              <a:solidFill>
                <a:schemeClr val="tx2">
                  <a:lumMod val="10000"/>
                </a:schemeClr>
              </a:solidFill>
            </a:rPr>
            <a:t>Its simplicity</a:t>
          </a:r>
        </a:p>
      </dgm:t>
    </dgm:pt>
    <dgm:pt modelId="{962EC84E-3882-CD4F-9B4C-E7F39F325174}" type="parTrans" cxnId="{CD0F8F36-0F44-2343-B409-1DA1F16096C9}">
      <dgm:prSet/>
      <dgm:spPr/>
      <dgm:t>
        <a:bodyPr/>
        <a:lstStyle/>
        <a:p>
          <a:endParaRPr lang="en-US"/>
        </a:p>
      </dgm:t>
    </dgm:pt>
    <dgm:pt modelId="{FF2C568B-FE61-A74C-ABE9-E420482536A2}" type="sibTrans" cxnId="{CD0F8F36-0F44-2343-B409-1DA1F16096C9}">
      <dgm:prSet/>
      <dgm:spPr/>
      <dgm:t>
        <a:bodyPr/>
        <a:lstStyle/>
        <a:p>
          <a:endParaRPr lang="en-US"/>
        </a:p>
      </dgm:t>
    </dgm:pt>
    <dgm:pt modelId="{5280C613-D89D-8245-AC56-D63FF53BC3CE}">
      <dgm:prSet custT="1"/>
      <dgm:spPr/>
      <dgm:t>
        <a:bodyPr/>
        <a:lstStyle/>
        <a:p>
          <a:pPr rtl="0"/>
          <a:r>
            <a:rPr lang="en-US" sz="1500" dirty="0">
              <a:solidFill>
                <a:schemeClr val="tx2">
                  <a:lumMod val="10000"/>
                </a:schemeClr>
              </a:solidFill>
            </a:rPr>
            <a:t>Transparent to users and are very fast</a:t>
          </a:r>
        </a:p>
      </dgm:t>
    </dgm:pt>
    <dgm:pt modelId="{FAA69E59-3A41-1D42-AEB3-CF78893A62F1}" type="parTrans" cxnId="{82F38F03-D8D3-864E-A46D-28AF9A74F90E}">
      <dgm:prSet/>
      <dgm:spPr/>
      <dgm:t>
        <a:bodyPr/>
        <a:lstStyle/>
        <a:p>
          <a:endParaRPr lang="en-US"/>
        </a:p>
      </dgm:t>
    </dgm:pt>
    <dgm:pt modelId="{3D59758E-B738-9C44-852F-A95A2E3B8A02}" type="sibTrans" cxnId="{82F38F03-D8D3-864E-A46D-28AF9A74F90E}">
      <dgm:prSet/>
      <dgm:spPr/>
      <dgm:t>
        <a:bodyPr/>
        <a:lstStyle/>
        <a:p>
          <a:endParaRPr lang="en-US"/>
        </a:p>
      </dgm:t>
    </dgm:pt>
    <dgm:pt modelId="{05C4FD07-DE64-4545-88A7-625E1444BF20}">
      <dgm:prSet custT="1"/>
      <dgm:spPr/>
      <dgm:t>
        <a:bodyPr/>
        <a:lstStyle/>
        <a:p>
          <a:pPr rtl="0"/>
          <a:r>
            <a:rPr lang="en-US" sz="1500" dirty="0">
              <a:solidFill>
                <a:schemeClr val="tx2">
                  <a:lumMod val="10000"/>
                </a:schemeClr>
              </a:solidFill>
            </a:rPr>
            <a:t>Because packet filter firewalls do not examine upper-layer data, they cannot prevent attacks that employ application-specific vulnerabilities or functions</a:t>
          </a:r>
        </a:p>
      </dgm:t>
    </dgm:pt>
    <dgm:pt modelId="{6B62622A-FD3E-1347-AF40-72DE5C6DC1A0}" type="parTrans" cxnId="{34A58F9E-3EC5-8B49-BCF4-7C1F7F6FF067}">
      <dgm:prSet/>
      <dgm:spPr/>
      <dgm:t>
        <a:bodyPr/>
        <a:lstStyle/>
        <a:p>
          <a:endParaRPr lang="en-US"/>
        </a:p>
      </dgm:t>
    </dgm:pt>
    <dgm:pt modelId="{4C7F40E2-4DAD-1B42-B91F-4D85627BC6DD}" type="sibTrans" cxnId="{34A58F9E-3EC5-8B49-BCF4-7C1F7F6FF067}">
      <dgm:prSet/>
      <dgm:spPr/>
      <dgm:t>
        <a:bodyPr/>
        <a:lstStyle/>
        <a:p>
          <a:endParaRPr lang="en-US"/>
        </a:p>
      </dgm:t>
    </dgm:pt>
    <dgm:pt modelId="{A80D454B-1BB7-2549-9C46-261B152E0893}">
      <dgm:prSet custT="1"/>
      <dgm:spPr/>
      <dgm:t>
        <a:bodyPr/>
        <a:lstStyle/>
        <a:p>
          <a:pPr rtl="0"/>
          <a:r>
            <a:rPr lang="en-US" sz="1500" dirty="0">
              <a:solidFill>
                <a:schemeClr val="tx2">
                  <a:lumMod val="10000"/>
                </a:schemeClr>
              </a:solidFill>
            </a:rPr>
            <a:t>Because of the limited information available to the firewall, the logging functionality present in packet filter firewalls is limited</a:t>
          </a:r>
        </a:p>
      </dgm:t>
    </dgm:pt>
    <dgm:pt modelId="{A0353BF3-BB3B-064D-B582-D94D71CDBDCD}" type="parTrans" cxnId="{C36CF4E3-E01C-844B-89A9-FB8399BB86DD}">
      <dgm:prSet/>
      <dgm:spPr/>
      <dgm:t>
        <a:bodyPr/>
        <a:lstStyle/>
        <a:p>
          <a:endParaRPr lang="en-US"/>
        </a:p>
      </dgm:t>
    </dgm:pt>
    <dgm:pt modelId="{AA2C8FBC-ADC4-3C46-AB8F-A11558C0E072}" type="sibTrans" cxnId="{C36CF4E3-E01C-844B-89A9-FB8399BB86DD}">
      <dgm:prSet/>
      <dgm:spPr/>
      <dgm:t>
        <a:bodyPr/>
        <a:lstStyle/>
        <a:p>
          <a:endParaRPr lang="en-US"/>
        </a:p>
      </dgm:t>
    </dgm:pt>
    <dgm:pt modelId="{79A16F27-E3BD-7645-AB90-C6B913AADE94}">
      <dgm:prSet custT="1"/>
      <dgm:spPr/>
      <dgm:t>
        <a:bodyPr/>
        <a:lstStyle/>
        <a:p>
          <a:pPr rtl="0"/>
          <a:r>
            <a:rPr lang="en-US" sz="1500" dirty="0">
              <a:solidFill>
                <a:schemeClr val="tx2">
                  <a:lumMod val="10000"/>
                </a:schemeClr>
              </a:solidFill>
            </a:rPr>
            <a:t>Most packet filter firewalls do not support advanced user authentication schemes</a:t>
          </a:r>
        </a:p>
      </dgm:t>
    </dgm:pt>
    <dgm:pt modelId="{364E1F13-D68E-F04F-B018-627DD988C39F}" type="parTrans" cxnId="{61C2D8F1-4BB2-664A-BF8A-3152702F1B19}">
      <dgm:prSet/>
      <dgm:spPr/>
      <dgm:t>
        <a:bodyPr/>
        <a:lstStyle/>
        <a:p>
          <a:endParaRPr lang="en-US"/>
        </a:p>
      </dgm:t>
    </dgm:pt>
    <dgm:pt modelId="{540F6DF4-61AB-B446-93E4-B8F086C11544}" type="sibTrans" cxnId="{61C2D8F1-4BB2-664A-BF8A-3152702F1B19}">
      <dgm:prSet/>
      <dgm:spPr/>
      <dgm:t>
        <a:bodyPr/>
        <a:lstStyle/>
        <a:p>
          <a:endParaRPr lang="en-US"/>
        </a:p>
      </dgm:t>
    </dgm:pt>
    <dgm:pt modelId="{20191EB3-58A2-1B45-B8C6-39DDDC1C0C7C}">
      <dgm:prSet custT="1"/>
      <dgm:spPr/>
      <dgm:t>
        <a:bodyPr/>
        <a:lstStyle/>
        <a:p>
          <a:pPr rtl="0"/>
          <a:r>
            <a:rPr lang="en-US" sz="1500" dirty="0">
              <a:solidFill>
                <a:schemeClr val="tx2">
                  <a:lumMod val="10000"/>
                </a:schemeClr>
              </a:solidFill>
            </a:rPr>
            <a:t>Packet filter firewalls are generally vulnerable to attacks and exploits that take advantage of problems within the TCP/IP specification and protocol stack</a:t>
          </a:r>
        </a:p>
      </dgm:t>
    </dgm:pt>
    <dgm:pt modelId="{760007B8-B0AD-2A47-B7B0-2C835FC7C715}" type="parTrans" cxnId="{394FB3C3-3F69-274D-B839-21F8470FAAA2}">
      <dgm:prSet/>
      <dgm:spPr/>
      <dgm:t>
        <a:bodyPr/>
        <a:lstStyle/>
        <a:p>
          <a:endParaRPr lang="en-US"/>
        </a:p>
      </dgm:t>
    </dgm:pt>
    <dgm:pt modelId="{E8EC49D0-8469-A347-BE73-EAC862DDDB38}" type="sibTrans" cxnId="{394FB3C3-3F69-274D-B839-21F8470FAAA2}">
      <dgm:prSet/>
      <dgm:spPr/>
      <dgm:t>
        <a:bodyPr/>
        <a:lstStyle/>
        <a:p>
          <a:endParaRPr lang="en-US"/>
        </a:p>
      </dgm:t>
    </dgm:pt>
    <dgm:pt modelId="{65C258A1-EB3E-5542-9890-A540DCAF2C84}">
      <dgm:prSet custT="1"/>
      <dgm:spPr/>
      <dgm:t>
        <a:bodyPr/>
        <a:lstStyle/>
        <a:p>
          <a:pPr rtl="0"/>
          <a:r>
            <a:rPr lang="en-US" sz="1500" dirty="0">
              <a:solidFill>
                <a:schemeClr val="tx2">
                  <a:lumMod val="10000"/>
                </a:schemeClr>
              </a:solidFill>
            </a:rPr>
            <a:t>Due to the small number of variables used in access control decisions, packet filter firewalls are susceptible to security breaches caused by improper configurations</a:t>
          </a:r>
        </a:p>
      </dgm:t>
    </dgm:pt>
    <dgm:pt modelId="{77FEBA8C-04B0-004A-9C73-A5B5E6EE6DE7}" type="parTrans" cxnId="{262BF696-72B9-F646-B2A4-6E6A484DA4C0}">
      <dgm:prSet/>
      <dgm:spPr/>
      <dgm:t>
        <a:bodyPr/>
        <a:lstStyle/>
        <a:p>
          <a:endParaRPr lang="en-US"/>
        </a:p>
      </dgm:t>
    </dgm:pt>
    <dgm:pt modelId="{AD1250DE-6B3C-134E-9C28-210214BDF362}" type="sibTrans" cxnId="{262BF696-72B9-F646-B2A4-6E6A484DA4C0}">
      <dgm:prSet/>
      <dgm:spPr/>
      <dgm:t>
        <a:bodyPr/>
        <a:lstStyle/>
        <a:p>
          <a:endParaRPr lang="en-US"/>
        </a:p>
      </dgm:t>
    </dgm:pt>
    <dgm:pt modelId="{C14BF102-EBEF-9D4C-87DA-3B502C2467E4}">
      <dgm:prSet custT="1"/>
      <dgm:spPr/>
      <dgm:t>
        <a:bodyPr/>
        <a:lstStyle/>
        <a:p>
          <a:pPr rtl="0"/>
          <a:r>
            <a:rPr lang="en-US" sz="1500" dirty="0">
              <a:solidFill>
                <a:schemeClr val="tx2">
                  <a:lumMod val="10000"/>
                </a:schemeClr>
              </a:solidFill>
            </a:rPr>
            <a:t>Strengths</a:t>
          </a:r>
        </a:p>
      </dgm:t>
    </dgm:pt>
    <dgm:pt modelId="{1231BA67-73EA-2D48-A138-88EB6828DBC3}" type="parTrans" cxnId="{26DFDDCC-9F87-FC44-849B-0C9BC3361E94}">
      <dgm:prSet/>
      <dgm:spPr/>
      <dgm:t>
        <a:bodyPr/>
        <a:lstStyle/>
        <a:p>
          <a:endParaRPr lang="en-US"/>
        </a:p>
      </dgm:t>
    </dgm:pt>
    <dgm:pt modelId="{1B0C639C-B3F6-D243-8F24-03B3CBD21DAC}" type="sibTrans" cxnId="{26DFDDCC-9F87-FC44-849B-0C9BC3361E94}">
      <dgm:prSet/>
      <dgm:spPr/>
      <dgm:t>
        <a:bodyPr/>
        <a:lstStyle/>
        <a:p>
          <a:endParaRPr lang="en-US"/>
        </a:p>
      </dgm:t>
    </dgm:pt>
    <dgm:pt modelId="{D9E74385-3340-AE4A-BCAC-8CFB751B919B}" type="pres">
      <dgm:prSet presAssocID="{5247D7BC-E01B-7E44-A162-BC05E0EFF7BC}" presName="compositeShape" presStyleCnt="0">
        <dgm:presLayoutVars>
          <dgm:chMax val="2"/>
          <dgm:dir/>
          <dgm:resizeHandles val="exact"/>
        </dgm:presLayoutVars>
      </dgm:prSet>
      <dgm:spPr/>
    </dgm:pt>
    <dgm:pt modelId="{2E6761CC-6ADB-E047-9A1A-61C0F7B8A739}" type="pres">
      <dgm:prSet presAssocID="{5247D7BC-E01B-7E44-A162-BC05E0EFF7BC}" presName="divider" presStyleLbl="fgShp" presStyleIdx="0" presStyleCnt="1" custLinFactNeighborX="0" custLinFactNeighborY="26087"/>
      <dgm:spPr>
        <a:solidFill>
          <a:schemeClr val="tx2"/>
        </a:solidFill>
        <a:ln>
          <a:solidFill>
            <a:schemeClr val="bg2"/>
          </a:solidFill>
        </a:ln>
      </dgm:spPr>
    </dgm:pt>
    <dgm:pt modelId="{EACC10F2-2911-4147-8359-D4408290FF63}" type="pres">
      <dgm:prSet presAssocID="{9FD4C829-3CA5-6B40-8867-72BD3DFE724F}" presName="downArrow" presStyleLbl="node1" presStyleIdx="0" presStyleCnt="2" custScaleX="85507" custLinFactNeighborX="-47246" custLinFactNeighborY="32276"/>
      <dgm:spPr/>
    </dgm:pt>
    <dgm:pt modelId="{AF89EAEB-F300-9547-A78A-074CAE1362AD}" type="pres">
      <dgm:prSet presAssocID="{9FD4C829-3CA5-6B40-8867-72BD3DFE724F}" presName="downArrowText" presStyleLbl="revTx" presStyleIdx="0" presStyleCnt="2" custScaleX="237228" custLinFactNeighborX="-16304" custLinFactNeighborY="14215">
        <dgm:presLayoutVars>
          <dgm:bulletEnabled val="1"/>
        </dgm:presLayoutVars>
      </dgm:prSet>
      <dgm:spPr/>
    </dgm:pt>
    <dgm:pt modelId="{DE3B2E80-53D3-654B-99F1-B448FF46F7A0}" type="pres">
      <dgm:prSet presAssocID="{C14BF102-EBEF-9D4C-87DA-3B502C2467E4}" presName="upArrow" presStyleLbl="node1" presStyleIdx="1" presStyleCnt="2" custLinFactNeighborX="29855" custLinFactNeighborY="8022"/>
      <dgm:spPr/>
    </dgm:pt>
    <dgm:pt modelId="{38B1B56D-C0F2-5D47-A896-8FAD079111F6}" type="pres">
      <dgm:prSet presAssocID="{C14BF102-EBEF-9D4C-87DA-3B502C2467E4}" presName="upArrowText" presStyleLbl="revTx" presStyleIdx="1" presStyleCnt="2" custScaleX="155707" custLinFactNeighborX="70652" custLinFactNeighborY="7107">
        <dgm:presLayoutVars>
          <dgm:bulletEnabled val="1"/>
        </dgm:presLayoutVars>
      </dgm:prSet>
      <dgm:spPr/>
    </dgm:pt>
  </dgm:ptLst>
  <dgm:cxnLst>
    <dgm:cxn modelId="{82F38F03-D8D3-864E-A46D-28AF9A74F90E}" srcId="{C14BF102-EBEF-9D4C-87DA-3B502C2467E4}" destId="{5280C613-D89D-8245-AC56-D63FF53BC3CE}" srcOrd="1" destOrd="0" parTransId="{FAA69E59-3A41-1D42-AEB3-CF78893A62F1}" sibTransId="{3D59758E-B738-9C44-852F-A95A2E3B8A02}"/>
    <dgm:cxn modelId="{9B10D21D-2581-044C-9A76-6B5B9763E1FA}" type="presOf" srcId="{65C258A1-EB3E-5542-9890-A540DCAF2C84}" destId="{AF89EAEB-F300-9547-A78A-074CAE1362AD}" srcOrd="0" destOrd="5" presId="urn:microsoft.com/office/officeart/2005/8/layout/arrow3"/>
    <dgm:cxn modelId="{CD0F8F36-0F44-2343-B409-1DA1F16096C9}" srcId="{C14BF102-EBEF-9D4C-87DA-3B502C2467E4}" destId="{B1C42752-B3B4-294A-9648-CA688D826DFA}" srcOrd="0" destOrd="0" parTransId="{962EC84E-3882-CD4F-9B4C-E7F39F325174}" sibTransId="{FF2C568B-FE61-A74C-ABE9-E420482536A2}"/>
    <dgm:cxn modelId="{6C155860-96D4-A645-A1A6-A55947929697}" type="presOf" srcId="{5280C613-D89D-8245-AC56-D63FF53BC3CE}" destId="{38B1B56D-C0F2-5D47-A896-8FAD079111F6}" srcOrd="0" destOrd="2" presId="urn:microsoft.com/office/officeart/2005/8/layout/arrow3"/>
    <dgm:cxn modelId="{8FC0A241-E65B-C441-B51A-CB75449B7A6E}" srcId="{5247D7BC-E01B-7E44-A162-BC05E0EFF7BC}" destId="{9FD4C829-3CA5-6B40-8867-72BD3DFE724F}" srcOrd="0" destOrd="0" parTransId="{06F31272-1699-7A41-BEEB-A7083AA3811B}" sibTransId="{3E0B5372-B76F-9944-A6AC-38C23AB91ECD}"/>
    <dgm:cxn modelId="{16DFDB6B-25F5-6249-95D9-2B431CAB1C74}" type="presOf" srcId="{9FD4C829-3CA5-6B40-8867-72BD3DFE724F}" destId="{AF89EAEB-F300-9547-A78A-074CAE1362AD}" srcOrd="0" destOrd="0" presId="urn:microsoft.com/office/officeart/2005/8/layout/arrow3"/>
    <dgm:cxn modelId="{389D2D8B-BADF-6345-859E-9434700502B4}" type="presOf" srcId="{B1C42752-B3B4-294A-9648-CA688D826DFA}" destId="{38B1B56D-C0F2-5D47-A896-8FAD079111F6}" srcOrd="0" destOrd="1" presId="urn:microsoft.com/office/officeart/2005/8/layout/arrow3"/>
    <dgm:cxn modelId="{262BF696-72B9-F646-B2A4-6E6A484DA4C0}" srcId="{9FD4C829-3CA5-6B40-8867-72BD3DFE724F}" destId="{65C258A1-EB3E-5542-9890-A540DCAF2C84}" srcOrd="4" destOrd="0" parTransId="{77FEBA8C-04B0-004A-9C73-A5B5E6EE6DE7}" sibTransId="{AD1250DE-6B3C-134E-9C28-210214BDF362}"/>
    <dgm:cxn modelId="{17600B97-CE3B-0348-8B99-4D4A1F8BFD46}" type="presOf" srcId="{5247D7BC-E01B-7E44-A162-BC05E0EFF7BC}" destId="{D9E74385-3340-AE4A-BCAC-8CFB751B919B}" srcOrd="0" destOrd="0" presId="urn:microsoft.com/office/officeart/2005/8/layout/arrow3"/>
    <dgm:cxn modelId="{34A58F9E-3EC5-8B49-BCF4-7C1F7F6FF067}" srcId="{9FD4C829-3CA5-6B40-8867-72BD3DFE724F}" destId="{05C4FD07-DE64-4545-88A7-625E1444BF20}" srcOrd="0" destOrd="0" parTransId="{6B62622A-FD3E-1347-AF40-72DE5C6DC1A0}" sibTransId="{4C7F40E2-4DAD-1B42-B91F-4D85627BC6DD}"/>
    <dgm:cxn modelId="{C74591AC-61F2-F740-933D-F70E8CDED7AF}" type="presOf" srcId="{20191EB3-58A2-1B45-B8C6-39DDDC1C0C7C}" destId="{AF89EAEB-F300-9547-A78A-074CAE1362AD}" srcOrd="0" destOrd="4" presId="urn:microsoft.com/office/officeart/2005/8/layout/arrow3"/>
    <dgm:cxn modelId="{A4EE97B8-5344-0341-AC60-07262BB8749B}" type="presOf" srcId="{05C4FD07-DE64-4545-88A7-625E1444BF20}" destId="{AF89EAEB-F300-9547-A78A-074CAE1362AD}" srcOrd="0" destOrd="1" presId="urn:microsoft.com/office/officeart/2005/8/layout/arrow3"/>
    <dgm:cxn modelId="{394FB3C3-3F69-274D-B839-21F8470FAAA2}" srcId="{9FD4C829-3CA5-6B40-8867-72BD3DFE724F}" destId="{20191EB3-58A2-1B45-B8C6-39DDDC1C0C7C}" srcOrd="3" destOrd="0" parTransId="{760007B8-B0AD-2A47-B7B0-2C835FC7C715}" sibTransId="{E8EC49D0-8469-A347-BE73-EAC862DDDB38}"/>
    <dgm:cxn modelId="{26DFDDCC-9F87-FC44-849B-0C9BC3361E94}" srcId="{5247D7BC-E01B-7E44-A162-BC05E0EFF7BC}" destId="{C14BF102-EBEF-9D4C-87DA-3B502C2467E4}" srcOrd="1" destOrd="0" parTransId="{1231BA67-73EA-2D48-A138-88EB6828DBC3}" sibTransId="{1B0C639C-B3F6-D243-8F24-03B3CBD21DAC}"/>
    <dgm:cxn modelId="{A42BF7CF-A15A-2B44-8670-3FA2A0707783}" type="presOf" srcId="{C14BF102-EBEF-9D4C-87DA-3B502C2467E4}" destId="{38B1B56D-C0F2-5D47-A896-8FAD079111F6}" srcOrd="0" destOrd="0" presId="urn:microsoft.com/office/officeart/2005/8/layout/arrow3"/>
    <dgm:cxn modelId="{D96E18DE-0887-2D4E-9031-DD2B92B56B06}" type="presOf" srcId="{A80D454B-1BB7-2549-9C46-261B152E0893}" destId="{AF89EAEB-F300-9547-A78A-074CAE1362AD}" srcOrd="0" destOrd="2" presId="urn:microsoft.com/office/officeart/2005/8/layout/arrow3"/>
    <dgm:cxn modelId="{C36CF4E3-E01C-844B-89A9-FB8399BB86DD}" srcId="{9FD4C829-3CA5-6B40-8867-72BD3DFE724F}" destId="{A80D454B-1BB7-2549-9C46-261B152E0893}" srcOrd="1" destOrd="0" parTransId="{A0353BF3-BB3B-064D-B582-D94D71CDBDCD}" sibTransId="{AA2C8FBC-ADC4-3C46-AB8F-A11558C0E072}"/>
    <dgm:cxn modelId="{61C2D8F1-4BB2-664A-BF8A-3152702F1B19}" srcId="{9FD4C829-3CA5-6B40-8867-72BD3DFE724F}" destId="{79A16F27-E3BD-7645-AB90-C6B913AADE94}" srcOrd="2" destOrd="0" parTransId="{364E1F13-D68E-F04F-B018-627DD988C39F}" sibTransId="{540F6DF4-61AB-B446-93E4-B8F086C11544}"/>
    <dgm:cxn modelId="{D6E362FD-9334-A045-A3D6-1A6971D2AB21}" type="presOf" srcId="{79A16F27-E3BD-7645-AB90-C6B913AADE94}" destId="{AF89EAEB-F300-9547-A78A-074CAE1362AD}" srcOrd="0" destOrd="3" presId="urn:microsoft.com/office/officeart/2005/8/layout/arrow3"/>
    <dgm:cxn modelId="{B06D3D31-9C60-0F49-95A2-A3182362B856}" type="presParOf" srcId="{D9E74385-3340-AE4A-BCAC-8CFB751B919B}" destId="{2E6761CC-6ADB-E047-9A1A-61C0F7B8A739}" srcOrd="0" destOrd="0" presId="urn:microsoft.com/office/officeart/2005/8/layout/arrow3"/>
    <dgm:cxn modelId="{A3952A16-319C-AE4B-9793-C964F4D3BFDC}" type="presParOf" srcId="{D9E74385-3340-AE4A-BCAC-8CFB751B919B}" destId="{EACC10F2-2911-4147-8359-D4408290FF63}" srcOrd="1" destOrd="0" presId="urn:microsoft.com/office/officeart/2005/8/layout/arrow3"/>
    <dgm:cxn modelId="{1C9D2842-BBD9-694B-ACF2-ACFA4D224E47}" type="presParOf" srcId="{D9E74385-3340-AE4A-BCAC-8CFB751B919B}" destId="{AF89EAEB-F300-9547-A78A-074CAE1362AD}" srcOrd="2" destOrd="0" presId="urn:microsoft.com/office/officeart/2005/8/layout/arrow3"/>
    <dgm:cxn modelId="{3C48F3F1-64AD-9F44-A81E-E0E23FE45EF3}" type="presParOf" srcId="{D9E74385-3340-AE4A-BCAC-8CFB751B919B}" destId="{DE3B2E80-53D3-654B-99F1-B448FF46F7A0}" srcOrd="3" destOrd="0" presId="urn:microsoft.com/office/officeart/2005/8/layout/arrow3"/>
    <dgm:cxn modelId="{E24D6A0E-D0D7-8D46-989C-D71B509FEE3E}" type="presParOf" srcId="{D9E74385-3340-AE4A-BCAC-8CFB751B919B}" destId="{38B1B56D-C0F2-5D47-A896-8FAD079111F6}"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BE9207B6-6865-3E48-A1CF-6506610904F4}"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B90DF526-155E-8E44-A750-8D8A0C8DF131}">
      <dgm:prSet/>
      <dgm:spPr>
        <a:solidFill>
          <a:schemeClr val="tx2"/>
        </a:solidFill>
        <a:ln>
          <a:solidFill>
            <a:schemeClr val="bg2"/>
          </a:solidFill>
        </a:ln>
      </dgm:spPr>
      <dgm:t>
        <a:bodyPr/>
        <a:lstStyle/>
        <a:p>
          <a:pPr rtl="0"/>
          <a:r>
            <a:rPr lang="en-US" dirty="0">
              <a:solidFill>
                <a:schemeClr val="tx2">
                  <a:lumMod val="10000"/>
                </a:schemeClr>
              </a:solidFill>
            </a:rPr>
            <a:t>IP address spoofing</a:t>
          </a:r>
        </a:p>
      </dgm:t>
    </dgm:pt>
    <dgm:pt modelId="{ECFA6DE2-DC80-C54B-AB1C-3214F9E8A3E4}" type="parTrans" cxnId="{2D1F1703-F150-FF4E-8B63-254EB4FC023E}">
      <dgm:prSet/>
      <dgm:spPr/>
      <dgm:t>
        <a:bodyPr/>
        <a:lstStyle/>
        <a:p>
          <a:endParaRPr lang="en-US"/>
        </a:p>
      </dgm:t>
    </dgm:pt>
    <dgm:pt modelId="{0A1E5EF9-62CD-8540-9C19-1F0D7EC8CDF9}" type="sibTrans" cxnId="{2D1F1703-F150-FF4E-8B63-254EB4FC023E}">
      <dgm:prSet/>
      <dgm:spPr/>
      <dgm:t>
        <a:bodyPr/>
        <a:lstStyle/>
        <a:p>
          <a:endParaRPr lang="en-US"/>
        </a:p>
      </dgm:t>
    </dgm:pt>
    <dgm:pt modelId="{D04218B9-0965-1940-92CB-0ACC4AAF5B40}">
      <dgm:prSet/>
      <dgm:spPr>
        <a:ln>
          <a:solidFill>
            <a:schemeClr val="bg2"/>
          </a:solidFill>
        </a:ln>
      </dgm:spPr>
      <dgm:t>
        <a:bodyPr/>
        <a:lstStyle/>
        <a:p>
          <a:pPr rtl="0"/>
          <a:r>
            <a:rPr lang="en-US" dirty="0"/>
            <a:t>The intruder transmits packets from the outside with a source IP address field containing an address of an internal host</a:t>
          </a:r>
        </a:p>
      </dgm:t>
    </dgm:pt>
    <dgm:pt modelId="{01D80D1D-44E7-5F48-8896-FBB76153C9D6}" type="parTrans" cxnId="{15B02E57-6B0F-8A43-B51F-F9F7C5FDF7D0}">
      <dgm:prSet/>
      <dgm:spPr/>
      <dgm:t>
        <a:bodyPr/>
        <a:lstStyle/>
        <a:p>
          <a:endParaRPr lang="en-US"/>
        </a:p>
      </dgm:t>
    </dgm:pt>
    <dgm:pt modelId="{C8CD89F7-57C1-874F-BE30-CCF95C1D1960}" type="sibTrans" cxnId="{15B02E57-6B0F-8A43-B51F-F9F7C5FDF7D0}">
      <dgm:prSet/>
      <dgm:spPr/>
      <dgm:t>
        <a:bodyPr/>
        <a:lstStyle/>
        <a:p>
          <a:endParaRPr lang="en-US"/>
        </a:p>
      </dgm:t>
    </dgm:pt>
    <dgm:pt modelId="{2D9A9FB4-98EA-994F-9F86-B6C3FD8997D1}">
      <dgm:prSet/>
      <dgm:spPr>
        <a:ln>
          <a:solidFill>
            <a:schemeClr val="bg2"/>
          </a:solidFill>
        </a:ln>
      </dgm:spPr>
      <dgm:t>
        <a:bodyPr/>
        <a:lstStyle/>
        <a:p>
          <a:pPr rtl="0"/>
          <a:r>
            <a:rPr lang="en-US" dirty="0"/>
            <a:t>Countermeasure is to discard packets with an inside source address if the packet arrives on an external interface</a:t>
          </a:r>
        </a:p>
      </dgm:t>
    </dgm:pt>
    <dgm:pt modelId="{6345612A-CF73-8943-B3D2-6C382B7C0935}" type="parTrans" cxnId="{7E93C337-B87B-F24E-AE2D-8776D5B55736}">
      <dgm:prSet/>
      <dgm:spPr/>
      <dgm:t>
        <a:bodyPr/>
        <a:lstStyle/>
        <a:p>
          <a:endParaRPr lang="en-US"/>
        </a:p>
      </dgm:t>
    </dgm:pt>
    <dgm:pt modelId="{99911330-C653-0448-BB6C-D3F2CA2CC847}" type="sibTrans" cxnId="{7E93C337-B87B-F24E-AE2D-8776D5B55736}">
      <dgm:prSet/>
      <dgm:spPr/>
      <dgm:t>
        <a:bodyPr/>
        <a:lstStyle/>
        <a:p>
          <a:endParaRPr lang="en-US"/>
        </a:p>
      </dgm:t>
    </dgm:pt>
    <dgm:pt modelId="{523FB63D-7CFF-B14C-A239-1CB0DB3FFD80}">
      <dgm:prSet/>
      <dgm:spPr>
        <a:solidFill>
          <a:schemeClr val="tx2"/>
        </a:solidFill>
        <a:ln>
          <a:solidFill>
            <a:schemeClr val="bg2"/>
          </a:solidFill>
        </a:ln>
      </dgm:spPr>
      <dgm:t>
        <a:bodyPr/>
        <a:lstStyle/>
        <a:p>
          <a:pPr rtl="0"/>
          <a:r>
            <a:rPr lang="en-US" dirty="0">
              <a:solidFill>
                <a:schemeClr val="tx2">
                  <a:lumMod val="10000"/>
                </a:schemeClr>
              </a:solidFill>
            </a:rPr>
            <a:t>Source routing attacks</a:t>
          </a:r>
        </a:p>
      </dgm:t>
    </dgm:pt>
    <dgm:pt modelId="{E1429270-D3DC-6A4B-98B0-521D68830A79}" type="parTrans" cxnId="{E3B6A475-FCCF-8A40-AD60-DEBBB2594F53}">
      <dgm:prSet/>
      <dgm:spPr/>
      <dgm:t>
        <a:bodyPr/>
        <a:lstStyle/>
        <a:p>
          <a:endParaRPr lang="en-US"/>
        </a:p>
      </dgm:t>
    </dgm:pt>
    <dgm:pt modelId="{EEF180FA-AAE4-424F-8AF0-986EF1B2EC08}" type="sibTrans" cxnId="{E3B6A475-FCCF-8A40-AD60-DEBBB2594F53}">
      <dgm:prSet/>
      <dgm:spPr/>
      <dgm:t>
        <a:bodyPr/>
        <a:lstStyle/>
        <a:p>
          <a:endParaRPr lang="en-US"/>
        </a:p>
      </dgm:t>
    </dgm:pt>
    <dgm:pt modelId="{3A999B95-FA77-0C44-AF96-45F91C794A1A}">
      <dgm:prSet/>
      <dgm:spPr>
        <a:ln>
          <a:solidFill>
            <a:schemeClr val="bg2"/>
          </a:solidFill>
        </a:ln>
      </dgm:spPr>
      <dgm:t>
        <a:bodyPr/>
        <a:lstStyle/>
        <a:p>
          <a:pPr rtl="0"/>
          <a:r>
            <a:rPr lang="en-US" dirty="0"/>
            <a:t>The source station specifies the route that a packet should take as it crosses the internet, in the hopes that this will bypass security measures that do not analyze the source routing information</a:t>
          </a:r>
        </a:p>
      </dgm:t>
    </dgm:pt>
    <dgm:pt modelId="{C88F824C-45BC-814D-A9AC-A0BBB5A3E440}" type="parTrans" cxnId="{80ACC061-1FB8-2D42-AFD7-E0B8D848E615}">
      <dgm:prSet/>
      <dgm:spPr/>
      <dgm:t>
        <a:bodyPr/>
        <a:lstStyle/>
        <a:p>
          <a:endParaRPr lang="en-US"/>
        </a:p>
      </dgm:t>
    </dgm:pt>
    <dgm:pt modelId="{F8BC0A08-1563-5742-AC2C-8F87E77312DB}" type="sibTrans" cxnId="{80ACC061-1FB8-2D42-AFD7-E0B8D848E615}">
      <dgm:prSet/>
      <dgm:spPr/>
      <dgm:t>
        <a:bodyPr/>
        <a:lstStyle/>
        <a:p>
          <a:endParaRPr lang="en-US"/>
        </a:p>
      </dgm:t>
    </dgm:pt>
    <dgm:pt modelId="{14E6060D-019F-6346-9633-D96C4924CD36}">
      <dgm:prSet/>
      <dgm:spPr>
        <a:ln>
          <a:solidFill>
            <a:schemeClr val="bg2"/>
          </a:solidFill>
        </a:ln>
      </dgm:spPr>
      <dgm:t>
        <a:bodyPr/>
        <a:lstStyle/>
        <a:p>
          <a:pPr rtl="0"/>
          <a:r>
            <a:rPr lang="en-US" dirty="0"/>
            <a:t>Countermeasure is to discard all packets that use this option</a:t>
          </a:r>
        </a:p>
      </dgm:t>
    </dgm:pt>
    <dgm:pt modelId="{14802142-98A0-A944-85B3-D8BBBCE6AD60}" type="parTrans" cxnId="{20EBF447-DD5C-684C-86D3-6299C5814803}">
      <dgm:prSet/>
      <dgm:spPr/>
      <dgm:t>
        <a:bodyPr/>
        <a:lstStyle/>
        <a:p>
          <a:endParaRPr lang="en-US"/>
        </a:p>
      </dgm:t>
    </dgm:pt>
    <dgm:pt modelId="{5129F061-4872-104E-863E-674BAA4FBD33}" type="sibTrans" cxnId="{20EBF447-DD5C-684C-86D3-6299C5814803}">
      <dgm:prSet/>
      <dgm:spPr/>
      <dgm:t>
        <a:bodyPr/>
        <a:lstStyle/>
        <a:p>
          <a:endParaRPr lang="en-US"/>
        </a:p>
      </dgm:t>
    </dgm:pt>
    <dgm:pt modelId="{64359C30-30BE-7940-8E30-0F804B3624B2}">
      <dgm:prSet/>
      <dgm:spPr>
        <a:solidFill>
          <a:schemeClr val="tx2"/>
        </a:solidFill>
        <a:ln>
          <a:solidFill>
            <a:schemeClr val="bg2"/>
          </a:solidFill>
        </a:ln>
      </dgm:spPr>
      <dgm:t>
        <a:bodyPr/>
        <a:lstStyle/>
        <a:p>
          <a:pPr rtl="0"/>
          <a:r>
            <a:rPr lang="en-US" dirty="0">
              <a:solidFill>
                <a:schemeClr val="tx2">
                  <a:lumMod val="10000"/>
                </a:schemeClr>
              </a:solidFill>
            </a:rPr>
            <a:t>Tiny fragment attacks</a:t>
          </a:r>
        </a:p>
      </dgm:t>
    </dgm:pt>
    <dgm:pt modelId="{CC820EBB-6DF1-2C4A-A843-AA370FD41960}" type="parTrans" cxnId="{4721EB85-33C0-A24D-8DA2-6796C464A375}">
      <dgm:prSet/>
      <dgm:spPr/>
      <dgm:t>
        <a:bodyPr/>
        <a:lstStyle/>
        <a:p>
          <a:endParaRPr lang="en-US"/>
        </a:p>
      </dgm:t>
    </dgm:pt>
    <dgm:pt modelId="{EDFB75A5-F43C-3B44-B663-65AA237C12CF}" type="sibTrans" cxnId="{4721EB85-33C0-A24D-8DA2-6796C464A375}">
      <dgm:prSet/>
      <dgm:spPr/>
      <dgm:t>
        <a:bodyPr/>
        <a:lstStyle/>
        <a:p>
          <a:endParaRPr lang="en-US"/>
        </a:p>
      </dgm:t>
    </dgm:pt>
    <dgm:pt modelId="{57D9C728-9A19-0347-AAB6-4A2E29206F23}">
      <dgm:prSet/>
      <dgm:spPr>
        <a:ln>
          <a:solidFill>
            <a:schemeClr val="bg2"/>
          </a:solidFill>
        </a:ln>
      </dgm:spPr>
      <dgm:t>
        <a:bodyPr/>
        <a:lstStyle/>
        <a:p>
          <a:pPr rtl="0"/>
          <a:r>
            <a:rPr lang="en-US" dirty="0"/>
            <a:t>The intruder uses the IP fragmentation option to create extremely small fragments and force the TCP header information into a separate packet fragment</a:t>
          </a:r>
        </a:p>
      </dgm:t>
    </dgm:pt>
    <dgm:pt modelId="{D19754C5-8745-D144-A40B-3F1DB2CA1A2D}" type="parTrans" cxnId="{57E21027-FE92-704C-A78D-AA0501E04701}">
      <dgm:prSet/>
      <dgm:spPr/>
      <dgm:t>
        <a:bodyPr/>
        <a:lstStyle/>
        <a:p>
          <a:endParaRPr lang="en-US"/>
        </a:p>
      </dgm:t>
    </dgm:pt>
    <dgm:pt modelId="{DF1E2244-B22D-5841-B627-5978816F2350}" type="sibTrans" cxnId="{57E21027-FE92-704C-A78D-AA0501E04701}">
      <dgm:prSet/>
      <dgm:spPr/>
      <dgm:t>
        <a:bodyPr/>
        <a:lstStyle/>
        <a:p>
          <a:endParaRPr lang="en-US"/>
        </a:p>
      </dgm:t>
    </dgm:pt>
    <dgm:pt modelId="{5C275C8E-E149-334E-9E30-A6E564C589A0}">
      <dgm:prSet/>
      <dgm:spPr>
        <a:ln>
          <a:solidFill>
            <a:schemeClr val="bg2"/>
          </a:solidFill>
        </a:ln>
      </dgm:spPr>
      <dgm:t>
        <a:bodyPr/>
        <a:lstStyle/>
        <a:p>
          <a:pPr rtl="0"/>
          <a:r>
            <a:rPr lang="en-US" dirty="0"/>
            <a:t>Countermeasure is to enforce a rule that the first fragment of a packet must contain a predefined minimum amount of the transport header</a:t>
          </a:r>
        </a:p>
      </dgm:t>
    </dgm:pt>
    <dgm:pt modelId="{D1592A6C-DF82-4140-8C6F-9EAAF013F786}" type="parTrans" cxnId="{7AFD6803-FF01-1449-9F15-232AB01A058E}">
      <dgm:prSet/>
      <dgm:spPr/>
      <dgm:t>
        <a:bodyPr/>
        <a:lstStyle/>
        <a:p>
          <a:endParaRPr lang="en-US"/>
        </a:p>
      </dgm:t>
    </dgm:pt>
    <dgm:pt modelId="{7DBB6EBD-55C9-DA43-8104-79A2063F4D80}" type="sibTrans" cxnId="{7AFD6803-FF01-1449-9F15-232AB01A058E}">
      <dgm:prSet/>
      <dgm:spPr/>
      <dgm:t>
        <a:bodyPr/>
        <a:lstStyle/>
        <a:p>
          <a:endParaRPr lang="en-US"/>
        </a:p>
      </dgm:t>
    </dgm:pt>
    <dgm:pt modelId="{596A7B9D-3D8E-B841-99CC-D488FC4F75FB}" type="pres">
      <dgm:prSet presAssocID="{BE9207B6-6865-3E48-A1CF-6506610904F4}" presName="theList" presStyleCnt="0">
        <dgm:presLayoutVars>
          <dgm:dir/>
          <dgm:animLvl val="lvl"/>
          <dgm:resizeHandles val="exact"/>
        </dgm:presLayoutVars>
      </dgm:prSet>
      <dgm:spPr/>
    </dgm:pt>
    <dgm:pt modelId="{2DB19D4B-BCD5-E043-8E4E-ED69CE886828}" type="pres">
      <dgm:prSet presAssocID="{B90DF526-155E-8E44-A750-8D8A0C8DF131}" presName="compNode" presStyleCnt="0"/>
      <dgm:spPr/>
    </dgm:pt>
    <dgm:pt modelId="{F4C52651-FF1A-3E4E-AE70-26E603EC9117}" type="pres">
      <dgm:prSet presAssocID="{B90DF526-155E-8E44-A750-8D8A0C8DF131}" presName="aNode" presStyleLbl="bgShp" presStyleIdx="0" presStyleCnt="3"/>
      <dgm:spPr/>
    </dgm:pt>
    <dgm:pt modelId="{369BC735-3732-2449-B071-A5E241855A8C}" type="pres">
      <dgm:prSet presAssocID="{B90DF526-155E-8E44-A750-8D8A0C8DF131}" presName="textNode" presStyleLbl="bgShp" presStyleIdx="0" presStyleCnt="3"/>
      <dgm:spPr/>
    </dgm:pt>
    <dgm:pt modelId="{0318D070-ED2C-C548-8E1D-F1283E751A64}" type="pres">
      <dgm:prSet presAssocID="{B90DF526-155E-8E44-A750-8D8A0C8DF131}" presName="compChildNode" presStyleCnt="0"/>
      <dgm:spPr/>
    </dgm:pt>
    <dgm:pt modelId="{D943D56C-B3F4-854B-B326-1957FE77BCF9}" type="pres">
      <dgm:prSet presAssocID="{B90DF526-155E-8E44-A750-8D8A0C8DF131}" presName="theInnerList" presStyleCnt="0"/>
      <dgm:spPr/>
    </dgm:pt>
    <dgm:pt modelId="{780EAD94-620D-564C-999C-E5464C33E6EE}" type="pres">
      <dgm:prSet presAssocID="{D04218B9-0965-1940-92CB-0ACC4AAF5B40}" presName="childNode" presStyleLbl="node1" presStyleIdx="0" presStyleCnt="6">
        <dgm:presLayoutVars>
          <dgm:bulletEnabled val="1"/>
        </dgm:presLayoutVars>
      </dgm:prSet>
      <dgm:spPr/>
    </dgm:pt>
    <dgm:pt modelId="{B394779F-350F-3B4F-A12D-46484F96E8A7}" type="pres">
      <dgm:prSet presAssocID="{D04218B9-0965-1940-92CB-0ACC4AAF5B40}" presName="aSpace2" presStyleCnt="0"/>
      <dgm:spPr/>
    </dgm:pt>
    <dgm:pt modelId="{51E77B2B-D636-C24E-87CA-6404D7D5482A}" type="pres">
      <dgm:prSet presAssocID="{2D9A9FB4-98EA-994F-9F86-B6C3FD8997D1}" presName="childNode" presStyleLbl="node1" presStyleIdx="1" presStyleCnt="6">
        <dgm:presLayoutVars>
          <dgm:bulletEnabled val="1"/>
        </dgm:presLayoutVars>
      </dgm:prSet>
      <dgm:spPr/>
    </dgm:pt>
    <dgm:pt modelId="{91713215-F51A-9D4C-9043-A2A69267CF47}" type="pres">
      <dgm:prSet presAssocID="{B90DF526-155E-8E44-A750-8D8A0C8DF131}" presName="aSpace" presStyleCnt="0"/>
      <dgm:spPr/>
    </dgm:pt>
    <dgm:pt modelId="{1644CAAB-1E9F-1141-A82D-FE86DCF0B001}" type="pres">
      <dgm:prSet presAssocID="{523FB63D-7CFF-B14C-A239-1CB0DB3FFD80}" presName="compNode" presStyleCnt="0"/>
      <dgm:spPr/>
    </dgm:pt>
    <dgm:pt modelId="{CED01CB7-15CC-734D-95C7-35A6719CAE01}" type="pres">
      <dgm:prSet presAssocID="{523FB63D-7CFF-B14C-A239-1CB0DB3FFD80}" presName="aNode" presStyleLbl="bgShp" presStyleIdx="1" presStyleCnt="3"/>
      <dgm:spPr/>
    </dgm:pt>
    <dgm:pt modelId="{4C51FD29-7361-2241-8516-9E4BF0012010}" type="pres">
      <dgm:prSet presAssocID="{523FB63D-7CFF-B14C-A239-1CB0DB3FFD80}" presName="textNode" presStyleLbl="bgShp" presStyleIdx="1" presStyleCnt="3"/>
      <dgm:spPr/>
    </dgm:pt>
    <dgm:pt modelId="{F6BB9EE9-E616-E249-9B45-E5B04687D87F}" type="pres">
      <dgm:prSet presAssocID="{523FB63D-7CFF-B14C-A239-1CB0DB3FFD80}" presName="compChildNode" presStyleCnt="0"/>
      <dgm:spPr/>
    </dgm:pt>
    <dgm:pt modelId="{098CCADE-783A-2544-AD1C-A0DBD79E7184}" type="pres">
      <dgm:prSet presAssocID="{523FB63D-7CFF-B14C-A239-1CB0DB3FFD80}" presName="theInnerList" presStyleCnt="0"/>
      <dgm:spPr/>
    </dgm:pt>
    <dgm:pt modelId="{B84F0F43-46F5-1E41-95D9-8B0ADC647842}" type="pres">
      <dgm:prSet presAssocID="{3A999B95-FA77-0C44-AF96-45F91C794A1A}" presName="childNode" presStyleLbl="node1" presStyleIdx="2" presStyleCnt="6">
        <dgm:presLayoutVars>
          <dgm:bulletEnabled val="1"/>
        </dgm:presLayoutVars>
      </dgm:prSet>
      <dgm:spPr/>
    </dgm:pt>
    <dgm:pt modelId="{5A2AB793-56D3-0646-88C6-E4F7573A28AD}" type="pres">
      <dgm:prSet presAssocID="{3A999B95-FA77-0C44-AF96-45F91C794A1A}" presName="aSpace2" presStyleCnt="0"/>
      <dgm:spPr/>
    </dgm:pt>
    <dgm:pt modelId="{34BDCDB6-FC14-6B43-94BD-A25D64238380}" type="pres">
      <dgm:prSet presAssocID="{14E6060D-019F-6346-9633-D96C4924CD36}" presName="childNode" presStyleLbl="node1" presStyleIdx="3" presStyleCnt="6">
        <dgm:presLayoutVars>
          <dgm:bulletEnabled val="1"/>
        </dgm:presLayoutVars>
      </dgm:prSet>
      <dgm:spPr/>
    </dgm:pt>
    <dgm:pt modelId="{1C49FB96-0FA2-8749-9B45-998C6B37C124}" type="pres">
      <dgm:prSet presAssocID="{523FB63D-7CFF-B14C-A239-1CB0DB3FFD80}" presName="aSpace" presStyleCnt="0"/>
      <dgm:spPr/>
    </dgm:pt>
    <dgm:pt modelId="{76A0D2CB-370D-534B-8A4B-1B5C2329D923}" type="pres">
      <dgm:prSet presAssocID="{64359C30-30BE-7940-8E30-0F804B3624B2}" presName="compNode" presStyleCnt="0"/>
      <dgm:spPr/>
    </dgm:pt>
    <dgm:pt modelId="{8E7644A4-0242-6A4E-9B85-EC260CBD4E4A}" type="pres">
      <dgm:prSet presAssocID="{64359C30-30BE-7940-8E30-0F804B3624B2}" presName="aNode" presStyleLbl="bgShp" presStyleIdx="2" presStyleCnt="3"/>
      <dgm:spPr/>
    </dgm:pt>
    <dgm:pt modelId="{9CE82EBA-684D-4946-8013-1857B71A1431}" type="pres">
      <dgm:prSet presAssocID="{64359C30-30BE-7940-8E30-0F804B3624B2}" presName="textNode" presStyleLbl="bgShp" presStyleIdx="2" presStyleCnt="3"/>
      <dgm:spPr/>
    </dgm:pt>
    <dgm:pt modelId="{B31BBEEF-3F8C-F448-9EEE-BEAC7877A846}" type="pres">
      <dgm:prSet presAssocID="{64359C30-30BE-7940-8E30-0F804B3624B2}" presName="compChildNode" presStyleCnt="0"/>
      <dgm:spPr/>
    </dgm:pt>
    <dgm:pt modelId="{FA382A07-A9A6-324C-9AD4-A79192A8CAF0}" type="pres">
      <dgm:prSet presAssocID="{64359C30-30BE-7940-8E30-0F804B3624B2}" presName="theInnerList" presStyleCnt="0"/>
      <dgm:spPr/>
    </dgm:pt>
    <dgm:pt modelId="{825405CE-D01B-6244-8C44-1F60756A8DC8}" type="pres">
      <dgm:prSet presAssocID="{57D9C728-9A19-0347-AAB6-4A2E29206F23}" presName="childNode" presStyleLbl="node1" presStyleIdx="4" presStyleCnt="6">
        <dgm:presLayoutVars>
          <dgm:bulletEnabled val="1"/>
        </dgm:presLayoutVars>
      </dgm:prSet>
      <dgm:spPr/>
    </dgm:pt>
    <dgm:pt modelId="{2B03F307-3090-4F4E-83C3-067959D4D004}" type="pres">
      <dgm:prSet presAssocID="{57D9C728-9A19-0347-AAB6-4A2E29206F23}" presName="aSpace2" presStyleCnt="0"/>
      <dgm:spPr/>
    </dgm:pt>
    <dgm:pt modelId="{9016FAB3-531C-F944-898D-8C7404909A5D}" type="pres">
      <dgm:prSet presAssocID="{5C275C8E-E149-334E-9E30-A6E564C589A0}" presName="childNode" presStyleLbl="node1" presStyleIdx="5" presStyleCnt="6">
        <dgm:presLayoutVars>
          <dgm:bulletEnabled val="1"/>
        </dgm:presLayoutVars>
      </dgm:prSet>
      <dgm:spPr/>
    </dgm:pt>
  </dgm:ptLst>
  <dgm:cxnLst>
    <dgm:cxn modelId="{2D1F1703-F150-FF4E-8B63-254EB4FC023E}" srcId="{BE9207B6-6865-3E48-A1CF-6506610904F4}" destId="{B90DF526-155E-8E44-A750-8D8A0C8DF131}" srcOrd="0" destOrd="0" parTransId="{ECFA6DE2-DC80-C54B-AB1C-3214F9E8A3E4}" sibTransId="{0A1E5EF9-62CD-8540-9C19-1F0D7EC8CDF9}"/>
    <dgm:cxn modelId="{7AFD6803-FF01-1449-9F15-232AB01A058E}" srcId="{64359C30-30BE-7940-8E30-0F804B3624B2}" destId="{5C275C8E-E149-334E-9E30-A6E564C589A0}" srcOrd="1" destOrd="0" parTransId="{D1592A6C-DF82-4140-8C6F-9EAAF013F786}" sibTransId="{7DBB6EBD-55C9-DA43-8104-79A2063F4D80}"/>
    <dgm:cxn modelId="{2ECA2F26-D8FA-BA4E-AE1E-7E526B311F98}" type="presOf" srcId="{14E6060D-019F-6346-9633-D96C4924CD36}" destId="{34BDCDB6-FC14-6B43-94BD-A25D64238380}" srcOrd="0" destOrd="0" presId="urn:microsoft.com/office/officeart/2005/8/layout/lProcess2"/>
    <dgm:cxn modelId="{57E21027-FE92-704C-A78D-AA0501E04701}" srcId="{64359C30-30BE-7940-8E30-0F804B3624B2}" destId="{57D9C728-9A19-0347-AAB6-4A2E29206F23}" srcOrd="0" destOrd="0" parTransId="{D19754C5-8745-D144-A40B-3F1DB2CA1A2D}" sibTransId="{DF1E2244-B22D-5841-B627-5978816F2350}"/>
    <dgm:cxn modelId="{7E93C337-B87B-F24E-AE2D-8776D5B55736}" srcId="{B90DF526-155E-8E44-A750-8D8A0C8DF131}" destId="{2D9A9FB4-98EA-994F-9F86-B6C3FD8997D1}" srcOrd="1" destOrd="0" parTransId="{6345612A-CF73-8943-B3D2-6C382B7C0935}" sibTransId="{99911330-C653-0448-BB6C-D3F2CA2CC847}"/>
    <dgm:cxn modelId="{867E575C-7E27-8944-B73A-30C8742B69EB}" type="presOf" srcId="{57D9C728-9A19-0347-AAB6-4A2E29206F23}" destId="{825405CE-D01B-6244-8C44-1F60756A8DC8}" srcOrd="0" destOrd="0" presId="urn:microsoft.com/office/officeart/2005/8/layout/lProcess2"/>
    <dgm:cxn modelId="{80ACC061-1FB8-2D42-AFD7-E0B8D848E615}" srcId="{523FB63D-7CFF-B14C-A239-1CB0DB3FFD80}" destId="{3A999B95-FA77-0C44-AF96-45F91C794A1A}" srcOrd="0" destOrd="0" parTransId="{C88F824C-45BC-814D-A9AC-A0BBB5A3E440}" sibTransId="{F8BC0A08-1563-5742-AC2C-8F87E77312DB}"/>
    <dgm:cxn modelId="{13096965-AC66-D141-B320-5775DFD1AA97}" type="presOf" srcId="{5C275C8E-E149-334E-9E30-A6E564C589A0}" destId="{9016FAB3-531C-F944-898D-8C7404909A5D}" srcOrd="0" destOrd="0" presId="urn:microsoft.com/office/officeart/2005/8/layout/lProcess2"/>
    <dgm:cxn modelId="{20EBF447-DD5C-684C-86D3-6299C5814803}" srcId="{523FB63D-7CFF-B14C-A239-1CB0DB3FFD80}" destId="{14E6060D-019F-6346-9633-D96C4924CD36}" srcOrd="1" destOrd="0" parTransId="{14802142-98A0-A944-85B3-D8BBBCE6AD60}" sibTransId="{5129F061-4872-104E-863E-674BAA4FBD33}"/>
    <dgm:cxn modelId="{BBAF066F-98E0-2E45-91BA-C0E7D68D433B}" type="presOf" srcId="{523FB63D-7CFF-B14C-A239-1CB0DB3FFD80}" destId="{CED01CB7-15CC-734D-95C7-35A6719CAE01}" srcOrd="0" destOrd="0" presId="urn:microsoft.com/office/officeart/2005/8/layout/lProcess2"/>
    <dgm:cxn modelId="{E3B6A475-FCCF-8A40-AD60-DEBBB2594F53}" srcId="{BE9207B6-6865-3E48-A1CF-6506610904F4}" destId="{523FB63D-7CFF-B14C-A239-1CB0DB3FFD80}" srcOrd="1" destOrd="0" parTransId="{E1429270-D3DC-6A4B-98B0-521D68830A79}" sibTransId="{EEF180FA-AAE4-424F-8AF0-986EF1B2EC08}"/>
    <dgm:cxn modelId="{15B02E57-6B0F-8A43-B51F-F9F7C5FDF7D0}" srcId="{B90DF526-155E-8E44-A750-8D8A0C8DF131}" destId="{D04218B9-0965-1940-92CB-0ACC4AAF5B40}" srcOrd="0" destOrd="0" parTransId="{01D80D1D-44E7-5F48-8896-FBB76153C9D6}" sibTransId="{C8CD89F7-57C1-874F-BE30-CCF95C1D1960}"/>
    <dgm:cxn modelId="{4721EB85-33C0-A24D-8DA2-6796C464A375}" srcId="{BE9207B6-6865-3E48-A1CF-6506610904F4}" destId="{64359C30-30BE-7940-8E30-0F804B3624B2}" srcOrd="2" destOrd="0" parTransId="{CC820EBB-6DF1-2C4A-A843-AA370FD41960}" sibTransId="{EDFB75A5-F43C-3B44-B663-65AA237C12CF}"/>
    <dgm:cxn modelId="{A9BE459A-FCE4-964A-93D6-D8DD483C31C9}" type="presOf" srcId="{64359C30-30BE-7940-8E30-0F804B3624B2}" destId="{8E7644A4-0242-6A4E-9B85-EC260CBD4E4A}" srcOrd="0" destOrd="0" presId="urn:microsoft.com/office/officeart/2005/8/layout/lProcess2"/>
    <dgm:cxn modelId="{E434E89F-3176-DE4A-9C06-FFF4709A004F}" type="presOf" srcId="{3A999B95-FA77-0C44-AF96-45F91C794A1A}" destId="{B84F0F43-46F5-1E41-95D9-8B0ADC647842}" srcOrd="0" destOrd="0" presId="urn:microsoft.com/office/officeart/2005/8/layout/lProcess2"/>
    <dgm:cxn modelId="{86E417B1-0F20-A547-AE94-46C663248DB7}" type="presOf" srcId="{B90DF526-155E-8E44-A750-8D8A0C8DF131}" destId="{369BC735-3732-2449-B071-A5E241855A8C}" srcOrd="1" destOrd="0" presId="urn:microsoft.com/office/officeart/2005/8/layout/lProcess2"/>
    <dgm:cxn modelId="{E61720BB-7AD8-064D-A809-4F83E5BC1B4D}" type="presOf" srcId="{BE9207B6-6865-3E48-A1CF-6506610904F4}" destId="{596A7B9D-3D8E-B841-99CC-D488FC4F75FB}" srcOrd="0" destOrd="0" presId="urn:microsoft.com/office/officeart/2005/8/layout/lProcess2"/>
    <dgm:cxn modelId="{CFE088BC-D974-984C-ABE9-672FB830025C}" type="presOf" srcId="{64359C30-30BE-7940-8E30-0F804B3624B2}" destId="{9CE82EBA-684D-4946-8013-1857B71A1431}" srcOrd="1" destOrd="0" presId="urn:microsoft.com/office/officeart/2005/8/layout/lProcess2"/>
    <dgm:cxn modelId="{46E4C4DD-AC17-E945-AB79-F29269784D8C}" type="presOf" srcId="{B90DF526-155E-8E44-A750-8D8A0C8DF131}" destId="{F4C52651-FF1A-3E4E-AE70-26E603EC9117}" srcOrd="0" destOrd="0" presId="urn:microsoft.com/office/officeart/2005/8/layout/lProcess2"/>
    <dgm:cxn modelId="{6E6BF9DE-4D8A-0E4A-8051-BD01F582F9FF}" type="presOf" srcId="{D04218B9-0965-1940-92CB-0ACC4AAF5B40}" destId="{780EAD94-620D-564C-999C-E5464C33E6EE}" srcOrd="0" destOrd="0" presId="urn:microsoft.com/office/officeart/2005/8/layout/lProcess2"/>
    <dgm:cxn modelId="{6A6B14E1-7B88-7E4A-BFE3-994A9E477D45}" type="presOf" srcId="{523FB63D-7CFF-B14C-A239-1CB0DB3FFD80}" destId="{4C51FD29-7361-2241-8516-9E4BF0012010}" srcOrd="1" destOrd="0" presId="urn:microsoft.com/office/officeart/2005/8/layout/lProcess2"/>
    <dgm:cxn modelId="{0E009EFB-6DCE-374F-B174-6F633941C03A}" type="presOf" srcId="{2D9A9FB4-98EA-994F-9F86-B6C3FD8997D1}" destId="{51E77B2B-D636-C24E-87CA-6404D7D5482A}" srcOrd="0" destOrd="0" presId="urn:microsoft.com/office/officeart/2005/8/layout/lProcess2"/>
    <dgm:cxn modelId="{DCA2776A-DEAE-0140-8942-F9DC89101960}" type="presParOf" srcId="{596A7B9D-3D8E-B841-99CC-D488FC4F75FB}" destId="{2DB19D4B-BCD5-E043-8E4E-ED69CE886828}" srcOrd="0" destOrd="0" presId="urn:microsoft.com/office/officeart/2005/8/layout/lProcess2"/>
    <dgm:cxn modelId="{0BE98964-910A-8442-AA99-11F2B15A6599}" type="presParOf" srcId="{2DB19D4B-BCD5-E043-8E4E-ED69CE886828}" destId="{F4C52651-FF1A-3E4E-AE70-26E603EC9117}" srcOrd="0" destOrd="0" presId="urn:microsoft.com/office/officeart/2005/8/layout/lProcess2"/>
    <dgm:cxn modelId="{A047B0BC-D10C-3D43-ADED-D13619F02C4B}" type="presParOf" srcId="{2DB19D4B-BCD5-E043-8E4E-ED69CE886828}" destId="{369BC735-3732-2449-B071-A5E241855A8C}" srcOrd="1" destOrd="0" presId="urn:microsoft.com/office/officeart/2005/8/layout/lProcess2"/>
    <dgm:cxn modelId="{1C221866-A048-754D-B819-ED6F30525678}" type="presParOf" srcId="{2DB19D4B-BCD5-E043-8E4E-ED69CE886828}" destId="{0318D070-ED2C-C548-8E1D-F1283E751A64}" srcOrd="2" destOrd="0" presId="urn:microsoft.com/office/officeart/2005/8/layout/lProcess2"/>
    <dgm:cxn modelId="{8B706F60-B2BA-5F42-880F-4377DC93E5BB}" type="presParOf" srcId="{0318D070-ED2C-C548-8E1D-F1283E751A64}" destId="{D943D56C-B3F4-854B-B326-1957FE77BCF9}" srcOrd="0" destOrd="0" presId="urn:microsoft.com/office/officeart/2005/8/layout/lProcess2"/>
    <dgm:cxn modelId="{02DB3F50-6625-2E4E-AE01-05C0C48E6A45}" type="presParOf" srcId="{D943D56C-B3F4-854B-B326-1957FE77BCF9}" destId="{780EAD94-620D-564C-999C-E5464C33E6EE}" srcOrd="0" destOrd="0" presId="urn:microsoft.com/office/officeart/2005/8/layout/lProcess2"/>
    <dgm:cxn modelId="{CC2F6F9B-B001-E145-8984-F37226F6E52A}" type="presParOf" srcId="{D943D56C-B3F4-854B-B326-1957FE77BCF9}" destId="{B394779F-350F-3B4F-A12D-46484F96E8A7}" srcOrd="1" destOrd="0" presId="urn:microsoft.com/office/officeart/2005/8/layout/lProcess2"/>
    <dgm:cxn modelId="{52D881B6-802F-4844-930B-9B8E1CBB3486}" type="presParOf" srcId="{D943D56C-B3F4-854B-B326-1957FE77BCF9}" destId="{51E77B2B-D636-C24E-87CA-6404D7D5482A}" srcOrd="2" destOrd="0" presId="urn:microsoft.com/office/officeart/2005/8/layout/lProcess2"/>
    <dgm:cxn modelId="{D8979ADC-6586-994B-A0A0-180A3BBCEBB5}" type="presParOf" srcId="{596A7B9D-3D8E-B841-99CC-D488FC4F75FB}" destId="{91713215-F51A-9D4C-9043-A2A69267CF47}" srcOrd="1" destOrd="0" presId="urn:microsoft.com/office/officeart/2005/8/layout/lProcess2"/>
    <dgm:cxn modelId="{A9ED1005-C4C9-D243-8A55-5B995EF6EB29}" type="presParOf" srcId="{596A7B9D-3D8E-B841-99CC-D488FC4F75FB}" destId="{1644CAAB-1E9F-1141-A82D-FE86DCF0B001}" srcOrd="2" destOrd="0" presId="urn:microsoft.com/office/officeart/2005/8/layout/lProcess2"/>
    <dgm:cxn modelId="{DA26291A-9976-F84E-A343-E29F641681EC}" type="presParOf" srcId="{1644CAAB-1E9F-1141-A82D-FE86DCF0B001}" destId="{CED01CB7-15CC-734D-95C7-35A6719CAE01}" srcOrd="0" destOrd="0" presId="urn:microsoft.com/office/officeart/2005/8/layout/lProcess2"/>
    <dgm:cxn modelId="{5E946669-5223-CA44-BD44-1AFEF7473482}" type="presParOf" srcId="{1644CAAB-1E9F-1141-A82D-FE86DCF0B001}" destId="{4C51FD29-7361-2241-8516-9E4BF0012010}" srcOrd="1" destOrd="0" presId="urn:microsoft.com/office/officeart/2005/8/layout/lProcess2"/>
    <dgm:cxn modelId="{252AB770-6C1A-3749-8368-86F4B1A1688B}" type="presParOf" srcId="{1644CAAB-1E9F-1141-A82D-FE86DCF0B001}" destId="{F6BB9EE9-E616-E249-9B45-E5B04687D87F}" srcOrd="2" destOrd="0" presId="urn:microsoft.com/office/officeart/2005/8/layout/lProcess2"/>
    <dgm:cxn modelId="{CB32D3D2-F349-234B-B1BF-D54A8626D804}" type="presParOf" srcId="{F6BB9EE9-E616-E249-9B45-E5B04687D87F}" destId="{098CCADE-783A-2544-AD1C-A0DBD79E7184}" srcOrd="0" destOrd="0" presId="urn:microsoft.com/office/officeart/2005/8/layout/lProcess2"/>
    <dgm:cxn modelId="{8FE86FD5-0DED-694E-B2FC-25955299FAC4}" type="presParOf" srcId="{098CCADE-783A-2544-AD1C-A0DBD79E7184}" destId="{B84F0F43-46F5-1E41-95D9-8B0ADC647842}" srcOrd="0" destOrd="0" presId="urn:microsoft.com/office/officeart/2005/8/layout/lProcess2"/>
    <dgm:cxn modelId="{6C1A5664-BDED-7047-94DE-8343C92F9FBA}" type="presParOf" srcId="{098CCADE-783A-2544-AD1C-A0DBD79E7184}" destId="{5A2AB793-56D3-0646-88C6-E4F7573A28AD}" srcOrd="1" destOrd="0" presId="urn:microsoft.com/office/officeart/2005/8/layout/lProcess2"/>
    <dgm:cxn modelId="{8A7E4AC8-33B9-BF4A-9767-46016C426649}" type="presParOf" srcId="{098CCADE-783A-2544-AD1C-A0DBD79E7184}" destId="{34BDCDB6-FC14-6B43-94BD-A25D64238380}" srcOrd="2" destOrd="0" presId="urn:microsoft.com/office/officeart/2005/8/layout/lProcess2"/>
    <dgm:cxn modelId="{E9BD28AD-44FE-6D47-8CBC-0ABF6D23E42E}" type="presParOf" srcId="{596A7B9D-3D8E-B841-99CC-D488FC4F75FB}" destId="{1C49FB96-0FA2-8749-9B45-998C6B37C124}" srcOrd="3" destOrd="0" presId="urn:microsoft.com/office/officeart/2005/8/layout/lProcess2"/>
    <dgm:cxn modelId="{874C1A18-941A-B145-810C-6F0B744B4094}" type="presParOf" srcId="{596A7B9D-3D8E-B841-99CC-D488FC4F75FB}" destId="{76A0D2CB-370D-534B-8A4B-1B5C2329D923}" srcOrd="4" destOrd="0" presId="urn:microsoft.com/office/officeart/2005/8/layout/lProcess2"/>
    <dgm:cxn modelId="{0428A60B-7D1B-4349-8629-E18356A897CE}" type="presParOf" srcId="{76A0D2CB-370D-534B-8A4B-1B5C2329D923}" destId="{8E7644A4-0242-6A4E-9B85-EC260CBD4E4A}" srcOrd="0" destOrd="0" presId="urn:microsoft.com/office/officeart/2005/8/layout/lProcess2"/>
    <dgm:cxn modelId="{E4A15E0B-EC08-4447-BA41-CAC97D0BA38F}" type="presParOf" srcId="{76A0D2CB-370D-534B-8A4B-1B5C2329D923}" destId="{9CE82EBA-684D-4946-8013-1857B71A1431}" srcOrd="1" destOrd="0" presId="urn:microsoft.com/office/officeart/2005/8/layout/lProcess2"/>
    <dgm:cxn modelId="{E9B65001-2EF9-264C-B27B-5923DA2DBAD8}" type="presParOf" srcId="{76A0D2CB-370D-534B-8A4B-1B5C2329D923}" destId="{B31BBEEF-3F8C-F448-9EEE-BEAC7877A846}" srcOrd="2" destOrd="0" presId="urn:microsoft.com/office/officeart/2005/8/layout/lProcess2"/>
    <dgm:cxn modelId="{A86F71D6-52B1-EC47-B4DD-70EBBA9FB122}" type="presParOf" srcId="{B31BBEEF-3F8C-F448-9EEE-BEAC7877A846}" destId="{FA382A07-A9A6-324C-9AD4-A79192A8CAF0}" srcOrd="0" destOrd="0" presId="urn:microsoft.com/office/officeart/2005/8/layout/lProcess2"/>
    <dgm:cxn modelId="{56E308EF-DA25-3448-9F10-F4C5BBB59332}" type="presParOf" srcId="{FA382A07-A9A6-324C-9AD4-A79192A8CAF0}" destId="{825405CE-D01B-6244-8C44-1F60756A8DC8}" srcOrd="0" destOrd="0" presId="urn:microsoft.com/office/officeart/2005/8/layout/lProcess2"/>
    <dgm:cxn modelId="{8CF3B7F9-D78E-AA41-A6D5-88EE73BA44EC}" type="presParOf" srcId="{FA382A07-A9A6-324C-9AD4-A79192A8CAF0}" destId="{2B03F307-3090-4F4E-83C3-067959D4D004}" srcOrd="1" destOrd="0" presId="urn:microsoft.com/office/officeart/2005/8/layout/lProcess2"/>
    <dgm:cxn modelId="{76ECD402-6F81-8E49-AA6F-4669974EA516}" type="presParOf" srcId="{FA382A07-A9A6-324C-9AD4-A79192A8CAF0}" destId="{9016FAB3-531C-F944-898D-8C7404909A5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E12B460-9F95-B444-8856-212C72EDFF3F}" type="doc">
      <dgm:prSet loTypeId="urn:microsoft.com/office/officeart/2005/8/layout/vList6" loCatId="process" qsTypeId="urn:microsoft.com/office/officeart/2005/8/quickstyle/simple4" qsCatId="simple" csTypeId="urn:microsoft.com/office/officeart/2005/8/colors/accent1_2" csCatId="accent1" phldr="1"/>
      <dgm:spPr/>
      <dgm:t>
        <a:bodyPr/>
        <a:lstStyle/>
        <a:p>
          <a:endParaRPr lang="en-US"/>
        </a:p>
      </dgm:t>
    </dgm:pt>
    <dgm:pt modelId="{2A9CED56-3738-E942-9509-6AED856B2303}">
      <dgm:prSet phldrT="[Text]"/>
      <dgm:spPr/>
      <dgm:t>
        <a:bodyPr/>
        <a:lstStyle/>
        <a:p>
          <a:r>
            <a:rPr lang="en-US" dirty="0"/>
            <a:t>No transition</a:t>
          </a:r>
        </a:p>
      </dgm:t>
    </dgm:pt>
    <dgm:pt modelId="{37050B0A-A9D2-E745-BF02-F23DD98FF13D}" type="parTrans" cxnId="{A8CD3969-7C7D-5D44-8A65-E4C28A7FEC38}">
      <dgm:prSet/>
      <dgm:spPr/>
      <dgm:t>
        <a:bodyPr/>
        <a:lstStyle/>
        <a:p>
          <a:endParaRPr lang="en-US"/>
        </a:p>
      </dgm:t>
    </dgm:pt>
    <dgm:pt modelId="{1FF6D3E2-5DB3-BE47-86EB-3CB406469B9D}" type="sibTrans" cxnId="{A8CD3969-7C7D-5D44-8A65-E4C28A7FEC38}">
      <dgm:prSet/>
      <dgm:spPr/>
      <dgm:t>
        <a:bodyPr/>
        <a:lstStyle/>
        <a:p>
          <a:endParaRPr lang="en-US"/>
        </a:p>
      </dgm:t>
    </dgm:pt>
    <dgm:pt modelId="{DE428DBC-C56B-DE47-ADD7-7310269832C7}">
      <dgm:prSet/>
      <dgm:spPr/>
      <dgm:t>
        <a:bodyPr/>
        <a:lstStyle/>
        <a:p>
          <a:r>
            <a:rPr lang="en-US" dirty="0">
              <a:solidFill>
                <a:schemeClr val="tx2">
                  <a:lumMod val="10000"/>
                </a:schemeClr>
              </a:solidFill>
            </a:rPr>
            <a:t>A station of this type is either stationary or moves only within the direct communication range of the communicating stations of a single BSS</a:t>
          </a:r>
        </a:p>
      </dgm:t>
    </dgm:pt>
    <dgm:pt modelId="{7BAB4A2C-826A-CB45-8D42-06A9E070CE0F}" type="parTrans" cxnId="{B203DB99-F7BB-BF42-87BE-A5B63F3F7DD5}">
      <dgm:prSet/>
      <dgm:spPr/>
      <dgm:t>
        <a:bodyPr/>
        <a:lstStyle/>
        <a:p>
          <a:endParaRPr lang="en-US"/>
        </a:p>
      </dgm:t>
    </dgm:pt>
    <dgm:pt modelId="{27837E83-4670-1C4C-973C-FEA8E0EF940F}" type="sibTrans" cxnId="{B203DB99-F7BB-BF42-87BE-A5B63F3F7DD5}">
      <dgm:prSet/>
      <dgm:spPr/>
      <dgm:t>
        <a:bodyPr/>
        <a:lstStyle/>
        <a:p>
          <a:endParaRPr lang="en-US"/>
        </a:p>
      </dgm:t>
    </dgm:pt>
    <dgm:pt modelId="{0A0A8FA2-C1F2-884B-AA08-CC72761AF4B2}">
      <dgm:prSet/>
      <dgm:spPr/>
      <dgm:t>
        <a:bodyPr/>
        <a:lstStyle/>
        <a:p>
          <a:r>
            <a:rPr lang="en-US" dirty="0"/>
            <a:t>BSS transition</a:t>
          </a:r>
        </a:p>
      </dgm:t>
    </dgm:pt>
    <dgm:pt modelId="{D397A6A9-0F1F-B24B-B75B-2AE7937DEDC1}" type="parTrans" cxnId="{A1B303D0-1F71-1642-B22E-00BE93C17199}">
      <dgm:prSet/>
      <dgm:spPr/>
      <dgm:t>
        <a:bodyPr/>
        <a:lstStyle/>
        <a:p>
          <a:endParaRPr lang="en-US"/>
        </a:p>
      </dgm:t>
    </dgm:pt>
    <dgm:pt modelId="{98E767CB-611E-5F40-A1F2-64F51C4A228C}" type="sibTrans" cxnId="{A1B303D0-1F71-1642-B22E-00BE93C17199}">
      <dgm:prSet/>
      <dgm:spPr/>
      <dgm:t>
        <a:bodyPr/>
        <a:lstStyle/>
        <a:p>
          <a:endParaRPr lang="en-US"/>
        </a:p>
      </dgm:t>
    </dgm:pt>
    <dgm:pt modelId="{65BAE304-9AE7-2244-BF5A-173EF41EFE01}">
      <dgm:prSet custT="1"/>
      <dgm:spPr/>
      <dgm:t>
        <a:bodyPr/>
        <a:lstStyle/>
        <a:p>
          <a:r>
            <a:rPr lang="en-US" sz="1400" dirty="0">
              <a:solidFill>
                <a:schemeClr val="tx2">
                  <a:lumMod val="10000"/>
                </a:schemeClr>
              </a:solidFill>
            </a:rPr>
            <a:t>This is defined as a station movement from one BSS to another BSS within the same ESS</a:t>
          </a:r>
        </a:p>
      </dgm:t>
    </dgm:pt>
    <dgm:pt modelId="{45906F8A-553E-554B-A855-EE7C28A06EF3}" type="parTrans" cxnId="{481CEC59-10C4-324B-B6ED-9AD24EF5089C}">
      <dgm:prSet/>
      <dgm:spPr/>
      <dgm:t>
        <a:bodyPr/>
        <a:lstStyle/>
        <a:p>
          <a:endParaRPr lang="en-US"/>
        </a:p>
      </dgm:t>
    </dgm:pt>
    <dgm:pt modelId="{FE17A2E0-89F2-E949-9ACB-ABC9A0BDB675}" type="sibTrans" cxnId="{481CEC59-10C4-324B-B6ED-9AD24EF5089C}">
      <dgm:prSet/>
      <dgm:spPr/>
      <dgm:t>
        <a:bodyPr/>
        <a:lstStyle/>
        <a:p>
          <a:endParaRPr lang="en-US"/>
        </a:p>
      </dgm:t>
    </dgm:pt>
    <dgm:pt modelId="{F0CC00D8-5C92-3046-A73C-5C8BC400D4E9}">
      <dgm:prSet custT="1"/>
      <dgm:spPr/>
      <dgm:t>
        <a:bodyPr/>
        <a:lstStyle/>
        <a:p>
          <a:r>
            <a:rPr lang="en-US" sz="1400" dirty="0">
              <a:solidFill>
                <a:schemeClr val="tx2">
                  <a:lumMod val="10000"/>
                </a:schemeClr>
              </a:solidFill>
            </a:rPr>
            <a:t>In this case, delivery of data to the station requires that the addressing capability be able to recognize the new location of the station</a:t>
          </a:r>
        </a:p>
      </dgm:t>
    </dgm:pt>
    <dgm:pt modelId="{F90D8F12-196E-4844-94D7-8C34D36D99DD}" type="parTrans" cxnId="{8C27C974-C08A-1541-A9EC-A04F16206FE7}">
      <dgm:prSet/>
      <dgm:spPr/>
      <dgm:t>
        <a:bodyPr/>
        <a:lstStyle/>
        <a:p>
          <a:endParaRPr lang="en-US"/>
        </a:p>
      </dgm:t>
    </dgm:pt>
    <dgm:pt modelId="{7ED9C1EB-BD4B-584B-A6AA-51FB71431527}" type="sibTrans" cxnId="{8C27C974-C08A-1541-A9EC-A04F16206FE7}">
      <dgm:prSet/>
      <dgm:spPr/>
      <dgm:t>
        <a:bodyPr/>
        <a:lstStyle/>
        <a:p>
          <a:endParaRPr lang="en-US"/>
        </a:p>
      </dgm:t>
    </dgm:pt>
    <dgm:pt modelId="{B9A4CAA9-6230-B746-9D0A-388FDFDCD1B1}">
      <dgm:prSet/>
      <dgm:spPr/>
      <dgm:t>
        <a:bodyPr/>
        <a:lstStyle/>
        <a:p>
          <a:r>
            <a:rPr lang="en-US" dirty="0"/>
            <a:t>ESS transition </a:t>
          </a:r>
        </a:p>
      </dgm:t>
    </dgm:pt>
    <dgm:pt modelId="{120D64A6-4C3E-674A-A109-0331B7E674F8}" type="parTrans" cxnId="{BEB5B556-B3B6-E04B-8DBB-E55BEAD69D74}">
      <dgm:prSet/>
      <dgm:spPr/>
      <dgm:t>
        <a:bodyPr/>
        <a:lstStyle/>
        <a:p>
          <a:endParaRPr lang="en-US"/>
        </a:p>
      </dgm:t>
    </dgm:pt>
    <dgm:pt modelId="{8197ACD0-3932-704B-9537-7B6A4071E4FC}" type="sibTrans" cxnId="{BEB5B556-B3B6-E04B-8DBB-E55BEAD69D74}">
      <dgm:prSet/>
      <dgm:spPr/>
      <dgm:t>
        <a:bodyPr/>
        <a:lstStyle/>
        <a:p>
          <a:endParaRPr lang="en-US"/>
        </a:p>
      </dgm:t>
    </dgm:pt>
    <dgm:pt modelId="{AE11D83B-7AF8-0549-A114-1806A0CB6D70}">
      <dgm:prSet custT="1"/>
      <dgm:spPr/>
      <dgm:t>
        <a:bodyPr/>
        <a:lstStyle/>
        <a:p>
          <a:r>
            <a:rPr lang="en-US" sz="1400" dirty="0">
              <a:solidFill>
                <a:schemeClr val="tx2">
                  <a:lumMod val="10000"/>
                </a:schemeClr>
              </a:solidFill>
            </a:rPr>
            <a:t>This is defined as a station movement from a BSS in one ESS to a BSS within another ESS</a:t>
          </a:r>
        </a:p>
      </dgm:t>
    </dgm:pt>
    <dgm:pt modelId="{200DF0A3-226B-9B4F-9494-AD47D1696347}" type="parTrans" cxnId="{49E2DA95-56D0-9942-8D42-D2709C3E8C3C}">
      <dgm:prSet/>
      <dgm:spPr/>
      <dgm:t>
        <a:bodyPr/>
        <a:lstStyle/>
        <a:p>
          <a:endParaRPr lang="en-US"/>
        </a:p>
      </dgm:t>
    </dgm:pt>
    <dgm:pt modelId="{033B8BB4-57EF-5F4D-A2A9-3E5F873C2067}" type="sibTrans" cxnId="{49E2DA95-56D0-9942-8D42-D2709C3E8C3C}">
      <dgm:prSet/>
      <dgm:spPr/>
      <dgm:t>
        <a:bodyPr/>
        <a:lstStyle/>
        <a:p>
          <a:endParaRPr lang="en-US"/>
        </a:p>
      </dgm:t>
    </dgm:pt>
    <dgm:pt modelId="{9E835589-C81B-1746-822F-10E756F299C2}">
      <dgm:prSet custT="1"/>
      <dgm:spPr/>
      <dgm:t>
        <a:bodyPr/>
        <a:lstStyle/>
        <a:p>
          <a:r>
            <a:rPr lang="en-US" sz="1400" dirty="0">
              <a:solidFill>
                <a:schemeClr val="tx2">
                  <a:lumMod val="10000"/>
                </a:schemeClr>
              </a:solidFill>
            </a:rPr>
            <a:t>Maintenance of upper-layer connections supported by 802.11 cannot be guaranteed</a:t>
          </a:r>
        </a:p>
      </dgm:t>
    </dgm:pt>
    <dgm:pt modelId="{7258363F-CB9F-E142-82DD-35DDBD5B3FAB}" type="parTrans" cxnId="{0D9572E7-5DC3-0840-96C9-77844FBAFD24}">
      <dgm:prSet/>
      <dgm:spPr/>
      <dgm:t>
        <a:bodyPr/>
        <a:lstStyle/>
        <a:p>
          <a:endParaRPr lang="en-US"/>
        </a:p>
      </dgm:t>
    </dgm:pt>
    <dgm:pt modelId="{42936265-885B-104F-8D25-53C5E4CB154A}" type="sibTrans" cxnId="{0D9572E7-5DC3-0840-96C9-77844FBAFD24}">
      <dgm:prSet/>
      <dgm:spPr/>
      <dgm:t>
        <a:bodyPr/>
        <a:lstStyle/>
        <a:p>
          <a:endParaRPr lang="en-US"/>
        </a:p>
      </dgm:t>
    </dgm:pt>
    <dgm:pt modelId="{FC2D3822-5C2A-AB48-BE4D-E088A68D614E}">
      <dgm:prSet custT="1"/>
      <dgm:spPr/>
      <dgm:t>
        <a:bodyPr/>
        <a:lstStyle/>
        <a:p>
          <a:r>
            <a:rPr lang="en-US" sz="1400" dirty="0">
              <a:solidFill>
                <a:schemeClr val="tx2">
                  <a:lumMod val="10000"/>
                </a:schemeClr>
              </a:solidFill>
            </a:rPr>
            <a:t>Disruption of service is likely to occur</a:t>
          </a:r>
        </a:p>
      </dgm:t>
    </dgm:pt>
    <dgm:pt modelId="{9985C387-44E7-034D-B067-D03FA99BBE72}" type="parTrans" cxnId="{FB6EFFBB-1E86-8446-A131-68CBA8F688FD}">
      <dgm:prSet/>
      <dgm:spPr/>
      <dgm:t>
        <a:bodyPr/>
        <a:lstStyle/>
        <a:p>
          <a:endParaRPr lang="en-US"/>
        </a:p>
      </dgm:t>
    </dgm:pt>
    <dgm:pt modelId="{4DB9E17C-D551-2E4C-9B2A-D8AEB89E2036}" type="sibTrans" cxnId="{FB6EFFBB-1E86-8446-A131-68CBA8F688FD}">
      <dgm:prSet/>
      <dgm:spPr/>
      <dgm:t>
        <a:bodyPr/>
        <a:lstStyle/>
        <a:p>
          <a:endParaRPr lang="en-US"/>
        </a:p>
      </dgm:t>
    </dgm:pt>
    <dgm:pt modelId="{A00456A0-2DCA-0347-95BE-758A149681DB}" type="pres">
      <dgm:prSet presAssocID="{9E12B460-9F95-B444-8856-212C72EDFF3F}" presName="Name0" presStyleCnt="0">
        <dgm:presLayoutVars>
          <dgm:dir/>
          <dgm:animLvl val="lvl"/>
          <dgm:resizeHandles/>
        </dgm:presLayoutVars>
      </dgm:prSet>
      <dgm:spPr/>
    </dgm:pt>
    <dgm:pt modelId="{B1B1B234-9B1A-1147-AD37-24D8594D47DD}" type="pres">
      <dgm:prSet presAssocID="{2A9CED56-3738-E942-9509-6AED856B2303}" presName="linNode" presStyleCnt="0"/>
      <dgm:spPr/>
    </dgm:pt>
    <dgm:pt modelId="{6B790D76-3D31-B246-AEF5-F7B4C873D0FE}" type="pres">
      <dgm:prSet presAssocID="{2A9CED56-3738-E942-9509-6AED856B2303}" presName="parentShp" presStyleLbl="node1" presStyleIdx="0" presStyleCnt="3">
        <dgm:presLayoutVars>
          <dgm:bulletEnabled val="1"/>
        </dgm:presLayoutVars>
      </dgm:prSet>
      <dgm:spPr/>
    </dgm:pt>
    <dgm:pt modelId="{3F5DB74C-3113-0B48-8DDF-7657A0FFEC1E}" type="pres">
      <dgm:prSet presAssocID="{2A9CED56-3738-E942-9509-6AED856B2303}" presName="childShp" presStyleLbl="bgAccFollowNode1" presStyleIdx="0" presStyleCnt="3">
        <dgm:presLayoutVars>
          <dgm:bulletEnabled val="1"/>
        </dgm:presLayoutVars>
      </dgm:prSet>
      <dgm:spPr/>
    </dgm:pt>
    <dgm:pt modelId="{0D352A5B-B941-2A41-A163-AA1628495CCB}" type="pres">
      <dgm:prSet presAssocID="{1FF6D3E2-5DB3-BE47-86EB-3CB406469B9D}" presName="spacing" presStyleCnt="0"/>
      <dgm:spPr/>
    </dgm:pt>
    <dgm:pt modelId="{2CF6BB2A-E298-784D-8FBE-8CBE5984598F}" type="pres">
      <dgm:prSet presAssocID="{0A0A8FA2-C1F2-884B-AA08-CC72761AF4B2}" presName="linNode" presStyleCnt="0"/>
      <dgm:spPr/>
    </dgm:pt>
    <dgm:pt modelId="{3CF29323-350A-AD43-A156-790666239BE2}" type="pres">
      <dgm:prSet presAssocID="{0A0A8FA2-C1F2-884B-AA08-CC72761AF4B2}" presName="parentShp" presStyleLbl="node1" presStyleIdx="1" presStyleCnt="3">
        <dgm:presLayoutVars>
          <dgm:bulletEnabled val="1"/>
        </dgm:presLayoutVars>
      </dgm:prSet>
      <dgm:spPr/>
    </dgm:pt>
    <dgm:pt modelId="{33912197-3FE4-E249-9FE7-5D2D945A32DA}" type="pres">
      <dgm:prSet presAssocID="{0A0A8FA2-C1F2-884B-AA08-CC72761AF4B2}" presName="childShp" presStyleLbl="bgAccFollowNode1" presStyleIdx="1" presStyleCnt="3">
        <dgm:presLayoutVars>
          <dgm:bulletEnabled val="1"/>
        </dgm:presLayoutVars>
      </dgm:prSet>
      <dgm:spPr/>
    </dgm:pt>
    <dgm:pt modelId="{CD0944A9-0C73-1A44-B417-463410FB9076}" type="pres">
      <dgm:prSet presAssocID="{98E767CB-611E-5F40-A1F2-64F51C4A228C}" presName="spacing" presStyleCnt="0"/>
      <dgm:spPr/>
    </dgm:pt>
    <dgm:pt modelId="{5EA15372-A1DF-D040-868E-F2DBCD4046B3}" type="pres">
      <dgm:prSet presAssocID="{B9A4CAA9-6230-B746-9D0A-388FDFDCD1B1}" presName="linNode" presStyleCnt="0"/>
      <dgm:spPr/>
    </dgm:pt>
    <dgm:pt modelId="{D89311F1-2672-974B-A24A-B50A2FE041EE}" type="pres">
      <dgm:prSet presAssocID="{B9A4CAA9-6230-B746-9D0A-388FDFDCD1B1}" presName="parentShp" presStyleLbl="node1" presStyleIdx="2" presStyleCnt="3">
        <dgm:presLayoutVars>
          <dgm:bulletEnabled val="1"/>
        </dgm:presLayoutVars>
      </dgm:prSet>
      <dgm:spPr/>
    </dgm:pt>
    <dgm:pt modelId="{3691B5C2-4A0C-3343-8A79-86C516708740}" type="pres">
      <dgm:prSet presAssocID="{B9A4CAA9-6230-B746-9D0A-388FDFDCD1B1}" presName="childShp" presStyleLbl="bgAccFollowNode1" presStyleIdx="2" presStyleCnt="3">
        <dgm:presLayoutVars>
          <dgm:bulletEnabled val="1"/>
        </dgm:presLayoutVars>
      </dgm:prSet>
      <dgm:spPr/>
    </dgm:pt>
  </dgm:ptLst>
  <dgm:cxnLst>
    <dgm:cxn modelId="{6A1C0A0B-FB24-2B40-A36F-28C09B5D5406}" type="presOf" srcId="{9E835589-C81B-1746-822F-10E756F299C2}" destId="{3691B5C2-4A0C-3343-8A79-86C516708740}" srcOrd="0" destOrd="1" presId="urn:microsoft.com/office/officeart/2005/8/layout/vList6"/>
    <dgm:cxn modelId="{B6B64410-35B5-C44A-A4BE-7583C81A6191}" type="presOf" srcId="{9E12B460-9F95-B444-8856-212C72EDFF3F}" destId="{A00456A0-2DCA-0347-95BE-758A149681DB}" srcOrd="0" destOrd="0" presId="urn:microsoft.com/office/officeart/2005/8/layout/vList6"/>
    <dgm:cxn modelId="{B9C8D62B-7E8F-4149-82F0-0A7C5E681A19}" type="presOf" srcId="{DE428DBC-C56B-DE47-ADD7-7310269832C7}" destId="{3F5DB74C-3113-0B48-8DDF-7657A0FFEC1E}" srcOrd="0" destOrd="0" presId="urn:microsoft.com/office/officeart/2005/8/layout/vList6"/>
    <dgm:cxn modelId="{FE18D235-A949-7442-A769-0CDBB3FADC23}" type="presOf" srcId="{FC2D3822-5C2A-AB48-BE4D-E088A68D614E}" destId="{3691B5C2-4A0C-3343-8A79-86C516708740}" srcOrd="0" destOrd="2" presId="urn:microsoft.com/office/officeart/2005/8/layout/vList6"/>
    <dgm:cxn modelId="{A8CD3969-7C7D-5D44-8A65-E4C28A7FEC38}" srcId="{9E12B460-9F95-B444-8856-212C72EDFF3F}" destId="{2A9CED56-3738-E942-9509-6AED856B2303}" srcOrd="0" destOrd="0" parTransId="{37050B0A-A9D2-E745-BF02-F23DD98FF13D}" sibTransId="{1FF6D3E2-5DB3-BE47-86EB-3CB406469B9D}"/>
    <dgm:cxn modelId="{71F2E669-3472-E040-8B01-2B5A8B56FEB5}" type="presOf" srcId="{0A0A8FA2-C1F2-884B-AA08-CC72761AF4B2}" destId="{3CF29323-350A-AD43-A156-790666239BE2}" srcOrd="0" destOrd="0" presId="urn:microsoft.com/office/officeart/2005/8/layout/vList6"/>
    <dgm:cxn modelId="{8C27C974-C08A-1541-A9EC-A04F16206FE7}" srcId="{0A0A8FA2-C1F2-884B-AA08-CC72761AF4B2}" destId="{F0CC00D8-5C92-3046-A73C-5C8BC400D4E9}" srcOrd="1" destOrd="0" parTransId="{F90D8F12-196E-4844-94D7-8C34D36D99DD}" sibTransId="{7ED9C1EB-BD4B-584B-A6AA-51FB71431527}"/>
    <dgm:cxn modelId="{BEB5B556-B3B6-E04B-8DBB-E55BEAD69D74}" srcId="{9E12B460-9F95-B444-8856-212C72EDFF3F}" destId="{B9A4CAA9-6230-B746-9D0A-388FDFDCD1B1}" srcOrd="2" destOrd="0" parTransId="{120D64A6-4C3E-674A-A109-0331B7E674F8}" sibTransId="{8197ACD0-3932-704B-9537-7B6A4071E4FC}"/>
    <dgm:cxn modelId="{481CEC59-10C4-324B-B6ED-9AD24EF5089C}" srcId="{0A0A8FA2-C1F2-884B-AA08-CC72761AF4B2}" destId="{65BAE304-9AE7-2244-BF5A-173EF41EFE01}" srcOrd="0" destOrd="0" parTransId="{45906F8A-553E-554B-A855-EE7C28A06EF3}" sibTransId="{FE17A2E0-89F2-E949-9ACB-ABC9A0BDB675}"/>
    <dgm:cxn modelId="{49E2DA95-56D0-9942-8D42-D2709C3E8C3C}" srcId="{B9A4CAA9-6230-B746-9D0A-388FDFDCD1B1}" destId="{AE11D83B-7AF8-0549-A114-1806A0CB6D70}" srcOrd="0" destOrd="0" parTransId="{200DF0A3-226B-9B4F-9494-AD47D1696347}" sibTransId="{033B8BB4-57EF-5F4D-A2A9-3E5F873C2067}"/>
    <dgm:cxn modelId="{B203DB99-F7BB-BF42-87BE-A5B63F3F7DD5}" srcId="{2A9CED56-3738-E942-9509-6AED856B2303}" destId="{DE428DBC-C56B-DE47-ADD7-7310269832C7}" srcOrd="0" destOrd="0" parTransId="{7BAB4A2C-826A-CB45-8D42-06A9E070CE0F}" sibTransId="{27837E83-4670-1C4C-973C-FEA8E0EF940F}"/>
    <dgm:cxn modelId="{1A748B9F-ADD5-F84D-AF19-D088782C1029}" type="presOf" srcId="{65BAE304-9AE7-2244-BF5A-173EF41EFE01}" destId="{33912197-3FE4-E249-9FE7-5D2D945A32DA}" srcOrd="0" destOrd="0" presId="urn:microsoft.com/office/officeart/2005/8/layout/vList6"/>
    <dgm:cxn modelId="{50CF1FA1-2B4B-0D47-9AD2-AEDA67307244}" type="presOf" srcId="{2A9CED56-3738-E942-9509-6AED856B2303}" destId="{6B790D76-3D31-B246-AEF5-F7B4C873D0FE}" srcOrd="0" destOrd="0" presId="urn:microsoft.com/office/officeart/2005/8/layout/vList6"/>
    <dgm:cxn modelId="{136F74A1-478A-A847-AEFB-020C68864426}" type="presOf" srcId="{AE11D83B-7AF8-0549-A114-1806A0CB6D70}" destId="{3691B5C2-4A0C-3343-8A79-86C516708740}" srcOrd="0" destOrd="0" presId="urn:microsoft.com/office/officeart/2005/8/layout/vList6"/>
    <dgm:cxn modelId="{826D0DBB-C0A7-E04E-9944-706959EDB57A}" type="presOf" srcId="{F0CC00D8-5C92-3046-A73C-5C8BC400D4E9}" destId="{33912197-3FE4-E249-9FE7-5D2D945A32DA}" srcOrd="0" destOrd="1" presId="urn:microsoft.com/office/officeart/2005/8/layout/vList6"/>
    <dgm:cxn modelId="{FB6EFFBB-1E86-8446-A131-68CBA8F688FD}" srcId="{B9A4CAA9-6230-B746-9D0A-388FDFDCD1B1}" destId="{FC2D3822-5C2A-AB48-BE4D-E088A68D614E}" srcOrd="2" destOrd="0" parTransId="{9985C387-44E7-034D-B067-D03FA99BBE72}" sibTransId="{4DB9E17C-D551-2E4C-9B2A-D8AEB89E2036}"/>
    <dgm:cxn modelId="{A53F94CB-C88F-4945-B914-07A0B6C28B44}" type="presOf" srcId="{B9A4CAA9-6230-B746-9D0A-388FDFDCD1B1}" destId="{D89311F1-2672-974B-A24A-B50A2FE041EE}" srcOrd="0" destOrd="0" presId="urn:microsoft.com/office/officeart/2005/8/layout/vList6"/>
    <dgm:cxn modelId="{A1B303D0-1F71-1642-B22E-00BE93C17199}" srcId="{9E12B460-9F95-B444-8856-212C72EDFF3F}" destId="{0A0A8FA2-C1F2-884B-AA08-CC72761AF4B2}" srcOrd="1" destOrd="0" parTransId="{D397A6A9-0F1F-B24B-B75B-2AE7937DEDC1}" sibTransId="{98E767CB-611E-5F40-A1F2-64F51C4A228C}"/>
    <dgm:cxn modelId="{0D9572E7-5DC3-0840-96C9-77844FBAFD24}" srcId="{B9A4CAA9-6230-B746-9D0A-388FDFDCD1B1}" destId="{9E835589-C81B-1746-822F-10E756F299C2}" srcOrd="1" destOrd="0" parTransId="{7258363F-CB9F-E142-82DD-35DDBD5B3FAB}" sibTransId="{42936265-885B-104F-8D25-53C5E4CB154A}"/>
    <dgm:cxn modelId="{92EF1A5C-B8F3-B742-82AC-9DECADEF448E}" type="presParOf" srcId="{A00456A0-2DCA-0347-95BE-758A149681DB}" destId="{B1B1B234-9B1A-1147-AD37-24D8594D47DD}" srcOrd="0" destOrd="0" presId="urn:microsoft.com/office/officeart/2005/8/layout/vList6"/>
    <dgm:cxn modelId="{7D66C119-077B-414E-8F5D-54801DAE9FA9}" type="presParOf" srcId="{B1B1B234-9B1A-1147-AD37-24D8594D47DD}" destId="{6B790D76-3D31-B246-AEF5-F7B4C873D0FE}" srcOrd="0" destOrd="0" presId="urn:microsoft.com/office/officeart/2005/8/layout/vList6"/>
    <dgm:cxn modelId="{834D7673-7D7B-8A46-B009-0FF523F3D760}" type="presParOf" srcId="{B1B1B234-9B1A-1147-AD37-24D8594D47DD}" destId="{3F5DB74C-3113-0B48-8DDF-7657A0FFEC1E}" srcOrd="1" destOrd="0" presId="urn:microsoft.com/office/officeart/2005/8/layout/vList6"/>
    <dgm:cxn modelId="{573B1F90-48D2-A846-AFD0-7249AC751278}" type="presParOf" srcId="{A00456A0-2DCA-0347-95BE-758A149681DB}" destId="{0D352A5B-B941-2A41-A163-AA1628495CCB}" srcOrd="1" destOrd="0" presId="urn:microsoft.com/office/officeart/2005/8/layout/vList6"/>
    <dgm:cxn modelId="{5255F8CE-6181-B94A-9310-EC7F574EB3D4}" type="presParOf" srcId="{A00456A0-2DCA-0347-95BE-758A149681DB}" destId="{2CF6BB2A-E298-784D-8FBE-8CBE5984598F}" srcOrd="2" destOrd="0" presId="urn:microsoft.com/office/officeart/2005/8/layout/vList6"/>
    <dgm:cxn modelId="{8CB5C12A-33FF-EF44-82EF-F8566F3C9B36}" type="presParOf" srcId="{2CF6BB2A-E298-784D-8FBE-8CBE5984598F}" destId="{3CF29323-350A-AD43-A156-790666239BE2}" srcOrd="0" destOrd="0" presId="urn:microsoft.com/office/officeart/2005/8/layout/vList6"/>
    <dgm:cxn modelId="{E0EDDC9D-2954-2649-9144-BE262FA81A9B}" type="presParOf" srcId="{2CF6BB2A-E298-784D-8FBE-8CBE5984598F}" destId="{33912197-3FE4-E249-9FE7-5D2D945A32DA}" srcOrd="1" destOrd="0" presId="urn:microsoft.com/office/officeart/2005/8/layout/vList6"/>
    <dgm:cxn modelId="{B35EECAC-5CA0-B647-86B4-1897A63B00FE}" type="presParOf" srcId="{A00456A0-2DCA-0347-95BE-758A149681DB}" destId="{CD0944A9-0C73-1A44-B417-463410FB9076}" srcOrd="3" destOrd="0" presId="urn:microsoft.com/office/officeart/2005/8/layout/vList6"/>
    <dgm:cxn modelId="{A90FA204-5B21-AD4B-A630-BDFD60AF71DD}" type="presParOf" srcId="{A00456A0-2DCA-0347-95BE-758A149681DB}" destId="{5EA15372-A1DF-D040-868E-F2DBCD4046B3}" srcOrd="4" destOrd="0" presId="urn:microsoft.com/office/officeart/2005/8/layout/vList6"/>
    <dgm:cxn modelId="{36C867C4-F727-1A41-A60B-1656F7B002A7}" type="presParOf" srcId="{5EA15372-A1DF-D040-868E-F2DBCD4046B3}" destId="{D89311F1-2672-974B-A24A-B50A2FE041EE}" srcOrd="0" destOrd="0" presId="urn:microsoft.com/office/officeart/2005/8/layout/vList6"/>
    <dgm:cxn modelId="{62AC158B-A952-9C40-9335-C411CC6CA2F9}" type="presParOf" srcId="{5EA15372-A1DF-D040-868E-F2DBCD4046B3}" destId="{3691B5C2-4A0C-3343-8A79-86C516708740}"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0887500-67B5-F544-9694-288DFE0C78FD}"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348F3318-7218-C046-B93D-417CA8226015}">
      <dgm:prSet phldrT="[Text]"/>
      <dgm:spPr>
        <a:solidFill>
          <a:schemeClr val="tx2"/>
        </a:solidFill>
        <a:ln>
          <a:solidFill>
            <a:schemeClr val="bg2"/>
          </a:solidFill>
        </a:ln>
      </dgm:spPr>
      <dgm:t>
        <a:bodyPr/>
        <a:lstStyle/>
        <a:p>
          <a:r>
            <a:rPr lang="en-US" dirty="0">
              <a:solidFill>
                <a:schemeClr val="tx2">
                  <a:lumMod val="10000"/>
                </a:schemeClr>
              </a:solidFill>
            </a:rPr>
            <a:t>Wired Equivalent Privacy (WEP)</a:t>
          </a:r>
        </a:p>
      </dgm:t>
    </dgm:pt>
    <dgm:pt modelId="{75701130-DE7C-B947-8AA9-5B8700735C63}" type="parTrans" cxnId="{3C72163B-456C-FD4E-8B84-3BD0AC28438B}">
      <dgm:prSet/>
      <dgm:spPr/>
      <dgm:t>
        <a:bodyPr/>
        <a:lstStyle/>
        <a:p>
          <a:endParaRPr lang="en-US"/>
        </a:p>
      </dgm:t>
    </dgm:pt>
    <dgm:pt modelId="{C8C40A7F-0287-4946-83D5-A9122B386459}" type="sibTrans" cxnId="{3C72163B-456C-FD4E-8B84-3BD0AC28438B}">
      <dgm:prSet/>
      <dgm:spPr/>
      <dgm:t>
        <a:bodyPr/>
        <a:lstStyle/>
        <a:p>
          <a:endParaRPr lang="en-US"/>
        </a:p>
      </dgm:t>
    </dgm:pt>
    <dgm:pt modelId="{A8267C53-33AE-3242-A766-AF8CC99F64F5}">
      <dgm:prSet/>
      <dgm:spPr>
        <a:ln>
          <a:solidFill>
            <a:schemeClr val="bg2"/>
          </a:solidFill>
        </a:ln>
      </dgm:spPr>
      <dgm:t>
        <a:bodyPr/>
        <a:lstStyle/>
        <a:p>
          <a:r>
            <a:rPr lang="en-US" dirty="0"/>
            <a:t>The privacy portion of the 802.11 standard</a:t>
          </a:r>
        </a:p>
      </dgm:t>
    </dgm:pt>
    <dgm:pt modelId="{B9064DFC-B3CD-C24D-818E-725213388B54}" type="parTrans" cxnId="{EEDE305C-93EA-404C-A4BE-62B707741C1B}">
      <dgm:prSet/>
      <dgm:spPr/>
      <dgm:t>
        <a:bodyPr/>
        <a:lstStyle/>
        <a:p>
          <a:endParaRPr lang="en-US"/>
        </a:p>
      </dgm:t>
    </dgm:pt>
    <dgm:pt modelId="{FDA60FE7-8998-0748-838D-1C58860A4E49}" type="sibTrans" cxnId="{EEDE305C-93EA-404C-A4BE-62B707741C1B}">
      <dgm:prSet/>
      <dgm:spPr/>
      <dgm:t>
        <a:bodyPr/>
        <a:lstStyle/>
        <a:p>
          <a:endParaRPr lang="en-US"/>
        </a:p>
      </dgm:t>
    </dgm:pt>
    <dgm:pt modelId="{C1C7597E-E550-644E-9FB4-4DE3E077765D}">
      <dgm:prSet/>
      <dgm:spPr>
        <a:ln>
          <a:solidFill>
            <a:schemeClr val="bg2"/>
          </a:solidFill>
        </a:ln>
      </dgm:spPr>
      <dgm:t>
        <a:bodyPr/>
        <a:lstStyle/>
        <a:p>
          <a:r>
            <a:rPr lang="en-US" dirty="0"/>
            <a:t>Contained major weaknesses</a:t>
          </a:r>
        </a:p>
      </dgm:t>
    </dgm:pt>
    <dgm:pt modelId="{AFBAEB37-37C3-864A-AB40-5D0AE0C15E63}" type="parTrans" cxnId="{319CFA09-4F51-8F42-8EC7-E4D7E943B238}">
      <dgm:prSet/>
      <dgm:spPr/>
      <dgm:t>
        <a:bodyPr/>
        <a:lstStyle/>
        <a:p>
          <a:endParaRPr lang="en-US"/>
        </a:p>
      </dgm:t>
    </dgm:pt>
    <dgm:pt modelId="{90779ABE-514F-6640-89A8-CDDCBBE19C85}" type="sibTrans" cxnId="{319CFA09-4F51-8F42-8EC7-E4D7E943B238}">
      <dgm:prSet/>
      <dgm:spPr/>
      <dgm:t>
        <a:bodyPr/>
        <a:lstStyle/>
        <a:p>
          <a:endParaRPr lang="en-US"/>
        </a:p>
      </dgm:t>
    </dgm:pt>
    <dgm:pt modelId="{64FA65DF-1936-894F-95D5-014B0881DA83}">
      <dgm:prSet/>
      <dgm:spPr>
        <a:solidFill>
          <a:schemeClr val="tx2"/>
        </a:solidFill>
        <a:ln>
          <a:solidFill>
            <a:schemeClr val="bg2"/>
          </a:solidFill>
        </a:ln>
      </dgm:spPr>
      <dgm:t>
        <a:bodyPr/>
        <a:lstStyle/>
        <a:p>
          <a:r>
            <a:rPr lang="en-US" dirty="0">
              <a:solidFill>
                <a:schemeClr val="tx2">
                  <a:lumMod val="10000"/>
                </a:schemeClr>
              </a:solidFill>
            </a:rPr>
            <a:t>Wi-Fi Protected Access (WPA)</a:t>
          </a:r>
        </a:p>
      </dgm:t>
    </dgm:pt>
    <dgm:pt modelId="{68452858-4E0C-754A-A533-07F9F986C4D7}" type="parTrans" cxnId="{FF1EA836-DD34-5547-9DB0-AE11DC2894B6}">
      <dgm:prSet/>
      <dgm:spPr/>
      <dgm:t>
        <a:bodyPr/>
        <a:lstStyle/>
        <a:p>
          <a:endParaRPr lang="en-US"/>
        </a:p>
      </dgm:t>
    </dgm:pt>
    <dgm:pt modelId="{886ECD8A-5CF1-A444-A667-706A11B52D26}" type="sibTrans" cxnId="{FF1EA836-DD34-5547-9DB0-AE11DC2894B6}">
      <dgm:prSet/>
      <dgm:spPr/>
      <dgm:t>
        <a:bodyPr/>
        <a:lstStyle/>
        <a:p>
          <a:endParaRPr lang="en-US"/>
        </a:p>
      </dgm:t>
    </dgm:pt>
    <dgm:pt modelId="{6276E049-DEF2-C240-9B52-BD6A02B47E07}">
      <dgm:prSet/>
      <dgm:spPr>
        <a:ln>
          <a:solidFill>
            <a:schemeClr val="bg2"/>
          </a:solidFill>
        </a:ln>
      </dgm:spPr>
      <dgm:t>
        <a:bodyPr/>
        <a:lstStyle/>
        <a:p>
          <a:r>
            <a:rPr lang="en-US" dirty="0"/>
            <a:t>A set of security mechanisms that eliminates most 802.11 security issues </a:t>
          </a:r>
        </a:p>
      </dgm:t>
    </dgm:pt>
    <dgm:pt modelId="{2FD07A09-62CA-814E-AE1C-9AF25973CF7C}" type="parTrans" cxnId="{3ABFC73B-E8C8-0A43-865C-405114F25E0D}">
      <dgm:prSet/>
      <dgm:spPr/>
      <dgm:t>
        <a:bodyPr/>
        <a:lstStyle/>
        <a:p>
          <a:endParaRPr lang="en-US"/>
        </a:p>
      </dgm:t>
    </dgm:pt>
    <dgm:pt modelId="{69D7196A-7291-574E-B4E4-1E4545BF581F}" type="sibTrans" cxnId="{3ABFC73B-E8C8-0A43-865C-405114F25E0D}">
      <dgm:prSet/>
      <dgm:spPr/>
      <dgm:t>
        <a:bodyPr/>
        <a:lstStyle/>
        <a:p>
          <a:endParaRPr lang="en-US"/>
        </a:p>
      </dgm:t>
    </dgm:pt>
    <dgm:pt modelId="{7A05120C-17EB-1A42-9CFC-8F479B782749}">
      <dgm:prSet/>
      <dgm:spPr>
        <a:ln>
          <a:solidFill>
            <a:schemeClr val="bg2"/>
          </a:solidFill>
        </a:ln>
      </dgm:spPr>
      <dgm:t>
        <a:bodyPr/>
        <a:lstStyle/>
        <a:p>
          <a:r>
            <a:rPr lang="en-US" dirty="0"/>
            <a:t>Based on the current state of the 802.11i standard</a:t>
          </a:r>
        </a:p>
      </dgm:t>
    </dgm:pt>
    <dgm:pt modelId="{9E7428AD-ABC2-5843-BA7E-16E011C7C4C7}" type="parTrans" cxnId="{9E924A4A-1504-B644-8102-BF58A75D7D59}">
      <dgm:prSet/>
      <dgm:spPr/>
      <dgm:t>
        <a:bodyPr/>
        <a:lstStyle/>
        <a:p>
          <a:endParaRPr lang="en-US"/>
        </a:p>
      </dgm:t>
    </dgm:pt>
    <dgm:pt modelId="{506BC30C-E5FE-1048-B594-07BD290C692A}" type="sibTrans" cxnId="{9E924A4A-1504-B644-8102-BF58A75D7D59}">
      <dgm:prSet/>
      <dgm:spPr/>
      <dgm:t>
        <a:bodyPr/>
        <a:lstStyle/>
        <a:p>
          <a:endParaRPr lang="en-US"/>
        </a:p>
      </dgm:t>
    </dgm:pt>
    <dgm:pt modelId="{47AD88F4-B007-924A-B8E8-D739202264CB}">
      <dgm:prSet/>
      <dgm:spPr>
        <a:solidFill>
          <a:schemeClr val="tx2"/>
        </a:solidFill>
        <a:ln>
          <a:solidFill>
            <a:schemeClr val="bg2"/>
          </a:solidFill>
        </a:ln>
      </dgm:spPr>
      <dgm:t>
        <a:bodyPr/>
        <a:lstStyle/>
        <a:p>
          <a:r>
            <a:rPr lang="en-US" dirty="0">
              <a:solidFill>
                <a:schemeClr val="tx2">
                  <a:lumMod val="10000"/>
                </a:schemeClr>
              </a:solidFill>
            </a:rPr>
            <a:t>Robust Security Network (RSN)</a:t>
          </a:r>
        </a:p>
      </dgm:t>
    </dgm:pt>
    <dgm:pt modelId="{73A8D97F-0369-9547-B431-42C6F9A8FED3}" type="parTrans" cxnId="{1B2673E9-8A00-A047-AF53-1C0CBD838526}">
      <dgm:prSet/>
      <dgm:spPr/>
      <dgm:t>
        <a:bodyPr/>
        <a:lstStyle/>
        <a:p>
          <a:endParaRPr lang="en-US"/>
        </a:p>
      </dgm:t>
    </dgm:pt>
    <dgm:pt modelId="{6B5C40B0-1188-4B48-8E92-4F7AFED4EBD3}" type="sibTrans" cxnId="{1B2673E9-8A00-A047-AF53-1C0CBD838526}">
      <dgm:prSet/>
      <dgm:spPr/>
      <dgm:t>
        <a:bodyPr/>
        <a:lstStyle/>
        <a:p>
          <a:endParaRPr lang="en-US"/>
        </a:p>
      </dgm:t>
    </dgm:pt>
    <dgm:pt modelId="{917C7A2F-099A-234F-B046-A079DB9D02AF}">
      <dgm:prSet/>
      <dgm:spPr>
        <a:ln>
          <a:solidFill>
            <a:schemeClr val="bg2"/>
          </a:solidFill>
        </a:ln>
      </dgm:spPr>
      <dgm:t>
        <a:bodyPr/>
        <a:lstStyle/>
        <a:p>
          <a:r>
            <a:rPr lang="en-US" dirty="0"/>
            <a:t>Final form of the 802.11i standard</a:t>
          </a:r>
        </a:p>
      </dgm:t>
    </dgm:pt>
    <dgm:pt modelId="{66E3E0DC-C965-BD4A-8822-EC7C9F64D54A}" type="parTrans" cxnId="{C8412B72-FBB3-C345-B9E5-4D709471BD95}">
      <dgm:prSet/>
      <dgm:spPr/>
      <dgm:t>
        <a:bodyPr/>
        <a:lstStyle/>
        <a:p>
          <a:endParaRPr lang="en-US"/>
        </a:p>
      </dgm:t>
    </dgm:pt>
    <dgm:pt modelId="{F5FAF853-E79B-4A44-B9E7-83A79EF408C7}" type="sibTrans" cxnId="{C8412B72-FBB3-C345-B9E5-4D709471BD95}">
      <dgm:prSet/>
      <dgm:spPr/>
      <dgm:t>
        <a:bodyPr/>
        <a:lstStyle/>
        <a:p>
          <a:endParaRPr lang="en-US"/>
        </a:p>
      </dgm:t>
    </dgm:pt>
    <dgm:pt modelId="{50F1EF5F-4F51-7245-9E6E-5AFB7E73D92E}">
      <dgm:prSet/>
      <dgm:spPr>
        <a:ln>
          <a:solidFill>
            <a:schemeClr val="bg2"/>
          </a:solidFill>
        </a:ln>
      </dgm:spPr>
      <dgm:t>
        <a:bodyPr/>
        <a:lstStyle/>
        <a:p>
          <a:r>
            <a:rPr lang="en-US" dirty="0"/>
            <a:t>Complex</a:t>
          </a:r>
        </a:p>
      </dgm:t>
    </dgm:pt>
    <dgm:pt modelId="{9A3AF479-084F-D946-A222-1996087438FB}" type="parTrans" cxnId="{E47C8FDF-7F94-C249-8776-B946C63C6A1F}">
      <dgm:prSet/>
      <dgm:spPr/>
      <dgm:t>
        <a:bodyPr/>
        <a:lstStyle/>
        <a:p>
          <a:endParaRPr lang="en-US"/>
        </a:p>
      </dgm:t>
    </dgm:pt>
    <dgm:pt modelId="{9E4978F5-8525-CE44-8E41-30DA26972001}" type="sibTrans" cxnId="{E47C8FDF-7F94-C249-8776-B946C63C6A1F}">
      <dgm:prSet/>
      <dgm:spPr/>
      <dgm:t>
        <a:bodyPr/>
        <a:lstStyle/>
        <a:p>
          <a:endParaRPr lang="en-US"/>
        </a:p>
      </dgm:t>
    </dgm:pt>
    <dgm:pt modelId="{D6701E08-9190-B34B-B96E-389871A967F9}" type="pres">
      <dgm:prSet presAssocID="{30887500-67B5-F544-9694-288DFE0C78FD}" presName="theList" presStyleCnt="0">
        <dgm:presLayoutVars>
          <dgm:dir/>
          <dgm:animLvl val="lvl"/>
          <dgm:resizeHandles val="exact"/>
        </dgm:presLayoutVars>
      </dgm:prSet>
      <dgm:spPr/>
    </dgm:pt>
    <dgm:pt modelId="{88579F7E-D7A3-B648-AE87-3FF743B12BC0}" type="pres">
      <dgm:prSet presAssocID="{348F3318-7218-C046-B93D-417CA8226015}" presName="compNode" presStyleCnt="0"/>
      <dgm:spPr/>
    </dgm:pt>
    <dgm:pt modelId="{C4F1ED31-3299-974E-8BF9-AB51D077729A}" type="pres">
      <dgm:prSet presAssocID="{348F3318-7218-C046-B93D-417CA8226015}" presName="aNode" presStyleLbl="bgShp" presStyleIdx="0" presStyleCnt="3"/>
      <dgm:spPr/>
    </dgm:pt>
    <dgm:pt modelId="{20E41283-5D45-C84F-A5AD-1374267D38FC}" type="pres">
      <dgm:prSet presAssocID="{348F3318-7218-C046-B93D-417CA8226015}" presName="textNode" presStyleLbl="bgShp" presStyleIdx="0" presStyleCnt="3"/>
      <dgm:spPr/>
    </dgm:pt>
    <dgm:pt modelId="{D559C7D9-BB97-D54E-A18B-86B81996384D}" type="pres">
      <dgm:prSet presAssocID="{348F3318-7218-C046-B93D-417CA8226015}" presName="compChildNode" presStyleCnt="0"/>
      <dgm:spPr/>
    </dgm:pt>
    <dgm:pt modelId="{EEC13D53-3DFA-CE4B-8449-099BCF42E4F9}" type="pres">
      <dgm:prSet presAssocID="{348F3318-7218-C046-B93D-417CA8226015}" presName="theInnerList" presStyleCnt="0"/>
      <dgm:spPr/>
    </dgm:pt>
    <dgm:pt modelId="{EA91DD04-E218-5C4E-A66B-FB88D3FC7442}" type="pres">
      <dgm:prSet presAssocID="{A8267C53-33AE-3242-A766-AF8CC99F64F5}" presName="childNode" presStyleLbl="node1" presStyleIdx="0" presStyleCnt="6">
        <dgm:presLayoutVars>
          <dgm:bulletEnabled val="1"/>
        </dgm:presLayoutVars>
      </dgm:prSet>
      <dgm:spPr/>
    </dgm:pt>
    <dgm:pt modelId="{B63D5DFB-902D-7D41-A085-455FB38712A9}" type="pres">
      <dgm:prSet presAssocID="{A8267C53-33AE-3242-A766-AF8CC99F64F5}" presName="aSpace2" presStyleCnt="0"/>
      <dgm:spPr/>
    </dgm:pt>
    <dgm:pt modelId="{724DACBF-FADA-4D44-8D26-36D81CECC591}" type="pres">
      <dgm:prSet presAssocID="{C1C7597E-E550-644E-9FB4-4DE3E077765D}" presName="childNode" presStyleLbl="node1" presStyleIdx="1" presStyleCnt="6">
        <dgm:presLayoutVars>
          <dgm:bulletEnabled val="1"/>
        </dgm:presLayoutVars>
      </dgm:prSet>
      <dgm:spPr/>
    </dgm:pt>
    <dgm:pt modelId="{07398DEA-E04C-3C47-BE0C-D0354522E002}" type="pres">
      <dgm:prSet presAssocID="{348F3318-7218-C046-B93D-417CA8226015}" presName="aSpace" presStyleCnt="0"/>
      <dgm:spPr/>
    </dgm:pt>
    <dgm:pt modelId="{2542FBBD-CCB0-734F-8400-C89A554ECEC1}" type="pres">
      <dgm:prSet presAssocID="{64FA65DF-1936-894F-95D5-014B0881DA83}" presName="compNode" presStyleCnt="0"/>
      <dgm:spPr/>
    </dgm:pt>
    <dgm:pt modelId="{B8415DF0-7C7D-0549-9927-679D2A1C8B94}" type="pres">
      <dgm:prSet presAssocID="{64FA65DF-1936-894F-95D5-014B0881DA83}" presName="aNode" presStyleLbl="bgShp" presStyleIdx="1" presStyleCnt="3"/>
      <dgm:spPr/>
    </dgm:pt>
    <dgm:pt modelId="{04B68E3C-E85A-0F4B-9304-BA87CCDCAC46}" type="pres">
      <dgm:prSet presAssocID="{64FA65DF-1936-894F-95D5-014B0881DA83}" presName="textNode" presStyleLbl="bgShp" presStyleIdx="1" presStyleCnt="3"/>
      <dgm:spPr/>
    </dgm:pt>
    <dgm:pt modelId="{C4A89274-8B73-8249-B7BE-2416A80C3A85}" type="pres">
      <dgm:prSet presAssocID="{64FA65DF-1936-894F-95D5-014B0881DA83}" presName="compChildNode" presStyleCnt="0"/>
      <dgm:spPr/>
    </dgm:pt>
    <dgm:pt modelId="{6447C46B-8C42-424D-B6F4-F2480A559FA9}" type="pres">
      <dgm:prSet presAssocID="{64FA65DF-1936-894F-95D5-014B0881DA83}" presName="theInnerList" presStyleCnt="0"/>
      <dgm:spPr/>
    </dgm:pt>
    <dgm:pt modelId="{03E2DC46-C21E-BD4F-A344-5CC0127DF357}" type="pres">
      <dgm:prSet presAssocID="{6276E049-DEF2-C240-9B52-BD6A02B47E07}" presName="childNode" presStyleLbl="node1" presStyleIdx="2" presStyleCnt="6">
        <dgm:presLayoutVars>
          <dgm:bulletEnabled val="1"/>
        </dgm:presLayoutVars>
      </dgm:prSet>
      <dgm:spPr/>
    </dgm:pt>
    <dgm:pt modelId="{EFBD6488-6DFB-1C4B-8355-7BC8FC6D0F06}" type="pres">
      <dgm:prSet presAssocID="{6276E049-DEF2-C240-9B52-BD6A02B47E07}" presName="aSpace2" presStyleCnt="0"/>
      <dgm:spPr/>
    </dgm:pt>
    <dgm:pt modelId="{72363767-3F99-8040-A689-918E4AF7525E}" type="pres">
      <dgm:prSet presAssocID="{7A05120C-17EB-1A42-9CFC-8F479B782749}" presName="childNode" presStyleLbl="node1" presStyleIdx="3" presStyleCnt="6">
        <dgm:presLayoutVars>
          <dgm:bulletEnabled val="1"/>
        </dgm:presLayoutVars>
      </dgm:prSet>
      <dgm:spPr/>
    </dgm:pt>
    <dgm:pt modelId="{91D6E706-593B-F14B-B1FE-8EAEF8FB94E9}" type="pres">
      <dgm:prSet presAssocID="{64FA65DF-1936-894F-95D5-014B0881DA83}" presName="aSpace" presStyleCnt="0"/>
      <dgm:spPr/>
    </dgm:pt>
    <dgm:pt modelId="{EE357C72-2E8F-2D44-A4C9-D18C2CED9D7F}" type="pres">
      <dgm:prSet presAssocID="{47AD88F4-B007-924A-B8E8-D739202264CB}" presName="compNode" presStyleCnt="0"/>
      <dgm:spPr/>
    </dgm:pt>
    <dgm:pt modelId="{FAE8871B-0E9D-6448-8C8F-83D6599FA8BF}" type="pres">
      <dgm:prSet presAssocID="{47AD88F4-B007-924A-B8E8-D739202264CB}" presName="aNode" presStyleLbl="bgShp" presStyleIdx="2" presStyleCnt="3"/>
      <dgm:spPr/>
    </dgm:pt>
    <dgm:pt modelId="{5E3B2166-4B9B-E542-83F0-0033CEBE200E}" type="pres">
      <dgm:prSet presAssocID="{47AD88F4-B007-924A-B8E8-D739202264CB}" presName="textNode" presStyleLbl="bgShp" presStyleIdx="2" presStyleCnt="3"/>
      <dgm:spPr/>
    </dgm:pt>
    <dgm:pt modelId="{9CBB0F07-2F01-514A-8AF5-56FD34CDB8F1}" type="pres">
      <dgm:prSet presAssocID="{47AD88F4-B007-924A-B8E8-D739202264CB}" presName="compChildNode" presStyleCnt="0"/>
      <dgm:spPr/>
    </dgm:pt>
    <dgm:pt modelId="{D1CB0A27-4F38-234D-9E50-FB2145C061F4}" type="pres">
      <dgm:prSet presAssocID="{47AD88F4-B007-924A-B8E8-D739202264CB}" presName="theInnerList" presStyleCnt="0"/>
      <dgm:spPr/>
    </dgm:pt>
    <dgm:pt modelId="{F5687745-87F0-504E-8701-F45E5CB37F06}" type="pres">
      <dgm:prSet presAssocID="{917C7A2F-099A-234F-B046-A079DB9D02AF}" presName="childNode" presStyleLbl="node1" presStyleIdx="4" presStyleCnt="6">
        <dgm:presLayoutVars>
          <dgm:bulletEnabled val="1"/>
        </dgm:presLayoutVars>
      </dgm:prSet>
      <dgm:spPr/>
    </dgm:pt>
    <dgm:pt modelId="{71D4E5EC-E040-B444-B9CC-382DA6762D8E}" type="pres">
      <dgm:prSet presAssocID="{917C7A2F-099A-234F-B046-A079DB9D02AF}" presName="aSpace2" presStyleCnt="0"/>
      <dgm:spPr/>
    </dgm:pt>
    <dgm:pt modelId="{E71E4501-18F3-8E4F-AD32-AA842572BA32}" type="pres">
      <dgm:prSet presAssocID="{50F1EF5F-4F51-7245-9E6E-5AFB7E73D92E}" presName="childNode" presStyleLbl="node1" presStyleIdx="5" presStyleCnt="6">
        <dgm:presLayoutVars>
          <dgm:bulletEnabled val="1"/>
        </dgm:presLayoutVars>
      </dgm:prSet>
      <dgm:spPr/>
    </dgm:pt>
  </dgm:ptLst>
  <dgm:cxnLst>
    <dgm:cxn modelId="{896BB000-254E-524D-A083-F74407B74905}" type="presOf" srcId="{50F1EF5F-4F51-7245-9E6E-5AFB7E73D92E}" destId="{E71E4501-18F3-8E4F-AD32-AA842572BA32}" srcOrd="0" destOrd="0" presId="urn:microsoft.com/office/officeart/2005/8/layout/lProcess2"/>
    <dgm:cxn modelId="{319CFA09-4F51-8F42-8EC7-E4D7E943B238}" srcId="{348F3318-7218-C046-B93D-417CA8226015}" destId="{C1C7597E-E550-644E-9FB4-4DE3E077765D}" srcOrd="1" destOrd="0" parTransId="{AFBAEB37-37C3-864A-AB40-5D0AE0C15E63}" sibTransId="{90779ABE-514F-6640-89A8-CDDCBBE19C85}"/>
    <dgm:cxn modelId="{0B804415-3228-C94A-9045-35B054DCD6BA}" type="presOf" srcId="{348F3318-7218-C046-B93D-417CA8226015}" destId="{20E41283-5D45-C84F-A5AD-1374267D38FC}" srcOrd="1" destOrd="0" presId="urn:microsoft.com/office/officeart/2005/8/layout/lProcess2"/>
    <dgm:cxn modelId="{E498D718-540C-3B4C-A124-DB6B7890BD6E}" type="presOf" srcId="{348F3318-7218-C046-B93D-417CA8226015}" destId="{C4F1ED31-3299-974E-8BF9-AB51D077729A}" srcOrd="0" destOrd="0" presId="urn:microsoft.com/office/officeart/2005/8/layout/lProcess2"/>
    <dgm:cxn modelId="{C64B921C-66AC-F344-8D26-B2CE6EC221A7}" type="presOf" srcId="{30887500-67B5-F544-9694-288DFE0C78FD}" destId="{D6701E08-9190-B34B-B96E-389871A967F9}" srcOrd="0" destOrd="0" presId="urn:microsoft.com/office/officeart/2005/8/layout/lProcess2"/>
    <dgm:cxn modelId="{2FAA6D34-16F8-D742-8E06-99676404E67C}" type="presOf" srcId="{47AD88F4-B007-924A-B8E8-D739202264CB}" destId="{FAE8871B-0E9D-6448-8C8F-83D6599FA8BF}" srcOrd="0" destOrd="0" presId="urn:microsoft.com/office/officeart/2005/8/layout/lProcess2"/>
    <dgm:cxn modelId="{FF1EA836-DD34-5547-9DB0-AE11DC2894B6}" srcId="{30887500-67B5-F544-9694-288DFE0C78FD}" destId="{64FA65DF-1936-894F-95D5-014B0881DA83}" srcOrd="1" destOrd="0" parTransId="{68452858-4E0C-754A-A533-07F9F986C4D7}" sibTransId="{886ECD8A-5CF1-A444-A667-706A11B52D26}"/>
    <dgm:cxn modelId="{4030E239-D137-3E4C-BFA7-185EF0DE4E3B}" type="presOf" srcId="{6276E049-DEF2-C240-9B52-BD6A02B47E07}" destId="{03E2DC46-C21E-BD4F-A344-5CC0127DF357}" srcOrd="0" destOrd="0" presId="urn:microsoft.com/office/officeart/2005/8/layout/lProcess2"/>
    <dgm:cxn modelId="{3C72163B-456C-FD4E-8B84-3BD0AC28438B}" srcId="{30887500-67B5-F544-9694-288DFE0C78FD}" destId="{348F3318-7218-C046-B93D-417CA8226015}" srcOrd="0" destOrd="0" parTransId="{75701130-DE7C-B947-8AA9-5B8700735C63}" sibTransId="{C8C40A7F-0287-4946-83D5-A9122B386459}"/>
    <dgm:cxn modelId="{3ABFC73B-E8C8-0A43-865C-405114F25E0D}" srcId="{64FA65DF-1936-894F-95D5-014B0881DA83}" destId="{6276E049-DEF2-C240-9B52-BD6A02B47E07}" srcOrd="0" destOrd="0" parTransId="{2FD07A09-62CA-814E-AE1C-9AF25973CF7C}" sibTransId="{69D7196A-7291-574E-B4E4-1E4545BF581F}"/>
    <dgm:cxn modelId="{EEDE305C-93EA-404C-A4BE-62B707741C1B}" srcId="{348F3318-7218-C046-B93D-417CA8226015}" destId="{A8267C53-33AE-3242-A766-AF8CC99F64F5}" srcOrd="0" destOrd="0" parTransId="{B9064DFC-B3CD-C24D-818E-725213388B54}" sibTransId="{FDA60FE7-8998-0748-838D-1C58860A4E49}"/>
    <dgm:cxn modelId="{9E924A4A-1504-B644-8102-BF58A75D7D59}" srcId="{64FA65DF-1936-894F-95D5-014B0881DA83}" destId="{7A05120C-17EB-1A42-9CFC-8F479B782749}" srcOrd="1" destOrd="0" parTransId="{9E7428AD-ABC2-5843-BA7E-16E011C7C4C7}" sibTransId="{506BC30C-E5FE-1048-B594-07BD290C692A}"/>
    <dgm:cxn modelId="{8CC5246B-947B-BF4D-A430-EE457C0CCC01}" type="presOf" srcId="{C1C7597E-E550-644E-9FB4-4DE3E077765D}" destId="{724DACBF-FADA-4D44-8D26-36D81CECC591}" srcOrd="0" destOrd="0" presId="urn:microsoft.com/office/officeart/2005/8/layout/lProcess2"/>
    <dgm:cxn modelId="{C8412B72-FBB3-C345-B9E5-4D709471BD95}" srcId="{47AD88F4-B007-924A-B8E8-D739202264CB}" destId="{917C7A2F-099A-234F-B046-A079DB9D02AF}" srcOrd="0" destOrd="0" parTransId="{66E3E0DC-C965-BD4A-8822-EC7C9F64D54A}" sibTransId="{F5FAF853-E79B-4A44-B9E7-83A79EF408C7}"/>
    <dgm:cxn modelId="{D5BE5E54-0B8B-CA49-AC9E-8629448DF57B}" type="presOf" srcId="{917C7A2F-099A-234F-B046-A079DB9D02AF}" destId="{F5687745-87F0-504E-8701-F45E5CB37F06}" srcOrd="0" destOrd="0" presId="urn:microsoft.com/office/officeart/2005/8/layout/lProcess2"/>
    <dgm:cxn modelId="{03CDCD56-995B-984E-8779-6575CB02C6AC}" type="presOf" srcId="{47AD88F4-B007-924A-B8E8-D739202264CB}" destId="{5E3B2166-4B9B-E542-83F0-0033CEBE200E}" srcOrd="1" destOrd="0" presId="urn:microsoft.com/office/officeart/2005/8/layout/lProcess2"/>
    <dgm:cxn modelId="{AB33EA86-C4C1-7A4D-A59D-A4A879E8F99B}" type="presOf" srcId="{A8267C53-33AE-3242-A766-AF8CC99F64F5}" destId="{EA91DD04-E218-5C4E-A66B-FB88D3FC7442}" srcOrd="0" destOrd="0" presId="urn:microsoft.com/office/officeart/2005/8/layout/lProcess2"/>
    <dgm:cxn modelId="{AAE239D6-8B13-7848-B1AA-9EA7EDCC7260}" type="presOf" srcId="{64FA65DF-1936-894F-95D5-014B0881DA83}" destId="{04B68E3C-E85A-0F4B-9304-BA87CCDCAC46}" srcOrd="1" destOrd="0" presId="urn:microsoft.com/office/officeart/2005/8/layout/lProcess2"/>
    <dgm:cxn modelId="{E47C8FDF-7F94-C249-8776-B946C63C6A1F}" srcId="{47AD88F4-B007-924A-B8E8-D739202264CB}" destId="{50F1EF5F-4F51-7245-9E6E-5AFB7E73D92E}" srcOrd="1" destOrd="0" parTransId="{9A3AF479-084F-D946-A222-1996087438FB}" sibTransId="{9E4978F5-8525-CE44-8E41-30DA26972001}"/>
    <dgm:cxn modelId="{9B63DDE3-ACBB-784E-B4AC-A56CD704F757}" type="presOf" srcId="{64FA65DF-1936-894F-95D5-014B0881DA83}" destId="{B8415DF0-7C7D-0549-9927-679D2A1C8B94}" srcOrd="0" destOrd="0" presId="urn:microsoft.com/office/officeart/2005/8/layout/lProcess2"/>
    <dgm:cxn modelId="{1B2673E9-8A00-A047-AF53-1C0CBD838526}" srcId="{30887500-67B5-F544-9694-288DFE0C78FD}" destId="{47AD88F4-B007-924A-B8E8-D739202264CB}" srcOrd="2" destOrd="0" parTransId="{73A8D97F-0369-9547-B431-42C6F9A8FED3}" sibTransId="{6B5C40B0-1188-4B48-8E92-4F7AFED4EBD3}"/>
    <dgm:cxn modelId="{043C8FFF-F0DD-C240-9FBC-A66852ED7201}" type="presOf" srcId="{7A05120C-17EB-1A42-9CFC-8F479B782749}" destId="{72363767-3F99-8040-A689-918E4AF7525E}" srcOrd="0" destOrd="0" presId="urn:microsoft.com/office/officeart/2005/8/layout/lProcess2"/>
    <dgm:cxn modelId="{DE0B2A73-1A57-5F42-AFE4-7CC3705430E2}" type="presParOf" srcId="{D6701E08-9190-B34B-B96E-389871A967F9}" destId="{88579F7E-D7A3-B648-AE87-3FF743B12BC0}" srcOrd="0" destOrd="0" presId="urn:microsoft.com/office/officeart/2005/8/layout/lProcess2"/>
    <dgm:cxn modelId="{3B1AFE28-EDDC-E942-9F8B-212748288123}" type="presParOf" srcId="{88579F7E-D7A3-B648-AE87-3FF743B12BC0}" destId="{C4F1ED31-3299-974E-8BF9-AB51D077729A}" srcOrd="0" destOrd="0" presId="urn:microsoft.com/office/officeart/2005/8/layout/lProcess2"/>
    <dgm:cxn modelId="{B998C631-C347-754A-960A-2B275E3C8BC9}" type="presParOf" srcId="{88579F7E-D7A3-B648-AE87-3FF743B12BC0}" destId="{20E41283-5D45-C84F-A5AD-1374267D38FC}" srcOrd="1" destOrd="0" presId="urn:microsoft.com/office/officeart/2005/8/layout/lProcess2"/>
    <dgm:cxn modelId="{7F8D03BE-5069-1343-A5E2-44028FACF98A}" type="presParOf" srcId="{88579F7E-D7A3-B648-AE87-3FF743B12BC0}" destId="{D559C7D9-BB97-D54E-A18B-86B81996384D}" srcOrd="2" destOrd="0" presId="urn:microsoft.com/office/officeart/2005/8/layout/lProcess2"/>
    <dgm:cxn modelId="{ED23E536-05CD-CF46-8FC9-E7D511A04FA3}" type="presParOf" srcId="{D559C7D9-BB97-D54E-A18B-86B81996384D}" destId="{EEC13D53-3DFA-CE4B-8449-099BCF42E4F9}" srcOrd="0" destOrd="0" presId="urn:microsoft.com/office/officeart/2005/8/layout/lProcess2"/>
    <dgm:cxn modelId="{214438FA-829F-014D-B8B6-85542B572024}" type="presParOf" srcId="{EEC13D53-3DFA-CE4B-8449-099BCF42E4F9}" destId="{EA91DD04-E218-5C4E-A66B-FB88D3FC7442}" srcOrd="0" destOrd="0" presId="urn:microsoft.com/office/officeart/2005/8/layout/lProcess2"/>
    <dgm:cxn modelId="{64282A05-5497-5847-94C0-AE46B75149A7}" type="presParOf" srcId="{EEC13D53-3DFA-CE4B-8449-099BCF42E4F9}" destId="{B63D5DFB-902D-7D41-A085-455FB38712A9}" srcOrd="1" destOrd="0" presId="urn:microsoft.com/office/officeart/2005/8/layout/lProcess2"/>
    <dgm:cxn modelId="{4583406E-B7E5-2C4E-BA27-1697D5B2171F}" type="presParOf" srcId="{EEC13D53-3DFA-CE4B-8449-099BCF42E4F9}" destId="{724DACBF-FADA-4D44-8D26-36D81CECC591}" srcOrd="2" destOrd="0" presId="urn:microsoft.com/office/officeart/2005/8/layout/lProcess2"/>
    <dgm:cxn modelId="{66A0A8D7-98FF-C248-AB85-1D702030C143}" type="presParOf" srcId="{D6701E08-9190-B34B-B96E-389871A967F9}" destId="{07398DEA-E04C-3C47-BE0C-D0354522E002}" srcOrd="1" destOrd="0" presId="urn:microsoft.com/office/officeart/2005/8/layout/lProcess2"/>
    <dgm:cxn modelId="{5E4EC7BC-E871-0443-BE15-79BB077B7419}" type="presParOf" srcId="{D6701E08-9190-B34B-B96E-389871A967F9}" destId="{2542FBBD-CCB0-734F-8400-C89A554ECEC1}" srcOrd="2" destOrd="0" presId="urn:microsoft.com/office/officeart/2005/8/layout/lProcess2"/>
    <dgm:cxn modelId="{051EA608-E945-A449-B1B5-CEF02F8125DB}" type="presParOf" srcId="{2542FBBD-CCB0-734F-8400-C89A554ECEC1}" destId="{B8415DF0-7C7D-0549-9927-679D2A1C8B94}" srcOrd="0" destOrd="0" presId="urn:microsoft.com/office/officeart/2005/8/layout/lProcess2"/>
    <dgm:cxn modelId="{F9370825-D63D-E448-A67E-BA662B12ABC2}" type="presParOf" srcId="{2542FBBD-CCB0-734F-8400-C89A554ECEC1}" destId="{04B68E3C-E85A-0F4B-9304-BA87CCDCAC46}" srcOrd="1" destOrd="0" presId="urn:microsoft.com/office/officeart/2005/8/layout/lProcess2"/>
    <dgm:cxn modelId="{51EFF113-39A3-914B-98C8-4679B82A5AD8}" type="presParOf" srcId="{2542FBBD-CCB0-734F-8400-C89A554ECEC1}" destId="{C4A89274-8B73-8249-B7BE-2416A80C3A85}" srcOrd="2" destOrd="0" presId="urn:microsoft.com/office/officeart/2005/8/layout/lProcess2"/>
    <dgm:cxn modelId="{4AD1F3AC-9633-8349-8E62-EB254FBB45D6}" type="presParOf" srcId="{C4A89274-8B73-8249-B7BE-2416A80C3A85}" destId="{6447C46B-8C42-424D-B6F4-F2480A559FA9}" srcOrd="0" destOrd="0" presId="urn:microsoft.com/office/officeart/2005/8/layout/lProcess2"/>
    <dgm:cxn modelId="{1E64D3C6-D659-844C-AE3E-E99472E97F7E}" type="presParOf" srcId="{6447C46B-8C42-424D-B6F4-F2480A559FA9}" destId="{03E2DC46-C21E-BD4F-A344-5CC0127DF357}" srcOrd="0" destOrd="0" presId="urn:microsoft.com/office/officeart/2005/8/layout/lProcess2"/>
    <dgm:cxn modelId="{81B7266A-0627-F64A-8B4D-DD5E8AB658EA}" type="presParOf" srcId="{6447C46B-8C42-424D-B6F4-F2480A559FA9}" destId="{EFBD6488-6DFB-1C4B-8355-7BC8FC6D0F06}" srcOrd="1" destOrd="0" presId="urn:microsoft.com/office/officeart/2005/8/layout/lProcess2"/>
    <dgm:cxn modelId="{67E187A3-175C-3149-B85F-3E224EE7C587}" type="presParOf" srcId="{6447C46B-8C42-424D-B6F4-F2480A559FA9}" destId="{72363767-3F99-8040-A689-918E4AF7525E}" srcOrd="2" destOrd="0" presId="urn:microsoft.com/office/officeart/2005/8/layout/lProcess2"/>
    <dgm:cxn modelId="{FFAB57E8-6B67-264F-85CB-D0DA6455828E}" type="presParOf" srcId="{D6701E08-9190-B34B-B96E-389871A967F9}" destId="{91D6E706-593B-F14B-B1FE-8EAEF8FB94E9}" srcOrd="3" destOrd="0" presId="urn:microsoft.com/office/officeart/2005/8/layout/lProcess2"/>
    <dgm:cxn modelId="{88F1867A-EAD9-1249-B74B-D2C23563C783}" type="presParOf" srcId="{D6701E08-9190-B34B-B96E-389871A967F9}" destId="{EE357C72-2E8F-2D44-A4C9-D18C2CED9D7F}" srcOrd="4" destOrd="0" presId="urn:microsoft.com/office/officeart/2005/8/layout/lProcess2"/>
    <dgm:cxn modelId="{D9280641-60A3-7849-B514-825859FB35C6}" type="presParOf" srcId="{EE357C72-2E8F-2D44-A4C9-D18C2CED9D7F}" destId="{FAE8871B-0E9D-6448-8C8F-83D6599FA8BF}" srcOrd="0" destOrd="0" presId="urn:microsoft.com/office/officeart/2005/8/layout/lProcess2"/>
    <dgm:cxn modelId="{25B1A169-72BB-644B-B2D2-0093819B7BF3}" type="presParOf" srcId="{EE357C72-2E8F-2D44-A4C9-D18C2CED9D7F}" destId="{5E3B2166-4B9B-E542-83F0-0033CEBE200E}" srcOrd="1" destOrd="0" presId="urn:microsoft.com/office/officeart/2005/8/layout/lProcess2"/>
    <dgm:cxn modelId="{F3853D93-C6AD-2A4B-8DBD-19549C45B448}" type="presParOf" srcId="{EE357C72-2E8F-2D44-A4C9-D18C2CED9D7F}" destId="{9CBB0F07-2F01-514A-8AF5-56FD34CDB8F1}" srcOrd="2" destOrd="0" presId="urn:microsoft.com/office/officeart/2005/8/layout/lProcess2"/>
    <dgm:cxn modelId="{FF783BA8-7753-4A4A-A0A2-66DCCEB7A382}" type="presParOf" srcId="{9CBB0F07-2F01-514A-8AF5-56FD34CDB8F1}" destId="{D1CB0A27-4F38-234D-9E50-FB2145C061F4}" srcOrd="0" destOrd="0" presId="urn:microsoft.com/office/officeart/2005/8/layout/lProcess2"/>
    <dgm:cxn modelId="{4EFF5EB9-D68D-5B49-B094-CA6D26CA8304}" type="presParOf" srcId="{D1CB0A27-4F38-234D-9E50-FB2145C061F4}" destId="{F5687745-87F0-504E-8701-F45E5CB37F06}" srcOrd="0" destOrd="0" presId="urn:microsoft.com/office/officeart/2005/8/layout/lProcess2"/>
    <dgm:cxn modelId="{C36368FE-FC3F-3942-844D-167941190292}" type="presParOf" srcId="{D1CB0A27-4F38-234D-9E50-FB2145C061F4}" destId="{71D4E5EC-E040-B444-B9CC-382DA6762D8E}" srcOrd="1" destOrd="0" presId="urn:microsoft.com/office/officeart/2005/8/layout/lProcess2"/>
    <dgm:cxn modelId="{ACD557DE-EE62-394F-A55B-85BDAB603879}" type="presParOf" srcId="{D1CB0A27-4F38-234D-9E50-FB2145C061F4}" destId="{E71E4501-18F3-8E4F-AD32-AA842572BA3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FBB1ADF-A9E3-8844-9ADC-C8A9950EC653}"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D0428473-AF82-1C48-85EA-189D5CF16FC6}">
      <dgm:prSet phldrT="[Text]" custT="1"/>
      <dgm:spPr/>
      <dgm:t>
        <a:bodyPr/>
        <a:lstStyle/>
        <a:p>
          <a:r>
            <a:rPr lang="en-US" sz="1300" dirty="0">
              <a:solidFill>
                <a:schemeClr val="tx2">
                  <a:lumMod val="10000"/>
                </a:schemeClr>
              </a:solidFill>
            </a:rPr>
            <a:t>802.1X uses: </a:t>
          </a:r>
          <a:endParaRPr lang="en-US" sz="1300" dirty="0"/>
        </a:p>
      </dgm:t>
    </dgm:pt>
    <dgm:pt modelId="{D259F374-C046-0842-B909-278C4CABAE09}" type="parTrans" cxnId="{CB702245-7B20-5540-8C02-3520D1DB7E77}">
      <dgm:prSet/>
      <dgm:spPr/>
      <dgm:t>
        <a:bodyPr/>
        <a:lstStyle/>
        <a:p>
          <a:endParaRPr lang="en-US"/>
        </a:p>
      </dgm:t>
    </dgm:pt>
    <dgm:pt modelId="{D090A858-5B61-CE47-8BCC-ED00859AC03A}" type="sibTrans" cxnId="{CB702245-7B20-5540-8C02-3520D1DB7E77}">
      <dgm:prSet/>
      <dgm:spPr/>
      <dgm:t>
        <a:bodyPr/>
        <a:lstStyle/>
        <a:p>
          <a:endParaRPr lang="en-US"/>
        </a:p>
      </dgm:t>
    </dgm:pt>
    <dgm:pt modelId="{5315B8A1-B6E8-B543-A0AB-F7673FA04652}">
      <dgm:prSet custT="1"/>
      <dgm:spPr/>
      <dgm:t>
        <a:bodyPr/>
        <a:lstStyle/>
        <a:p>
          <a:r>
            <a:rPr lang="en-US" sz="1300" dirty="0">
              <a:solidFill>
                <a:schemeClr val="tx2">
                  <a:lumMod val="10000"/>
                </a:schemeClr>
              </a:solidFill>
            </a:rPr>
            <a:t>Controlled ports</a:t>
          </a:r>
        </a:p>
      </dgm:t>
    </dgm:pt>
    <dgm:pt modelId="{1670FEDE-2DEE-574E-91AF-50C6D89C7E8A}" type="parTrans" cxnId="{9ABC81D8-DEC5-8041-A3AF-53776ACFFBE2}">
      <dgm:prSet/>
      <dgm:spPr/>
      <dgm:t>
        <a:bodyPr/>
        <a:lstStyle/>
        <a:p>
          <a:endParaRPr lang="en-US" dirty="0"/>
        </a:p>
      </dgm:t>
    </dgm:pt>
    <dgm:pt modelId="{725287E7-EEA8-DF48-8640-D472BBA79DA2}" type="sibTrans" cxnId="{9ABC81D8-DEC5-8041-A3AF-53776ACFFBE2}">
      <dgm:prSet/>
      <dgm:spPr/>
      <dgm:t>
        <a:bodyPr/>
        <a:lstStyle/>
        <a:p>
          <a:endParaRPr lang="en-US"/>
        </a:p>
      </dgm:t>
    </dgm:pt>
    <dgm:pt modelId="{C44576D1-E868-BA40-AE3E-A9DF715D334F}">
      <dgm:prSet custT="1"/>
      <dgm:spPr/>
      <dgm:t>
        <a:bodyPr/>
        <a:lstStyle/>
        <a:p>
          <a:r>
            <a:rPr lang="en-US" sz="1300" dirty="0">
              <a:solidFill>
                <a:schemeClr val="tx2">
                  <a:lumMod val="10000"/>
                </a:schemeClr>
              </a:solidFill>
            </a:rPr>
            <a:t>Allows the exchange of PDUs between a supplicant and other systems on the LAN only if the current state of the supplicant authorizes such an exchange</a:t>
          </a:r>
        </a:p>
      </dgm:t>
    </dgm:pt>
    <dgm:pt modelId="{12B1B9D1-FC54-3645-93A9-2625CBFAF5B0}" type="parTrans" cxnId="{7BF50D40-C097-094D-BECF-BB2A0BB1185C}">
      <dgm:prSet/>
      <dgm:spPr/>
      <dgm:t>
        <a:bodyPr/>
        <a:lstStyle/>
        <a:p>
          <a:endParaRPr lang="en-US" dirty="0"/>
        </a:p>
      </dgm:t>
    </dgm:pt>
    <dgm:pt modelId="{E490ECE2-9573-C24A-B89A-18285AE3A66B}" type="sibTrans" cxnId="{7BF50D40-C097-094D-BECF-BB2A0BB1185C}">
      <dgm:prSet/>
      <dgm:spPr/>
      <dgm:t>
        <a:bodyPr/>
        <a:lstStyle/>
        <a:p>
          <a:endParaRPr lang="en-US"/>
        </a:p>
      </dgm:t>
    </dgm:pt>
    <dgm:pt modelId="{EC90D8DE-6390-714F-A0F1-979D574D9277}">
      <dgm:prSet custT="1"/>
      <dgm:spPr/>
      <dgm:t>
        <a:bodyPr/>
        <a:lstStyle/>
        <a:p>
          <a:r>
            <a:rPr lang="en-US" sz="1300" dirty="0">
              <a:solidFill>
                <a:schemeClr val="tx2">
                  <a:lumMod val="10000"/>
                </a:schemeClr>
              </a:solidFill>
            </a:rPr>
            <a:t>Uncontrolled ports</a:t>
          </a:r>
        </a:p>
      </dgm:t>
    </dgm:pt>
    <dgm:pt modelId="{706FC19B-0156-EE49-9C9A-301147D7E08E}" type="parTrans" cxnId="{783C380E-FF04-3B44-BD33-D4EBC3933E7E}">
      <dgm:prSet/>
      <dgm:spPr/>
      <dgm:t>
        <a:bodyPr/>
        <a:lstStyle/>
        <a:p>
          <a:endParaRPr lang="en-US" dirty="0"/>
        </a:p>
      </dgm:t>
    </dgm:pt>
    <dgm:pt modelId="{6D069BB0-5115-8245-B672-88D22E94E067}" type="sibTrans" cxnId="{783C380E-FF04-3B44-BD33-D4EBC3933E7E}">
      <dgm:prSet/>
      <dgm:spPr/>
      <dgm:t>
        <a:bodyPr/>
        <a:lstStyle/>
        <a:p>
          <a:endParaRPr lang="en-US"/>
        </a:p>
      </dgm:t>
    </dgm:pt>
    <dgm:pt modelId="{B4E1B106-AED2-CF42-8FF2-85EB35F14A30}">
      <dgm:prSet custT="1"/>
      <dgm:spPr/>
      <dgm:t>
        <a:bodyPr/>
        <a:lstStyle/>
        <a:p>
          <a:r>
            <a:rPr lang="en-US" sz="1300" dirty="0">
              <a:solidFill>
                <a:schemeClr val="tx2">
                  <a:lumMod val="10000"/>
                </a:schemeClr>
              </a:solidFill>
            </a:rPr>
            <a:t>Allows the exchange of PDUs between the supplicant and the other AS, regardless of the authentication state of the supplicant</a:t>
          </a:r>
        </a:p>
      </dgm:t>
    </dgm:pt>
    <dgm:pt modelId="{7D8823E8-A77F-6541-8F11-5F83C13B6968}" type="parTrans" cxnId="{94992420-5EDB-4245-9545-A2D5DF213E84}">
      <dgm:prSet/>
      <dgm:spPr/>
      <dgm:t>
        <a:bodyPr/>
        <a:lstStyle/>
        <a:p>
          <a:endParaRPr lang="en-US" dirty="0"/>
        </a:p>
      </dgm:t>
    </dgm:pt>
    <dgm:pt modelId="{EF8C58BD-C107-C141-919B-2E02B032C578}" type="sibTrans" cxnId="{94992420-5EDB-4245-9545-A2D5DF213E84}">
      <dgm:prSet/>
      <dgm:spPr/>
      <dgm:t>
        <a:bodyPr/>
        <a:lstStyle/>
        <a:p>
          <a:endParaRPr lang="en-US"/>
        </a:p>
      </dgm:t>
    </dgm:pt>
    <dgm:pt modelId="{66972004-E252-1840-83FE-032C64CD6A10}" type="pres">
      <dgm:prSet presAssocID="{8FBB1ADF-A9E3-8844-9ADC-C8A9950EC653}" presName="hierChild1" presStyleCnt="0">
        <dgm:presLayoutVars>
          <dgm:chPref val="1"/>
          <dgm:dir/>
          <dgm:animOne val="branch"/>
          <dgm:animLvl val="lvl"/>
          <dgm:resizeHandles/>
        </dgm:presLayoutVars>
      </dgm:prSet>
      <dgm:spPr/>
    </dgm:pt>
    <dgm:pt modelId="{71020CAF-0D3B-A24C-9166-13D8CDC6DA71}" type="pres">
      <dgm:prSet presAssocID="{D0428473-AF82-1C48-85EA-189D5CF16FC6}" presName="hierRoot1" presStyleCnt="0"/>
      <dgm:spPr/>
    </dgm:pt>
    <dgm:pt modelId="{7C279E2C-473A-7D43-A472-9830C2C74F45}" type="pres">
      <dgm:prSet presAssocID="{D0428473-AF82-1C48-85EA-189D5CF16FC6}" presName="composite" presStyleCnt="0"/>
      <dgm:spPr/>
    </dgm:pt>
    <dgm:pt modelId="{D6D44834-150A-4442-92AF-D76379D50428}" type="pres">
      <dgm:prSet presAssocID="{D0428473-AF82-1C48-85EA-189D5CF16FC6}" presName="background" presStyleLbl="node0" presStyleIdx="0" presStyleCnt="1"/>
      <dgm:spPr/>
    </dgm:pt>
    <dgm:pt modelId="{E4AD6F78-CF2B-6A4C-B959-119FC39680D4}" type="pres">
      <dgm:prSet presAssocID="{D0428473-AF82-1C48-85EA-189D5CF16FC6}" presName="text" presStyleLbl="fgAcc0" presStyleIdx="0" presStyleCnt="1">
        <dgm:presLayoutVars>
          <dgm:chPref val="3"/>
        </dgm:presLayoutVars>
      </dgm:prSet>
      <dgm:spPr/>
    </dgm:pt>
    <dgm:pt modelId="{FC639861-976C-EF4A-9466-891201513BC7}" type="pres">
      <dgm:prSet presAssocID="{D0428473-AF82-1C48-85EA-189D5CF16FC6}" presName="hierChild2" presStyleCnt="0"/>
      <dgm:spPr/>
    </dgm:pt>
    <dgm:pt modelId="{7AA92CD2-CDA8-F249-B04A-A368A28CEFFF}" type="pres">
      <dgm:prSet presAssocID="{1670FEDE-2DEE-574E-91AF-50C6D89C7E8A}" presName="Name10" presStyleLbl="parChTrans1D2" presStyleIdx="0" presStyleCnt="2"/>
      <dgm:spPr/>
    </dgm:pt>
    <dgm:pt modelId="{9A26917C-415D-BB4C-B934-9AD81576C4C5}" type="pres">
      <dgm:prSet presAssocID="{5315B8A1-B6E8-B543-A0AB-F7673FA04652}" presName="hierRoot2" presStyleCnt="0"/>
      <dgm:spPr/>
    </dgm:pt>
    <dgm:pt modelId="{0CDF72C3-0365-AD46-90DD-512A3063ED65}" type="pres">
      <dgm:prSet presAssocID="{5315B8A1-B6E8-B543-A0AB-F7673FA04652}" presName="composite2" presStyleCnt="0"/>
      <dgm:spPr/>
    </dgm:pt>
    <dgm:pt modelId="{3DE346E7-E5E9-3848-8345-E22BD72083D5}" type="pres">
      <dgm:prSet presAssocID="{5315B8A1-B6E8-B543-A0AB-F7673FA04652}" presName="background2" presStyleLbl="node2" presStyleIdx="0" presStyleCnt="2"/>
      <dgm:spPr/>
    </dgm:pt>
    <dgm:pt modelId="{4D4FE9E4-46B3-5A4D-B077-3377C137FEE4}" type="pres">
      <dgm:prSet presAssocID="{5315B8A1-B6E8-B543-A0AB-F7673FA04652}" presName="text2" presStyleLbl="fgAcc2" presStyleIdx="0" presStyleCnt="2">
        <dgm:presLayoutVars>
          <dgm:chPref val="3"/>
        </dgm:presLayoutVars>
      </dgm:prSet>
      <dgm:spPr/>
    </dgm:pt>
    <dgm:pt modelId="{D97CD7E2-E7AF-9740-81C8-937A209D5D10}" type="pres">
      <dgm:prSet presAssocID="{5315B8A1-B6E8-B543-A0AB-F7673FA04652}" presName="hierChild3" presStyleCnt="0"/>
      <dgm:spPr/>
    </dgm:pt>
    <dgm:pt modelId="{5E329B00-C802-1D40-AF53-9BD2FB364919}" type="pres">
      <dgm:prSet presAssocID="{12B1B9D1-FC54-3645-93A9-2625CBFAF5B0}" presName="Name17" presStyleLbl="parChTrans1D3" presStyleIdx="0" presStyleCnt="2"/>
      <dgm:spPr/>
    </dgm:pt>
    <dgm:pt modelId="{0BFC30E3-11A1-5D45-BBEA-19EDEFD0C569}" type="pres">
      <dgm:prSet presAssocID="{C44576D1-E868-BA40-AE3E-A9DF715D334F}" presName="hierRoot3" presStyleCnt="0"/>
      <dgm:spPr/>
    </dgm:pt>
    <dgm:pt modelId="{4620C6B5-37E0-074A-AB6C-87C9AED3F9BE}" type="pres">
      <dgm:prSet presAssocID="{C44576D1-E868-BA40-AE3E-A9DF715D334F}" presName="composite3" presStyleCnt="0"/>
      <dgm:spPr/>
    </dgm:pt>
    <dgm:pt modelId="{CD26F3F1-401A-D946-82F4-F19B2D40F47F}" type="pres">
      <dgm:prSet presAssocID="{C44576D1-E868-BA40-AE3E-A9DF715D334F}" presName="background3" presStyleLbl="node3" presStyleIdx="0" presStyleCnt="2"/>
      <dgm:spPr/>
    </dgm:pt>
    <dgm:pt modelId="{8BF54B96-CBF6-A44D-9465-1C7752AE65AA}" type="pres">
      <dgm:prSet presAssocID="{C44576D1-E868-BA40-AE3E-A9DF715D334F}" presName="text3" presStyleLbl="fgAcc3" presStyleIdx="0" presStyleCnt="2">
        <dgm:presLayoutVars>
          <dgm:chPref val="3"/>
        </dgm:presLayoutVars>
      </dgm:prSet>
      <dgm:spPr/>
    </dgm:pt>
    <dgm:pt modelId="{CAF54236-D61C-1046-96D9-B87DCA01084B}" type="pres">
      <dgm:prSet presAssocID="{C44576D1-E868-BA40-AE3E-A9DF715D334F}" presName="hierChild4" presStyleCnt="0"/>
      <dgm:spPr/>
    </dgm:pt>
    <dgm:pt modelId="{38B852A5-A3DF-064C-9AE2-CA2B981F2636}" type="pres">
      <dgm:prSet presAssocID="{706FC19B-0156-EE49-9C9A-301147D7E08E}" presName="Name10" presStyleLbl="parChTrans1D2" presStyleIdx="1" presStyleCnt="2"/>
      <dgm:spPr/>
    </dgm:pt>
    <dgm:pt modelId="{5546B4D6-F450-5943-A7ED-420CEC014CF7}" type="pres">
      <dgm:prSet presAssocID="{EC90D8DE-6390-714F-A0F1-979D574D9277}" presName="hierRoot2" presStyleCnt="0"/>
      <dgm:spPr/>
    </dgm:pt>
    <dgm:pt modelId="{2F1A23F7-122F-5142-A118-D1CFA443EE31}" type="pres">
      <dgm:prSet presAssocID="{EC90D8DE-6390-714F-A0F1-979D574D9277}" presName="composite2" presStyleCnt="0"/>
      <dgm:spPr/>
    </dgm:pt>
    <dgm:pt modelId="{84FB88AE-4308-354F-9C94-02CC6191CEB9}" type="pres">
      <dgm:prSet presAssocID="{EC90D8DE-6390-714F-A0F1-979D574D9277}" presName="background2" presStyleLbl="node2" presStyleIdx="1" presStyleCnt="2"/>
      <dgm:spPr/>
    </dgm:pt>
    <dgm:pt modelId="{A6AEBD0D-8A1C-4D4C-9BC1-2F1E08F85E25}" type="pres">
      <dgm:prSet presAssocID="{EC90D8DE-6390-714F-A0F1-979D574D9277}" presName="text2" presStyleLbl="fgAcc2" presStyleIdx="1" presStyleCnt="2">
        <dgm:presLayoutVars>
          <dgm:chPref val="3"/>
        </dgm:presLayoutVars>
      </dgm:prSet>
      <dgm:spPr/>
    </dgm:pt>
    <dgm:pt modelId="{A3C963DF-3DA8-764B-933F-2F0A8880D943}" type="pres">
      <dgm:prSet presAssocID="{EC90D8DE-6390-714F-A0F1-979D574D9277}" presName="hierChild3" presStyleCnt="0"/>
      <dgm:spPr/>
    </dgm:pt>
    <dgm:pt modelId="{D46257E4-D25E-9C4B-A3FE-B972D2F5048E}" type="pres">
      <dgm:prSet presAssocID="{7D8823E8-A77F-6541-8F11-5F83C13B6968}" presName="Name17" presStyleLbl="parChTrans1D3" presStyleIdx="1" presStyleCnt="2"/>
      <dgm:spPr/>
    </dgm:pt>
    <dgm:pt modelId="{25E29F80-61D9-5F47-94BA-B6744910865B}" type="pres">
      <dgm:prSet presAssocID="{B4E1B106-AED2-CF42-8FF2-85EB35F14A30}" presName="hierRoot3" presStyleCnt="0"/>
      <dgm:spPr/>
    </dgm:pt>
    <dgm:pt modelId="{8FC980C4-0729-A54B-81AF-298A184E0397}" type="pres">
      <dgm:prSet presAssocID="{B4E1B106-AED2-CF42-8FF2-85EB35F14A30}" presName="composite3" presStyleCnt="0"/>
      <dgm:spPr/>
    </dgm:pt>
    <dgm:pt modelId="{44273C9D-D767-5E4D-9736-BB898121DBF0}" type="pres">
      <dgm:prSet presAssocID="{B4E1B106-AED2-CF42-8FF2-85EB35F14A30}" presName="background3" presStyleLbl="node3" presStyleIdx="1" presStyleCnt="2"/>
      <dgm:spPr/>
    </dgm:pt>
    <dgm:pt modelId="{F4C2144E-74DE-1948-BA01-27FFDE7663F5}" type="pres">
      <dgm:prSet presAssocID="{B4E1B106-AED2-CF42-8FF2-85EB35F14A30}" presName="text3" presStyleLbl="fgAcc3" presStyleIdx="1" presStyleCnt="2">
        <dgm:presLayoutVars>
          <dgm:chPref val="3"/>
        </dgm:presLayoutVars>
      </dgm:prSet>
      <dgm:spPr/>
    </dgm:pt>
    <dgm:pt modelId="{4D8ED5DA-D8E0-2046-BEA4-D3BC67806C1A}" type="pres">
      <dgm:prSet presAssocID="{B4E1B106-AED2-CF42-8FF2-85EB35F14A30}" presName="hierChild4" presStyleCnt="0"/>
      <dgm:spPr/>
    </dgm:pt>
  </dgm:ptLst>
  <dgm:cxnLst>
    <dgm:cxn modelId="{783C380E-FF04-3B44-BD33-D4EBC3933E7E}" srcId="{D0428473-AF82-1C48-85EA-189D5CF16FC6}" destId="{EC90D8DE-6390-714F-A0F1-979D574D9277}" srcOrd="1" destOrd="0" parTransId="{706FC19B-0156-EE49-9C9A-301147D7E08E}" sibTransId="{6D069BB0-5115-8245-B672-88D22E94E067}"/>
    <dgm:cxn modelId="{3F5DF114-8288-7E43-9E0E-EAEC38D02534}" type="presOf" srcId="{12B1B9D1-FC54-3645-93A9-2625CBFAF5B0}" destId="{5E329B00-C802-1D40-AF53-9BD2FB364919}" srcOrd="0" destOrd="0" presId="urn:microsoft.com/office/officeart/2005/8/layout/hierarchy1"/>
    <dgm:cxn modelId="{42312617-154F-E74A-A5A6-CA8D7E983497}" type="presOf" srcId="{1670FEDE-2DEE-574E-91AF-50C6D89C7E8A}" destId="{7AA92CD2-CDA8-F249-B04A-A368A28CEFFF}" srcOrd="0" destOrd="0" presId="urn:microsoft.com/office/officeart/2005/8/layout/hierarchy1"/>
    <dgm:cxn modelId="{94992420-5EDB-4245-9545-A2D5DF213E84}" srcId="{EC90D8DE-6390-714F-A0F1-979D574D9277}" destId="{B4E1B106-AED2-CF42-8FF2-85EB35F14A30}" srcOrd="0" destOrd="0" parTransId="{7D8823E8-A77F-6541-8F11-5F83C13B6968}" sibTransId="{EF8C58BD-C107-C141-919B-2E02B032C578}"/>
    <dgm:cxn modelId="{CD31932F-47C0-5B44-9C3A-18E7312437E5}" type="presOf" srcId="{5315B8A1-B6E8-B543-A0AB-F7673FA04652}" destId="{4D4FE9E4-46B3-5A4D-B077-3377C137FEE4}" srcOrd="0" destOrd="0" presId="urn:microsoft.com/office/officeart/2005/8/layout/hierarchy1"/>
    <dgm:cxn modelId="{6B65F93D-124B-F948-A865-EA95933A51F9}" type="presOf" srcId="{D0428473-AF82-1C48-85EA-189D5CF16FC6}" destId="{E4AD6F78-CF2B-6A4C-B959-119FC39680D4}" srcOrd="0" destOrd="0" presId="urn:microsoft.com/office/officeart/2005/8/layout/hierarchy1"/>
    <dgm:cxn modelId="{7BF50D40-C097-094D-BECF-BB2A0BB1185C}" srcId="{5315B8A1-B6E8-B543-A0AB-F7673FA04652}" destId="{C44576D1-E868-BA40-AE3E-A9DF715D334F}" srcOrd="0" destOrd="0" parTransId="{12B1B9D1-FC54-3645-93A9-2625CBFAF5B0}" sibTransId="{E490ECE2-9573-C24A-B89A-18285AE3A66B}"/>
    <dgm:cxn modelId="{B74B1140-5152-9342-91DD-F7C0303B6D6D}" type="presOf" srcId="{C44576D1-E868-BA40-AE3E-A9DF715D334F}" destId="{8BF54B96-CBF6-A44D-9465-1C7752AE65AA}" srcOrd="0" destOrd="0" presId="urn:microsoft.com/office/officeart/2005/8/layout/hierarchy1"/>
    <dgm:cxn modelId="{CB702245-7B20-5540-8C02-3520D1DB7E77}" srcId="{8FBB1ADF-A9E3-8844-9ADC-C8A9950EC653}" destId="{D0428473-AF82-1C48-85EA-189D5CF16FC6}" srcOrd="0" destOrd="0" parTransId="{D259F374-C046-0842-B909-278C4CABAE09}" sibTransId="{D090A858-5B61-CE47-8BCC-ED00859AC03A}"/>
    <dgm:cxn modelId="{EA5DA669-0B0A-E04C-844D-DA6A3C095B9A}" type="presOf" srcId="{7D8823E8-A77F-6541-8F11-5F83C13B6968}" destId="{D46257E4-D25E-9C4B-A3FE-B972D2F5048E}" srcOrd="0" destOrd="0" presId="urn:microsoft.com/office/officeart/2005/8/layout/hierarchy1"/>
    <dgm:cxn modelId="{6488B651-F6D2-634C-AFFB-249BD9A2DD91}" type="presOf" srcId="{EC90D8DE-6390-714F-A0F1-979D574D9277}" destId="{A6AEBD0D-8A1C-4D4C-9BC1-2F1E08F85E25}" srcOrd="0" destOrd="0" presId="urn:microsoft.com/office/officeart/2005/8/layout/hierarchy1"/>
    <dgm:cxn modelId="{0270065A-06E3-6644-A084-A7D2EAF1E29A}" type="presOf" srcId="{8FBB1ADF-A9E3-8844-9ADC-C8A9950EC653}" destId="{66972004-E252-1840-83FE-032C64CD6A10}" srcOrd="0" destOrd="0" presId="urn:microsoft.com/office/officeart/2005/8/layout/hierarchy1"/>
    <dgm:cxn modelId="{2EF78AB8-922D-3245-8ECA-490E878A90B7}" type="presOf" srcId="{B4E1B106-AED2-CF42-8FF2-85EB35F14A30}" destId="{F4C2144E-74DE-1948-BA01-27FFDE7663F5}" srcOrd="0" destOrd="0" presId="urn:microsoft.com/office/officeart/2005/8/layout/hierarchy1"/>
    <dgm:cxn modelId="{86287BD6-B24E-BC4D-87BF-FCFD8BAF0E9D}" type="presOf" srcId="{706FC19B-0156-EE49-9C9A-301147D7E08E}" destId="{38B852A5-A3DF-064C-9AE2-CA2B981F2636}" srcOrd="0" destOrd="0" presId="urn:microsoft.com/office/officeart/2005/8/layout/hierarchy1"/>
    <dgm:cxn modelId="{9ABC81D8-DEC5-8041-A3AF-53776ACFFBE2}" srcId="{D0428473-AF82-1C48-85EA-189D5CF16FC6}" destId="{5315B8A1-B6E8-B543-A0AB-F7673FA04652}" srcOrd="0" destOrd="0" parTransId="{1670FEDE-2DEE-574E-91AF-50C6D89C7E8A}" sibTransId="{725287E7-EEA8-DF48-8640-D472BBA79DA2}"/>
    <dgm:cxn modelId="{A02DC7BC-11E6-5A4C-87FC-23B5F38DF7EA}" type="presParOf" srcId="{66972004-E252-1840-83FE-032C64CD6A10}" destId="{71020CAF-0D3B-A24C-9166-13D8CDC6DA71}" srcOrd="0" destOrd="0" presId="urn:microsoft.com/office/officeart/2005/8/layout/hierarchy1"/>
    <dgm:cxn modelId="{F03E89CF-81EF-8B4B-958A-7BB51F2FE359}" type="presParOf" srcId="{71020CAF-0D3B-A24C-9166-13D8CDC6DA71}" destId="{7C279E2C-473A-7D43-A472-9830C2C74F45}" srcOrd="0" destOrd="0" presId="urn:microsoft.com/office/officeart/2005/8/layout/hierarchy1"/>
    <dgm:cxn modelId="{A5AA4D1F-D321-924C-8048-134E328441CE}" type="presParOf" srcId="{7C279E2C-473A-7D43-A472-9830C2C74F45}" destId="{D6D44834-150A-4442-92AF-D76379D50428}" srcOrd="0" destOrd="0" presId="urn:microsoft.com/office/officeart/2005/8/layout/hierarchy1"/>
    <dgm:cxn modelId="{321E010A-22DF-D64F-9D41-2647E4F34C60}" type="presParOf" srcId="{7C279E2C-473A-7D43-A472-9830C2C74F45}" destId="{E4AD6F78-CF2B-6A4C-B959-119FC39680D4}" srcOrd="1" destOrd="0" presId="urn:microsoft.com/office/officeart/2005/8/layout/hierarchy1"/>
    <dgm:cxn modelId="{DA42AA30-4478-4544-BFCC-5B30FBE49A3B}" type="presParOf" srcId="{71020CAF-0D3B-A24C-9166-13D8CDC6DA71}" destId="{FC639861-976C-EF4A-9466-891201513BC7}" srcOrd="1" destOrd="0" presId="urn:microsoft.com/office/officeart/2005/8/layout/hierarchy1"/>
    <dgm:cxn modelId="{7DF0A3A8-294E-8342-BDAF-570ACC363051}" type="presParOf" srcId="{FC639861-976C-EF4A-9466-891201513BC7}" destId="{7AA92CD2-CDA8-F249-B04A-A368A28CEFFF}" srcOrd="0" destOrd="0" presId="urn:microsoft.com/office/officeart/2005/8/layout/hierarchy1"/>
    <dgm:cxn modelId="{CC19380F-9D74-2140-8A6B-CE85F29FAC53}" type="presParOf" srcId="{FC639861-976C-EF4A-9466-891201513BC7}" destId="{9A26917C-415D-BB4C-B934-9AD81576C4C5}" srcOrd="1" destOrd="0" presId="urn:microsoft.com/office/officeart/2005/8/layout/hierarchy1"/>
    <dgm:cxn modelId="{47267344-A14B-844C-A6E2-2D1B21636EF5}" type="presParOf" srcId="{9A26917C-415D-BB4C-B934-9AD81576C4C5}" destId="{0CDF72C3-0365-AD46-90DD-512A3063ED65}" srcOrd="0" destOrd="0" presId="urn:microsoft.com/office/officeart/2005/8/layout/hierarchy1"/>
    <dgm:cxn modelId="{1685EED7-20F8-F44B-BFED-AE253CE055E3}" type="presParOf" srcId="{0CDF72C3-0365-AD46-90DD-512A3063ED65}" destId="{3DE346E7-E5E9-3848-8345-E22BD72083D5}" srcOrd="0" destOrd="0" presId="urn:microsoft.com/office/officeart/2005/8/layout/hierarchy1"/>
    <dgm:cxn modelId="{CD312DE0-69B3-D64B-853A-63F871BF9E68}" type="presParOf" srcId="{0CDF72C3-0365-AD46-90DD-512A3063ED65}" destId="{4D4FE9E4-46B3-5A4D-B077-3377C137FEE4}" srcOrd="1" destOrd="0" presId="urn:microsoft.com/office/officeart/2005/8/layout/hierarchy1"/>
    <dgm:cxn modelId="{8756BAF4-E3E7-4246-9AFE-F74CC8B99ED5}" type="presParOf" srcId="{9A26917C-415D-BB4C-B934-9AD81576C4C5}" destId="{D97CD7E2-E7AF-9740-81C8-937A209D5D10}" srcOrd="1" destOrd="0" presId="urn:microsoft.com/office/officeart/2005/8/layout/hierarchy1"/>
    <dgm:cxn modelId="{8BD77183-9C6B-8D4C-A810-3D39D6E9705B}" type="presParOf" srcId="{D97CD7E2-E7AF-9740-81C8-937A209D5D10}" destId="{5E329B00-C802-1D40-AF53-9BD2FB364919}" srcOrd="0" destOrd="0" presId="urn:microsoft.com/office/officeart/2005/8/layout/hierarchy1"/>
    <dgm:cxn modelId="{BEE6687F-D3DD-2F4A-9703-64C8E5E08F7B}" type="presParOf" srcId="{D97CD7E2-E7AF-9740-81C8-937A209D5D10}" destId="{0BFC30E3-11A1-5D45-BBEA-19EDEFD0C569}" srcOrd="1" destOrd="0" presId="urn:microsoft.com/office/officeart/2005/8/layout/hierarchy1"/>
    <dgm:cxn modelId="{9FD5F1DD-97F6-9F47-A3B9-4FAE305B5F39}" type="presParOf" srcId="{0BFC30E3-11A1-5D45-BBEA-19EDEFD0C569}" destId="{4620C6B5-37E0-074A-AB6C-87C9AED3F9BE}" srcOrd="0" destOrd="0" presId="urn:microsoft.com/office/officeart/2005/8/layout/hierarchy1"/>
    <dgm:cxn modelId="{EB633184-8951-724E-93A8-DB8915E17ACC}" type="presParOf" srcId="{4620C6B5-37E0-074A-AB6C-87C9AED3F9BE}" destId="{CD26F3F1-401A-D946-82F4-F19B2D40F47F}" srcOrd="0" destOrd="0" presId="urn:microsoft.com/office/officeart/2005/8/layout/hierarchy1"/>
    <dgm:cxn modelId="{238BAC67-8DF0-7C42-8C7C-BD757E879075}" type="presParOf" srcId="{4620C6B5-37E0-074A-AB6C-87C9AED3F9BE}" destId="{8BF54B96-CBF6-A44D-9465-1C7752AE65AA}" srcOrd="1" destOrd="0" presId="urn:microsoft.com/office/officeart/2005/8/layout/hierarchy1"/>
    <dgm:cxn modelId="{C89F0350-77A6-D247-AD7E-8C00A23E3D5B}" type="presParOf" srcId="{0BFC30E3-11A1-5D45-BBEA-19EDEFD0C569}" destId="{CAF54236-D61C-1046-96D9-B87DCA01084B}" srcOrd="1" destOrd="0" presId="urn:microsoft.com/office/officeart/2005/8/layout/hierarchy1"/>
    <dgm:cxn modelId="{75CE5DC5-DF10-1A46-9D42-EEC9DB9D6844}" type="presParOf" srcId="{FC639861-976C-EF4A-9466-891201513BC7}" destId="{38B852A5-A3DF-064C-9AE2-CA2B981F2636}" srcOrd="2" destOrd="0" presId="urn:microsoft.com/office/officeart/2005/8/layout/hierarchy1"/>
    <dgm:cxn modelId="{EF708273-8DC3-BA48-B0FC-DBB2591DDB90}" type="presParOf" srcId="{FC639861-976C-EF4A-9466-891201513BC7}" destId="{5546B4D6-F450-5943-A7ED-420CEC014CF7}" srcOrd="3" destOrd="0" presId="urn:microsoft.com/office/officeart/2005/8/layout/hierarchy1"/>
    <dgm:cxn modelId="{934D544F-9CB0-AD49-B9F4-CE8F09721138}" type="presParOf" srcId="{5546B4D6-F450-5943-A7ED-420CEC014CF7}" destId="{2F1A23F7-122F-5142-A118-D1CFA443EE31}" srcOrd="0" destOrd="0" presId="urn:microsoft.com/office/officeart/2005/8/layout/hierarchy1"/>
    <dgm:cxn modelId="{1E128590-592E-4F47-A01F-E8F2E2A182A7}" type="presParOf" srcId="{2F1A23F7-122F-5142-A118-D1CFA443EE31}" destId="{84FB88AE-4308-354F-9C94-02CC6191CEB9}" srcOrd="0" destOrd="0" presId="urn:microsoft.com/office/officeart/2005/8/layout/hierarchy1"/>
    <dgm:cxn modelId="{302F6BB1-3E95-5A42-850D-FC3D6A8A5A66}" type="presParOf" srcId="{2F1A23F7-122F-5142-A118-D1CFA443EE31}" destId="{A6AEBD0D-8A1C-4D4C-9BC1-2F1E08F85E25}" srcOrd="1" destOrd="0" presId="urn:microsoft.com/office/officeart/2005/8/layout/hierarchy1"/>
    <dgm:cxn modelId="{653581D7-7930-644C-83E1-FB80B236CAB8}" type="presParOf" srcId="{5546B4D6-F450-5943-A7ED-420CEC014CF7}" destId="{A3C963DF-3DA8-764B-933F-2F0A8880D943}" srcOrd="1" destOrd="0" presId="urn:microsoft.com/office/officeart/2005/8/layout/hierarchy1"/>
    <dgm:cxn modelId="{21C5A23B-D640-3240-A127-CF97E91A8C0A}" type="presParOf" srcId="{A3C963DF-3DA8-764B-933F-2F0A8880D943}" destId="{D46257E4-D25E-9C4B-A3FE-B972D2F5048E}" srcOrd="0" destOrd="0" presId="urn:microsoft.com/office/officeart/2005/8/layout/hierarchy1"/>
    <dgm:cxn modelId="{6F5E5119-C639-A544-80F8-0A585192C269}" type="presParOf" srcId="{A3C963DF-3DA8-764B-933F-2F0A8880D943}" destId="{25E29F80-61D9-5F47-94BA-B6744910865B}" srcOrd="1" destOrd="0" presId="urn:microsoft.com/office/officeart/2005/8/layout/hierarchy1"/>
    <dgm:cxn modelId="{F336CECF-8726-C242-B40F-95DA0FF1557F}" type="presParOf" srcId="{25E29F80-61D9-5F47-94BA-B6744910865B}" destId="{8FC980C4-0729-A54B-81AF-298A184E0397}" srcOrd="0" destOrd="0" presId="urn:microsoft.com/office/officeart/2005/8/layout/hierarchy1"/>
    <dgm:cxn modelId="{FDBC72A0-0A3A-FE43-A0E0-C4CCA87CE659}" type="presParOf" srcId="{8FC980C4-0729-A54B-81AF-298A184E0397}" destId="{44273C9D-D767-5E4D-9736-BB898121DBF0}" srcOrd="0" destOrd="0" presId="urn:microsoft.com/office/officeart/2005/8/layout/hierarchy1"/>
    <dgm:cxn modelId="{559023A4-5E57-BF44-B1E2-057EE07DC162}" type="presParOf" srcId="{8FC980C4-0729-A54B-81AF-298A184E0397}" destId="{F4C2144E-74DE-1948-BA01-27FFDE7663F5}" srcOrd="1" destOrd="0" presId="urn:microsoft.com/office/officeart/2005/8/layout/hierarchy1"/>
    <dgm:cxn modelId="{358FBBF2-3E74-7A4E-9A27-59DAB3444AB1}" type="presParOf" srcId="{25E29F80-61D9-5F47-94BA-B6744910865B}" destId="{4D8ED5DA-D8E0-2046-BEA4-D3BC67806C1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C5AC0-6917-C543-B624-D9CB0ED51128}">
      <dsp:nvSpPr>
        <dsp:cNvPr id="0" name=""/>
        <dsp:cNvSpPr/>
      </dsp:nvSpPr>
      <dsp:spPr>
        <a:xfrm>
          <a:off x="2112" y="0"/>
          <a:ext cx="2073082" cy="4978400"/>
        </a:xfrm>
        <a:prstGeom prst="roundRect">
          <a:avLst>
            <a:gd name="adj" fmla="val 10000"/>
          </a:avLst>
        </a:prstGeom>
        <a:solidFill>
          <a:schemeClr val="accent1">
            <a:tint val="40000"/>
            <a:hueOff val="0"/>
            <a:satOff val="0"/>
            <a:lumOff val="0"/>
            <a:alphaOff val="0"/>
          </a:schemeClr>
        </a:solidFill>
        <a:ln w="19050">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effectLst/>
            </a:rPr>
            <a:t>Channel</a:t>
          </a:r>
        </a:p>
      </dsp:txBody>
      <dsp:txXfrm>
        <a:off x="2112" y="0"/>
        <a:ext cx="2073082" cy="1493520"/>
      </dsp:txXfrm>
    </dsp:sp>
    <dsp:sp modelId="{67929803-14DF-1544-8D2B-323DE6F32F3A}">
      <dsp:nvSpPr>
        <dsp:cNvPr id="0" name=""/>
        <dsp:cNvSpPr/>
      </dsp:nvSpPr>
      <dsp:spPr>
        <a:xfrm>
          <a:off x="152402" y="1447800"/>
          <a:ext cx="1734490" cy="1712662"/>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effectLst>
                <a:outerShdw blurRad="38100" dist="38100" dir="2700000" algn="tl">
                  <a:srgbClr val="000000">
                    <a:alpha val="43137"/>
                  </a:srgbClr>
                </a:outerShdw>
              </a:effectLst>
            </a:rPr>
            <a:t>Wireless networking typically involves broadcast communications, which is far more susceptible to eavesdropping and jamming than wired networks</a:t>
          </a:r>
        </a:p>
      </dsp:txBody>
      <dsp:txXfrm>
        <a:off x="202564" y="1497962"/>
        <a:ext cx="1634166" cy="1612338"/>
      </dsp:txXfrm>
    </dsp:sp>
    <dsp:sp modelId="{2AC36D6D-3FE5-6D44-BDB2-E7B3AF562E88}">
      <dsp:nvSpPr>
        <dsp:cNvPr id="0" name=""/>
        <dsp:cNvSpPr/>
      </dsp:nvSpPr>
      <dsp:spPr>
        <a:xfrm>
          <a:off x="209420" y="3330309"/>
          <a:ext cx="1658466" cy="139901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effectLst>
                <a:outerShdw blurRad="38100" dist="38100" dir="2700000" algn="tl">
                  <a:srgbClr val="000000">
                    <a:alpha val="43137"/>
                  </a:srgbClr>
                </a:outerShdw>
              </a:effectLst>
            </a:rPr>
            <a:t>Wireless networks are also more vulnerable to active attacks that exploit vulnerabilities in communications protocols</a:t>
          </a:r>
        </a:p>
      </dsp:txBody>
      <dsp:txXfrm>
        <a:off x="250396" y="3371285"/>
        <a:ext cx="1576514" cy="1317065"/>
      </dsp:txXfrm>
    </dsp:sp>
    <dsp:sp modelId="{9B5A35BD-4791-FB4F-B56D-AD2780711BE1}">
      <dsp:nvSpPr>
        <dsp:cNvPr id="0" name=""/>
        <dsp:cNvSpPr/>
      </dsp:nvSpPr>
      <dsp:spPr>
        <a:xfrm>
          <a:off x="2230676" y="0"/>
          <a:ext cx="2073082" cy="4978400"/>
        </a:xfrm>
        <a:prstGeom prst="roundRect">
          <a:avLst>
            <a:gd name="adj" fmla="val 10000"/>
          </a:avLst>
        </a:prstGeom>
        <a:solidFill>
          <a:schemeClr val="accent1">
            <a:tint val="40000"/>
            <a:hueOff val="0"/>
            <a:satOff val="0"/>
            <a:lumOff val="0"/>
            <a:alphaOff val="0"/>
          </a:schemeClr>
        </a:solidFill>
        <a:ln w="19050">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effectLst/>
            </a:rPr>
            <a:t>Mobility</a:t>
          </a:r>
        </a:p>
      </dsp:txBody>
      <dsp:txXfrm>
        <a:off x="2230676" y="0"/>
        <a:ext cx="2073082" cy="1493520"/>
      </dsp:txXfrm>
    </dsp:sp>
    <dsp:sp modelId="{DC2651F7-2330-7942-BE36-688BFEEBAAE3}">
      <dsp:nvSpPr>
        <dsp:cNvPr id="0" name=""/>
        <dsp:cNvSpPr/>
      </dsp:nvSpPr>
      <dsp:spPr>
        <a:xfrm>
          <a:off x="2437984" y="1494978"/>
          <a:ext cx="1658466" cy="150105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effectLst>
                <a:outerShdw blurRad="38100" dist="38100" dir="2700000" algn="tl">
                  <a:srgbClr val="000000">
                    <a:alpha val="43137"/>
                  </a:srgbClr>
                </a:outerShdw>
              </a:effectLst>
            </a:rPr>
            <a:t>Wireless devices are far more portable and mobile than wired devices </a:t>
          </a:r>
        </a:p>
      </dsp:txBody>
      <dsp:txXfrm>
        <a:off x="2481948" y="1538942"/>
        <a:ext cx="1570538" cy="1413127"/>
      </dsp:txXfrm>
    </dsp:sp>
    <dsp:sp modelId="{628DA986-683D-C44A-8E27-1838073A0383}">
      <dsp:nvSpPr>
        <dsp:cNvPr id="0" name=""/>
        <dsp:cNvSpPr/>
      </dsp:nvSpPr>
      <dsp:spPr>
        <a:xfrm>
          <a:off x="2437984" y="3226965"/>
          <a:ext cx="1658466" cy="150105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effectLst>
                <a:outerShdw blurRad="38100" dist="38100" dir="2700000" algn="tl">
                  <a:srgbClr val="000000">
                    <a:alpha val="43137"/>
                  </a:srgbClr>
                </a:outerShdw>
              </a:effectLst>
            </a:rPr>
            <a:t>This mobility results in a number of risks</a:t>
          </a:r>
        </a:p>
      </dsp:txBody>
      <dsp:txXfrm>
        <a:off x="2481948" y="3270929"/>
        <a:ext cx="1570538" cy="1413127"/>
      </dsp:txXfrm>
    </dsp:sp>
    <dsp:sp modelId="{E7DFC90C-6F3C-9C48-A13E-218F85B3DF76}">
      <dsp:nvSpPr>
        <dsp:cNvPr id="0" name=""/>
        <dsp:cNvSpPr/>
      </dsp:nvSpPr>
      <dsp:spPr>
        <a:xfrm>
          <a:off x="4459240" y="0"/>
          <a:ext cx="2073082" cy="4978400"/>
        </a:xfrm>
        <a:prstGeom prst="roundRect">
          <a:avLst>
            <a:gd name="adj" fmla="val 10000"/>
          </a:avLst>
        </a:prstGeom>
        <a:solidFill>
          <a:schemeClr val="accent1">
            <a:tint val="40000"/>
            <a:hueOff val="0"/>
            <a:satOff val="0"/>
            <a:lumOff val="0"/>
            <a:alphaOff val="0"/>
          </a:schemeClr>
        </a:solidFill>
        <a:ln w="19050">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effectLst/>
            </a:rPr>
            <a:t>Resources</a:t>
          </a:r>
        </a:p>
      </dsp:txBody>
      <dsp:txXfrm>
        <a:off x="4459240" y="0"/>
        <a:ext cx="2073082" cy="1493520"/>
      </dsp:txXfrm>
    </dsp:sp>
    <dsp:sp modelId="{89E78FAE-E7FC-6F45-9FD5-13656147126F}">
      <dsp:nvSpPr>
        <dsp:cNvPr id="0" name=""/>
        <dsp:cNvSpPr/>
      </dsp:nvSpPr>
      <dsp:spPr>
        <a:xfrm>
          <a:off x="4666548" y="1493520"/>
          <a:ext cx="1658466" cy="323596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effectLst>
                <a:outerShdw blurRad="38100" dist="38100" dir="2700000" algn="tl">
                  <a:srgbClr val="000000">
                    <a:alpha val="43137"/>
                  </a:srgbClr>
                </a:outerShdw>
              </a:effectLst>
            </a:rPr>
            <a:t>Some wireless devices, such as smartphones and tablets, have sophisticated operating systems but limited memory and processing resources with which to counter threats, including denial of service and malware</a:t>
          </a:r>
        </a:p>
      </dsp:txBody>
      <dsp:txXfrm>
        <a:off x="4715123" y="1542095"/>
        <a:ext cx="1561316" cy="3138810"/>
      </dsp:txXfrm>
    </dsp:sp>
    <dsp:sp modelId="{4AEBEE3B-9523-B144-A854-03C26A736C56}">
      <dsp:nvSpPr>
        <dsp:cNvPr id="0" name=""/>
        <dsp:cNvSpPr/>
      </dsp:nvSpPr>
      <dsp:spPr>
        <a:xfrm>
          <a:off x="6687804" y="0"/>
          <a:ext cx="2073082" cy="4978400"/>
        </a:xfrm>
        <a:prstGeom prst="roundRect">
          <a:avLst>
            <a:gd name="adj" fmla="val 10000"/>
          </a:avLst>
        </a:prstGeom>
        <a:solidFill>
          <a:schemeClr val="accent1">
            <a:tint val="40000"/>
            <a:hueOff val="0"/>
            <a:satOff val="0"/>
            <a:lumOff val="0"/>
            <a:alphaOff val="0"/>
          </a:schemeClr>
        </a:solidFill>
        <a:ln w="19050">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effectLst/>
            </a:rPr>
            <a:t>Accessibility</a:t>
          </a:r>
          <a:r>
            <a:rPr lang="en-US" sz="1600" b="1" kern="1200" dirty="0">
              <a:effectLst/>
            </a:rPr>
            <a:t> </a:t>
          </a:r>
        </a:p>
      </dsp:txBody>
      <dsp:txXfrm>
        <a:off x="6687804" y="0"/>
        <a:ext cx="2073082" cy="1493520"/>
      </dsp:txXfrm>
    </dsp:sp>
    <dsp:sp modelId="{DC570445-1816-FD46-B8CF-3D4044D757C8}">
      <dsp:nvSpPr>
        <dsp:cNvPr id="0" name=""/>
        <dsp:cNvSpPr/>
      </dsp:nvSpPr>
      <dsp:spPr>
        <a:xfrm>
          <a:off x="6895112" y="1494978"/>
          <a:ext cx="1658466" cy="150105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effectLst>
                <a:outerShdw blurRad="38100" dist="38100" dir="2700000" algn="tl">
                  <a:srgbClr val="000000">
                    <a:alpha val="43137"/>
                  </a:srgbClr>
                </a:outerShdw>
              </a:effectLst>
            </a:rPr>
            <a:t>Some wireless devices, such as sensors and robots, may be left unattended in remote and/or hostile locations </a:t>
          </a:r>
        </a:p>
      </dsp:txBody>
      <dsp:txXfrm>
        <a:off x="6939076" y="1538942"/>
        <a:ext cx="1570538" cy="1413127"/>
      </dsp:txXfrm>
    </dsp:sp>
    <dsp:sp modelId="{A3AE3916-78BA-B542-BC6D-268AB17643C7}">
      <dsp:nvSpPr>
        <dsp:cNvPr id="0" name=""/>
        <dsp:cNvSpPr/>
      </dsp:nvSpPr>
      <dsp:spPr>
        <a:xfrm>
          <a:off x="6895112" y="3226965"/>
          <a:ext cx="1658466" cy="150105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effectLst>
                <a:outerShdw blurRad="38100" dist="38100" dir="2700000" algn="tl">
                  <a:srgbClr val="000000">
                    <a:alpha val="43137"/>
                  </a:srgbClr>
                </a:outerShdw>
              </a:effectLst>
            </a:rPr>
            <a:t>This greatly increases their vulnerability to physical attacks </a:t>
          </a:r>
        </a:p>
      </dsp:txBody>
      <dsp:txXfrm>
        <a:off x="6939076" y="3270929"/>
        <a:ext cx="1570538" cy="14131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9FBD9-6E4D-8245-9BA6-6BBC54003EDB}">
      <dsp:nvSpPr>
        <dsp:cNvPr id="0" name=""/>
        <dsp:cNvSpPr/>
      </dsp:nvSpPr>
      <dsp:spPr>
        <a:xfrm>
          <a:off x="603652" y="0"/>
          <a:ext cx="5334000" cy="5334000"/>
        </a:xfrm>
        <a:prstGeom prst="triangle">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2F5B5F4A-BF40-8643-8CA0-D6D845181C61}">
      <dsp:nvSpPr>
        <dsp:cNvPr id="0" name=""/>
        <dsp:cNvSpPr/>
      </dsp:nvSpPr>
      <dsp:spPr>
        <a:xfrm>
          <a:off x="2514616" y="1196265"/>
          <a:ext cx="5091089" cy="2220901"/>
        </a:xfrm>
        <a:prstGeom prst="roundRect">
          <a:avLst/>
        </a:prstGeom>
        <a:solidFill>
          <a:schemeClr val="lt1">
            <a:alpha val="90000"/>
            <a:hueOff val="0"/>
            <a:satOff val="0"/>
            <a:lumOff val="0"/>
            <a:alphaOff val="0"/>
          </a:schemeClr>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t>EAP Over LAN (EAPOL) Key Confirmation Key (EAPOL-KCK)</a:t>
          </a:r>
          <a:endParaRPr lang="en-US" sz="1500" kern="1200" dirty="0"/>
        </a:p>
        <a:p>
          <a:pPr marL="114300" lvl="1" indent="-114300" algn="l" defTabSz="666750">
            <a:lnSpc>
              <a:spcPct val="90000"/>
            </a:lnSpc>
            <a:spcBef>
              <a:spcPct val="0"/>
            </a:spcBef>
            <a:spcAft>
              <a:spcPct val="15000"/>
            </a:spcAft>
            <a:buChar char="•"/>
          </a:pPr>
          <a:r>
            <a:rPr lang="en-US" sz="1500" kern="1200" dirty="0"/>
            <a:t>Supports the integrity and data origin authenticity of STA-to-AP control frames during operational setup of an RSN</a:t>
          </a:r>
        </a:p>
        <a:p>
          <a:pPr marL="114300" lvl="1" indent="-114300" algn="l" defTabSz="666750">
            <a:lnSpc>
              <a:spcPct val="90000"/>
            </a:lnSpc>
            <a:spcBef>
              <a:spcPct val="0"/>
            </a:spcBef>
            <a:spcAft>
              <a:spcPct val="15000"/>
            </a:spcAft>
            <a:buChar char="•"/>
          </a:pPr>
          <a:r>
            <a:rPr lang="en-US" sz="1500" kern="1200" dirty="0"/>
            <a:t>It also performs an access control function: proof-of-possession of the PMK</a:t>
          </a:r>
        </a:p>
        <a:p>
          <a:pPr marL="114300" lvl="1" indent="-114300" algn="l" defTabSz="666750">
            <a:lnSpc>
              <a:spcPct val="90000"/>
            </a:lnSpc>
            <a:spcBef>
              <a:spcPct val="0"/>
            </a:spcBef>
            <a:spcAft>
              <a:spcPct val="15000"/>
            </a:spcAft>
            <a:buChar char="•"/>
          </a:pPr>
          <a:r>
            <a:rPr lang="en-US" sz="1500" kern="1200" dirty="0"/>
            <a:t>An entity that possesses the PMK is authorized to use the link</a:t>
          </a:r>
        </a:p>
      </dsp:txBody>
      <dsp:txXfrm>
        <a:off x="2623031" y="1304680"/>
        <a:ext cx="4874259" cy="2004071"/>
      </dsp:txXfrm>
    </dsp:sp>
    <dsp:sp modelId="{565D9650-2929-FC4A-8BEF-802A77FE8785}">
      <dsp:nvSpPr>
        <dsp:cNvPr id="0" name=""/>
        <dsp:cNvSpPr/>
      </dsp:nvSpPr>
      <dsp:spPr>
        <a:xfrm>
          <a:off x="3586782" y="3448558"/>
          <a:ext cx="4327911" cy="860524"/>
        </a:xfrm>
        <a:prstGeom prst="roundRect">
          <a:avLst/>
        </a:prstGeom>
        <a:solidFill>
          <a:schemeClr val="lt1">
            <a:alpha val="90000"/>
            <a:hueOff val="0"/>
            <a:satOff val="0"/>
            <a:lumOff val="0"/>
            <a:alphaOff val="0"/>
          </a:schemeClr>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t>EAPOL Key Encryption Key (EAPOL-KEK)</a:t>
          </a:r>
        </a:p>
        <a:p>
          <a:pPr marL="114300" lvl="1" indent="-114300" algn="l" defTabSz="666750">
            <a:lnSpc>
              <a:spcPct val="90000"/>
            </a:lnSpc>
            <a:spcBef>
              <a:spcPct val="0"/>
            </a:spcBef>
            <a:spcAft>
              <a:spcPct val="15000"/>
            </a:spcAft>
            <a:buChar char="•"/>
          </a:pPr>
          <a:r>
            <a:rPr lang="en-US" sz="1500" kern="1200" dirty="0"/>
            <a:t>Protects the confidentiality of keys and other data during some RSN association procedures</a:t>
          </a:r>
        </a:p>
      </dsp:txBody>
      <dsp:txXfrm>
        <a:off x="3628789" y="3490565"/>
        <a:ext cx="4243897" cy="776510"/>
      </dsp:txXfrm>
    </dsp:sp>
    <dsp:sp modelId="{DE2ED70D-5967-3841-AD73-516C3D773BB2}">
      <dsp:nvSpPr>
        <dsp:cNvPr id="0" name=""/>
        <dsp:cNvSpPr/>
      </dsp:nvSpPr>
      <dsp:spPr>
        <a:xfrm>
          <a:off x="4686299" y="4336404"/>
          <a:ext cx="3467100" cy="860524"/>
        </a:xfrm>
        <a:prstGeom prst="roundRect">
          <a:avLst/>
        </a:prstGeom>
        <a:solidFill>
          <a:schemeClr val="lt1">
            <a:alpha val="90000"/>
            <a:hueOff val="0"/>
            <a:satOff val="0"/>
            <a:lumOff val="0"/>
            <a:alphaOff val="0"/>
          </a:schemeClr>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t>Temporal Key (TK)</a:t>
          </a:r>
        </a:p>
        <a:p>
          <a:pPr marL="114300" lvl="1" indent="-114300" algn="l" defTabSz="666750">
            <a:lnSpc>
              <a:spcPct val="90000"/>
            </a:lnSpc>
            <a:spcBef>
              <a:spcPct val="0"/>
            </a:spcBef>
            <a:spcAft>
              <a:spcPct val="15000"/>
            </a:spcAft>
            <a:buChar char="•"/>
          </a:pPr>
          <a:r>
            <a:rPr lang="en-US" sz="1500" kern="1200" dirty="0"/>
            <a:t>Provides the actual protection for user traffic</a:t>
          </a:r>
        </a:p>
      </dsp:txBody>
      <dsp:txXfrm>
        <a:off x="4728306" y="4378411"/>
        <a:ext cx="3383086" cy="77651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2978B-C028-2048-88F8-8536521D1DE7}">
      <dsp:nvSpPr>
        <dsp:cNvPr id="0" name=""/>
        <dsp:cNvSpPr/>
      </dsp:nvSpPr>
      <dsp:spPr>
        <a:xfrm>
          <a:off x="0" y="381005"/>
          <a:ext cx="2760687" cy="1340196"/>
        </a:xfrm>
        <a:prstGeom prst="roundRect">
          <a:avLst>
            <a:gd name="adj" fmla="val 1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2">
                  <a:lumMod val="10000"/>
                </a:schemeClr>
              </a:solidFill>
            </a:rPr>
            <a:t>Temporal Key Integrity Protocol (TKIP) </a:t>
          </a:r>
        </a:p>
        <a:p>
          <a:pPr marL="0" lvl="0" indent="0" algn="ctr" defTabSz="711200">
            <a:lnSpc>
              <a:spcPct val="90000"/>
            </a:lnSpc>
            <a:spcBef>
              <a:spcPct val="0"/>
            </a:spcBef>
            <a:spcAft>
              <a:spcPct val="35000"/>
            </a:spcAft>
            <a:buNone/>
          </a:pPr>
          <a:r>
            <a:rPr lang="en-US" sz="1400" b="1" kern="1200" dirty="0">
              <a:solidFill>
                <a:schemeClr val="bg2"/>
              </a:solidFill>
            </a:rPr>
            <a:t>Designed to require only software changes to devices that are implemented with WEP</a:t>
          </a:r>
        </a:p>
      </dsp:txBody>
      <dsp:txXfrm>
        <a:off x="39253" y="420258"/>
        <a:ext cx="2682181" cy="1261690"/>
      </dsp:txXfrm>
    </dsp:sp>
    <dsp:sp modelId="{CF21E469-D0FE-F24F-B818-4DDE435CCC45}">
      <dsp:nvSpPr>
        <dsp:cNvPr id="0" name=""/>
        <dsp:cNvSpPr/>
      </dsp:nvSpPr>
      <dsp:spPr>
        <a:xfrm>
          <a:off x="0" y="2512556"/>
          <a:ext cx="2674251" cy="1594238"/>
        </a:xfrm>
        <a:prstGeom prst="roundRect">
          <a:avLst>
            <a:gd name="adj" fmla="val 1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2">
                  <a:lumMod val="10000"/>
                </a:schemeClr>
              </a:solidFill>
            </a:rPr>
            <a:t>Counter Mode-CBC MAC Protocol (CCMP) </a:t>
          </a:r>
        </a:p>
        <a:p>
          <a:pPr marL="0" lvl="0" indent="0" algn="ctr" defTabSz="711200">
            <a:lnSpc>
              <a:spcPct val="90000"/>
            </a:lnSpc>
            <a:spcBef>
              <a:spcPct val="0"/>
            </a:spcBef>
            <a:spcAft>
              <a:spcPct val="35000"/>
            </a:spcAft>
            <a:buNone/>
          </a:pPr>
          <a:r>
            <a:rPr lang="en-US" sz="1400" b="1" kern="1200" dirty="0">
              <a:solidFill>
                <a:schemeClr val="tx2">
                  <a:lumMod val="10000"/>
                </a:schemeClr>
              </a:solidFill>
            </a:rPr>
            <a:t>Intended for newer IEEE 802.11 devices that are equipped with the hardware to support this scheme</a:t>
          </a:r>
        </a:p>
      </dsp:txBody>
      <dsp:txXfrm>
        <a:off x="46694" y="2559250"/>
        <a:ext cx="2580863" cy="1500850"/>
      </dsp:txXfrm>
    </dsp:sp>
    <dsp:sp modelId="{E4F90EFD-2709-8546-AA83-92B50F3BC397}">
      <dsp:nvSpPr>
        <dsp:cNvPr id="0" name=""/>
        <dsp:cNvSpPr/>
      </dsp:nvSpPr>
      <dsp:spPr>
        <a:xfrm rot="18451822">
          <a:off x="2415570" y="2762534"/>
          <a:ext cx="1323793" cy="44473"/>
        </a:xfrm>
        <a:custGeom>
          <a:avLst/>
          <a:gdLst/>
          <a:ahLst/>
          <a:cxnLst/>
          <a:rect l="0" t="0" r="0" b="0"/>
          <a:pathLst>
            <a:path>
              <a:moveTo>
                <a:pt x="0" y="22236"/>
              </a:moveTo>
              <a:lnTo>
                <a:pt x="1323793" y="22236"/>
              </a:lnTo>
            </a:path>
          </a:pathLst>
        </a:custGeom>
        <a:noFill/>
        <a:ln w="12700" cap="flat" cmpd="sng" algn="ctr">
          <a:solidFill>
            <a:schemeClr val="tx2"/>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044372" y="2751676"/>
        <a:ext cx="66189" cy="66189"/>
      </dsp:txXfrm>
    </dsp:sp>
    <dsp:sp modelId="{C3FE01D3-2007-8445-9347-3928E9117DF0}">
      <dsp:nvSpPr>
        <dsp:cNvPr id="0" name=""/>
        <dsp:cNvSpPr/>
      </dsp:nvSpPr>
      <dsp:spPr>
        <a:xfrm>
          <a:off x="3480682" y="1751539"/>
          <a:ext cx="2033311" cy="1016655"/>
        </a:xfrm>
        <a:prstGeom prst="roundRect">
          <a:avLst>
            <a:gd name="adj" fmla="val 1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lumMod val="10000"/>
                </a:schemeClr>
              </a:solidFill>
            </a:rPr>
            <a:t>Provides two services:</a:t>
          </a:r>
        </a:p>
      </dsp:txBody>
      <dsp:txXfrm>
        <a:off x="3510459" y="1781316"/>
        <a:ext cx="1973757" cy="957101"/>
      </dsp:txXfrm>
    </dsp:sp>
    <dsp:sp modelId="{E3E01BA0-D485-5148-9DD3-62EC5B851634}">
      <dsp:nvSpPr>
        <dsp:cNvPr id="0" name=""/>
        <dsp:cNvSpPr/>
      </dsp:nvSpPr>
      <dsp:spPr>
        <a:xfrm rot="18194642">
          <a:off x="5265091" y="1776871"/>
          <a:ext cx="1101840" cy="44473"/>
        </a:xfrm>
        <a:custGeom>
          <a:avLst/>
          <a:gdLst/>
          <a:ahLst/>
          <a:cxnLst/>
          <a:rect l="0" t="0" r="0" b="0"/>
          <a:pathLst>
            <a:path>
              <a:moveTo>
                <a:pt x="0" y="22236"/>
              </a:moveTo>
              <a:lnTo>
                <a:pt x="1101840" y="22236"/>
              </a:lnTo>
            </a:path>
          </a:pathLst>
        </a:custGeom>
        <a:noFill/>
        <a:ln w="12700" cap="flat" cmpd="sng" algn="ctr">
          <a:solidFill>
            <a:schemeClr val="tx2"/>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788466" y="1771562"/>
        <a:ext cx="55092" cy="55092"/>
      </dsp:txXfrm>
    </dsp:sp>
    <dsp:sp modelId="{CCB433A4-930F-244E-B4E8-D182BEAF4511}">
      <dsp:nvSpPr>
        <dsp:cNvPr id="0" name=""/>
        <dsp:cNvSpPr/>
      </dsp:nvSpPr>
      <dsp:spPr>
        <a:xfrm>
          <a:off x="6118030" y="830022"/>
          <a:ext cx="2033311" cy="1016655"/>
        </a:xfrm>
        <a:prstGeom prst="roundRect">
          <a:avLst>
            <a:gd name="adj" fmla="val 1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lumMod val="10000"/>
                </a:schemeClr>
              </a:solidFill>
            </a:rPr>
            <a:t>Message integrity</a:t>
          </a:r>
        </a:p>
      </dsp:txBody>
      <dsp:txXfrm>
        <a:off x="6147807" y="859799"/>
        <a:ext cx="1973757" cy="957101"/>
      </dsp:txXfrm>
    </dsp:sp>
    <dsp:sp modelId="{9FE10CBD-7177-CD4B-BEC2-8FC42AA1993B}">
      <dsp:nvSpPr>
        <dsp:cNvPr id="0" name=""/>
        <dsp:cNvSpPr/>
      </dsp:nvSpPr>
      <dsp:spPr>
        <a:xfrm rot="1674448">
          <a:off x="5474248" y="2397591"/>
          <a:ext cx="683526" cy="44473"/>
        </a:xfrm>
        <a:custGeom>
          <a:avLst/>
          <a:gdLst/>
          <a:ahLst/>
          <a:cxnLst/>
          <a:rect l="0" t="0" r="0" b="0"/>
          <a:pathLst>
            <a:path>
              <a:moveTo>
                <a:pt x="0" y="22236"/>
              </a:moveTo>
              <a:lnTo>
                <a:pt x="683526" y="22236"/>
              </a:lnTo>
            </a:path>
          </a:pathLst>
        </a:custGeom>
        <a:noFill/>
        <a:ln w="12700" cap="flat" cmpd="sng" algn="ctr">
          <a:solidFill>
            <a:schemeClr val="tx2"/>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798924" y="2402739"/>
        <a:ext cx="34176" cy="34176"/>
      </dsp:txXfrm>
    </dsp:sp>
    <dsp:sp modelId="{5D00C8B7-8AB9-6E4F-8644-27A34534F96C}">
      <dsp:nvSpPr>
        <dsp:cNvPr id="0" name=""/>
        <dsp:cNvSpPr/>
      </dsp:nvSpPr>
      <dsp:spPr>
        <a:xfrm>
          <a:off x="6118030" y="2071460"/>
          <a:ext cx="2033311" cy="1016655"/>
        </a:xfrm>
        <a:prstGeom prst="roundRect">
          <a:avLst>
            <a:gd name="adj" fmla="val 1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lumMod val="10000"/>
                </a:schemeClr>
              </a:solidFill>
            </a:rPr>
            <a:t>Data confidentiality</a:t>
          </a:r>
        </a:p>
      </dsp:txBody>
      <dsp:txXfrm>
        <a:off x="6147807" y="2101237"/>
        <a:ext cx="1973757" cy="95710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ECB6D-A646-8F4A-94F4-2A625645C025}">
      <dsp:nvSpPr>
        <dsp:cNvPr id="0" name=""/>
        <dsp:cNvSpPr/>
      </dsp:nvSpPr>
      <dsp:spPr>
        <a:xfrm>
          <a:off x="0" y="38524"/>
          <a:ext cx="7583487" cy="662585"/>
        </a:xfrm>
        <a:prstGeom prst="roundRect">
          <a:avLst/>
        </a:prstGeom>
        <a:solidFill>
          <a:schemeClr val="tx2"/>
        </a:solid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i="0" kern="1200" dirty="0">
              <a:solidFill>
                <a:schemeClr val="tx2">
                  <a:lumMod val="10000"/>
                </a:schemeClr>
              </a:solidFill>
            </a:rPr>
            <a:t>It is available free worldwide in versions that run on a variety of platforms</a:t>
          </a:r>
        </a:p>
      </dsp:txBody>
      <dsp:txXfrm>
        <a:off x="32345" y="70869"/>
        <a:ext cx="7518797" cy="597895"/>
      </dsp:txXfrm>
    </dsp:sp>
    <dsp:sp modelId="{9047F29C-ED91-4844-B37C-A7D79FAC48E5}">
      <dsp:nvSpPr>
        <dsp:cNvPr id="0" name=""/>
        <dsp:cNvSpPr/>
      </dsp:nvSpPr>
      <dsp:spPr>
        <a:xfrm>
          <a:off x="0" y="750070"/>
          <a:ext cx="7583487" cy="662585"/>
        </a:xfrm>
        <a:prstGeom prst="roundRect">
          <a:avLst/>
        </a:prstGeom>
        <a:solidFill>
          <a:schemeClr val="tx2"/>
        </a:solid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i="0" kern="1200" dirty="0">
              <a:solidFill>
                <a:schemeClr val="tx2">
                  <a:lumMod val="10000"/>
                </a:schemeClr>
              </a:solidFill>
            </a:rPr>
            <a:t>The commercial version satisfies users who want a product that comes with vendor support</a:t>
          </a:r>
        </a:p>
      </dsp:txBody>
      <dsp:txXfrm>
        <a:off x="32345" y="782415"/>
        <a:ext cx="7518797" cy="597895"/>
      </dsp:txXfrm>
    </dsp:sp>
    <dsp:sp modelId="{50626430-EBC0-2D49-9D99-5DEE880C586D}">
      <dsp:nvSpPr>
        <dsp:cNvPr id="0" name=""/>
        <dsp:cNvSpPr/>
      </dsp:nvSpPr>
      <dsp:spPr>
        <a:xfrm>
          <a:off x="0" y="1461615"/>
          <a:ext cx="7583487" cy="662585"/>
        </a:xfrm>
        <a:prstGeom prst="roundRect">
          <a:avLst/>
        </a:prstGeom>
        <a:solidFill>
          <a:schemeClr val="tx2"/>
        </a:solid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i="0" kern="1200" dirty="0">
              <a:solidFill>
                <a:schemeClr val="tx2">
                  <a:lumMod val="10000"/>
                </a:schemeClr>
              </a:solidFill>
            </a:rPr>
            <a:t>It is based on algorithms that have survived extensive public review and are considered extremely secure</a:t>
          </a:r>
        </a:p>
      </dsp:txBody>
      <dsp:txXfrm>
        <a:off x="32345" y="1493960"/>
        <a:ext cx="7518797" cy="597895"/>
      </dsp:txXfrm>
    </dsp:sp>
    <dsp:sp modelId="{B223FE5A-4A65-9740-B97C-9E474E7AEA2F}">
      <dsp:nvSpPr>
        <dsp:cNvPr id="0" name=""/>
        <dsp:cNvSpPr/>
      </dsp:nvSpPr>
      <dsp:spPr>
        <a:xfrm>
          <a:off x="0" y="2173161"/>
          <a:ext cx="7583487" cy="662585"/>
        </a:xfrm>
        <a:prstGeom prst="roundRect">
          <a:avLst/>
        </a:prstGeom>
        <a:solidFill>
          <a:schemeClr val="tx2"/>
        </a:solid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i="0" kern="1200" dirty="0">
              <a:solidFill>
                <a:schemeClr val="tx2">
                  <a:lumMod val="10000"/>
                </a:schemeClr>
              </a:solidFill>
            </a:rPr>
            <a:t>It has a wide range of applicability</a:t>
          </a:r>
        </a:p>
      </dsp:txBody>
      <dsp:txXfrm>
        <a:off x="32345" y="2205506"/>
        <a:ext cx="7518797" cy="597895"/>
      </dsp:txXfrm>
    </dsp:sp>
    <dsp:sp modelId="{FF4ABC8F-C24D-2B43-B809-E05BFF717D35}">
      <dsp:nvSpPr>
        <dsp:cNvPr id="0" name=""/>
        <dsp:cNvSpPr/>
      </dsp:nvSpPr>
      <dsp:spPr>
        <a:xfrm>
          <a:off x="0" y="2884707"/>
          <a:ext cx="7583487" cy="662585"/>
        </a:xfrm>
        <a:prstGeom prst="roundRect">
          <a:avLst/>
        </a:prstGeom>
        <a:solidFill>
          <a:schemeClr val="tx2"/>
        </a:solid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i="0" kern="1200" dirty="0">
              <a:solidFill>
                <a:schemeClr val="tx2">
                  <a:lumMod val="10000"/>
                </a:schemeClr>
              </a:solidFill>
            </a:rPr>
            <a:t>It was not developed by, nor is it controlled by, any governmental or standards organization</a:t>
          </a:r>
        </a:p>
      </dsp:txBody>
      <dsp:txXfrm>
        <a:off x="32345" y="2917052"/>
        <a:ext cx="7518797" cy="597895"/>
      </dsp:txXfrm>
    </dsp:sp>
    <dsp:sp modelId="{A4340635-66BD-B040-908E-9A8FE9FCC751}">
      <dsp:nvSpPr>
        <dsp:cNvPr id="0" name=""/>
        <dsp:cNvSpPr/>
      </dsp:nvSpPr>
      <dsp:spPr>
        <a:xfrm>
          <a:off x="0" y="3596252"/>
          <a:ext cx="7583487" cy="662585"/>
        </a:xfrm>
        <a:prstGeom prst="roundRect">
          <a:avLst/>
        </a:prstGeom>
        <a:solidFill>
          <a:schemeClr val="tx2"/>
        </a:solid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i="0" kern="1200" dirty="0">
              <a:solidFill>
                <a:schemeClr val="tx2">
                  <a:lumMod val="10000"/>
                </a:schemeClr>
              </a:solidFill>
            </a:rPr>
            <a:t>Is now on an Internet standards track, however it still has an aura of an antiestablishment endeavor</a:t>
          </a:r>
        </a:p>
      </dsp:txBody>
      <dsp:txXfrm>
        <a:off x="32345" y="3628597"/>
        <a:ext cx="7518797" cy="59789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256E5-E179-9241-BC04-07BA137D65BE}">
      <dsp:nvSpPr>
        <dsp:cNvPr id="0" name=""/>
        <dsp:cNvSpPr/>
      </dsp:nvSpPr>
      <dsp:spPr>
        <a:xfrm>
          <a:off x="0" y="152569"/>
          <a:ext cx="6553200" cy="518400"/>
        </a:xfrm>
        <a:prstGeom prst="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bg2"/>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cs typeface="ＭＳ Ｐゴシック" pitchFamily="-84" charset="-128"/>
            </a:rPr>
            <a:t>In PGP each symmetric key is used only once</a:t>
          </a:r>
          <a:endParaRPr lang="en-US" sz="1800" kern="1200" dirty="0"/>
        </a:p>
      </dsp:txBody>
      <dsp:txXfrm>
        <a:off x="0" y="152569"/>
        <a:ext cx="6553200" cy="518400"/>
      </dsp:txXfrm>
    </dsp:sp>
    <dsp:sp modelId="{CC5D343A-809E-C44E-B9C9-265EA6228B72}">
      <dsp:nvSpPr>
        <dsp:cNvPr id="0" name=""/>
        <dsp:cNvSpPr/>
      </dsp:nvSpPr>
      <dsp:spPr>
        <a:xfrm>
          <a:off x="0" y="670969"/>
          <a:ext cx="6553200" cy="1284660"/>
        </a:xfrm>
        <a:prstGeom prst="rect">
          <a:avLst/>
        </a:prstGeom>
        <a:solidFill>
          <a:schemeClr val="tx2"/>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chemeClr val="tx2">
                  <a:lumMod val="10000"/>
                </a:schemeClr>
              </a:solidFill>
            </a:rPr>
            <a:t>Although referred to as a session key, it is in reality a one-time key</a:t>
          </a:r>
        </a:p>
        <a:p>
          <a:pPr marL="171450" lvl="1" indent="-171450" algn="l" defTabSz="800100">
            <a:lnSpc>
              <a:spcPct val="90000"/>
            </a:lnSpc>
            <a:spcBef>
              <a:spcPct val="0"/>
            </a:spcBef>
            <a:spcAft>
              <a:spcPct val="15000"/>
            </a:spcAft>
            <a:buChar char="•"/>
          </a:pPr>
          <a:r>
            <a:rPr lang="en-US" sz="1800" kern="1200" dirty="0">
              <a:solidFill>
                <a:schemeClr val="tx2">
                  <a:lumMod val="10000"/>
                </a:schemeClr>
              </a:solidFill>
            </a:rPr>
            <a:t>Session key is bound to the message and transmitted with it</a:t>
          </a:r>
        </a:p>
        <a:p>
          <a:pPr marL="171450" lvl="1" indent="-171450" algn="l" defTabSz="800100">
            <a:lnSpc>
              <a:spcPct val="90000"/>
            </a:lnSpc>
            <a:spcBef>
              <a:spcPct val="0"/>
            </a:spcBef>
            <a:spcAft>
              <a:spcPct val="15000"/>
            </a:spcAft>
            <a:buChar char="•"/>
          </a:pPr>
          <a:r>
            <a:rPr lang="en-US" sz="1800" kern="1200" dirty="0">
              <a:solidFill>
                <a:schemeClr val="tx2">
                  <a:lumMod val="10000"/>
                </a:schemeClr>
              </a:solidFill>
            </a:rPr>
            <a:t>To protect the key, it is encrypted with the receiver’s public key</a:t>
          </a:r>
        </a:p>
      </dsp:txBody>
      <dsp:txXfrm>
        <a:off x="0" y="670969"/>
        <a:ext cx="6553200" cy="128466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262C0-0D67-1743-AEEE-A96F8D4FECAD}">
      <dsp:nvSpPr>
        <dsp:cNvPr id="0" name=""/>
        <dsp:cNvSpPr/>
      </dsp:nvSpPr>
      <dsp:spPr>
        <a:xfrm>
          <a:off x="457199" y="0"/>
          <a:ext cx="5181600" cy="3073400"/>
        </a:xfrm>
        <a:prstGeom prst="rightArrow">
          <a:avLst/>
        </a:prstGeom>
        <a:solidFill>
          <a:schemeClr val="tx1"/>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sp>
    <dsp:sp modelId="{B931287F-6B31-744A-B957-E77CC5422750}">
      <dsp:nvSpPr>
        <dsp:cNvPr id="0" name=""/>
        <dsp:cNvSpPr/>
      </dsp:nvSpPr>
      <dsp:spPr>
        <a:xfrm>
          <a:off x="206573" y="922020"/>
          <a:ext cx="1828800" cy="122936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The sender first signs the message with its own private key</a:t>
          </a:r>
        </a:p>
      </dsp:txBody>
      <dsp:txXfrm>
        <a:off x="266585" y="982032"/>
        <a:ext cx="1708776" cy="1109336"/>
      </dsp:txXfrm>
    </dsp:sp>
    <dsp:sp modelId="{1C7E9D8B-E681-224D-B68E-C1D6E0D5DE37}">
      <dsp:nvSpPr>
        <dsp:cNvPr id="0" name=""/>
        <dsp:cNvSpPr/>
      </dsp:nvSpPr>
      <dsp:spPr>
        <a:xfrm>
          <a:off x="2133600" y="922020"/>
          <a:ext cx="1828800" cy="122936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Then encrypts the message with a session key</a:t>
          </a:r>
        </a:p>
      </dsp:txBody>
      <dsp:txXfrm>
        <a:off x="2193612" y="982032"/>
        <a:ext cx="1708776" cy="1109336"/>
      </dsp:txXfrm>
    </dsp:sp>
    <dsp:sp modelId="{D532BAE8-DA51-7D4C-884B-FC2FA30B1506}">
      <dsp:nvSpPr>
        <dsp:cNvPr id="0" name=""/>
        <dsp:cNvSpPr/>
      </dsp:nvSpPr>
      <dsp:spPr>
        <a:xfrm>
          <a:off x="4060626" y="922020"/>
          <a:ext cx="1828800" cy="122936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And finally encrypts the session key with the recipient’s public key</a:t>
          </a:r>
        </a:p>
      </dsp:txBody>
      <dsp:txXfrm>
        <a:off x="4120638" y="982032"/>
        <a:ext cx="1708776" cy="110933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2EDD0A-D6ED-B443-BF90-E534597684EA}">
      <dsp:nvSpPr>
        <dsp:cNvPr id="0" name=""/>
        <dsp:cNvSpPr/>
      </dsp:nvSpPr>
      <dsp:spPr>
        <a:xfrm rot="1492266">
          <a:off x="564535" y="1001258"/>
          <a:ext cx="2933381" cy="211687"/>
        </a:xfrm>
        <a:prstGeom prst="rect">
          <a:avLst/>
        </a:prstGeom>
        <a:blipFill rotWithShape="0">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D88A49EB-D5FA-234A-B3FA-8E36AA1E94C1}">
      <dsp:nvSpPr>
        <dsp:cNvPr id="0" name=""/>
        <dsp:cNvSpPr/>
      </dsp:nvSpPr>
      <dsp:spPr>
        <a:xfrm>
          <a:off x="222429" y="0"/>
          <a:ext cx="2352079" cy="167587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Five new message header fields are defined, which may be included in an RFC 5322 header; these fields provide information about the body of the message</a:t>
          </a:r>
        </a:p>
      </dsp:txBody>
      <dsp:txXfrm>
        <a:off x="271514" y="49085"/>
        <a:ext cx="2253909" cy="1577700"/>
      </dsp:txXfrm>
    </dsp:sp>
    <dsp:sp modelId="{858B011A-8BBE-EA4A-97B2-6087F43B238D}">
      <dsp:nvSpPr>
        <dsp:cNvPr id="0" name=""/>
        <dsp:cNvSpPr/>
      </dsp:nvSpPr>
      <dsp:spPr>
        <a:xfrm rot="8979029">
          <a:off x="808731" y="2320396"/>
          <a:ext cx="2749256" cy="211687"/>
        </a:xfrm>
        <a:prstGeom prst="rect">
          <a:avLst/>
        </a:prstGeom>
        <a:blipFill rotWithShape="0">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0292642D-2021-0C47-AED0-82DF5CC7DE13}">
      <dsp:nvSpPr>
        <dsp:cNvPr id="0" name=""/>
        <dsp:cNvSpPr/>
      </dsp:nvSpPr>
      <dsp:spPr>
        <a:xfrm>
          <a:off x="2891475" y="1375192"/>
          <a:ext cx="2352079" cy="141124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A number of content formats are defined, thus standardizing representations that support multimedia electronic mail</a:t>
          </a:r>
        </a:p>
      </dsp:txBody>
      <dsp:txXfrm>
        <a:off x="2932809" y="1416526"/>
        <a:ext cx="2269411" cy="1328579"/>
      </dsp:txXfrm>
    </dsp:sp>
    <dsp:sp modelId="{078E16F4-C4C7-4C41-A536-8EBA4BCB1BFE}">
      <dsp:nvSpPr>
        <dsp:cNvPr id="0" name=""/>
        <dsp:cNvSpPr/>
      </dsp:nvSpPr>
      <dsp:spPr>
        <a:xfrm>
          <a:off x="518979" y="2779752"/>
          <a:ext cx="2352079" cy="141124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Transfer encodings are defined that enable the conversion of any content format into a form that is protected from alteration by the mail system</a:t>
          </a:r>
        </a:p>
      </dsp:txBody>
      <dsp:txXfrm>
        <a:off x="560313" y="2821086"/>
        <a:ext cx="2269411" cy="132857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70F2D5-B98B-CE44-9C25-1EFDE028763E}">
      <dsp:nvSpPr>
        <dsp:cNvPr id="0" name=""/>
        <dsp:cNvSpPr/>
      </dsp:nvSpPr>
      <dsp:spPr>
        <a:xfrm>
          <a:off x="0" y="338617"/>
          <a:ext cx="8534400"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70764" rIns="662364"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Must have the parameter value 1.0</a:t>
          </a:r>
        </a:p>
        <a:p>
          <a:pPr marL="114300" lvl="1" indent="-114300" algn="l" defTabSz="577850" rtl="0">
            <a:lnSpc>
              <a:spcPct val="90000"/>
            </a:lnSpc>
            <a:spcBef>
              <a:spcPct val="0"/>
            </a:spcBef>
            <a:spcAft>
              <a:spcPct val="15000"/>
            </a:spcAft>
            <a:buChar char="•"/>
          </a:pPr>
          <a:r>
            <a:rPr lang="en-US" sz="1300" kern="1200" dirty="0"/>
            <a:t>This field indicates that the message conforms to RFCs 2045 and 2046</a:t>
          </a:r>
        </a:p>
      </dsp:txBody>
      <dsp:txXfrm>
        <a:off x="0" y="338617"/>
        <a:ext cx="8534400" cy="737100"/>
      </dsp:txXfrm>
    </dsp:sp>
    <dsp:sp modelId="{F3CA23DE-DCA7-8A4B-85EC-47D5EDFB354E}">
      <dsp:nvSpPr>
        <dsp:cNvPr id="0" name=""/>
        <dsp:cNvSpPr/>
      </dsp:nvSpPr>
      <dsp:spPr>
        <a:xfrm>
          <a:off x="426720" y="146737"/>
          <a:ext cx="2164110" cy="38376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marL="0" lvl="0" indent="0" algn="l" defTabSz="800100" rtl="0">
            <a:lnSpc>
              <a:spcPct val="90000"/>
            </a:lnSpc>
            <a:spcBef>
              <a:spcPct val="0"/>
            </a:spcBef>
            <a:spcAft>
              <a:spcPct val="35000"/>
            </a:spcAft>
            <a:buNone/>
          </a:pPr>
          <a:r>
            <a:rPr lang="en-US" sz="1800" kern="1200" dirty="0"/>
            <a:t>MIME-Version</a:t>
          </a:r>
        </a:p>
      </dsp:txBody>
      <dsp:txXfrm>
        <a:off x="445454" y="165471"/>
        <a:ext cx="2126642" cy="346292"/>
      </dsp:txXfrm>
    </dsp:sp>
    <dsp:sp modelId="{E8BFF411-F451-A341-8D87-49C77FF491D5}">
      <dsp:nvSpPr>
        <dsp:cNvPr id="0" name=""/>
        <dsp:cNvSpPr/>
      </dsp:nvSpPr>
      <dsp:spPr>
        <a:xfrm>
          <a:off x="0" y="1337797"/>
          <a:ext cx="8534400" cy="8804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70764" rIns="662364"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Describes the data contained in the body with sufficient detail that the receiving user agent can pick an appropriate agent or mechanism to represent the data to the user or otherwise deal with the data in an appropriate manner</a:t>
          </a:r>
        </a:p>
      </dsp:txBody>
      <dsp:txXfrm>
        <a:off x="0" y="1337797"/>
        <a:ext cx="8534400" cy="880425"/>
      </dsp:txXfrm>
    </dsp:sp>
    <dsp:sp modelId="{9D394F1D-EBFB-3948-A773-BA9E32EB8A2D}">
      <dsp:nvSpPr>
        <dsp:cNvPr id="0" name=""/>
        <dsp:cNvSpPr/>
      </dsp:nvSpPr>
      <dsp:spPr>
        <a:xfrm>
          <a:off x="426720" y="1145917"/>
          <a:ext cx="2468848" cy="38376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marL="0" lvl="0" indent="0" algn="l" defTabSz="800100" rtl="0">
            <a:lnSpc>
              <a:spcPct val="90000"/>
            </a:lnSpc>
            <a:spcBef>
              <a:spcPct val="0"/>
            </a:spcBef>
            <a:spcAft>
              <a:spcPct val="35000"/>
            </a:spcAft>
            <a:buNone/>
          </a:pPr>
          <a:r>
            <a:rPr lang="en-US" sz="1800" kern="1200" dirty="0"/>
            <a:t>Content-Type</a:t>
          </a:r>
        </a:p>
      </dsp:txBody>
      <dsp:txXfrm>
        <a:off x="445454" y="1164651"/>
        <a:ext cx="2431380" cy="346292"/>
      </dsp:txXfrm>
    </dsp:sp>
    <dsp:sp modelId="{65D12871-84DA-1740-9B7A-B977929B67B0}">
      <dsp:nvSpPr>
        <dsp:cNvPr id="0" name=""/>
        <dsp:cNvSpPr/>
      </dsp:nvSpPr>
      <dsp:spPr>
        <a:xfrm>
          <a:off x="0" y="2480302"/>
          <a:ext cx="8534400" cy="716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70764" rIns="662364"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Indicates the type of transformation that has been used to represent the body of the message in a way that is acceptable for mail transport</a:t>
          </a:r>
        </a:p>
      </dsp:txBody>
      <dsp:txXfrm>
        <a:off x="0" y="2480302"/>
        <a:ext cx="8534400" cy="716625"/>
      </dsp:txXfrm>
    </dsp:sp>
    <dsp:sp modelId="{68DCEE62-EEE0-0F46-AD28-366444FAC71E}">
      <dsp:nvSpPr>
        <dsp:cNvPr id="0" name=""/>
        <dsp:cNvSpPr/>
      </dsp:nvSpPr>
      <dsp:spPr>
        <a:xfrm>
          <a:off x="426720" y="2288422"/>
          <a:ext cx="3840497" cy="38376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marL="0" lvl="0" indent="0" algn="l" defTabSz="800100" rtl="0">
            <a:lnSpc>
              <a:spcPct val="90000"/>
            </a:lnSpc>
            <a:spcBef>
              <a:spcPct val="0"/>
            </a:spcBef>
            <a:spcAft>
              <a:spcPct val="35000"/>
            </a:spcAft>
            <a:buNone/>
          </a:pPr>
          <a:r>
            <a:rPr lang="en-US" sz="1800" kern="1200" dirty="0"/>
            <a:t>Content-Transfer-Encoding</a:t>
          </a:r>
        </a:p>
      </dsp:txBody>
      <dsp:txXfrm>
        <a:off x="445454" y="2307156"/>
        <a:ext cx="3803029" cy="346292"/>
      </dsp:txXfrm>
    </dsp:sp>
    <dsp:sp modelId="{ECB79F2C-3DB5-E846-95BD-E5064A03373D}">
      <dsp:nvSpPr>
        <dsp:cNvPr id="0" name=""/>
        <dsp:cNvSpPr/>
      </dsp:nvSpPr>
      <dsp:spPr>
        <a:xfrm>
          <a:off x="0" y="3459007"/>
          <a:ext cx="8534400" cy="54258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70764" rIns="662364"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Used to identify MIME entities uniquely in multiple contexts</a:t>
          </a:r>
        </a:p>
      </dsp:txBody>
      <dsp:txXfrm>
        <a:off x="0" y="3459007"/>
        <a:ext cx="8534400" cy="542587"/>
      </dsp:txXfrm>
    </dsp:sp>
    <dsp:sp modelId="{55DCFBF2-A92B-2D49-8E14-712808571A32}">
      <dsp:nvSpPr>
        <dsp:cNvPr id="0" name=""/>
        <dsp:cNvSpPr/>
      </dsp:nvSpPr>
      <dsp:spPr>
        <a:xfrm>
          <a:off x="426720" y="3267127"/>
          <a:ext cx="2316449" cy="38376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marL="0" lvl="0" indent="0" algn="l" defTabSz="800100" rtl="0">
            <a:lnSpc>
              <a:spcPct val="90000"/>
            </a:lnSpc>
            <a:spcBef>
              <a:spcPct val="0"/>
            </a:spcBef>
            <a:spcAft>
              <a:spcPct val="35000"/>
            </a:spcAft>
            <a:buNone/>
          </a:pPr>
          <a:r>
            <a:rPr lang="en-US" sz="1800" kern="1200" dirty="0"/>
            <a:t>Content-ID</a:t>
          </a:r>
        </a:p>
      </dsp:txBody>
      <dsp:txXfrm>
        <a:off x="445454" y="3285861"/>
        <a:ext cx="2278981" cy="346292"/>
      </dsp:txXfrm>
    </dsp:sp>
    <dsp:sp modelId="{7052E4C0-0365-DF4E-996C-A00169E89A13}">
      <dsp:nvSpPr>
        <dsp:cNvPr id="0" name=""/>
        <dsp:cNvSpPr/>
      </dsp:nvSpPr>
      <dsp:spPr>
        <a:xfrm>
          <a:off x="0" y="4263675"/>
          <a:ext cx="8534400" cy="54258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70764" rIns="662364"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 text description of the object with the body;  this is useful when the object is not readable</a:t>
          </a:r>
        </a:p>
      </dsp:txBody>
      <dsp:txXfrm>
        <a:off x="0" y="4263675"/>
        <a:ext cx="8534400" cy="542587"/>
      </dsp:txXfrm>
    </dsp:sp>
    <dsp:sp modelId="{AFA02130-531F-2541-A40D-4D4C90AABF70}">
      <dsp:nvSpPr>
        <dsp:cNvPr id="0" name=""/>
        <dsp:cNvSpPr/>
      </dsp:nvSpPr>
      <dsp:spPr>
        <a:xfrm>
          <a:off x="426720" y="4071795"/>
          <a:ext cx="2926104" cy="38376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marL="0" lvl="0" indent="0" algn="l" defTabSz="800100" rtl="0">
            <a:lnSpc>
              <a:spcPct val="90000"/>
            </a:lnSpc>
            <a:spcBef>
              <a:spcPct val="0"/>
            </a:spcBef>
            <a:spcAft>
              <a:spcPct val="35000"/>
            </a:spcAft>
            <a:buNone/>
          </a:pPr>
          <a:r>
            <a:rPr lang="en-US" sz="1800" kern="1200" dirty="0"/>
            <a:t>Content-Description</a:t>
          </a:r>
        </a:p>
      </dsp:txBody>
      <dsp:txXfrm>
        <a:off x="445454" y="4090529"/>
        <a:ext cx="2888636" cy="34629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1B1F3-AC32-C240-AFB6-88C711BEA5C3}">
      <dsp:nvSpPr>
        <dsp:cNvPr id="0" name=""/>
        <dsp:cNvSpPr/>
      </dsp:nvSpPr>
      <dsp:spPr>
        <a:xfrm rot="16200000">
          <a:off x="933450" y="-933450"/>
          <a:ext cx="2438400" cy="4305300"/>
        </a:xfrm>
        <a:prstGeom prst="round1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666750" rtl="0">
            <a:lnSpc>
              <a:spcPct val="90000"/>
            </a:lnSpc>
            <a:spcBef>
              <a:spcPct val="0"/>
            </a:spcBef>
            <a:spcAft>
              <a:spcPct val="35000"/>
            </a:spcAft>
            <a:buNone/>
          </a:pPr>
          <a:r>
            <a:rPr lang="en-US" sz="1500" b="1" i="0" kern="1200" dirty="0"/>
            <a:t>Enveloped data</a:t>
          </a:r>
        </a:p>
        <a:p>
          <a:pPr marL="114300" lvl="1" indent="-114300" algn="l" defTabSz="666750" rtl="0">
            <a:lnSpc>
              <a:spcPct val="90000"/>
            </a:lnSpc>
            <a:spcBef>
              <a:spcPct val="0"/>
            </a:spcBef>
            <a:spcAft>
              <a:spcPct val="15000"/>
            </a:spcAft>
            <a:buChar char="•"/>
          </a:pPr>
          <a:r>
            <a:rPr lang="en-US" sz="1500" b="1" i="0" kern="1200" dirty="0"/>
            <a:t>Consists of encrypted content of any type and encrypted content encryption keys for one or more recipients</a:t>
          </a:r>
        </a:p>
      </dsp:txBody>
      <dsp:txXfrm rot="5400000">
        <a:off x="-1" y="1"/>
        <a:ext cx="4305300" cy="1828800"/>
      </dsp:txXfrm>
    </dsp:sp>
    <dsp:sp modelId="{2153AE21-EA9E-AF4D-8F47-2E16FCCB6048}">
      <dsp:nvSpPr>
        <dsp:cNvPr id="0" name=""/>
        <dsp:cNvSpPr/>
      </dsp:nvSpPr>
      <dsp:spPr>
        <a:xfrm>
          <a:off x="4305300" y="0"/>
          <a:ext cx="4305300" cy="2438400"/>
        </a:xfrm>
        <a:prstGeom prst="round1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666750" rtl="0">
            <a:lnSpc>
              <a:spcPct val="90000"/>
            </a:lnSpc>
            <a:spcBef>
              <a:spcPct val="0"/>
            </a:spcBef>
            <a:spcAft>
              <a:spcPct val="35000"/>
            </a:spcAft>
            <a:buNone/>
          </a:pPr>
          <a:r>
            <a:rPr lang="en-US" sz="1500" b="1" i="0" kern="1200" dirty="0"/>
            <a:t>Signed data</a:t>
          </a:r>
        </a:p>
        <a:p>
          <a:pPr marL="114300" lvl="1" indent="-114300" algn="l" defTabSz="666750" rtl="0">
            <a:lnSpc>
              <a:spcPct val="90000"/>
            </a:lnSpc>
            <a:spcBef>
              <a:spcPct val="0"/>
            </a:spcBef>
            <a:spcAft>
              <a:spcPct val="15000"/>
            </a:spcAft>
            <a:buChar char="•"/>
          </a:pPr>
          <a:r>
            <a:rPr lang="en-US" sz="1500" b="1" i="0" kern="1200" dirty="0"/>
            <a:t>A digital signature is formed by taking the message digest of the content to be signed and then encrypting that with the private key of the signer</a:t>
          </a:r>
        </a:p>
        <a:p>
          <a:pPr marL="114300" lvl="1" indent="-114300" algn="l" defTabSz="666750" rtl="0">
            <a:lnSpc>
              <a:spcPct val="90000"/>
            </a:lnSpc>
            <a:spcBef>
              <a:spcPct val="0"/>
            </a:spcBef>
            <a:spcAft>
              <a:spcPct val="15000"/>
            </a:spcAft>
            <a:buChar char="•"/>
          </a:pPr>
          <a:r>
            <a:rPr lang="en-US" sz="1500" b="1" i="0" kern="1200" dirty="0"/>
            <a:t>The content plus signature are then encoded using base64 encoding</a:t>
          </a:r>
        </a:p>
        <a:p>
          <a:pPr marL="114300" lvl="1" indent="-114300" algn="l" defTabSz="666750" rtl="0">
            <a:lnSpc>
              <a:spcPct val="90000"/>
            </a:lnSpc>
            <a:spcBef>
              <a:spcPct val="0"/>
            </a:spcBef>
            <a:spcAft>
              <a:spcPct val="15000"/>
            </a:spcAft>
            <a:buChar char="•"/>
          </a:pPr>
          <a:r>
            <a:rPr lang="en-US" sz="1500" b="1" i="0" kern="1200" dirty="0"/>
            <a:t>A signed data message can only be viewed by a recipient with S/MIME capability</a:t>
          </a:r>
        </a:p>
      </dsp:txBody>
      <dsp:txXfrm>
        <a:off x="4305300" y="0"/>
        <a:ext cx="4305300" cy="1828800"/>
      </dsp:txXfrm>
    </dsp:sp>
    <dsp:sp modelId="{799CB885-93D8-9543-B22B-D79A744F5B64}">
      <dsp:nvSpPr>
        <dsp:cNvPr id="0" name=""/>
        <dsp:cNvSpPr/>
      </dsp:nvSpPr>
      <dsp:spPr>
        <a:xfrm rot="10800000">
          <a:off x="0" y="2438400"/>
          <a:ext cx="4305300" cy="2438400"/>
        </a:xfrm>
        <a:prstGeom prst="round1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666750" rtl="0">
            <a:lnSpc>
              <a:spcPct val="90000"/>
            </a:lnSpc>
            <a:spcBef>
              <a:spcPct val="0"/>
            </a:spcBef>
            <a:spcAft>
              <a:spcPct val="35000"/>
            </a:spcAft>
            <a:buNone/>
          </a:pPr>
          <a:r>
            <a:rPr lang="en-US" sz="1500" b="1" i="0" kern="1200" dirty="0"/>
            <a:t>Clear-signed data</a:t>
          </a:r>
        </a:p>
        <a:p>
          <a:pPr marL="114300" lvl="1" indent="-114300" algn="l" defTabSz="666750" rtl="0">
            <a:lnSpc>
              <a:spcPct val="90000"/>
            </a:lnSpc>
            <a:spcBef>
              <a:spcPct val="0"/>
            </a:spcBef>
            <a:spcAft>
              <a:spcPct val="15000"/>
            </a:spcAft>
            <a:buChar char="•"/>
          </a:pPr>
          <a:r>
            <a:rPr lang="en-US" sz="1500" b="1" i="0" kern="1200" dirty="0"/>
            <a:t>Only the digital signature is encoded using base64</a:t>
          </a:r>
        </a:p>
        <a:p>
          <a:pPr marL="114300" lvl="1" indent="-114300" algn="l" defTabSz="666750" rtl="0">
            <a:lnSpc>
              <a:spcPct val="90000"/>
            </a:lnSpc>
            <a:spcBef>
              <a:spcPct val="0"/>
            </a:spcBef>
            <a:spcAft>
              <a:spcPct val="15000"/>
            </a:spcAft>
            <a:buChar char="•"/>
          </a:pPr>
          <a:r>
            <a:rPr lang="en-US" sz="1500" b="1" i="0" kern="1200" dirty="0"/>
            <a:t>As a result recipients without S/MIME capability can view the message content, although they cannot verify the signature</a:t>
          </a:r>
        </a:p>
      </dsp:txBody>
      <dsp:txXfrm rot="10800000">
        <a:off x="0" y="3047999"/>
        <a:ext cx="4305300" cy="1828800"/>
      </dsp:txXfrm>
    </dsp:sp>
    <dsp:sp modelId="{E7B5E7DB-A3B3-6843-BFC1-49650FBE65D4}">
      <dsp:nvSpPr>
        <dsp:cNvPr id="0" name=""/>
        <dsp:cNvSpPr/>
      </dsp:nvSpPr>
      <dsp:spPr>
        <a:xfrm rot="5400000">
          <a:off x="5238750" y="1504950"/>
          <a:ext cx="2438400" cy="4305300"/>
        </a:xfrm>
        <a:prstGeom prst="round1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666750" rtl="0">
            <a:lnSpc>
              <a:spcPct val="90000"/>
            </a:lnSpc>
            <a:spcBef>
              <a:spcPct val="0"/>
            </a:spcBef>
            <a:spcAft>
              <a:spcPct val="35000"/>
            </a:spcAft>
            <a:buNone/>
          </a:pPr>
          <a:r>
            <a:rPr lang="en-US" sz="1500" b="1" i="0" kern="1200" dirty="0"/>
            <a:t>Signed and enveloped data</a:t>
          </a:r>
        </a:p>
        <a:p>
          <a:pPr marL="114300" lvl="1" indent="-114300" algn="l" defTabSz="666750" rtl="0">
            <a:lnSpc>
              <a:spcPct val="90000"/>
            </a:lnSpc>
            <a:spcBef>
              <a:spcPct val="0"/>
            </a:spcBef>
            <a:spcAft>
              <a:spcPct val="15000"/>
            </a:spcAft>
            <a:buChar char="•"/>
          </a:pPr>
          <a:r>
            <a:rPr lang="en-US" sz="1500" b="1" i="0" kern="1200" dirty="0"/>
            <a:t>Signed-only and encrypted-only entities may be nested, so that encrypted data may be signed and signed data or clear-signed data may be encrypted</a:t>
          </a:r>
        </a:p>
      </dsp:txBody>
      <dsp:txXfrm rot="-5400000">
        <a:off x="4305300" y="3048000"/>
        <a:ext cx="4305300" cy="1828800"/>
      </dsp:txXfrm>
    </dsp:sp>
    <dsp:sp modelId="{ADC1D07E-D5C9-1B45-A557-FB28CAF09163}">
      <dsp:nvSpPr>
        <dsp:cNvPr id="0" name=""/>
        <dsp:cNvSpPr/>
      </dsp:nvSpPr>
      <dsp:spPr>
        <a:xfrm>
          <a:off x="2895594" y="2292949"/>
          <a:ext cx="2358572" cy="831250"/>
        </a:xfrm>
        <a:prstGeom prst="roundRect">
          <a:avLst/>
        </a:prstGeom>
        <a:solidFill>
          <a:schemeClr val="tx2"/>
        </a:solid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i="0" kern="1200" dirty="0">
              <a:solidFill>
                <a:schemeClr val="tx2">
                  <a:lumMod val="10000"/>
                </a:schemeClr>
              </a:solidFill>
            </a:rPr>
            <a:t>S/MIME</a:t>
          </a:r>
        </a:p>
      </dsp:txBody>
      <dsp:txXfrm>
        <a:off x="2936172" y="2333527"/>
        <a:ext cx="2277416" cy="75009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241FA-7A3B-2540-99A4-A6418DDD1EA1}">
      <dsp:nvSpPr>
        <dsp:cNvPr id="0" name=""/>
        <dsp:cNvSpPr/>
      </dsp:nvSpPr>
      <dsp:spPr>
        <a:xfrm>
          <a:off x="0" y="0"/>
          <a:ext cx="6644640" cy="100584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dirty="0"/>
            <a:t>Generate a pseudorandom session key for a particular symmetric encryption algorithm</a:t>
          </a:r>
        </a:p>
      </dsp:txBody>
      <dsp:txXfrm>
        <a:off x="0" y="0"/>
        <a:ext cx="5533186" cy="1005840"/>
      </dsp:txXfrm>
    </dsp:sp>
    <dsp:sp modelId="{22ADCE59-A6D1-984D-BF84-74718F412EC1}">
      <dsp:nvSpPr>
        <dsp:cNvPr id="0" name=""/>
        <dsp:cNvSpPr/>
      </dsp:nvSpPr>
      <dsp:spPr>
        <a:xfrm>
          <a:off x="556488" y="1188720"/>
          <a:ext cx="6644640" cy="100584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dirty="0"/>
            <a:t>For each recipient, encrypt the session key with the recipient’s public RSA key</a:t>
          </a:r>
        </a:p>
      </dsp:txBody>
      <dsp:txXfrm>
        <a:off x="556488" y="1188720"/>
        <a:ext cx="5434355" cy="1005840"/>
      </dsp:txXfrm>
    </dsp:sp>
    <dsp:sp modelId="{A7C405DB-DC2C-E540-914D-23DD9BB65F79}">
      <dsp:nvSpPr>
        <dsp:cNvPr id="0" name=""/>
        <dsp:cNvSpPr/>
      </dsp:nvSpPr>
      <dsp:spPr>
        <a:xfrm>
          <a:off x="1104671" y="2377440"/>
          <a:ext cx="6644640" cy="100584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dirty="0"/>
            <a:t>For each recipient, prepare a block known as </a:t>
          </a:r>
          <a:r>
            <a:rPr lang="en-US" sz="1500" b="1" i="0" kern="1200" dirty="0">
              <a:latin typeface="Courier New"/>
              <a:cs typeface="Courier New"/>
            </a:rPr>
            <a:t>RecipientInfo </a:t>
          </a:r>
          <a:r>
            <a:rPr lang="en-US" sz="1500" b="1" i="0" kern="1200" dirty="0">
              <a:cs typeface="Courier New"/>
            </a:rPr>
            <a:t>that contains an identifier of the recipient’s public-key certificate, an identifier of the algorithm used to encrypt the session key, and the encrypted session key</a:t>
          </a:r>
        </a:p>
      </dsp:txBody>
      <dsp:txXfrm>
        <a:off x="1104671" y="2377440"/>
        <a:ext cx="5442661" cy="1005840"/>
      </dsp:txXfrm>
    </dsp:sp>
    <dsp:sp modelId="{D3171E81-8DA9-F04B-85CE-0B54B5DF11AD}">
      <dsp:nvSpPr>
        <dsp:cNvPr id="0" name=""/>
        <dsp:cNvSpPr/>
      </dsp:nvSpPr>
      <dsp:spPr>
        <a:xfrm>
          <a:off x="1661159" y="3566160"/>
          <a:ext cx="6644640" cy="100584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dirty="0">
              <a:cs typeface="Courier New"/>
            </a:rPr>
            <a:t>Encrypt the message content with the session key</a:t>
          </a:r>
          <a:r>
            <a:rPr lang="en-US" sz="1500" b="1" i="0" kern="1200" dirty="0"/>
            <a:t> </a:t>
          </a:r>
        </a:p>
      </dsp:txBody>
      <dsp:txXfrm>
        <a:off x="1661159" y="3566160"/>
        <a:ext cx="5434355" cy="1005840"/>
      </dsp:txXfrm>
    </dsp:sp>
    <dsp:sp modelId="{4F1B002C-C953-264E-AD33-8E894E64E173}">
      <dsp:nvSpPr>
        <dsp:cNvPr id="0" name=""/>
        <dsp:cNvSpPr/>
      </dsp:nvSpPr>
      <dsp:spPr>
        <a:xfrm>
          <a:off x="5990844" y="770382"/>
          <a:ext cx="653796" cy="653796"/>
        </a:xfrm>
        <a:prstGeom prst="downArrow">
          <a:avLst>
            <a:gd name="adj1" fmla="val 55000"/>
            <a:gd name="adj2" fmla="val 45000"/>
          </a:avLst>
        </a:prstGeom>
        <a:solidFill>
          <a:schemeClr val="tx2"/>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dirty="0"/>
        </a:p>
      </dsp:txBody>
      <dsp:txXfrm>
        <a:off x="5990844" y="770382"/>
        <a:ext cx="653796" cy="653796"/>
      </dsp:txXfrm>
    </dsp:sp>
    <dsp:sp modelId="{B57C5CB7-9E23-374F-9AD0-A772CEA91AF0}">
      <dsp:nvSpPr>
        <dsp:cNvPr id="0" name=""/>
        <dsp:cNvSpPr/>
      </dsp:nvSpPr>
      <dsp:spPr>
        <a:xfrm>
          <a:off x="6547332" y="1959102"/>
          <a:ext cx="653796" cy="653796"/>
        </a:xfrm>
        <a:prstGeom prst="downArrow">
          <a:avLst>
            <a:gd name="adj1" fmla="val 55000"/>
            <a:gd name="adj2" fmla="val 45000"/>
          </a:avLst>
        </a:prstGeom>
        <a:solidFill>
          <a:schemeClr val="tx2"/>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dirty="0"/>
        </a:p>
      </dsp:txBody>
      <dsp:txXfrm>
        <a:off x="6547332" y="1959102"/>
        <a:ext cx="653796" cy="653796"/>
      </dsp:txXfrm>
    </dsp:sp>
    <dsp:sp modelId="{75224DAF-6741-704C-A1FB-BF13866920F8}">
      <dsp:nvSpPr>
        <dsp:cNvPr id="0" name=""/>
        <dsp:cNvSpPr/>
      </dsp:nvSpPr>
      <dsp:spPr>
        <a:xfrm>
          <a:off x="7095515" y="3147822"/>
          <a:ext cx="653796" cy="653796"/>
        </a:xfrm>
        <a:prstGeom prst="downArrow">
          <a:avLst>
            <a:gd name="adj1" fmla="val 55000"/>
            <a:gd name="adj2" fmla="val 45000"/>
          </a:avLst>
        </a:prstGeom>
        <a:solidFill>
          <a:schemeClr val="tx2"/>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dirty="0"/>
        </a:p>
      </dsp:txBody>
      <dsp:txXfrm>
        <a:off x="7095515" y="3147822"/>
        <a:ext cx="653796" cy="65379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3A533-B32F-3445-A521-7E6E85915F15}">
      <dsp:nvSpPr>
        <dsp:cNvPr id="0" name=""/>
        <dsp:cNvSpPr/>
      </dsp:nvSpPr>
      <dsp:spPr>
        <a:xfrm>
          <a:off x="292100" y="0"/>
          <a:ext cx="8331200" cy="5207000"/>
        </a:xfrm>
        <a:prstGeom prst="swooshArrow">
          <a:avLst>
            <a:gd name="adj1" fmla="val 25000"/>
            <a:gd name="adj2" fmla="val 25000"/>
          </a:avLst>
        </a:prstGeom>
        <a:solidFill>
          <a:schemeClr val="accent1">
            <a:tint val="40000"/>
            <a:hueOff val="0"/>
            <a:satOff val="0"/>
            <a:lumOff val="0"/>
            <a:alphaOff val="0"/>
          </a:schemeClr>
        </a:solidFill>
        <a:ln>
          <a:noFill/>
        </a:ln>
        <a:effectLst>
          <a:glow rad="38100">
            <a:schemeClr val="accent1">
              <a:alpha val="45000"/>
            </a:schemeClr>
          </a:glow>
          <a:softEdge rad="101600"/>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sp>
    <dsp:sp modelId="{39B3DB2F-CFDB-3D46-BC03-E9933E33FB8F}">
      <dsp:nvSpPr>
        <dsp:cNvPr id="0" name=""/>
        <dsp:cNvSpPr/>
      </dsp:nvSpPr>
      <dsp:spPr>
        <a:xfrm>
          <a:off x="1112723" y="3871925"/>
          <a:ext cx="191617" cy="191617"/>
        </a:xfrm>
        <a:prstGeom prst="ellipse">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70F67D8F-56D9-E74F-8BDF-5458066225AA}">
      <dsp:nvSpPr>
        <dsp:cNvPr id="0" name=""/>
        <dsp:cNvSpPr/>
      </dsp:nvSpPr>
      <dsp:spPr>
        <a:xfrm>
          <a:off x="1219202" y="3962405"/>
          <a:ext cx="1424635" cy="1239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534" tIns="0" rIns="0" bIns="0" numCol="1" spcCol="1270" anchor="t" anchorCtr="0">
          <a:noAutofit/>
        </a:bodyPr>
        <a:lstStyle/>
        <a:p>
          <a:pPr marL="0" lvl="0" indent="0" algn="l" defTabSz="666750">
            <a:lnSpc>
              <a:spcPct val="90000"/>
            </a:lnSpc>
            <a:spcBef>
              <a:spcPct val="0"/>
            </a:spcBef>
            <a:spcAft>
              <a:spcPct val="35000"/>
            </a:spcAft>
            <a:buNone/>
          </a:pPr>
          <a:r>
            <a:rPr lang="en-US" sz="1500" b="1" kern="1200" dirty="0">
              <a:solidFill>
                <a:schemeClr val="tx2">
                  <a:lumMod val="10000"/>
                </a:schemeClr>
              </a:solidFill>
            </a:rPr>
            <a:t>Select a message digest algorithm (SHA or MD5)</a:t>
          </a:r>
        </a:p>
      </dsp:txBody>
      <dsp:txXfrm>
        <a:off x="1219202" y="3962405"/>
        <a:ext cx="1424635" cy="1239266"/>
      </dsp:txXfrm>
    </dsp:sp>
    <dsp:sp modelId="{87961540-DD8B-5449-83AA-9C3C44DC1EF4}">
      <dsp:nvSpPr>
        <dsp:cNvPr id="0" name=""/>
        <dsp:cNvSpPr/>
      </dsp:nvSpPr>
      <dsp:spPr>
        <a:xfrm>
          <a:off x="2466543" y="2660776"/>
          <a:ext cx="333248" cy="333248"/>
        </a:xfrm>
        <a:prstGeom prst="ellipse">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E7240535-9187-B840-9E04-359208A868C4}">
      <dsp:nvSpPr>
        <dsp:cNvPr id="0" name=""/>
        <dsp:cNvSpPr/>
      </dsp:nvSpPr>
      <dsp:spPr>
        <a:xfrm>
          <a:off x="2667003" y="2895600"/>
          <a:ext cx="1749552" cy="18716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581" tIns="0" rIns="0" bIns="0" numCol="1" spcCol="1270" anchor="t" anchorCtr="0">
          <a:noAutofit/>
        </a:bodyPr>
        <a:lstStyle/>
        <a:p>
          <a:pPr marL="0" lvl="0" indent="0" algn="l" defTabSz="666750">
            <a:lnSpc>
              <a:spcPct val="90000"/>
            </a:lnSpc>
            <a:spcBef>
              <a:spcPct val="0"/>
            </a:spcBef>
            <a:spcAft>
              <a:spcPct val="35000"/>
            </a:spcAft>
            <a:buNone/>
          </a:pPr>
          <a:r>
            <a:rPr lang="en-US" sz="1500" b="1" kern="1200" dirty="0">
              <a:solidFill>
                <a:schemeClr val="tx2">
                  <a:lumMod val="10000"/>
                </a:schemeClr>
              </a:solidFill>
            </a:rPr>
            <a:t>Compute the message digest (hash function) of the content to be signed</a:t>
          </a:r>
        </a:p>
      </dsp:txBody>
      <dsp:txXfrm>
        <a:off x="2667003" y="2895600"/>
        <a:ext cx="1749552" cy="1871602"/>
      </dsp:txXfrm>
    </dsp:sp>
    <dsp:sp modelId="{4CFE7342-B602-1544-9847-E9A231A05FD5}">
      <dsp:nvSpPr>
        <dsp:cNvPr id="0" name=""/>
        <dsp:cNvSpPr/>
      </dsp:nvSpPr>
      <dsp:spPr>
        <a:xfrm>
          <a:off x="4195267" y="1768297"/>
          <a:ext cx="441553" cy="441553"/>
        </a:xfrm>
        <a:prstGeom prst="ellipse">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9A149516-666B-5D44-8845-9B7ED7179393}">
      <dsp:nvSpPr>
        <dsp:cNvPr id="0" name=""/>
        <dsp:cNvSpPr/>
      </dsp:nvSpPr>
      <dsp:spPr>
        <a:xfrm>
          <a:off x="4495806" y="2209791"/>
          <a:ext cx="1749552" cy="2100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970" tIns="0" rIns="0" bIns="0" numCol="1" spcCol="1270" anchor="t" anchorCtr="0">
          <a:noAutofit/>
        </a:bodyPr>
        <a:lstStyle/>
        <a:p>
          <a:pPr marL="0" lvl="0" indent="0" algn="l" defTabSz="666750">
            <a:lnSpc>
              <a:spcPct val="90000"/>
            </a:lnSpc>
            <a:spcBef>
              <a:spcPct val="0"/>
            </a:spcBef>
            <a:spcAft>
              <a:spcPct val="35000"/>
            </a:spcAft>
            <a:buNone/>
          </a:pPr>
          <a:r>
            <a:rPr lang="en-US" sz="1500" b="1" kern="1200" dirty="0">
              <a:solidFill>
                <a:schemeClr val="tx2">
                  <a:lumMod val="10000"/>
                </a:schemeClr>
              </a:solidFill>
            </a:rPr>
            <a:t>Encrypt the message digest with the signer’s private key</a:t>
          </a:r>
        </a:p>
      </dsp:txBody>
      <dsp:txXfrm>
        <a:off x="4495806" y="2209791"/>
        <a:ext cx="1749552" cy="2100340"/>
      </dsp:txXfrm>
    </dsp:sp>
    <dsp:sp modelId="{21544247-92C1-3D44-99B2-72E06AC3A1AF}">
      <dsp:nvSpPr>
        <dsp:cNvPr id="0" name=""/>
        <dsp:cNvSpPr/>
      </dsp:nvSpPr>
      <dsp:spPr>
        <a:xfrm>
          <a:off x="6078118" y="1177823"/>
          <a:ext cx="591515" cy="591515"/>
        </a:xfrm>
        <a:prstGeom prst="ellipse">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A1C86641-BAF9-664F-9EAC-CE643C68B505}">
      <dsp:nvSpPr>
        <dsp:cNvPr id="0" name=""/>
        <dsp:cNvSpPr/>
      </dsp:nvSpPr>
      <dsp:spPr>
        <a:xfrm>
          <a:off x="6476994" y="1752616"/>
          <a:ext cx="1749552" cy="3326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3432" tIns="0" rIns="0" bIns="0" numCol="1" spcCol="1270" anchor="t" anchorCtr="0">
          <a:noAutofit/>
        </a:bodyPr>
        <a:lstStyle/>
        <a:p>
          <a:pPr marL="0" lvl="0" indent="0" algn="l" defTabSz="666750">
            <a:lnSpc>
              <a:spcPct val="90000"/>
            </a:lnSpc>
            <a:spcBef>
              <a:spcPct val="0"/>
            </a:spcBef>
            <a:spcAft>
              <a:spcPct val="35000"/>
            </a:spcAft>
            <a:buNone/>
          </a:pPr>
          <a:r>
            <a:rPr lang="en-US" sz="1500" b="1" kern="1200" dirty="0">
              <a:solidFill>
                <a:schemeClr val="tx2">
                  <a:lumMod val="10000"/>
                </a:schemeClr>
              </a:solidFill>
            </a:rPr>
            <a:t>Prepare a block known as </a:t>
          </a:r>
          <a:r>
            <a:rPr lang="en-US" sz="1500" b="1" kern="1200" dirty="0">
              <a:solidFill>
                <a:schemeClr val="tx2">
                  <a:lumMod val="10000"/>
                </a:schemeClr>
              </a:solidFill>
              <a:latin typeface="Courier New"/>
              <a:cs typeface="Courier New"/>
            </a:rPr>
            <a:t>SignerInfo </a:t>
          </a:r>
          <a:r>
            <a:rPr lang="en-US" sz="1500" b="1" kern="1200" dirty="0">
              <a:solidFill>
                <a:schemeClr val="tx2">
                  <a:lumMod val="10000"/>
                </a:schemeClr>
              </a:solidFill>
              <a:cs typeface="Courier New"/>
            </a:rPr>
            <a:t>that contains the signer’s public-key certificate, an identifier of the message digest algorithm, an identifier of the algorithm used to encrypt the message digest, and the encrypted message digest</a:t>
          </a:r>
          <a:endParaRPr lang="en-US" sz="1500" b="1" kern="1200" dirty="0">
            <a:solidFill>
              <a:schemeClr val="tx2">
                <a:lumMod val="10000"/>
              </a:schemeClr>
            </a:solidFill>
          </a:endParaRPr>
        </a:p>
      </dsp:txBody>
      <dsp:txXfrm>
        <a:off x="6476994" y="1752616"/>
        <a:ext cx="1749552" cy="33269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671576-F78E-184D-83E0-3BDB34F2F9FD}">
      <dsp:nvSpPr>
        <dsp:cNvPr id="0" name=""/>
        <dsp:cNvSpPr/>
      </dsp:nvSpPr>
      <dsp:spPr>
        <a:xfrm>
          <a:off x="50006" y="2829"/>
          <a:ext cx="2826246" cy="1695747"/>
        </a:xfrm>
        <a:prstGeom prst="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dirty="0"/>
            <a:t>Accidental association</a:t>
          </a:r>
        </a:p>
        <a:p>
          <a:pPr marL="114300" lvl="1" indent="-114300" algn="l" defTabSz="577850" rtl="0">
            <a:lnSpc>
              <a:spcPct val="90000"/>
            </a:lnSpc>
            <a:spcBef>
              <a:spcPct val="0"/>
            </a:spcBef>
            <a:spcAft>
              <a:spcPct val="15000"/>
            </a:spcAft>
            <a:buChar char="•"/>
          </a:pPr>
          <a:r>
            <a:rPr lang="en-US" sz="1300" kern="1200" dirty="0"/>
            <a:t>Company wireless LANs in close proximity may create overlapping transmission ranges</a:t>
          </a:r>
        </a:p>
        <a:p>
          <a:pPr marL="114300" lvl="1" indent="-114300" algn="l" defTabSz="577850" rtl="0">
            <a:lnSpc>
              <a:spcPct val="90000"/>
            </a:lnSpc>
            <a:spcBef>
              <a:spcPct val="0"/>
            </a:spcBef>
            <a:spcAft>
              <a:spcPct val="15000"/>
            </a:spcAft>
            <a:buChar char="•"/>
          </a:pPr>
          <a:r>
            <a:rPr lang="en-US" sz="1300" kern="1200" dirty="0"/>
            <a:t>A user intending to connect to one LAN may unintentionally lock on to a wireless access point from a neighboring network</a:t>
          </a:r>
        </a:p>
      </dsp:txBody>
      <dsp:txXfrm>
        <a:off x="50006" y="2829"/>
        <a:ext cx="2826246" cy="1695747"/>
      </dsp:txXfrm>
    </dsp:sp>
    <dsp:sp modelId="{478B66F1-FB18-1A4C-9275-168BCC8ACD9F}">
      <dsp:nvSpPr>
        <dsp:cNvPr id="0" name=""/>
        <dsp:cNvSpPr/>
      </dsp:nvSpPr>
      <dsp:spPr>
        <a:xfrm>
          <a:off x="3158876" y="2829"/>
          <a:ext cx="2826246" cy="1695747"/>
        </a:xfrm>
        <a:prstGeom prst="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dirty="0"/>
            <a:t>Malicious association</a:t>
          </a:r>
          <a:endParaRPr lang="en-US" sz="1300" kern="1200" dirty="0"/>
        </a:p>
        <a:p>
          <a:pPr marL="114300" lvl="1" indent="-114300" algn="l" defTabSz="577850" rtl="0">
            <a:lnSpc>
              <a:spcPct val="90000"/>
            </a:lnSpc>
            <a:spcBef>
              <a:spcPct val="0"/>
            </a:spcBef>
            <a:spcAft>
              <a:spcPct val="15000"/>
            </a:spcAft>
            <a:buChar char="•"/>
          </a:pPr>
          <a:r>
            <a:rPr lang="en-US" sz="1300" kern="1200" dirty="0"/>
            <a:t>In this situation, a wireless device is configured to appear to be a legitimate access point, enabling the operator to steal passwords from legitimate users and then penetrate a wired network through a legitimate wireless access point</a:t>
          </a:r>
        </a:p>
      </dsp:txBody>
      <dsp:txXfrm>
        <a:off x="3158876" y="2829"/>
        <a:ext cx="2826246" cy="1695747"/>
      </dsp:txXfrm>
    </dsp:sp>
    <dsp:sp modelId="{C82FFA1A-289F-4D4F-831F-6863B4BFE1E0}">
      <dsp:nvSpPr>
        <dsp:cNvPr id="0" name=""/>
        <dsp:cNvSpPr/>
      </dsp:nvSpPr>
      <dsp:spPr>
        <a:xfrm>
          <a:off x="6267747" y="2829"/>
          <a:ext cx="2826246" cy="1695747"/>
        </a:xfrm>
        <a:prstGeom prst="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dirty="0"/>
            <a:t>Ad hoc networks</a:t>
          </a:r>
          <a:endParaRPr lang="en-US" sz="1300" kern="1200" dirty="0"/>
        </a:p>
        <a:p>
          <a:pPr marL="114300" lvl="1" indent="-114300" algn="l" defTabSz="577850" rtl="0">
            <a:lnSpc>
              <a:spcPct val="90000"/>
            </a:lnSpc>
            <a:spcBef>
              <a:spcPct val="0"/>
            </a:spcBef>
            <a:spcAft>
              <a:spcPct val="15000"/>
            </a:spcAft>
            <a:buChar char="•"/>
          </a:pPr>
          <a:r>
            <a:rPr lang="en-US" sz="1300" kern="1200" dirty="0"/>
            <a:t>These are peer-to-peer networks between wireless computers with no access point between them</a:t>
          </a:r>
        </a:p>
        <a:p>
          <a:pPr marL="114300" lvl="1" indent="-114300" algn="l" defTabSz="577850" rtl="0">
            <a:lnSpc>
              <a:spcPct val="90000"/>
            </a:lnSpc>
            <a:spcBef>
              <a:spcPct val="0"/>
            </a:spcBef>
            <a:spcAft>
              <a:spcPct val="15000"/>
            </a:spcAft>
            <a:buChar char="•"/>
          </a:pPr>
          <a:r>
            <a:rPr lang="en-US" sz="1300" kern="1200" dirty="0"/>
            <a:t>Such networks can pose a security threat due to a lack of a central point of control</a:t>
          </a:r>
        </a:p>
      </dsp:txBody>
      <dsp:txXfrm>
        <a:off x="6267747" y="2829"/>
        <a:ext cx="2826246" cy="1695747"/>
      </dsp:txXfrm>
    </dsp:sp>
    <dsp:sp modelId="{B20C0E7F-DA72-4741-838F-B215541149E0}">
      <dsp:nvSpPr>
        <dsp:cNvPr id="0" name=""/>
        <dsp:cNvSpPr/>
      </dsp:nvSpPr>
      <dsp:spPr>
        <a:xfrm>
          <a:off x="50006" y="2047726"/>
          <a:ext cx="2826246" cy="1695747"/>
        </a:xfrm>
        <a:prstGeom prst="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dirty="0"/>
            <a:t>Nontraditional networks</a:t>
          </a:r>
          <a:endParaRPr lang="en-US" sz="1300" kern="1200" dirty="0"/>
        </a:p>
        <a:p>
          <a:pPr marL="114300" lvl="1" indent="-114300" algn="l" defTabSz="577850" rtl="0">
            <a:lnSpc>
              <a:spcPct val="90000"/>
            </a:lnSpc>
            <a:spcBef>
              <a:spcPct val="0"/>
            </a:spcBef>
            <a:spcAft>
              <a:spcPct val="15000"/>
            </a:spcAft>
            <a:buChar char="•"/>
          </a:pPr>
          <a:r>
            <a:rPr lang="en-US" sz="1300" kern="1200" dirty="0"/>
            <a:t>Personal network Bluetooth devices, barcode readers, and handheld PDAs pose a security risk in terms of both eavesdropping and spoofing</a:t>
          </a:r>
        </a:p>
      </dsp:txBody>
      <dsp:txXfrm>
        <a:off x="50006" y="2047726"/>
        <a:ext cx="2826246" cy="1695747"/>
      </dsp:txXfrm>
    </dsp:sp>
    <dsp:sp modelId="{3588E3F2-C313-A045-995B-A34262437F42}">
      <dsp:nvSpPr>
        <dsp:cNvPr id="0" name=""/>
        <dsp:cNvSpPr/>
      </dsp:nvSpPr>
      <dsp:spPr>
        <a:xfrm>
          <a:off x="3158876" y="2047726"/>
          <a:ext cx="2826246" cy="1695747"/>
        </a:xfrm>
        <a:prstGeom prst="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dirty="0"/>
            <a:t>Identity theft (MAC spoofing)</a:t>
          </a:r>
          <a:endParaRPr lang="en-US" sz="1300" kern="1200" dirty="0"/>
        </a:p>
        <a:p>
          <a:pPr marL="114300" lvl="1" indent="-114300" algn="l" defTabSz="577850" rtl="0">
            <a:lnSpc>
              <a:spcPct val="90000"/>
            </a:lnSpc>
            <a:spcBef>
              <a:spcPct val="0"/>
            </a:spcBef>
            <a:spcAft>
              <a:spcPct val="15000"/>
            </a:spcAft>
            <a:buChar char="•"/>
          </a:pPr>
          <a:r>
            <a:rPr lang="en-US" sz="1300" kern="1200" dirty="0"/>
            <a:t>This occurs when an attacker is able to eavesdrop on network traffic and identify the MAC address of a computer with network privileges</a:t>
          </a:r>
        </a:p>
      </dsp:txBody>
      <dsp:txXfrm>
        <a:off x="3158876" y="2047726"/>
        <a:ext cx="2826246" cy="1695747"/>
      </dsp:txXfrm>
    </dsp:sp>
    <dsp:sp modelId="{5D681988-7A89-B547-AD48-FBA0F87809A0}">
      <dsp:nvSpPr>
        <dsp:cNvPr id="0" name=""/>
        <dsp:cNvSpPr/>
      </dsp:nvSpPr>
      <dsp:spPr>
        <a:xfrm>
          <a:off x="6267747" y="1981201"/>
          <a:ext cx="2826246" cy="1828796"/>
        </a:xfrm>
        <a:prstGeom prst="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dirty="0"/>
            <a:t>Man-in-the-middle attacks</a:t>
          </a:r>
          <a:endParaRPr lang="en-US" sz="1300" kern="1200" dirty="0"/>
        </a:p>
        <a:p>
          <a:pPr marL="114300" lvl="1" indent="-114300" algn="l" defTabSz="577850" rtl="0">
            <a:lnSpc>
              <a:spcPct val="90000"/>
            </a:lnSpc>
            <a:spcBef>
              <a:spcPct val="0"/>
            </a:spcBef>
            <a:spcAft>
              <a:spcPct val="15000"/>
            </a:spcAft>
            <a:buChar char="•"/>
          </a:pPr>
          <a:r>
            <a:rPr lang="en-US" sz="1300" kern="1200" dirty="0"/>
            <a:t>This attack involves persuading a user and an access point to believe that they are talking to each other when in fact the communication is going through an intermediate attacking device</a:t>
          </a:r>
        </a:p>
        <a:p>
          <a:pPr marL="114300" lvl="1" indent="-114300" algn="l" defTabSz="577850" rtl="0">
            <a:lnSpc>
              <a:spcPct val="90000"/>
            </a:lnSpc>
            <a:spcBef>
              <a:spcPct val="0"/>
            </a:spcBef>
            <a:spcAft>
              <a:spcPct val="15000"/>
            </a:spcAft>
            <a:buChar char="•"/>
          </a:pPr>
          <a:r>
            <a:rPr lang="en-US" sz="1300" kern="1200" dirty="0"/>
            <a:t>Wireless networks are particularly vulnerable to such attacks</a:t>
          </a:r>
        </a:p>
      </dsp:txBody>
      <dsp:txXfrm>
        <a:off x="6267747" y="1981201"/>
        <a:ext cx="2826246" cy="1828796"/>
      </dsp:txXfrm>
    </dsp:sp>
    <dsp:sp modelId="{00C0004D-86CE-A942-8FCC-31AE0D5DE8A8}">
      <dsp:nvSpPr>
        <dsp:cNvPr id="0" name=""/>
        <dsp:cNvSpPr/>
      </dsp:nvSpPr>
      <dsp:spPr>
        <a:xfrm>
          <a:off x="1105142" y="4092622"/>
          <a:ext cx="3824843" cy="1695747"/>
        </a:xfrm>
        <a:prstGeom prst="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dirty="0"/>
            <a:t>Denial of service (DoS)</a:t>
          </a:r>
          <a:endParaRPr lang="en-US" sz="1300" kern="1200" dirty="0"/>
        </a:p>
        <a:p>
          <a:pPr marL="114300" lvl="1" indent="-114300" algn="l" defTabSz="577850" rtl="0">
            <a:lnSpc>
              <a:spcPct val="90000"/>
            </a:lnSpc>
            <a:spcBef>
              <a:spcPct val="0"/>
            </a:spcBef>
            <a:spcAft>
              <a:spcPct val="15000"/>
            </a:spcAft>
            <a:buChar char="•"/>
          </a:pPr>
          <a:r>
            <a:rPr lang="en-US" sz="1300" kern="1200" dirty="0"/>
            <a:t>This attack occurs when an attacker continually bombards a wireless access point or some other accessible wireless port with various protocol messages designed to consume system resources</a:t>
          </a:r>
        </a:p>
        <a:p>
          <a:pPr marL="114300" lvl="1" indent="-114300" algn="l" defTabSz="577850" rtl="0">
            <a:lnSpc>
              <a:spcPct val="90000"/>
            </a:lnSpc>
            <a:spcBef>
              <a:spcPct val="0"/>
            </a:spcBef>
            <a:spcAft>
              <a:spcPct val="15000"/>
            </a:spcAft>
            <a:buChar char="•"/>
          </a:pPr>
          <a:r>
            <a:rPr lang="en-US" sz="1300" kern="1200" dirty="0"/>
            <a:t>The wireless environment lends itself to this type of attack because it is so easy for the attacker to direct multiple wireless messages at the target</a:t>
          </a:r>
        </a:p>
      </dsp:txBody>
      <dsp:txXfrm>
        <a:off x="1105142" y="4092622"/>
        <a:ext cx="3824843" cy="1695747"/>
      </dsp:txXfrm>
    </dsp:sp>
    <dsp:sp modelId="{C9F54C5C-8A8C-F847-B82B-39DE9262F154}">
      <dsp:nvSpPr>
        <dsp:cNvPr id="0" name=""/>
        <dsp:cNvSpPr/>
      </dsp:nvSpPr>
      <dsp:spPr>
        <a:xfrm>
          <a:off x="5212611" y="4092622"/>
          <a:ext cx="2826246" cy="1695747"/>
        </a:xfrm>
        <a:prstGeom prst="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dirty="0"/>
            <a:t>Network injection</a:t>
          </a:r>
          <a:endParaRPr lang="en-US" sz="1300" kern="1200" dirty="0"/>
        </a:p>
        <a:p>
          <a:pPr marL="114300" lvl="1" indent="-114300" algn="l" defTabSz="577850" rtl="0">
            <a:lnSpc>
              <a:spcPct val="90000"/>
            </a:lnSpc>
            <a:spcBef>
              <a:spcPct val="0"/>
            </a:spcBef>
            <a:spcAft>
              <a:spcPct val="15000"/>
            </a:spcAft>
            <a:buChar char="•"/>
          </a:pPr>
          <a:r>
            <a:rPr lang="en-US" sz="1300" kern="1200" dirty="0"/>
            <a:t>This attack targets wireless access points that are exposed to nonfiltered network traffic, such as routing protocol messages or network management messages</a:t>
          </a:r>
        </a:p>
      </dsp:txBody>
      <dsp:txXfrm>
        <a:off x="5212611" y="4092622"/>
        <a:ext cx="2826246" cy="169574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40E4EC-D131-0C41-A714-976262004000}">
      <dsp:nvSpPr>
        <dsp:cNvPr id="0" name=""/>
        <dsp:cNvSpPr/>
      </dsp:nvSpPr>
      <dsp:spPr>
        <a:xfrm>
          <a:off x="228599" y="1119788"/>
          <a:ext cx="2467272" cy="61681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tx1"/>
              </a:solidFill>
            </a:rPr>
            <a:t>Key generation</a:t>
          </a:r>
        </a:p>
      </dsp:txBody>
      <dsp:txXfrm>
        <a:off x="228599" y="1119788"/>
        <a:ext cx="2467272" cy="616818"/>
      </dsp:txXfrm>
    </dsp:sp>
    <dsp:sp modelId="{499DAEB3-C700-2348-8690-589FFD73282E}">
      <dsp:nvSpPr>
        <dsp:cNvPr id="0" name=""/>
        <dsp:cNvSpPr/>
      </dsp:nvSpPr>
      <dsp:spPr>
        <a:xfrm rot="5429659">
          <a:off x="1300471" y="1760087"/>
          <a:ext cx="312809" cy="578633"/>
        </a:xfrm>
        <a:prstGeom prst="rightArrow">
          <a:avLst>
            <a:gd name="adj1" fmla="val 66700"/>
            <a:gd name="adj2" fmla="val 50000"/>
          </a:avLst>
        </a:prstGeom>
        <a:solidFill>
          <a:schemeClr val="bg2"/>
        </a:solidFill>
        <a:ln>
          <a:no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00E8D720-FB90-3F40-B94E-FEE132455706}">
      <dsp:nvSpPr>
        <dsp:cNvPr id="0" name=""/>
        <dsp:cNvSpPr/>
      </dsp:nvSpPr>
      <dsp:spPr>
        <a:xfrm>
          <a:off x="0" y="2362201"/>
          <a:ext cx="2895566" cy="1482158"/>
        </a:xfrm>
        <a:prstGeom prst="roundRect">
          <a:avLst>
            <a:gd name="adj" fmla="val 10000"/>
          </a:avLst>
        </a:prstGeom>
        <a:solidFill>
          <a:schemeClr val="tx2"/>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solidFill>
                <a:schemeClr val="tx2">
                  <a:lumMod val="10000"/>
                </a:schemeClr>
              </a:solidFill>
            </a:rPr>
            <a:t>The user of some related administrative utility must be capable of generating separate Diffie-Hellman and DSS key pairs and should be capable of generating RSA key pairs</a:t>
          </a:r>
        </a:p>
      </dsp:txBody>
      <dsp:txXfrm>
        <a:off x="0" y="2362201"/>
        <a:ext cx="2895566" cy="1482158"/>
      </dsp:txXfrm>
    </dsp:sp>
    <dsp:sp modelId="{2C4540C6-1CCE-8F44-B5F9-43BA4E58799A}">
      <dsp:nvSpPr>
        <dsp:cNvPr id="0" name=""/>
        <dsp:cNvSpPr/>
      </dsp:nvSpPr>
      <dsp:spPr>
        <a:xfrm rot="5401470">
          <a:off x="1328043" y="3728363"/>
          <a:ext cx="238697" cy="578633"/>
        </a:xfrm>
        <a:prstGeom prst="rightArrow">
          <a:avLst>
            <a:gd name="adj1" fmla="val 66700"/>
            <a:gd name="adj2" fmla="val 50000"/>
          </a:avLst>
        </a:prstGeom>
        <a:solidFill>
          <a:schemeClr val="bg2"/>
        </a:solidFill>
        <a:ln>
          <a:no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4E28F1E9-86E9-D94E-93A5-CAF02EBFC40E}">
      <dsp:nvSpPr>
        <dsp:cNvPr id="0" name=""/>
        <dsp:cNvSpPr/>
      </dsp:nvSpPr>
      <dsp:spPr>
        <a:xfrm>
          <a:off x="152397" y="4191001"/>
          <a:ext cx="2589328" cy="1200143"/>
        </a:xfrm>
        <a:prstGeom prst="roundRect">
          <a:avLst>
            <a:gd name="adj" fmla="val 10000"/>
          </a:avLst>
        </a:prstGeom>
        <a:solidFill>
          <a:schemeClr val="tx2"/>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solidFill>
                <a:schemeClr val="tx2">
                  <a:lumMod val="10000"/>
                </a:schemeClr>
              </a:solidFill>
            </a:rPr>
            <a:t>A user agent should generate RSA key pairs with a length in the range of 768 to 1024 bits and must not generate a length of less than 512 bits</a:t>
          </a:r>
        </a:p>
      </dsp:txBody>
      <dsp:txXfrm>
        <a:off x="152397" y="4191001"/>
        <a:ext cx="2589328" cy="1200143"/>
      </dsp:txXfrm>
    </dsp:sp>
    <dsp:sp modelId="{1DFF3C36-D263-5343-81BB-8740166AD25A}">
      <dsp:nvSpPr>
        <dsp:cNvPr id="0" name=""/>
        <dsp:cNvSpPr/>
      </dsp:nvSpPr>
      <dsp:spPr>
        <a:xfrm>
          <a:off x="3276605" y="1119788"/>
          <a:ext cx="2467272" cy="61681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tx1"/>
              </a:solidFill>
            </a:rPr>
            <a:t>Registration</a:t>
          </a:r>
        </a:p>
      </dsp:txBody>
      <dsp:txXfrm>
        <a:off x="3276605" y="1119788"/>
        <a:ext cx="2467272" cy="616818"/>
      </dsp:txXfrm>
    </dsp:sp>
    <dsp:sp modelId="{FDC2ACAE-9F74-D944-BF52-0E244DB76F2A}">
      <dsp:nvSpPr>
        <dsp:cNvPr id="0" name=""/>
        <dsp:cNvSpPr/>
      </dsp:nvSpPr>
      <dsp:spPr>
        <a:xfrm rot="5302538">
          <a:off x="4364685" y="1774311"/>
          <a:ext cx="327153" cy="578633"/>
        </a:xfrm>
        <a:prstGeom prst="rightArrow">
          <a:avLst>
            <a:gd name="adj1" fmla="val 66700"/>
            <a:gd name="adj2" fmla="val 50000"/>
          </a:avLst>
        </a:prstGeom>
        <a:solidFill>
          <a:schemeClr val="bg2"/>
        </a:solidFill>
        <a:ln>
          <a:no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9F46745B-DDFD-9142-A2AB-A68D61AF4AC4}">
      <dsp:nvSpPr>
        <dsp:cNvPr id="0" name=""/>
        <dsp:cNvSpPr/>
      </dsp:nvSpPr>
      <dsp:spPr>
        <a:xfrm>
          <a:off x="3200391" y="2390651"/>
          <a:ext cx="2700725" cy="932295"/>
        </a:xfrm>
        <a:prstGeom prst="roundRect">
          <a:avLst>
            <a:gd name="adj" fmla="val 10000"/>
          </a:avLst>
        </a:prstGeom>
        <a:solidFill>
          <a:schemeClr val="tx2"/>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solidFill>
                <a:schemeClr val="tx2">
                  <a:lumMod val="10000"/>
                </a:schemeClr>
              </a:solidFill>
            </a:rPr>
            <a:t>A user’s public key must be registered with a certification authority in order to receive an X.509 public-key certificate</a:t>
          </a:r>
        </a:p>
      </dsp:txBody>
      <dsp:txXfrm>
        <a:off x="3200391" y="2390651"/>
        <a:ext cx="2700725" cy="932295"/>
      </dsp:txXfrm>
    </dsp:sp>
    <dsp:sp modelId="{6FFE8623-4392-894F-AB9D-1E249DE8C8DD}">
      <dsp:nvSpPr>
        <dsp:cNvPr id="0" name=""/>
        <dsp:cNvSpPr/>
      </dsp:nvSpPr>
      <dsp:spPr>
        <a:xfrm>
          <a:off x="6248398" y="1119788"/>
          <a:ext cx="2467272" cy="61681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tx1"/>
              </a:solidFill>
            </a:rPr>
            <a:t>Certificate storage and retrieval</a:t>
          </a:r>
        </a:p>
      </dsp:txBody>
      <dsp:txXfrm>
        <a:off x="6248398" y="1119788"/>
        <a:ext cx="2467272" cy="616818"/>
      </dsp:txXfrm>
    </dsp:sp>
    <dsp:sp modelId="{9B6C36B4-2E14-DD41-AA37-637EABA5416A}">
      <dsp:nvSpPr>
        <dsp:cNvPr id="0" name=""/>
        <dsp:cNvSpPr/>
      </dsp:nvSpPr>
      <dsp:spPr>
        <a:xfrm rot="5394644">
          <a:off x="7323056" y="1767204"/>
          <a:ext cx="319915" cy="578633"/>
        </a:xfrm>
        <a:prstGeom prst="rightArrow">
          <a:avLst>
            <a:gd name="adj1" fmla="val 66700"/>
            <a:gd name="adj2" fmla="val 50000"/>
          </a:avLst>
        </a:prstGeom>
        <a:solidFill>
          <a:schemeClr val="bg2"/>
        </a:solidFill>
        <a:ln>
          <a:no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510A18EB-2775-2A43-8C68-735C2689912B}">
      <dsp:nvSpPr>
        <dsp:cNvPr id="0" name=""/>
        <dsp:cNvSpPr/>
      </dsp:nvSpPr>
      <dsp:spPr>
        <a:xfrm>
          <a:off x="6248411" y="2376436"/>
          <a:ext cx="2472083" cy="1207347"/>
        </a:xfrm>
        <a:prstGeom prst="roundRect">
          <a:avLst>
            <a:gd name="adj" fmla="val 10000"/>
          </a:avLst>
        </a:prstGeom>
        <a:solidFill>
          <a:schemeClr val="tx2"/>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solidFill>
                <a:schemeClr val="tx2">
                  <a:lumMod val="10000"/>
                </a:schemeClr>
              </a:solidFill>
            </a:rPr>
            <a:t>A user requires access to a local list of certificates in order to verify incoming signatures and to encrypt outgoing messages</a:t>
          </a:r>
        </a:p>
      </dsp:txBody>
      <dsp:txXfrm>
        <a:off x="6248411" y="2376436"/>
        <a:ext cx="2472083" cy="120734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3C4F8-81C0-D846-BE5D-EDFFC409EC64}">
      <dsp:nvSpPr>
        <dsp:cNvPr id="0" name=""/>
        <dsp:cNvSpPr/>
      </dsp:nvSpPr>
      <dsp:spPr>
        <a:xfrm>
          <a:off x="0" y="250324"/>
          <a:ext cx="7162800" cy="1063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5913" tIns="312420" rIns="555913"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chemeClr val="tx2">
                  <a:lumMod val="10000"/>
                </a:schemeClr>
              </a:solidFill>
            </a:rPr>
            <a:t>Returning a signed receipt provides proof of delivery to the originator of a message and allows the originator to demonstrate to a third party that the recipient received the message</a:t>
          </a:r>
        </a:p>
      </dsp:txBody>
      <dsp:txXfrm>
        <a:off x="0" y="250324"/>
        <a:ext cx="7162800" cy="1063125"/>
      </dsp:txXfrm>
    </dsp:sp>
    <dsp:sp modelId="{CF731F4C-77D3-D142-BDD1-9ED34204689E}">
      <dsp:nvSpPr>
        <dsp:cNvPr id="0" name=""/>
        <dsp:cNvSpPr/>
      </dsp:nvSpPr>
      <dsp:spPr>
        <a:xfrm>
          <a:off x="358140" y="28924"/>
          <a:ext cx="5013960" cy="44280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89516" tIns="0" rIns="189516" bIns="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rPr>
            <a:t>Signed receipt</a:t>
          </a:r>
        </a:p>
      </dsp:txBody>
      <dsp:txXfrm>
        <a:off x="358140" y="28924"/>
        <a:ext cx="5013960" cy="442800"/>
      </dsp:txXfrm>
    </dsp:sp>
    <dsp:sp modelId="{4F517E61-2533-FE4A-BA67-1CC6AD3AC480}">
      <dsp:nvSpPr>
        <dsp:cNvPr id="0" name=""/>
        <dsp:cNvSpPr/>
      </dsp:nvSpPr>
      <dsp:spPr>
        <a:xfrm>
          <a:off x="0" y="1615849"/>
          <a:ext cx="7162800" cy="850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5913" tIns="312420" rIns="555913"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chemeClr val="tx2">
                  <a:lumMod val="10000"/>
                </a:schemeClr>
              </a:solidFill>
            </a:rPr>
            <a:t>A set of security information regarding the sensitivity of the content that is protected by S/MIME encapsulation</a:t>
          </a:r>
        </a:p>
      </dsp:txBody>
      <dsp:txXfrm>
        <a:off x="0" y="1615849"/>
        <a:ext cx="7162800" cy="850500"/>
      </dsp:txXfrm>
    </dsp:sp>
    <dsp:sp modelId="{440D7A47-3DC9-AF4D-8526-9309B96620C8}">
      <dsp:nvSpPr>
        <dsp:cNvPr id="0" name=""/>
        <dsp:cNvSpPr/>
      </dsp:nvSpPr>
      <dsp:spPr>
        <a:xfrm>
          <a:off x="358140" y="1394449"/>
          <a:ext cx="5013960" cy="44280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89516" tIns="0" rIns="189516" bIns="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rPr>
            <a:t>Security labels</a:t>
          </a:r>
        </a:p>
      </dsp:txBody>
      <dsp:txXfrm>
        <a:off x="358140" y="1394449"/>
        <a:ext cx="5013960" cy="442800"/>
      </dsp:txXfrm>
    </dsp:sp>
    <dsp:sp modelId="{B08D884C-5619-A643-806F-8D8899537C02}">
      <dsp:nvSpPr>
        <dsp:cNvPr id="0" name=""/>
        <dsp:cNvSpPr/>
      </dsp:nvSpPr>
      <dsp:spPr>
        <a:xfrm>
          <a:off x="0" y="2768749"/>
          <a:ext cx="7162800" cy="1063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5913" tIns="312420" rIns="555913"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chemeClr val="tx2">
                  <a:lumMod val="10000"/>
                </a:schemeClr>
              </a:solidFill>
            </a:rPr>
            <a:t>An S/MIME Mail List Agent (MLA) can take a single incoming message, perform the recipient-specific encryption for each recipient, and forward the message</a:t>
          </a:r>
        </a:p>
      </dsp:txBody>
      <dsp:txXfrm>
        <a:off x="0" y="2768749"/>
        <a:ext cx="7162800" cy="1063125"/>
      </dsp:txXfrm>
    </dsp:sp>
    <dsp:sp modelId="{D7982033-E83B-AF4C-B8A7-0165CA0EE79C}">
      <dsp:nvSpPr>
        <dsp:cNvPr id="0" name=""/>
        <dsp:cNvSpPr/>
      </dsp:nvSpPr>
      <dsp:spPr>
        <a:xfrm>
          <a:off x="358140" y="2547350"/>
          <a:ext cx="5013960" cy="44280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89516" tIns="0" rIns="189516" bIns="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rPr>
            <a:t>Secure mailing lists</a:t>
          </a:r>
        </a:p>
      </dsp:txBody>
      <dsp:txXfrm>
        <a:off x="358140" y="2547350"/>
        <a:ext cx="5013960" cy="4428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FBD50-8486-754D-A169-DE944DDE6132}">
      <dsp:nvSpPr>
        <dsp:cNvPr id="0" name=""/>
        <dsp:cNvSpPr/>
      </dsp:nvSpPr>
      <dsp:spPr>
        <a:xfrm>
          <a:off x="0" y="0"/>
          <a:ext cx="4837043" cy="4978400"/>
        </a:xfrm>
        <a:prstGeom prst="triangle">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125C339E-4F11-1B46-BE35-E3E1A805B6F5}">
      <dsp:nvSpPr>
        <dsp:cNvPr id="0" name=""/>
        <dsp:cNvSpPr/>
      </dsp:nvSpPr>
      <dsp:spPr>
        <a:xfrm>
          <a:off x="869151" y="3623334"/>
          <a:ext cx="3144078" cy="1178480"/>
        </a:xfrm>
        <a:prstGeom prst="roundRect">
          <a:avLst/>
        </a:prstGeom>
        <a:solidFill>
          <a:schemeClr val="lt1">
            <a:alpha val="90000"/>
            <a:hueOff val="0"/>
            <a:satOff val="0"/>
            <a:lumOff val="0"/>
            <a:alphaOff val="0"/>
          </a:schemeClr>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At the low end are attackers who simply want to send e-mail that a recipient does not want to receive</a:t>
          </a:r>
        </a:p>
      </dsp:txBody>
      <dsp:txXfrm>
        <a:off x="869151" y="3623334"/>
        <a:ext cx="3144078" cy="1178480"/>
      </dsp:txXfrm>
    </dsp:sp>
    <dsp:sp modelId="{55495424-309A-C641-9EE7-3186D954936C}">
      <dsp:nvSpPr>
        <dsp:cNvPr id="0" name=""/>
        <dsp:cNvSpPr/>
      </dsp:nvSpPr>
      <dsp:spPr>
        <a:xfrm>
          <a:off x="869151" y="2120971"/>
          <a:ext cx="3144078" cy="1178480"/>
        </a:xfrm>
        <a:prstGeom prst="roundRect">
          <a:avLst/>
        </a:prstGeom>
        <a:solidFill>
          <a:schemeClr val="lt1">
            <a:alpha val="90000"/>
            <a:hueOff val="0"/>
            <a:satOff val="0"/>
            <a:lumOff val="0"/>
            <a:alphaOff val="0"/>
          </a:schemeClr>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The next level are professional senders of bulk spam mail and often operate as commercial enterprises and send messages on behalf of third parties</a:t>
          </a:r>
        </a:p>
      </dsp:txBody>
      <dsp:txXfrm>
        <a:off x="869151" y="2120971"/>
        <a:ext cx="3144078" cy="1178480"/>
      </dsp:txXfrm>
    </dsp:sp>
    <dsp:sp modelId="{27B93BF8-083B-4A4C-B716-EB033E916BB9}">
      <dsp:nvSpPr>
        <dsp:cNvPr id="0" name=""/>
        <dsp:cNvSpPr/>
      </dsp:nvSpPr>
      <dsp:spPr>
        <a:xfrm>
          <a:off x="956085" y="530247"/>
          <a:ext cx="3144078" cy="1178480"/>
        </a:xfrm>
        <a:prstGeom prst="roundRect">
          <a:avLst/>
        </a:prstGeom>
        <a:solidFill>
          <a:schemeClr val="lt1">
            <a:alpha val="90000"/>
            <a:hueOff val="0"/>
            <a:satOff val="0"/>
            <a:lumOff val="0"/>
            <a:alphaOff val="0"/>
          </a:schemeClr>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The most sophisticated and financially motivated senders of messages are those who stand to receive substantial financial benefit, such as from an e-mail based fraud scheme</a:t>
          </a:r>
        </a:p>
      </dsp:txBody>
      <dsp:txXfrm>
        <a:off x="956085" y="530247"/>
        <a:ext cx="3144078" cy="117848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EE3007-19CD-304D-8E28-3E8CE4ABCC41}">
      <dsp:nvSpPr>
        <dsp:cNvPr id="0" name=""/>
        <dsp:cNvSpPr/>
      </dsp:nvSpPr>
      <dsp:spPr>
        <a:xfrm>
          <a:off x="0" y="0"/>
          <a:ext cx="2438400" cy="2438400"/>
        </a:xfrm>
        <a:prstGeom prst="pie">
          <a:avLst>
            <a:gd name="adj1" fmla="val 5400000"/>
            <a:gd name="adj2" fmla="val 1620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4260A6A7-04C4-6C4E-81D6-9B20A8079269}">
      <dsp:nvSpPr>
        <dsp:cNvPr id="0" name=""/>
        <dsp:cNvSpPr/>
      </dsp:nvSpPr>
      <dsp:spPr>
        <a:xfrm>
          <a:off x="1219200" y="0"/>
          <a:ext cx="4724399" cy="243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Examples include:</a:t>
          </a:r>
        </a:p>
      </dsp:txBody>
      <dsp:txXfrm>
        <a:off x="1219200" y="0"/>
        <a:ext cx="2362199" cy="2438400"/>
      </dsp:txXfrm>
    </dsp:sp>
    <dsp:sp modelId="{AAF43AC8-B14D-6F46-9071-E2D8B19F383F}">
      <dsp:nvSpPr>
        <dsp:cNvPr id="0" name=""/>
        <dsp:cNvSpPr/>
      </dsp:nvSpPr>
      <dsp:spPr>
        <a:xfrm>
          <a:off x="3581399" y="0"/>
          <a:ext cx="2362199" cy="2438400"/>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Secure branch office connectivity over the Internet</a:t>
          </a:r>
        </a:p>
        <a:p>
          <a:pPr marL="114300" lvl="1" indent="-114300" algn="l" defTabSz="666750">
            <a:lnSpc>
              <a:spcPct val="90000"/>
            </a:lnSpc>
            <a:spcBef>
              <a:spcPct val="0"/>
            </a:spcBef>
            <a:spcAft>
              <a:spcPct val="15000"/>
            </a:spcAft>
            <a:buChar char="•"/>
          </a:pPr>
          <a:r>
            <a:rPr lang="en-US" sz="1500" kern="1200" dirty="0"/>
            <a:t>Secure remote access over the Internet</a:t>
          </a:r>
        </a:p>
        <a:p>
          <a:pPr marL="114300" lvl="1" indent="-114300" algn="l" defTabSz="666750">
            <a:lnSpc>
              <a:spcPct val="90000"/>
            </a:lnSpc>
            <a:spcBef>
              <a:spcPct val="0"/>
            </a:spcBef>
            <a:spcAft>
              <a:spcPct val="15000"/>
            </a:spcAft>
            <a:buChar char="•"/>
          </a:pPr>
          <a:r>
            <a:rPr lang="en-US" sz="1500" kern="1200" dirty="0"/>
            <a:t>Establishing extranet and intranet connectivity with partners</a:t>
          </a:r>
        </a:p>
        <a:p>
          <a:pPr marL="114300" lvl="1" indent="-114300" algn="l" defTabSz="666750">
            <a:lnSpc>
              <a:spcPct val="90000"/>
            </a:lnSpc>
            <a:spcBef>
              <a:spcPct val="0"/>
            </a:spcBef>
            <a:spcAft>
              <a:spcPct val="15000"/>
            </a:spcAft>
            <a:buChar char="•"/>
          </a:pPr>
          <a:r>
            <a:rPr lang="en-US" sz="1500" kern="1200" dirty="0"/>
            <a:t>Enhancing electronic commerce security</a:t>
          </a:r>
        </a:p>
      </dsp:txBody>
      <dsp:txXfrm>
        <a:off x="3581399" y="0"/>
        <a:ext cx="2362199" cy="24384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64F229-762D-0F42-8B60-1E2FAB15D8BD}">
      <dsp:nvSpPr>
        <dsp:cNvPr id="0" name=""/>
        <dsp:cNvSpPr/>
      </dsp:nvSpPr>
      <dsp:spPr>
        <a:xfrm>
          <a:off x="1219" y="849"/>
          <a:ext cx="7541361" cy="193079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kern="1200" dirty="0"/>
            <a:t>IPsec can assure that:</a:t>
          </a:r>
        </a:p>
      </dsp:txBody>
      <dsp:txXfrm>
        <a:off x="57770" y="57400"/>
        <a:ext cx="7428259" cy="1817694"/>
      </dsp:txXfrm>
    </dsp:sp>
    <dsp:sp modelId="{E803F8D6-E911-8C4B-9CD6-5E28BCE07A4B}">
      <dsp:nvSpPr>
        <dsp:cNvPr id="0" name=""/>
        <dsp:cNvSpPr/>
      </dsp:nvSpPr>
      <dsp:spPr>
        <a:xfrm>
          <a:off x="76207" y="1295391"/>
          <a:ext cx="1773603" cy="1930796"/>
        </a:xfrm>
        <a:prstGeom prst="roundRect">
          <a:avLst>
            <a:gd name="adj" fmla="val 10000"/>
          </a:avLst>
        </a:prstGeom>
        <a:solidFill>
          <a:schemeClr val="tx2"/>
        </a:solid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2">
                  <a:lumMod val="10000"/>
                </a:schemeClr>
              </a:solidFill>
            </a:rPr>
            <a:t>A router advertisement comes from an authorized router</a:t>
          </a:r>
        </a:p>
      </dsp:txBody>
      <dsp:txXfrm>
        <a:off x="128154" y="1347338"/>
        <a:ext cx="1669709" cy="1826902"/>
      </dsp:txXfrm>
    </dsp:sp>
    <dsp:sp modelId="{18130B95-B875-184D-96A9-761B60082279}">
      <dsp:nvSpPr>
        <dsp:cNvPr id="0" name=""/>
        <dsp:cNvSpPr/>
      </dsp:nvSpPr>
      <dsp:spPr>
        <a:xfrm>
          <a:off x="1981199" y="1295391"/>
          <a:ext cx="1773603" cy="1930796"/>
        </a:xfrm>
        <a:prstGeom prst="roundRect">
          <a:avLst>
            <a:gd name="adj" fmla="val 10000"/>
          </a:avLst>
        </a:prstGeom>
        <a:solidFill>
          <a:schemeClr val="tx2"/>
        </a:solid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2">
                  <a:lumMod val="10000"/>
                </a:schemeClr>
              </a:solidFill>
            </a:rPr>
            <a:t>A router seeking to establish or maintain a neighbor relationship with a router in another routing domain is an authorized router</a:t>
          </a:r>
        </a:p>
      </dsp:txBody>
      <dsp:txXfrm>
        <a:off x="2033146" y="1347338"/>
        <a:ext cx="1669709" cy="1826902"/>
      </dsp:txXfrm>
    </dsp:sp>
    <dsp:sp modelId="{2D8BD277-277B-BA42-8701-849074DEB1FA}">
      <dsp:nvSpPr>
        <dsp:cNvPr id="0" name=""/>
        <dsp:cNvSpPr/>
      </dsp:nvSpPr>
      <dsp:spPr>
        <a:xfrm>
          <a:off x="3886208" y="1295391"/>
          <a:ext cx="1773603" cy="1930796"/>
        </a:xfrm>
        <a:prstGeom prst="roundRect">
          <a:avLst>
            <a:gd name="adj" fmla="val 10000"/>
          </a:avLst>
        </a:prstGeom>
        <a:solidFill>
          <a:schemeClr val="tx2"/>
        </a:solid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2">
                  <a:lumMod val="10000"/>
                </a:schemeClr>
              </a:solidFill>
            </a:rPr>
            <a:t>A redirect message comes from the router to which the initial IP packet was sent </a:t>
          </a:r>
        </a:p>
      </dsp:txBody>
      <dsp:txXfrm>
        <a:off x="3938155" y="1347338"/>
        <a:ext cx="1669709" cy="1826902"/>
      </dsp:txXfrm>
    </dsp:sp>
    <dsp:sp modelId="{32AF9351-3C09-474A-B90B-3569B99135F5}">
      <dsp:nvSpPr>
        <dsp:cNvPr id="0" name=""/>
        <dsp:cNvSpPr/>
      </dsp:nvSpPr>
      <dsp:spPr>
        <a:xfrm>
          <a:off x="5770183" y="1295391"/>
          <a:ext cx="1773603" cy="1930796"/>
        </a:xfrm>
        <a:prstGeom prst="roundRect">
          <a:avLst>
            <a:gd name="adj" fmla="val 10000"/>
          </a:avLst>
        </a:prstGeom>
        <a:solidFill>
          <a:schemeClr val="tx2"/>
        </a:solid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2">
                  <a:lumMod val="10000"/>
                </a:schemeClr>
              </a:solidFill>
            </a:rPr>
            <a:t>A routing update is not forged</a:t>
          </a:r>
        </a:p>
      </dsp:txBody>
      <dsp:txXfrm>
        <a:off x="5822130" y="1347338"/>
        <a:ext cx="1669709" cy="182690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840FB-C375-4B42-9A12-4E03C1603E92}">
      <dsp:nvSpPr>
        <dsp:cNvPr id="0" name=""/>
        <dsp:cNvSpPr/>
      </dsp:nvSpPr>
      <dsp:spPr>
        <a:xfrm>
          <a:off x="3209923" y="3352814"/>
          <a:ext cx="2367938" cy="2367938"/>
        </a:xfrm>
        <a:prstGeom prst="ellipse">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en-US" sz="2500" b="1" kern="1200" dirty="0"/>
            <a:t>IPsec Documents</a:t>
          </a:r>
          <a:endParaRPr lang="en-US" sz="2500" kern="1200" dirty="0"/>
        </a:p>
      </dsp:txBody>
      <dsp:txXfrm>
        <a:off x="3556699" y="3699590"/>
        <a:ext cx="1674386" cy="1674386"/>
      </dsp:txXfrm>
    </dsp:sp>
    <dsp:sp modelId="{E62B5900-AF6F-B24C-A8B8-548040250394}">
      <dsp:nvSpPr>
        <dsp:cNvPr id="0" name=""/>
        <dsp:cNvSpPr/>
      </dsp:nvSpPr>
      <dsp:spPr>
        <a:xfrm rot="9844977">
          <a:off x="1301827" y="4812484"/>
          <a:ext cx="1884154" cy="674862"/>
        </a:xfrm>
        <a:prstGeom prst="leftArrow">
          <a:avLst>
            <a:gd name="adj1" fmla="val 60000"/>
            <a:gd name="adj2" fmla="val 50000"/>
          </a:avLst>
        </a:prstGeom>
        <a:blipFill rotWithShape="0">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solidFill>
            <a:schemeClr val="bg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71BBECE2-1CCE-5644-A1F0-3BD0877E85B4}">
      <dsp:nvSpPr>
        <dsp:cNvPr id="0" name=""/>
        <dsp:cNvSpPr/>
      </dsp:nvSpPr>
      <dsp:spPr>
        <a:xfrm>
          <a:off x="76197" y="4267207"/>
          <a:ext cx="2523498" cy="228213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t" anchorCtr="0">
          <a:noAutofit/>
        </a:bodyPr>
        <a:lstStyle/>
        <a:p>
          <a:pPr marL="0" lvl="0" indent="0" algn="l" defTabSz="622300" rtl="0">
            <a:lnSpc>
              <a:spcPct val="90000"/>
            </a:lnSpc>
            <a:spcBef>
              <a:spcPct val="0"/>
            </a:spcBef>
            <a:spcAft>
              <a:spcPct val="35000"/>
            </a:spcAft>
            <a:buNone/>
          </a:pPr>
          <a:r>
            <a:rPr lang="en-US" sz="1400" b="1" kern="1200" dirty="0"/>
            <a:t>Architecture</a:t>
          </a:r>
          <a:endParaRPr lang="en-US" sz="1400" kern="1200" dirty="0"/>
        </a:p>
        <a:p>
          <a:pPr marL="114300" lvl="1" indent="-114300" algn="l" defTabSz="622300" rtl="0">
            <a:lnSpc>
              <a:spcPct val="90000"/>
            </a:lnSpc>
            <a:spcBef>
              <a:spcPct val="0"/>
            </a:spcBef>
            <a:spcAft>
              <a:spcPct val="15000"/>
            </a:spcAft>
            <a:buChar char="•"/>
          </a:pPr>
          <a:r>
            <a:rPr lang="en-US" sz="1400" kern="1200" dirty="0"/>
            <a:t>Covers the general concepts, security requirements, definitions, and mechanisms defining IPsec technology</a:t>
          </a:r>
        </a:p>
        <a:p>
          <a:pPr marL="114300" lvl="1" indent="-114300" algn="l" defTabSz="622300" rtl="0">
            <a:lnSpc>
              <a:spcPct val="90000"/>
            </a:lnSpc>
            <a:spcBef>
              <a:spcPct val="0"/>
            </a:spcBef>
            <a:spcAft>
              <a:spcPct val="15000"/>
            </a:spcAft>
            <a:buChar char="•"/>
          </a:pPr>
          <a:r>
            <a:rPr lang="en-US" sz="1400" kern="1200" dirty="0"/>
            <a:t>The current specification is RFC4301, </a:t>
          </a:r>
          <a:r>
            <a:rPr lang="en-US" sz="1400" i="1" kern="1200" dirty="0"/>
            <a:t>Security Architecture for the Internet Protocol</a:t>
          </a:r>
          <a:endParaRPr lang="en-US" sz="1400" kern="1200" dirty="0"/>
        </a:p>
      </dsp:txBody>
      <dsp:txXfrm>
        <a:off x="143039" y="4334049"/>
        <a:ext cx="2389814" cy="2148453"/>
      </dsp:txXfrm>
    </dsp:sp>
    <dsp:sp modelId="{A7ABCFE7-8F30-2F42-AFD6-BC26B11077B0}">
      <dsp:nvSpPr>
        <dsp:cNvPr id="0" name=""/>
        <dsp:cNvSpPr/>
      </dsp:nvSpPr>
      <dsp:spPr>
        <a:xfrm rot="12181312">
          <a:off x="1346800" y="3314806"/>
          <a:ext cx="1930882" cy="674862"/>
        </a:xfrm>
        <a:prstGeom prst="leftArrow">
          <a:avLst>
            <a:gd name="adj1" fmla="val 60000"/>
            <a:gd name="adj2" fmla="val 50000"/>
          </a:avLst>
        </a:prstGeom>
        <a:blipFill rotWithShape="0">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solidFill>
            <a:schemeClr val="bg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70EB2410-3246-1544-AD89-20E5CDA7F891}">
      <dsp:nvSpPr>
        <dsp:cNvPr id="0" name=""/>
        <dsp:cNvSpPr/>
      </dsp:nvSpPr>
      <dsp:spPr>
        <a:xfrm>
          <a:off x="247059" y="2362198"/>
          <a:ext cx="2353267" cy="1824943"/>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t" anchorCtr="0">
          <a:noAutofit/>
        </a:bodyPr>
        <a:lstStyle/>
        <a:p>
          <a:pPr marL="0" lvl="0" indent="0" algn="l" defTabSz="622300" rtl="0">
            <a:lnSpc>
              <a:spcPct val="90000"/>
            </a:lnSpc>
            <a:spcBef>
              <a:spcPct val="0"/>
            </a:spcBef>
            <a:spcAft>
              <a:spcPct val="35000"/>
            </a:spcAft>
            <a:buNone/>
          </a:pPr>
          <a:r>
            <a:rPr lang="en-US" sz="1400" b="1" kern="1200" dirty="0"/>
            <a:t>Authentication Header (AH)</a:t>
          </a:r>
          <a:endParaRPr lang="en-US" sz="1400" kern="1200" dirty="0"/>
        </a:p>
        <a:p>
          <a:pPr marL="114300" lvl="1" indent="-114300" algn="l" defTabSz="622300" rtl="0">
            <a:lnSpc>
              <a:spcPct val="90000"/>
            </a:lnSpc>
            <a:spcBef>
              <a:spcPct val="0"/>
            </a:spcBef>
            <a:spcAft>
              <a:spcPct val="15000"/>
            </a:spcAft>
            <a:buChar char="•"/>
          </a:pPr>
          <a:r>
            <a:rPr lang="en-US" sz="1400" kern="1200" dirty="0"/>
            <a:t>An extension header to provide message authentication</a:t>
          </a:r>
        </a:p>
        <a:p>
          <a:pPr marL="114300" lvl="1" indent="-114300" algn="l" defTabSz="622300" rtl="0">
            <a:lnSpc>
              <a:spcPct val="90000"/>
            </a:lnSpc>
            <a:spcBef>
              <a:spcPct val="0"/>
            </a:spcBef>
            <a:spcAft>
              <a:spcPct val="15000"/>
            </a:spcAft>
            <a:buChar char="•"/>
          </a:pPr>
          <a:r>
            <a:rPr lang="en-US" sz="1400" kern="1200" dirty="0"/>
            <a:t>The current specification is RFC 4302, </a:t>
          </a:r>
          <a:r>
            <a:rPr lang="en-US" sz="1400" i="1" kern="1200" dirty="0"/>
            <a:t>IP Authentication Header</a:t>
          </a:r>
          <a:endParaRPr lang="en-US" sz="1400" kern="1200" dirty="0"/>
        </a:p>
      </dsp:txBody>
      <dsp:txXfrm>
        <a:off x="300510" y="2415649"/>
        <a:ext cx="2246365" cy="1718041"/>
      </dsp:txXfrm>
    </dsp:sp>
    <dsp:sp modelId="{45F267BE-CA9F-7A42-8E5E-CB2BE08ACB46}">
      <dsp:nvSpPr>
        <dsp:cNvPr id="0" name=""/>
        <dsp:cNvSpPr/>
      </dsp:nvSpPr>
      <dsp:spPr>
        <a:xfrm rot="14940122">
          <a:off x="2346735" y="1885837"/>
          <a:ext cx="2318353" cy="674862"/>
        </a:xfrm>
        <a:prstGeom prst="leftArrow">
          <a:avLst>
            <a:gd name="adj1" fmla="val 60000"/>
            <a:gd name="adj2" fmla="val 50000"/>
          </a:avLst>
        </a:prstGeom>
        <a:blipFill rotWithShape="0">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solidFill>
            <a:schemeClr val="bg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8AFD84F3-9003-6C4B-80E2-22CDD89B2CE4}">
      <dsp:nvSpPr>
        <dsp:cNvPr id="0" name=""/>
        <dsp:cNvSpPr/>
      </dsp:nvSpPr>
      <dsp:spPr>
        <a:xfrm>
          <a:off x="1828789" y="0"/>
          <a:ext cx="2523498" cy="228213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t" anchorCtr="0">
          <a:noAutofit/>
        </a:bodyPr>
        <a:lstStyle/>
        <a:p>
          <a:pPr marL="0" lvl="0" indent="0" algn="l" defTabSz="622300" rtl="0">
            <a:lnSpc>
              <a:spcPct val="90000"/>
            </a:lnSpc>
            <a:spcBef>
              <a:spcPct val="0"/>
            </a:spcBef>
            <a:spcAft>
              <a:spcPct val="35000"/>
            </a:spcAft>
            <a:buNone/>
          </a:pPr>
          <a:r>
            <a:rPr lang="en-US" sz="1400" b="1" kern="1200" dirty="0"/>
            <a:t>Encapsulating Security Payload (ESP)</a:t>
          </a:r>
          <a:endParaRPr lang="en-US" sz="1400" kern="1200" dirty="0"/>
        </a:p>
        <a:p>
          <a:pPr marL="114300" lvl="1" indent="-114300" algn="l" defTabSz="622300" rtl="0">
            <a:lnSpc>
              <a:spcPct val="90000"/>
            </a:lnSpc>
            <a:spcBef>
              <a:spcPct val="0"/>
            </a:spcBef>
            <a:spcAft>
              <a:spcPct val="15000"/>
            </a:spcAft>
            <a:buChar char="•"/>
          </a:pPr>
          <a:r>
            <a:rPr lang="en-US" sz="1400" kern="1200" dirty="0"/>
            <a:t>Consists of an encapsulating header and trailer used to provide encryption or combined encryption/authentication </a:t>
          </a:r>
        </a:p>
        <a:p>
          <a:pPr marL="114300" lvl="1" indent="-114300" algn="l" defTabSz="622300" rtl="0">
            <a:lnSpc>
              <a:spcPct val="90000"/>
            </a:lnSpc>
            <a:spcBef>
              <a:spcPct val="0"/>
            </a:spcBef>
            <a:spcAft>
              <a:spcPct val="15000"/>
            </a:spcAft>
            <a:buChar char="•"/>
          </a:pPr>
          <a:r>
            <a:rPr lang="en-US" sz="1400" kern="1200" dirty="0"/>
            <a:t>The current specification is RFC 4303, </a:t>
          </a:r>
          <a:r>
            <a:rPr lang="en-US" sz="1400" i="1" kern="1200" dirty="0"/>
            <a:t>IP Encapsulating Security Payload (ESP)</a:t>
          </a:r>
          <a:endParaRPr lang="en-US" sz="1400" kern="1200" dirty="0"/>
        </a:p>
      </dsp:txBody>
      <dsp:txXfrm>
        <a:off x="1895631" y="66842"/>
        <a:ext cx="2389814" cy="2148453"/>
      </dsp:txXfrm>
    </dsp:sp>
    <dsp:sp modelId="{E85F8CD7-CF21-FD45-B934-3FE960C7F98A}">
      <dsp:nvSpPr>
        <dsp:cNvPr id="0" name=""/>
        <dsp:cNvSpPr/>
      </dsp:nvSpPr>
      <dsp:spPr>
        <a:xfrm rot="17893692">
          <a:off x="4359435" y="1917260"/>
          <a:ext cx="2519103" cy="674862"/>
        </a:xfrm>
        <a:prstGeom prst="leftArrow">
          <a:avLst>
            <a:gd name="adj1" fmla="val 60000"/>
            <a:gd name="adj2" fmla="val 50000"/>
          </a:avLst>
        </a:prstGeom>
        <a:blipFill rotWithShape="0">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solidFill>
            <a:schemeClr val="bg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A22D35D9-2890-504A-85CD-D5B62625CE94}">
      <dsp:nvSpPr>
        <dsp:cNvPr id="0" name=""/>
        <dsp:cNvSpPr/>
      </dsp:nvSpPr>
      <dsp:spPr>
        <a:xfrm>
          <a:off x="4885673" y="80069"/>
          <a:ext cx="2658124" cy="212973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t" anchorCtr="0">
          <a:noAutofit/>
        </a:bodyPr>
        <a:lstStyle/>
        <a:p>
          <a:pPr marL="0" lvl="0" indent="0" algn="l" defTabSz="622300" rtl="0">
            <a:lnSpc>
              <a:spcPct val="90000"/>
            </a:lnSpc>
            <a:spcBef>
              <a:spcPct val="0"/>
            </a:spcBef>
            <a:spcAft>
              <a:spcPct val="35000"/>
            </a:spcAft>
            <a:buNone/>
          </a:pPr>
          <a:r>
            <a:rPr lang="en-US" sz="1400" b="1" kern="1200" dirty="0"/>
            <a:t> Internet Key Exchange (IKE)</a:t>
          </a:r>
          <a:endParaRPr lang="en-US" sz="1400" kern="1200" dirty="0"/>
        </a:p>
        <a:p>
          <a:pPr marL="114300" lvl="1" indent="-114300" algn="l" defTabSz="622300" rtl="0">
            <a:lnSpc>
              <a:spcPct val="90000"/>
            </a:lnSpc>
            <a:spcBef>
              <a:spcPct val="0"/>
            </a:spcBef>
            <a:spcAft>
              <a:spcPct val="15000"/>
            </a:spcAft>
            <a:buChar char="•"/>
          </a:pPr>
          <a:r>
            <a:rPr lang="en-US" sz="1400" kern="1200" dirty="0"/>
            <a:t>A collection of documents describing the key management schemes for use with IPsec</a:t>
          </a:r>
        </a:p>
        <a:p>
          <a:pPr marL="114300" lvl="1" indent="-114300" algn="l" defTabSz="622300" rtl="0">
            <a:lnSpc>
              <a:spcPct val="90000"/>
            </a:lnSpc>
            <a:spcBef>
              <a:spcPct val="0"/>
            </a:spcBef>
            <a:spcAft>
              <a:spcPct val="15000"/>
            </a:spcAft>
            <a:buChar char="•"/>
          </a:pPr>
          <a:r>
            <a:rPr lang="en-US" sz="1400" kern="1200" dirty="0"/>
            <a:t>The main specification is RFC 5996, </a:t>
          </a:r>
          <a:r>
            <a:rPr lang="en-US" sz="1400" i="1" kern="1200" dirty="0"/>
            <a:t>Internet Key Exchange (IKEv2) Protocol, </a:t>
          </a:r>
          <a:r>
            <a:rPr lang="en-US" sz="1400" kern="1200" dirty="0"/>
            <a:t>but there are a number of related RFCs</a:t>
          </a:r>
        </a:p>
      </dsp:txBody>
      <dsp:txXfrm>
        <a:off x="4948051" y="142447"/>
        <a:ext cx="2533368" cy="2004979"/>
      </dsp:txXfrm>
    </dsp:sp>
    <dsp:sp modelId="{D85B745C-C860-BE46-86DA-48F1FF2AA5E2}">
      <dsp:nvSpPr>
        <dsp:cNvPr id="0" name=""/>
        <dsp:cNvSpPr/>
      </dsp:nvSpPr>
      <dsp:spPr>
        <a:xfrm rot="20449923">
          <a:off x="5568778" y="3430291"/>
          <a:ext cx="2075081" cy="674862"/>
        </a:xfrm>
        <a:prstGeom prst="leftArrow">
          <a:avLst>
            <a:gd name="adj1" fmla="val 60000"/>
            <a:gd name="adj2" fmla="val 50000"/>
          </a:avLst>
        </a:prstGeom>
        <a:blipFill rotWithShape="0">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solidFill>
            <a:schemeClr val="bg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4B84E441-63D4-AA4B-B46B-6441E2285FB1}">
      <dsp:nvSpPr>
        <dsp:cNvPr id="0" name=""/>
        <dsp:cNvSpPr/>
      </dsp:nvSpPr>
      <dsp:spPr>
        <a:xfrm>
          <a:off x="6400804" y="2362190"/>
          <a:ext cx="2371069" cy="212973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t" anchorCtr="0">
          <a:noAutofit/>
        </a:bodyPr>
        <a:lstStyle/>
        <a:p>
          <a:pPr marL="0" lvl="0" indent="0" algn="l" defTabSz="622300" rtl="0">
            <a:lnSpc>
              <a:spcPct val="90000"/>
            </a:lnSpc>
            <a:spcBef>
              <a:spcPct val="0"/>
            </a:spcBef>
            <a:spcAft>
              <a:spcPct val="35000"/>
            </a:spcAft>
            <a:buNone/>
          </a:pPr>
          <a:r>
            <a:rPr lang="en-US" sz="1400" b="1" kern="1200" dirty="0"/>
            <a:t>Cryptographic algorithms</a:t>
          </a:r>
          <a:endParaRPr lang="en-US" sz="1400" kern="1200" dirty="0"/>
        </a:p>
        <a:p>
          <a:pPr marL="114300" lvl="1" indent="-114300" algn="l" defTabSz="622300" rtl="0">
            <a:lnSpc>
              <a:spcPct val="90000"/>
            </a:lnSpc>
            <a:spcBef>
              <a:spcPct val="0"/>
            </a:spcBef>
            <a:spcAft>
              <a:spcPct val="15000"/>
            </a:spcAft>
            <a:buChar char="•"/>
          </a:pPr>
          <a:r>
            <a:rPr lang="en-US" sz="1400" kern="1200" dirty="0"/>
            <a:t>This category encompasses a large set of documents that define and describe cryptographic algorithms for encryption, message authentication, pseudorandom functions (PRFs), and cryptographic key exchange</a:t>
          </a:r>
        </a:p>
      </dsp:txBody>
      <dsp:txXfrm>
        <a:off x="6463182" y="2424568"/>
        <a:ext cx="2246313" cy="2004979"/>
      </dsp:txXfrm>
    </dsp:sp>
    <dsp:sp modelId="{362E5961-F8E7-1A42-B2D9-9ED51B9304BF}">
      <dsp:nvSpPr>
        <dsp:cNvPr id="0" name=""/>
        <dsp:cNvSpPr/>
      </dsp:nvSpPr>
      <dsp:spPr>
        <a:xfrm rot="1072922">
          <a:off x="5584142" y="4911227"/>
          <a:ext cx="2032243" cy="674862"/>
        </a:xfrm>
        <a:prstGeom prst="leftArrow">
          <a:avLst>
            <a:gd name="adj1" fmla="val 60000"/>
            <a:gd name="adj2" fmla="val 50000"/>
          </a:avLst>
        </a:prstGeom>
        <a:blipFill rotWithShape="0">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solidFill>
            <a:schemeClr val="bg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D575DB94-5BA4-8A44-8258-8BDEB20E9A6E}">
      <dsp:nvSpPr>
        <dsp:cNvPr id="0" name=""/>
        <dsp:cNvSpPr/>
      </dsp:nvSpPr>
      <dsp:spPr>
        <a:xfrm>
          <a:off x="6476998" y="4648194"/>
          <a:ext cx="2180599" cy="1824943"/>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t" anchorCtr="0">
          <a:noAutofit/>
        </a:bodyPr>
        <a:lstStyle/>
        <a:p>
          <a:pPr marL="0" lvl="0" indent="0" algn="l" defTabSz="622300" rtl="0">
            <a:lnSpc>
              <a:spcPct val="90000"/>
            </a:lnSpc>
            <a:spcBef>
              <a:spcPct val="0"/>
            </a:spcBef>
            <a:spcAft>
              <a:spcPct val="35000"/>
            </a:spcAft>
            <a:buNone/>
          </a:pPr>
          <a:r>
            <a:rPr lang="en-US" sz="1400" b="1" kern="1200" dirty="0"/>
            <a:t>Other</a:t>
          </a:r>
          <a:endParaRPr lang="en-US" sz="1400" kern="1200" dirty="0"/>
        </a:p>
        <a:p>
          <a:pPr marL="114300" lvl="1" indent="-114300" algn="l" defTabSz="622300" rtl="0">
            <a:lnSpc>
              <a:spcPct val="90000"/>
            </a:lnSpc>
            <a:spcBef>
              <a:spcPct val="0"/>
            </a:spcBef>
            <a:spcAft>
              <a:spcPct val="15000"/>
            </a:spcAft>
            <a:buChar char="•"/>
          </a:pPr>
          <a:r>
            <a:rPr lang="en-US" sz="1400" kern="1200" dirty="0"/>
            <a:t>There are a variety of other IPsec-related RFCs, including those dealing with security policy and management information base (MIB) content</a:t>
          </a:r>
        </a:p>
      </dsp:txBody>
      <dsp:txXfrm>
        <a:off x="6530449" y="4701645"/>
        <a:ext cx="2073697" cy="171804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235C7-FA3A-904D-BE08-E79EEAE1889E}">
      <dsp:nvSpPr>
        <dsp:cNvPr id="0" name=""/>
        <dsp:cNvSpPr/>
      </dsp:nvSpPr>
      <dsp:spPr>
        <a:xfrm>
          <a:off x="0" y="153966"/>
          <a:ext cx="4114800" cy="547200"/>
        </a:xfrm>
        <a:prstGeom prst="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rtl="0">
            <a:lnSpc>
              <a:spcPct val="90000"/>
            </a:lnSpc>
            <a:spcBef>
              <a:spcPct val="0"/>
            </a:spcBef>
            <a:spcAft>
              <a:spcPct val="35000"/>
            </a:spcAft>
            <a:buNone/>
          </a:pPr>
          <a:r>
            <a:rPr lang="en-US" sz="1900" kern="1200" dirty="0"/>
            <a:t>Transport Mode</a:t>
          </a:r>
        </a:p>
      </dsp:txBody>
      <dsp:txXfrm>
        <a:off x="0" y="153966"/>
        <a:ext cx="4114800" cy="547200"/>
      </dsp:txXfrm>
    </dsp:sp>
    <dsp:sp modelId="{D43767FB-CCE1-B24C-9B7F-FF8830C00AC7}">
      <dsp:nvSpPr>
        <dsp:cNvPr id="0" name=""/>
        <dsp:cNvSpPr/>
      </dsp:nvSpPr>
      <dsp:spPr>
        <a:xfrm>
          <a:off x="0" y="701166"/>
          <a:ext cx="4114800" cy="344222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kern="1200" dirty="0"/>
            <a:t>Provides protection primarily for upper-layer protocols</a:t>
          </a:r>
        </a:p>
        <a:p>
          <a:pPr marL="171450" lvl="1" indent="-171450" algn="l" defTabSz="844550" rtl="0">
            <a:lnSpc>
              <a:spcPct val="90000"/>
            </a:lnSpc>
            <a:spcBef>
              <a:spcPct val="0"/>
            </a:spcBef>
            <a:spcAft>
              <a:spcPct val="15000"/>
            </a:spcAft>
            <a:buChar char="•"/>
          </a:pPr>
          <a:r>
            <a:rPr lang="en-US" sz="1900" kern="1200" dirty="0"/>
            <a:t>Examples include a TCP or UDP segment or an ICMP packet</a:t>
          </a:r>
        </a:p>
        <a:p>
          <a:pPr marL="171450" lvl="1" indent="-171450" algn="l" defTabSz="844550" rtl="0">
            <a:lnSpc>
              <a:spcPct val="90000"/>
            </a:lnSpc>
            <a:spcBef>
              <a:spcPct val="0"/>
            </a:spcBef>
            <a:spcAft>
              <a:spcPct val="15000"/>
            </a:spcAft>
            <a:buChar char="•"/>
          </a:pPr>
          <a:r>
            <a:rPr lang="en-US" sz="1900" kern="1200" dirty="0"/>
            <a:t>Typically used for end-to-end communication between two hosts</a:t>
          </a:r>
        </a:p>
        <a:p>
          <a:pPr marL="171450" lvl="1" indent="-171450" algn="l" defTabSz="844550" rtl="0">
            <a:lnSpc>
              <a:spcPct val="90000"/>
            </a:lnSpc>
            <a:spcBef>
              <a:spcPct val="0"/>
            </a:spcBef>
            <a:spcAft>
              <a:spcPct val="15000"/>
            </a:spcAft>
            <a:buChar char="•"/>
          </a:pPr>
          <a:r>
            <a:rPr lang="en-US" sz="1900" kern="1200" dirty="0"/>
            <a:t>ESP in transport mode encrypts and optionally authenticates the IP payload but not the IP header</a:t>
          </a:r>
        </a:p>
        <a:p>
          <a:pPr marL="171450" lvl="1" indent="-171450" algn="l" defTabSz="844550" rtl="0">
            <a:lnSpc>
              <a:spcPct val="90000"/>
            </a:lnSpc>
            <a:spcBef>
              <a:spcPct val="0"/>
            </a:spcBef>
            <a:spcAft>
              <a:spcPct val="15000"/>
            </a:spcAft>
            <a:buChar char="•"/>
          </a:pPr>
          <a:r>
            <a:rPr lang="en-US" sz="1900" kern="1200" dirty="0"/>
            <a:t>AH in transport mode authenticates the IP payload and selected portions of the IP header</a:t>
          </a:r>
        </a:p>
      </dsp:txBody>
      <dsp:txXfrm>
        <a:off x="0" y="701166"/>
        <a:ext cx="4114800" cy="344222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752F13-BF69-3147-B98A-6E99C8C2052E}">
      <dsp:nvSpPr>
        <dsp:cNvPr id="0" name=""/>
        <dsp:cNvSpPr/>
      </dsp:nvSpPr>
      <dsp:spPr>
        <a:xfrm>
          <a:off x="0" y="130611"/>
          <a:ext cx="4191000" cy="489600"/>
        </a:xfrm>
        <a:prstGeom prst="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rtl="0">
            <a:lnSpc>
              <a:spcPct val="90000"/>
            </a:lnSpc>
            <a:spcBef>
              <a:spcPct val="0"/>
            </a:spcBef>
            <a:spcAft>
              <a:spcPct val="35000"/>
            </a:spcAft>
            <a:buNone/>
          </a:pPr>
          <a:r>
            <a:rPr lang="en-US" sz="1900" kern="1200" dirty="0"/>
            <a:t>Tunnel Mode</a:t>
          </a:r>
        </a:p>
      </dsp:txBody>
      <dsp:txXfrm>
        <a:off x="0" y="130611"/>
        <a:ext cx="4191000" cy="489600"/>
      </dsp:txXfrm>
    </dsp:sp>
    <dsp:sp modelId="{345E7453-BDC7-4B43-B53A-AA8C04B406D8}">
      <dsp:nvSpPr>
        <dsp:cNvPr id="0" name=""/>
        <dsp:cNvSpPr/>
      </dsp:nvSpPr>
      <dsp:spPr>
        <a:xfrm>
          <a:off x="0" y="620211"/>
          <a:ext cx="4191000" cy="35465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dirty="0"/>
            <a:t>Provides protection to the entire IP packet</a:t>
          </a:r>
        </a:p>
        <a:p>
          <a:pPr marL="171450" lvl="1" indent="-171450" algn="l" defTabSz="755650" rtl="0">
            <a:lnSpc>
              <a:spcPct val="90000"/>
            </a:lnSpc>
            <a:spcBef>
              <a:spcPct val="0"/>
            </a:spcBef>
            <a:spcAft>
              <a:spcPct val="15000"/>
            </a:spcAft>
            <a:buChar char="•"/>
          </a:pPr>
          <a:r>
            <a:rPr lang="en-US" sz="1700" kern="1200" dirty="0"/>
            <a:t>Used when one or both ends of a security association (SA) are a security gateway</a:t>
          </a:r>
        </a:p>
        <a:p>
          <a:pPr marL="171450" lvl="1" indent="-171450" algn="l" defTabSz="755650" rtl="0">
            <a:lnSpc>
              <a:spcPct val="90000"/>
            </a:lnSpc>
            <a:spcBef>
              <a:spcPct val="0"/>
            </a:spcBef>
            <a:spcAft>
              <a:spcPct val="15000"/>
            </a:spcAft>
            <a:buChar char="•"/>
          </a:pPr>
          <a:r>
            <a:rPr lang="en-US" sz="1700" kern="1200" dirty="0"/>
            <a:t>A number of hosts on networks behind firewalls may engage in secure communications without implementing </a:t>
          </a:r>
          <a:r>
            <a:rPr lang="en-US" sz="1700" kern="1200" dirty="0" err="1"/>
            <a:t>IPsec</a:t>
          </a:r>
          <a:endParaRPr lang="en-US" sz="1700" kern="1200" dirty="0"/>
        </a:p>
        <a:p>
          <a:pPr marL="171450" lvl="1" indent="-171450" algn="l" defTabSz="755650" rtl="0">
            <a:lnSpc>
              <a:spcPct val="90000"/>
            </a:lnSpc>
            <a:spcBef>
              <a:spcPct val="0"/>
            </a:spcBef>
            <a:spcAft>
              <a:spcPct val="15000"/>
            </a:spcAft>
            <a:buChar char="•"/>
          </a:pPr>
          <a:r>
            <a:rPr lang="en-US" sz="1700" kern="1200" dirty="0"/>
            <a:t>ESP in tunnel mode encrypts and optionally authenticates the entire inner IP packet, including the inner IP header</a:t>
          </a:r>
        </a:p>
        <a:p>
          <a:pPr marL="171450" lvl="1" indent="-171450" algn="l" defTabSz="755650" rtl="0">
            <a:lnSpc>
              <a:spcPct val="90000"/>
            </a:lnSpc>
            <a:spcBef>
              <a:spcPct val="0"/>
            </a:spcBef>
            <a:spcAft>
              <a:spcPct val="15000"/>
            </a:spcAft>
            <a:buChar char="•"/>
          </a:pPr>
          <a:r>
            <a:rPr lang="en-US" sz="1700" kern="1200" dirty="0"/>
            <a:t>AH in tunnel mode authenticates the entire inner IP packet and selected portions of the outer IP header</a:t>
          </a:r>
        </a:p>
      </dsp:txBody>
      <dsp:txXfrm>
        <a:off x="0" y="620211"/>
        <a:ext cx="4191000" cy="354654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A2390-973D-8B47-8B9D-6F29CA4AFC57}">
      <dsp:nvSpPr>
        <dsp:cNvPr id="0" name=""/>
        <dsp:cNvSpPr/>
      </dsp:nvSpPr>
      <dsp:spPr>
        <a:xfrm>
          <a:off x="1264919" y="58419"/>
          <a:ext cx="2804160" cy="2804160"/>
        </a:xfrm>
        <a:prstGeom prst="ellipse">
          <a:avLst/>
        </a:prstGeom>
        <a:solidFill>
          <a:schemeClr val="tx2"/>
        </a:solidFill>
        <a:ln>
          <a:solidFill>
            <a:schemeClr val="bg2"/>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711200">
            <a:lnSpc>
              <a:spcPct val="90000"/>
            </a:lnSpc>
            <a:spcBef>
              <a:spcPct val="0"/>
            </a:spcBef>
            <a:spcAft>
              <a:spcPct val="35000"/>
            </a:spcAft>
            <a:buNone/>
          </a:pPr>
          <a:r>
            <a:rPr lang="en-AU" sz="1600" kern="1200" dirty="0">
              <a:solidFill>
                <a:schemeClr val="tx2">
                  <a:lumMod val="10000"/>
                </a:schemeClr>
              </a:solidFill>
            </a:rPr>
            <a:t>Security Parameters Index (SPI)</a:t>
          </a:r>
          <a:endParaRPr lang="en-US" sz="1600" kern="1200" dirty="0">
            <a:solidFill>
              <a:schemeClr val="tx2">
                <a:lumMod val="10000"/>
              </a:schemeClr>
            </a:solidFill>
          </a:endParaRPr>
        </a:p>
        <a:p>
          <a:pPr marL="114300" lvl="1" indent="-114300" algn="l" defTabSz="533400">
            <a:lnSpc>
              <a:spcPct val="90000"/>
            </a:lnSpc>
            <a:spcBef>
              <a:spcPct val="0"/>
            </a:spcBef>
            <a:spcAft>
              <a:spcPct val="15000"/>
            </a:spcAft>
            <a:buChar char="•"/>
          </a:pPr>
          <a:r>
            <a:rPr lang="en-AU" sz="1200" kern="1200" dirty="0">
              <a:solidFill>
                <a:schemeClr val="tx2">
                  <a:lumMod val="10000"/>
                </a:schemeClr>
              </a:solidFill>
            </a:rPr>
            <a:t>A 32-bit unsigned integer assigned to this SA and having local significance only</a:t>
          </a:r>
        </a:p>
      </dsp:txBody>
      <dsp:txXfrm>
        <a:off x="1638807" y="549148"/>
        <a:ext cx="2056384" cy="1261872"/>
      </dsp:txXfrm>
    </dsp:sp>
    <dsp:sp modelId="{CF3F18DD-5263-1940-B599-27C89DC3F298}">
      <dsp:nvSpPr>
        <dsp:cNvPr id="0" name=""/>
        <dsp:cNvSpPr/>
      </dsp:nvSpPr>
      <dsp:spPr>
        <a:xfrm>
          <a:off x="2276754" y="1811020"/>
          <a:ext cx="2804160" cy="2804160"/>
        </a:xfrm>
        <a:prstGeom prst="ellipse">
          <a:avLst/>
        </a:prstGeom>
        <a:solidFill>
          <a:schemeClr val="tx2"/>
        </a:solidFill>
        <a:ln>
          <a:solidFill>
            <a:schemeClr val="bg2"/>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711200">
            <a:lnSpc>
              <a:spcPct val="90000"/>
            </a:lnSpc>
            <a:spcBef>
              <a:spcPct val="0"/>
            </a:spcBef>
            <a:spcAft>
              <a:spcPct val="35000"/>
            </a:spcAft>
            <a:buNone/>
          </a:pPr>
          <a:r>
            <a:rPr lang="en-AU" sz="1600" kern="1200" dirty="0">
              <a:solidFill>
                <a:schemeClr val="tx2">
                  <a:lumMod val="10000"/>
                </a:schemeClr>
              </a:solidFill>
            </a:rPr>
            <a:t>IP Destination Address</a:t>
          </a:r>
        </a:p>
        <a:p>
          <a:pPr marL="114300" lvl="1" indent="-114300" algn="l" defTabSz="533400">
            <a:lnSpc>
              <a:spcPct val="90000"/>
            </a:lnSpc>
            <a:spcBef>
              <a:spcPct val="0"/>
            </a:spcBef>
            <a:spcAft>
              <a:spcPct val="15000"/>
            </a:spcAft>
            <a:buChar char="•"/>
          </a:pPr>
          <a:r>
            <a:rPr lang="en-AU" sz="1200" kern="1200" dirty="0">
              <a:solidFill>
                <a:schemeClr val="tx2">
                  <a:lumMod val="10000"/>
                </a:schemeClr>
              </a:solidFill>
            </a:rPr>
            <a:t>Address of the destination endpoint of the SA, which may be an end-user system or a network system such as a firewall or router</a:t>
          </a:r>
        </a:p>
      </dsp:txBody>
      <dsp:txXfrm>
        <a:off x="3134359" y="2535428"/>
        <a:ext cx="1682496" cy="1542288"/>
      </dsp:txXfrm>
    </dsp:sp>
    <dsp:sp modelId="{6CEAEDBC-7DA9-9545-A749-5CA81761779C}">
      <dsp:nvSpPr>
        <dsp:cNvPr id="0" name=""/>
        <dsp:cNvSpPr/>
      </dsp:nvSpPr>
      <dsp:spPr>
        <a:xfrm>
          <a:off x="253085" y="1811020"/>
          <a:ext cx="2804160" cy="2804160"/>
        </a:xfrm>
        <a:prstGeom prst="ellipse">
          <a:avLst/>
        </a:prstGeom>
        <a:solidFill>
          <a:schemeClr val="tx2"/>
        </a:solidFill>
        <a:ln>
          <a:solidFill>
            <a:schemeClr val="bg2"/>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711200">
            <a:lnSpc>
              <a:spcPct val="90000"/>
            </a:lnSpc>
            <a:spcBef>
              <a:spcPct val="0"/>
            </a:spcBef>
            <a:spcAft>
              <a:spcPct val="35000"/>
            </a:spcAft>
            <a:buNone/>
          </a:pPr>
          <a:r>
            <a:rPr lang="en-AU" sz="1600" kern="1200" dirty="0">
              <a:solidFill>
                <a:schemeClr val="tx2">
                  <a:lumMod val="10000"/>
                </a:schemeClr>
              </a:solidFill>
            </a:rPr>
            <a:t>Security protocol identifier</a:t>
          </a:r>
        </a:p>
        <a:p>
          <a:pPr marL="114300" lvl="1" indent="-114300" algn="l" defTabSz="533400">
            <a:lnSpc>
              <a:spcPct val="90000"/>
            </a:lnSpc>
            <a:spcBef>
              <a:spcPct val="0"/>
            </a:spcBef>
            <a:spcAft>
              <a:spcPct val="15000"/>
            </a:spcAft>
            <a:buChar char="•"/>
          </a:pPr>
          <a:r>
            <a:rPr lang="en-AU" sz="1200" kern="1200" dirty="0">
              <a:solidFill>
                <a:schemeClr val="tx2">
                  <a:lumMod val="10000"/>
                </a:schemeClr>
              </a:solidFill>
            </a:rPr>
            <a:t>Indicates whether the association is an AH or ESP security association</a:t>
          </a:r>
        </a:p>
      </dsp:txBody>
      <dsp:txXfrm>
        <a:off x="517143" y="2535428"/>
        <a:ext cx="1682496" cy="154228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6E85B-1A4F-4D48-865E-C35A83E07D3B}">
      <dsp:nvSpPr>
        <dsp:cNvPr id="0" name=""/>
        <dsp:cNvSpPr/>
      </dsp:nvSpPr>
      <dsp:spPr>
        <a:xfrm>
          <a:off x="279" y="0"/>
          <a:ext cx="1656064" cy="4521200"/>
        </a:xfrm>
        <a:prstGeom prst="roundRect">
          <a:avLst>
            <a:gd name="adj" fmla="val 1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Remote IP address</a:t>
          </a:r>
        </a:p>
      </dsp:txBody>
      <dsp:txXfrm>
        <a:off x="279" y="0"/>
        <a:ext cx="1656064" cy="1356360"/>
      </dsp:txXfrm>
    </dsp:sp>
    <dsp:sp modelId="{50615576-EF0B-AB45-A5AD-BC536ED0A537}">
      <dsp:nvSpPr>
        <dsp:cNvPr id="0" name=""/>
        <dsp:cNvSpPr/>
      </dsp:nvSpPr>
      <dsp:spPr>
        <a:xfrm>
          <a:off x="160863" y="1108289"/>
          <a:ext cx="1324851" cy="146365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b="1" i="0" kern="1200" dirty="0"/>
            <a:t>This may be a single IP address, an enumerated list or range of addresses, or a wildcard (mask) address</a:t>
          </a:r>
        </a:p>
      </dsp:txBody>
      <dsp:txXfrm>
        <a:off x="199667" y="1147093"/>
        <a:ext cx="1247243" cy="1386042"/>
      </dsp:txXfrm>
    </dsp:sp>
    <dsp:sp modelId="{A88A22A3-EA32-254C-BDC4-0A8F7D6A471A}">
      <dsp:nvSpPr>
        <dsp:cNvPr id="0" name=""/>
        <dsp:cNvSpPr/>
      </dsp:nvSpPr>
      <dsp:spPr>
        <a:xfrm>
          <a:off x="165885" y="2831379"/>
          <a:ext cx="1324851" cy="146365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b="1" i="0" kern="1200" dirty="0"/>
            <a:t>The latter two are required to support more than one destination system sharing the same SA</a:t>
          </a:r>
        </a:p>
      </dsp:txBody>
      <dsp:txXfrm>
        <a:off x="204689" y="2870183"/>
        <a:ext cx="1247243" cy="1386042"/>
      </dsp:txXfrm>
    </dsp:sp>
    <dsp:sp modelId="{307BAE11-3794-F547-A56D-52661F717BA9}">
      <dsp:nvSpPr>
        <dsp:cNvPr id="0" name=""/>
        <dsp:cNvSpPr/>
      </dsp:nvSpPr>
      <dsp:spPr>
        <a:xfrm>
          <a:off x="1757823" y="0"/>
          <a:ext cx="1656064" cy="4521200"/>
        </a:xfrm>
        <a:prstGeom prst="roundRect">
          <a:avLst>
            <a:gd name="adj" fmla="val 1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Local IP address</a:t>
          </a:r>
        </a:p>
      </dsp:txBody>
      <dsp:txXfrm>
        <a:off x="1757823" y="0"/>
        <a:ext cx="1656064" cy="1356360"/>
      </dsp:txXfrm>
    </dsp:sp>
    <dsp:sp modelId="{CA2571DB-AE35-7B4D-9F5F-38454FF4DB52}">
      <dsp:nvSpPr>
        <dsp:cNvPr id="0" name=""/>
        <dsp:cNvSpPr/>
      </dsp:nvSpPr>
      <dsp:spPr>
        <a:xfrm>
          <a:off x="1930401" y="1108289"/>
          <a:ext cx="1324851" cy="146365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b="1" i="0" kern="1200" dirty="0"/>
            <a:t>This may be a single IP address, an enumerated list or range of addresses, or a wildcard (mask) address</a:t>
          </a:r>
        </a:p>
      </dsp:txBody>
      <dsp:txXfrm>
        <a:off x="1969205" y="1147093"/>
        <a:ext cx="1247243" cy="1386042"/>
      </dsp:txXfrm>
    </dsp:sp>
    <dsp:sp modelId="{7E6749A4-BAF3-914B-9E59-062CC576711B}">
      <dsp:nvSpPr>
        <dsp:cNvPr id="0" name=""/>
        <dsp:cNvSpPr/>
      </dsp:nvSpPr>
      <dsp:spPr>
        <a:xfrm>
          <a:off x="1923429" y="2831379"/>
          <a:ext cx="1324851" cy="146365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b="1" i="0" kern="1200" dirty="0"/>
            <a:t>The latter two are required to support more than one source system sharing the same SA</a:t>
          </a:r>
        </a:p>
      </dsp:txBody>
      <dsp:txXfrm>
        <a:off x="1962233" y="2870183"/>
        <a:ext cx="1247243" cy="1386042"/>
      </dsp:txXfrm>
    </dsp:sp>
    <dsp:sp modelId="{52A334F5-E306-A242-B0DA-34D384E28FD8}">
      <dsp:nvSpPr>
        <dsp:cNvPr id="0" name=""/>
        <dsp:cNvSpPr/>
      </dsp:nvSpPr>
      <dsp:spPr>
        <a:xfrm>
          <a:off x="3515367" y="0"/>
          <a:ext cx="1656064" cy="4521200"/>
        </a:xfrm>
        <a:prstGeom prst="roundRect">
          <a:avLst>
            <a:gd name="adj" fmla="val 1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Next layer protocol</a:t>
          </a:r>
        </a:p>
      </dsp:txBody>
      <dsp:txXfrm>
        <a:off x="3515367" y="0"/>
        <a:ext cx="1656064" cy="1356360"/>
      </dsp:txXfrm>
    </dsp:sp>
    <dsp:sp modelId="{00374C01-F9AF-3846-86B9-6027E7286C24}">
      <dsp:nvSpPr>
        <dsp:cNvPr id="0" name=""/>
        <dsp:cNvSpPr/>
      </dsp:nvSpPr>
      <dsp:spPr>
        <a:xfrm>
          <a:off x="3680974" y="1356910"/>
          <a:ext cx="1324851" cy="293767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b="1" i="0" kern="1200" dirty="0"/>
            <a:t>The IP protocol header includes a field that designates the protocol operating over IP</a:t>
          </a:r>
        </a:p>
      </dsp:txBody>
      <dsp:txXfrm>
        <a:off x="3719778" y="1395714"/>
        <a:ext cx="1247243" cy="2860070"/>
      </dsp:txXfrm>
    </dsp:sp>
    <dsp:sp modelId="{3B7BA2CC-24B4-D74B-87B3-7FD81648DA9D}">
      <dsp:nvSpPr>
        <dsp:cNvPr id="0" name=""/>
        <dsp:cNvSpPr/>
      </dsp:nvSpPr>
      <dsp:spPr>
        <a:xfrm>
          <a:off x="5272912" y="0"/>
          <a:ext cx="1656064" cy="4521200"/>
        </a:xfrm>
        <a:prstGeom prst="roundRect">
          <a:avLst>
            <a:gd name="adj" fmla="val 1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Name</a:t>
          </a:r>
          <a:r>
            <a:rPr lang="en-US" sz="1300" b="1" i="0" kern="1200" dirty="0"/>
            <a:t> </a:t>
          </a:r>
        </a:p>
      </dsp:txBody>
      <dsp:txXfrm>
        <a:off x="5272912" y="0"/>
        <a:ext cx="1656064" cy="1356360"/>
      </dsp:txXfrm>
    </dsp:sp>
    <dsp:sp modelId="{99DD5FC5-C8D3-6F43-ABA0-3358441BF44E}">
      <dsp:nvSpPr>
        <dsp:cNvPr id="0" name=""/>
        <dsp:cNvSpPr/>
      </dsp:nvSpPr>
      <dsp:spPr>
        <a:xfrm>
          <a:off x="5469466" y="1108289"/>
          <a:ext cx="1324851" cy="146365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b="1" i="0" kern="1200" dirty="0"/>
            <a:t>A user identifier from the operating system</a:t>
          </a:r>
        </a:p>
      </dsp:txBody>
      <dsp:txXfrm>
        <a:off x="5508270" y="1147093"/>
        <a:ext cx="1247243" cy="1386042"/>
      </dsp:txXfrm>
    </dsp:sp>
    <dsp:sp modelId="{B77033A3-BFAF-6F4A-BB39-3CA3663CD29A}">
      <dsp:nvSpPr>
        <dsp:cNvPr id="0" name=""/>
        <dsp:cNvSpPr/>
      </dsp:nvSpPr>
      <dsp:spPr>
        <a:xfrm>
          <a:off x="5386793" y="2831379"/>
          <a:ext cx="1428301" cy="146365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b="1" i="0" kern="1200" dirty="0"/>
            <a:t>Not a field in the IP or upper-layer headers but is available if IPsec is running on the same operating system as the user</a:t>
          </a:r>
        </a:p>
      </dsp:txBody>
      <dsp:txXfrm>
        <a:off x="5428627" y="2873213"/>
        <a:ext cx="1344633" cy="1379982"/>
      </dsp:txXfrm>
    </dsp:sp>
    <dsp:sp modelId="{28DBC1DB-80F2-4044-A978-BDC0D7B0731F}">
      <dsp:nvSpPr>
        <dsp:cNvPr id="0" name=""/>
        <dsp:cNvSpPr/>
      </dsp:nvSpPr>
      <dsp:spPr>
        <a:xfrm>
          <a:off x="7030456" y="0"/>
          <a:ext cx="1656064" cy="4521200"/>
        </a:xfrm>
        <a:prstGeom prst="roundRect">
          <a:avLst>
            <a:gd name="adj" fmla="val 1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Local and remote ports</a:t>
          </a:r>
        </a:p>
      </dsp:txBody>
      <dsp:txXfrm>
        <a:off x="7030456" y="0"/>
        <a:ext cx="1656064" cy="1356360"/>
      </dsp:txXfrm>
    </dsp:sp>
    <dsp:sp modelId="{C0F9B1A0-AF49-B149-90E2-33F07E6783C8}">
      <dsp:nvSpPr>
        <dsp:cNvPr id="0" name=""/>
        <dsp:cNvSpPr/>
      </dsp:nvSpPr>
      <dsp:spPr>
        <a:xfrm>
          <a:off x="7196063" y="1356910"/>
          <a:ext cx="1324851" cy="293767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b="1" i="0" kern="1200" dirty="0"/>
            <a:t>These may be individual TCP or UDP port values, an enumerated list of ports, or a wildcard port </a:t>
          </a:r>
        </a:p>
      </dsp:txBody>
      <dsp:txXfrm>
        <a:off x="7234867" y="1395714"/>
        <a:ext cx="1247243" cy="28600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89E7C2-54B9-6243-A091-7469976BD82A}">
      <dsp:nvSpPr>
        <dsp:cNvPr id="0" name=""/>
        <dsp:cNvSpPr/>
      </dsp:nvSpPr>
      <dsp:spPr>
        <a:xfrm>
          <a:off x="0" y="672"/>
          <a:ext cx="7583487" cy="706897"/>
        </a:xfrm>
        <a:prstGeom prst="roundRect">
          <a:avLst/>
        </a:prstGeom>
        <a:solidFill>
          <a:schemeClr val="tx2"/>
        </a:solid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i="0" kern="1200" dirty="0">
              <a:solidFill>
                <a:schemeClr val="bg2"/>
              </a:solidFill>
            </a:rPr>
            <a:t>Use encryption</a:t>
          </a:r>
        </a:p>
      </dsp:txBody>
      <dsp:txXfrm>
        <a:off x="34508" y="35180"/>
        <a:ext cx="7514471" cy="637881"/>
      </dsp:txXfrm>
    </dsp:sp>
    <dsp:sp modelId="{735BA4EA-5DCB-3146-88DD-19CF7B7E5334}">
      <dsp:nvSpPr>
        <dsp:cNvPr id="0" name=""/>
        <dsp:cNvSpPr/>
      </dsp:nvSpPr>
      <dsp:spPr>
        <a:xfrm>
          <a:off x="0" y="718496"/>
          <a:ext cx="7583487" cy="706897"/>
        </a:xfrm>
        <a:prstGeom prst="roundRect">
          <a:avLst/>
        </a:prstGeom>
        <a:solidFill>
          <a:schemeClr val="tx2"/>
        </a:solid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i="0" kern="1200" dirty="0">
              <a:solidFill>
                <a:schemeClr val="bg2"/>
              </a:solidFill>
            </a:rPr>
            <a:t>Use antivirus, antispyware software and a firewall</a:t>
          </a:r>
        </a:p>
      </dsp:txBody>
      <dsp:txXfrm>
        <a:off x="34508" y="753004"/>
        <a:ext cx="7514471" cy="637881"/>
      </dsp:txXfrm>
    </dsp:sp>
    <dsp:sp modelId="{9C7826F7-E120-7344-9BEE-2B26FB5CFB00}">
      <dsp:nvSpPr>
        <dsp:cNvPr id="0" name=""/>
        <dsp:cNvSpPr/>
      </dsp:nvSpPr>
      <dsp:spPr>
        <a:xfrm>
          <a:off x="0" y="1436320"/>
          <a:ext cx="7583487" cy="706897"/>
        </a:xfrm>
        <a:prstGeom prst="roundRect">
          <a:avLst/>
        </a:prstGeom>
        <a:solidFill>
          <a:schemeClr val="tx2"/>
        </a:solid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i="0" kern="1200" dirty="0">
              <a:solidFill>
                <a:schemeClr val="bg2"/>
              </a:solidFill>
            </a:rPr>
            <a:t>Turn off identifier broadcasting</a:t>
          </a:r>
        </a:p>
      </dsp:txBody>
      <dsp:txXfrm>
        <a:off x="34508" y="1470828"/>
        <a:ext cx="7514471" cy="637881"/>
      </dsp:txXfrm>
    </dsp:sp>
    <dsp:sp modelId="{1C720523-7427-C645-961C-2564CD7F1596}">
      <dsp:nvSpPr>
        <dsp:cNvPr id="0" name=""/>
        <dsp:cNvSpPr/>
      </dsp:nvSpPr>
      <dsp:spPr>
        <a:xfrm>
          <a:off x="0" y="2154144"/>
          <a:ext cx="7583487" cy="706897"/>
        </a:xfrm>
        <a:prstGeom prst="roundRect">
          <a:avLst/>
        </a:prstGeom>
        <a:solidFill>
          <a:schemeClr val="tx2"/>
        </a:solid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i="0" kern="1200" dirty="0">
              <a:solidFill>
                <a:schemeClr val="bg2"/>
              </a:solidFill>
            </a:rPr>
            <a:t>Change the identifier on your router from the default</a:t>
          </a:r>
        </a:p>
      </dsp:txBody>
      <dsp:txXfrm>
        <a:off x="34508" y="2188652"/>
        <a:ext cx="7514471" cy="637881"/>
      </dsp:txXfrm>
    </dsp:sp>
    <dsp:sp modelId="{CBE1D46B-3A01-CB45-9402-BA354DE00ABF}">
      <dsp:nvSpPr>
        <dsp:cNvPr id="0" name=""/>
        <dsp:cNvSpPr/>
      </dsp:nvSpPr>
      <dsp:spPr>
        <a:xfrm>
          <a:off x="0" y="2871968"/>
          <a:ext cx="7583487" cy="706897"/>
        </a:xfrm>
        <a:prstGeom prst="roundRect">
          <a:avLst/>
        </a:prstGeom>
        <a:solidFill>
          <a:schemeClr val="tx2"/>
        </a:solid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i="0" kern="1200" dirty="0">
              <a:solidFill>
                <a:schemeClr val="bg2"/>
              </a:solidFill>
            </a:rPr>
            <a:t>Change your router’s pre-set password for administration</a:t>
          </a:r>
        </a:p>
      </dsp:txBody>
      <dsp:txXfrm>
        <a:off x="34508" y="2906476"/>
        <a:ext cx="7514471" cy="637881"/>
      </dsp:txXfrm>
    </dsp:sp>
    <dsp:sp modelId="{101982B3-D3D8-F041-83A4-A17A8249DB3B}">
      <dsp:nvSpPr>
        <dsp:cNvPr id="0" name=""/>
        <dsp:cNvSpPr/>
      </dsp:nvSpPr>
      <dsp:spPr>
        <a:xfrm>
          <a:off x="0" y="3589792"/>
          <a:ext cx="7583487" cy="706897"/>
        </a:xfrm>
        <a:prstGeom prst="roundRect">
          <a:avLst/>
        </a:prstGeom>
        <a:solidFill>
          <a:schemeClr val="tx2"/>
        </a:solid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i="0" kern="1200" dirty="0">
              <a:solidFill>
                <a:schemeClr val="bg2"/>
              </a:solidFill>
            </a:rPr>
            <a:t>Allow only specific computers to access your wireless network</a:t>
          </a:r>
        </a:p>
      </dsp:txBody>
      <dsp:txXfrm>
        <a:off x="34508" y="3624300"/>
        <a:ext cx="7514471" cy="63788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48D59F-5166-6644-8959-2E3CA7C2B447}">
      <dsp:nvSpPr>
        <dsp:cNvPr id="0" name=""/>
        <dsp:cNvSpPr/>
      </dsp:nvSpPr>
      <dsp:spPr>
        <a:xfrm>
          <a:off x="3169919" y="260"/>
          <a:ext cx="4754880" cy="101575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tx1"/>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Refers to applying more than one security protocol to the same IP packet without invoking tunneling</a:t>
          </a:r>
        </a:p>
        <a:p>
          <a:pPr marL="114300" lvl="1" indent="-114300" algn="l" defTabSz="622300">
            <a:lnSpc>
              <a:spcPct val="90000"/>
            </a:lnSpc>
            <a:spcBef>
              <a:spcPct val="0"/>
            </a:spcBef>
            <a:spcAft>
              <a:spcPct val="15000"/>
            </a:spcAft>
            <a:buChar char="•"/>
          </a:pPr>
          <a:r>
            <a:rPr lang="en-US" sz="1400" kern="1200" dirty="0"/>
            <a:t>This approach allows for only one level of combination</a:t>
          </a:r>
        </a:p>
      </dsp:txBody>
      <dsp:txXfrm>
        <a:off x="3169919" y="127229"/>
        <a:ext cx="4373973" cy="761813"/>
      </dsp:txXfrm>
    </dsp:sp>
    <dsp:sp modelId="{3AF35FB8-4E11-414D-87E9-926A24012546}">
      <dsp:nvSpPr>
        <dsp:cNvPr id="0" name=""/>
        <dsp:cNvSpPr/>
      </dsp:nvSpPr>
      <dsp:spPr>
        <a:xfrm>
          <a:off x="0" y="260"/>
          <a:ext cx="3169920" cy="1015751"/>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Transport adjacency</a:t>
          </a:r>
        </a:p>
      </dsp:txBody>
      <dsp:txXfrm>
        <a:off x="49585" y="49845"/>
        <a:ext cx="3070750" cy="916581"/>
      </dsp:txXfrm>
    </dsp:sp>
    <dsp:sp modelId="{41C75BE2-86DE-134A-AD06-0B6FF1FAE17A}">
      <dsp:nvSpPr>
        <dsp:cNvPr id="0" name=""/>
        <dsp:cNvSpPr/>
      </dsp:nvSpPr>
      <dsp:spPr>
        <a:xfrm>
          <a:off x="3169919" y="1117587"/>
          <a:ext cx="4754880" cy="101575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tx1"/>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Refers to the application of multiple layers of security protocols effected through IP tunneling</a:t>
          </a:r>
        </a:p>
        <a:p>
          <a:pPr marL="114300" lvl="1" indent="-114300" algn="l" defTabSz="622300">
            <a:lnSpc>
              <a:spcPct val="90000"/>
            </a:lnSpc>
            <a:spcBef>
              <a:spcPct val="0"/>
            </a:spcBef>
            <a:spcAft>
              <a:spcPct val="15000"/>
            </a:spcAft>
            <a:buChar char="•"/>
          </a:pPr>
          <a:r>
            <a:rPr lang="en-US" sz="1400" kern="1200" dirty="0"/>
            <a:t>This approach allows for multiple levels of nesting</a:t>
          </a:r>
        </a:p>
      </dsp:txBody>
      <dsp:txXfrm>
        <a:off x="3169919" y="1244556"/>
        <a:ext cx="4373973" cy="761813"/>
      </dsp:txXfrm>
    </dsp:sp>
    <dsp:sp modelId="{E967F2A9-63F8-214A-B159-3431F38B9C0A}">
      <dsp:nvSpPr>
        <dsp:cNvPr id="0" name=""/>
        <dsp:cNvSpPr/>
      </dsp:nvSpPr>
      <dsp:spPr>
        <a:xfrm>
          <a:off x="0" y="1117587"/>
          <a:ext cx="3169920" cy="1015751"/>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Iterated tunneling</a:t>
          </a:r>
        </a:p>
      </dsp:txBody>
      <dsp:txXfrm>
        <a:off x="49585" y="1167172"/>
        <a:ext cx="3070750" cy="916581"/>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AC848-AF4A-B749-A860-C887FED82FB2}">
      <dsp:nvSpPr>
        <dsp:cNvPr id="0" name=""/>
        <dsp:cNvSpPr/>
      </dsp:nvSpPr>
      <dsp:spPr>
        <a:xfrm>
          <a:off x="0" y="289774"/>
          <a:ext cx="6096000" cy="771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3117" tIns="291592" rIns="47311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Authentication and encryption apply to the IP payload delivered to the host, but the IP header is not protected</a:t>
          </a:r>
        </a:p>
      </dsp:txBody>
      <dsp:txXfrm>
        <a:off x="0" y="289774"/>
        <a:ext cx="6096000" cy="771750"/>
      </dsp:txXfrm>
    </dsp:sp>
    <dsp:sp modelId="{F24D3FFB-EA02-404E-BE52-DBBFF6820FB9}">
      <dsp:nvSpPr>
        <dsp:cNvPr id="0" name=""/>
        <dsp:cNvSpPr/>
      </dsp:nvSpPr>
      <dsp:spPr>
        <a:xfrm>
          <a:off x="304800" y="83134"/>
          <a:ext cx="4267200" cy="41328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89000">
            <a:lnSpc>
              <a:spcPct val="90000"/>
            </a:lnSpc>
            <a:spcBef>
              <a:spcPct val="0"/>
            </a:spcBef>
            <a:spcAft>
              <a:spcPct val="35000"/>
            </a:spcAft>
            <a:buNone/>
          </a:pPr>
          <a:r>
            <a:rPr lang="en-US" sz="2000" kern="1200" dirty="0"/>
            <a:t>Transport mode ESP</a:t>
          </a:r>
        </a:p>
      </dsp:txBody>
      <dsp:txXfrm>
        <a:off x="324975" y="103309"/>
        <a:ext cx="4226850" cy="372930"/>
      </dsp:txXfrm>
    </dsp:sp>
    <dsp:sp modelId="{F5AD778F-26EF-BF4A-A03E-B276BE106486}">
      <dsp:nvSpPr>
        <dsp:cNvPr id="0" name=""/>
        <dsp:cNvSpPr/>
      </dsp:nvSpPr>
      <dsp:spPr>
        <a:xfrm>
          <a:off x="0" y="1343765"/>
          <a:ext cx="6096000" cy="136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3117" tIns="291592" rIns="47311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Authentication applies to the entire IP packet delivered to the outer IP destination address and authentication is performed at that destination</a:t>
          </a:r>
        </a:p>
        <a:p>
          <a:pPr marL="114300" lvl="1" indent="-114300" algn="l" defTabSz="622300">
            <a:lnSpc>
              <a:spcPct val="90000"/>
            </a:lnSpc>
            <a:spcBef>
              <a:spcPct val="0"/>
            </a:spcBef>
            <a:spcAft>
              <a:spcPct val="15000"/>
            </a:spcAft>
            <a:buChar char="•"/>
          </a:pPr>
          <a:r>
            <a:rPr lang="en-US" sz="1400" kern="1200" dirty="0"/>
            <a:t>The entire inner IP packet is protected by the privacy mechanism for delivery to the inner IP destination</a:t>
          </a:r>
        </a:p>
      </dsp:txBody>
      <dsp:txXfrm>
        <a:off x="0" y="1343765"/>
        <a:ext cx="6096000" cy="1367100"/>
      </dsp:txXfrm>
    </dsp:sp>
    <dsp:sp modelId="{8B22D97D-EBA6-AE42-8055-966FEFA59556}">
      <dsp:nvSpPr>
        <dsp:cNvPr id="0" name=""/>
        <dsp:cNvSpPr/>
      </dsp:nvSpPr>
      <dsp:spPr>
        <a:xfrm>
          <a:off x="304800" y="1137125"/>
          <a:ext cx="4267200" cy="41328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89000">
            <a:lnSpc>
              <a:spcPct val="90000"/>
            </a:lnSpc>
            <a:spcBef>
              <a:spcPct val="0"/>
            </a:spcBef>
            <a:spcAft>
              <a:spcPct val="35000"/>
            </a:spcAft>
            <a:buNone/>
          </a:pPr>
          <a:r>
            <a:rPr lang="en-US" sz="2000" kern="1200" dirty="0"/>
            <a:t>Tunnel mode ESP</a:t>
          </a:r>
        </a:p>
      </dsp:txBody>
      <dsp:txXfrm>
        <a:off x="324975" y="1157300"/>
        <a:ext cx="4226850" cy="37293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097FF-8999-CA47-B1DF-419FD1345BFE}">
      <dsp:nvSpPr>
        <dsp:cNvPr id="0" name=""/>
        <dsp:cNvSpPr/>
      </dsp:nvSpPr>
      <dsp:spPr>
        <a:xfrm>
          <a:off x="1676399" y="0"/>
          <a:ext cx="2157853" cy="17797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A system administrator manually configures each system with its own keys and with the keys of other communicating systems</a:t>
          </a:r>
        </a:p>
        <a:p>
          <a:pPr marL="114300" lvl="1" indent="-114300" algn="l" defTabSz="533400">
            <a:lnSpc>
              <a:spcPct val="90000"/>
            </a:lnSpc>
            <a:spcBef>
              <a:spcPct val="0"/>
            </a:spcBef>
            <a:spcAft>
              <a:spcPct val="15000"/>
            </a:spcAft>
            <a:buChar char="•"/>
          </a:pPr>
          <a:r>
            <a:rPr lang="en-US" sz="1200" kern="1200" dirty="0"/>
            <a:t>This is practical for small, relatively static environments</a:t>
          </a:r>
        </a:p>
      </dsp:txBody>
      <dsp:txXfrm>
        <a:off x="1717357" y="40958"/>
        <a:ext cx="2075937" cy="1316481"/>
      </dsp:txXfrm>
    </dsp:sp>
    <dsp:sp modelId="{E1D06884-975F-BE4E-AB19-473E1C159339}">
      <dsp:nvSpPr>
        <dsp:cNvPr id="0" name=""/>
        <dsp:cNvSpPr/>
      </dsp:nvSpPr>
      <dsp:spPr>
        <a:xfrm>
          <a:off x="4114803" y="419669"/>
          <a:ext cx="3196635" cy="3196635"/>
        </a:xfrm>
        <a:prstGeom prst="leftCircularArrow">
          <a:avLst>
            <a:gd name="adj1" fmla="val 2453"/>
            <a:gd name="adj2" fmla="val 296949"/>
            <a:gd name="adj3" fmla="val 4951480"/>
            <a:gd name="adj4" fmla="val 11903510"/>
            <a:gd name="adj5" fmla="val 2862"/>
          </a:avLst>
        </a:prstGeom>
        <a:blipFill rotWithShape="0">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896CE0A2-DCAF-3F44-A73A-C73583430C99}">
      <dsp:nvSpPr>
        <dsp:cNvPr id="0" name=""/>
        <dsp:cNvSpPr/>
      </dsp:nvSpPr>
      <dsp:spPr>
        <a:xfrm>
          <a:off x="2362208" y="1295397"/>
          <a:ext cx="1918092" cy="762762"/>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Manual</a:t>
          </a:r>
        </a:p>
      </dsp:txBody>
      <dsp:txXfrm>
        <a:off x="2384549" y="1317738"/>
        <a:ext cx="1873410" cy="718080"/>
      </dsp:txXfrm>
    </dsp:sp>
    <dsp:sp modelId="{68424FEB-F547-2443-B592-0C0875A4A43C}">
      <dsp:nvSpPr>
        <dsp:cNvPr id="0" name=""/>
        <dsp:cNvSpPr/>
      </dsp:nvSpPr>
      <dsp:spPr>
        <a:xfrm>
          <a:off x="4471541" y="1852422"/>
          <a:ext cx="2157853" cy="17797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Enables the on-demand creation of keys for SAs and facilitates the use of keys in a large distributed system with an evolving configuration</a:t>
          </a:r>
        </a:p>
      </dsp:txBody>
      <dsp:txXfrm>
        <a:off x="4512499" y="2274761"/>
        <a:ext cx="2075937" cy="1316481"/>
      </dsp:txXfrm>
    </dsp:sp>
    <dsp:sp modelId="{C6D605F3-FEC8-6747-87A4-3A4B52D42EF5}">
      <dsp:nvSpPr>
        <dsp:cNvPr id="0" name=""/>
        <dsp:cNvSpPr/>
      </dsp:nvSpPr>
      <dsp:spPr>
        <a:xfrm>
          <a:off x="4863711" y="1447802"/>
          <a:ext cx="1918092" cy="762762"/>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Automated </a:t>
          </a:r>
        </a:p>
      </dsp:txBody>
      <dsp:txXfrm>
        <a:off x="4886052" y="1470143"/>
        <a:ext cx="1873410" cy="71808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A5BA64-A402-F841-80AD-B51F83B1EE73}">
      <dsp:nvSpPr>
        <dsp:cNvPr id="0" name=""/>
        <dsp:cNvSpPr/>
      </dsp:nvSpPr>
      <dsp:spPr>
        <a:xfrm rot="5400000">
          <a:off x="-142205" y="143739"/>
          <a:ext cx="948035" cy="663624"/>
        </a:xfrm>
        <a:prstGeom prst="chevron">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1. </a:t>
          </a:r>
        </a:p>
      </dsp:txBody>
      <dsp:txXfrm rot="-5400000">
        <a:off x="1" y="333345"/>
        <a:ext cx="663624" cy="284411"/>
      </dsp:txXfrm>
    </dsp:sp>
    <dsp:sp modelId="{5FB1D2C7-CE0A-F84D-B2A6-1B3B46232F5C}">
      <dsp:nvSpPr>
        <dsp:cNvPr id="0" name=""/>
        <dsp:cNvSpPr/>
      </dsp:nvSpPr>
      <dsp:spPr>
        <a:xfrm rot="5400000">
          <a:off x="4367100" y="-3701942"/>
          <a:ext cx="616222" cy="80231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It employs a mechanism known as cookies to thwart clogging attacks</a:t>
          </a:r>
        </a:p>
      </dsp:txBody>
      <dsp:txXfrm rot="-5400000">
        <a:off x="663624" y="31615"/>
        <a:ext cx="7993094" cy="556060"/>
      </dsp:txXfrm>
    </dsp:sp>
    <dsp:sp modelId="{0A263CDF-A21A-804F-8C6A-021F1F811A92}">
      <dsp:nvSpPr>
        <dsp:cNvPr id="0" name=""/>
        <dsp:cNvSpPr/>
      </dsp:nvSpPr>
      <dsp:spPr>
        <a:xfrm rot="5400000">
          <a:off x="-142205" y="972763"/>
          <a:ext cx="948035" cy="663624"/>
        </a:xfrm>
        <a:prstGeom prst="chevron">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2. </a:t>
          </a:r>
        </a:p>
      </dsp:txBody>
      <dsp:txXfrm rot="-5400000">
        <a:off x="1" y="1162369"/>
        <a:ext cx="663624" cy="284411"/>
      </dsp:txXfrm>
    </dsp:sp>
    <dsp:sp modelId="{1D2B45EC-1225-6B48-9D7A-C18D51A880CA}">
      <dsp:nvSpPr>
        <dsp:cNvPr id="0" name=""/>
        <dsp:cNvSpPr/>
      </dsp:nvSpPr>
      <dsp:spPr>
        <a:xfrm rot="5400000">
          <a:off x="4367100" y="-2872918"/>
          <a:ext cx="616222" cy="80231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It enables the two parties to negotiate a group; this, in essence, specifies the global parameters of the Diffie-Hellman key exchange</a:t>
          </a:r>
        </a:p>
      </dsp:txBody>
      <dsp:txXfrm rot="-5400000">
        <a:off x="663624" y="860639"/>
        <a:ext cx="7993094" cy="556060"/>
      </dsp:txXfrm>
    </dsp:sp>
    <dsp:sp modelId="{CEDEA343-E328-3D43-A70B-545E118FB7EB}">
      <dsp:nvSpPr>
        <dsp:cNvPr id="0" name=""/>
        <dsp:cNvSpPr/>
      </dsp:nvSpPr>
      <dsp:spPr>
        <a:xfrm rot="5400000">
          <a:off x="-142205" y="1801787"/>
          <a:ext cx="948035" cy="663624"/>
        </a:xfrm>
        <a:prstGeom prst="chevron">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3.</a:t>
          </a:r>
        </a:p>
      </dsp:txBody>
      <dsp:txXfrm rot="-5400000">
        <a:off x="1" y="1991393"/>
        <a:ext cx="663624" cy="284411"/>
      </dsp:txXfrm>
    </dsp:sp>
    <dsp:sp modelId="{AE0352BD-AE36-0548-A3F4-0C964F6E09EB}">
      <dsp:nvSpPr>
        <dsp:cNvPr id="0" name=""/>
        <dsp:cNvSpPr/>
      </dsp:nvSpPr>
      <dsp:spPr>
        <a:xfrm rot="5400000">
          <a:off x="4367100" y="-2043893"/>
          <a:ext cx="616222" cy="80231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 It uses nonces to ensure against replay attacks</a:t>
          </a:r>
        </a:p>
      </dsp:txBody>
      <dsp:txXfrm rot="-5400000">
        <a:off x="663624" y="1689664"/>
        <a:ext cx="7993094" cy="556060"/>
      </dsp:txXfrm>
    </dsp:sp>
    <dsp:sp modelId="{BFAD7A5C-39B0-9A46-B98C-3DF9DCEDE676}">
      <dsp:nvSpPr>
        <dsp:cNvPr id="0" name=""/>
        <dsp:cNvSpPr/>
      </dsp:nvSpPr>
      <dsp:spPr>
        <a:xfrm rot="5400000">
          <a:off x="-142205" y="2630811"/>
          <a:ext cx="948035" cy="663624"/>
        </a:xfrm>
        <a:prstGeom prst="chevron">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4. </a:t>
          </a:r>
        </a:p>
      </dsp:txBody>
      <dsp:txXfrm rot="-5400000">
        <a:off x="1" y="2820417"/>
        <a:ext cx="663624" cy="284411"/>
      </dsp:txXfrm>
    </dsp:sp>
    <dsp:sp modelId="{19F5704B-5396-724A-B6B8-36E16BEA3285}">
      <dsp:nvSpPr>
        <dsp:cNvPr id="0" name=""/>
        <dsp:cNvSpPr/>
      </dsp:nvSpPr>
      <dsp:spPr>
        <a:xfrm rot="5400000">
          <a:off x="4367100" y="-1214869"/>
          <a:ext cx="616222" cy="80231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It enables the exchange of Diffie-Hellman public key values</a:t>
          </a:r>
        </a:p>
      </dsp:txBody>
      <dsp:txXfrm rot="-5400000">
        <a:off x="663624" y="2518688"/>
        <a:ext cx="7993094" cy="556060"/>
      </dsp:txXfrm>
    </dsp:sp>
    <dsp:sp modelId="{E1E98530-1975-774C-91C7-53635D911027}">
      <dsp:nvSpPr>
        <dsp:cNvPr id="0" name=""/>
        <dsp:cNvSpPr/>
      </dsp:nvSpPr>
      <dsp:spPr>
        <a:xfrm rot="5400000">
          <a:off x="-142205" y="3459836"/>
          <a:ext cx="948035" cy="663624"/>
        </a:xfrm>
        <a:prstGeom prst="chevron">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5.</a:t>
          </a:r>
        </a:p>
      </dsp:txBody>
      <dsp:txXfrm rot="-5400000">
        <a:off x="1" y="3649442"/>
        <a:ext cx="663624" cy="284411"/>
      </dsp:txXfrm>
    </dsp:sp>
    <dsp:sp modelId="{29610787-19F4-DF48-9A09-9E25EC65C115}">
      <dsp:nvSpPr>
        <dsp:cNvPr id="0" name=""/>
        <dsp:cNvSpPr/>
      </dsp:nvSpPr>
      <dsp:spPr>
        <a:xfrm rot="5400000">
          <a:off x="4367100" y="-385845"/>
          <a:ext cx="616222" cy="80231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 It authenticates the Diffie-Hellman exchange to thwart man-in-the-middle-attacks</a:t>
          </a:r>
        </a:p>
      </dsp:txBody>
      <dsp:txXfrm rot="-5400000">
        <a:off x="663624" y="3347712"/>
        <a:ext cx="7993094" cy="55606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3948B-CACA-D64B-9A24-D43AF275204B}">
      <dsp:nvSpPr>
        <dsp:cNvPr id="0" name=""/>
        <dsp:cNvSpPr/>
      </dsp:nvSpPr>
      <dsp:spPr>
        <a:xfrm>
          <a:off x="1190" y="1270297"/>
          <a:ext cx="2539007" cy="1523404"/>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Based first on how it spreads or propagates to reach the desired targets</a:t>
          </a:r>
        </a:p>
      </dsp:txBody>
      <dsp:txXfrm>
        <a:off x="45809" y="1314916"/>
        <a:ext cx="2449769" cy="1434166"/>
      </dsp:txXfrm>
    </dsp:sp>
    <dsp:sp modelId="{EEBEA53B-DE53-024D-B1BB-456270AACDE4}">
      <dsp:nvSpPr>
        <dsp:cNvPr id="0" name=""/>
        <dsp:cNvSpPr/>
      </dsp:nvSpPr>
      <dsp:spPr>
        <a:xfrm>
          <a:off x="2794099" y="1717163"/>
          <a:ext cx="538269" cy="629673"/>
        </a:xfrm>
        <a:prstGeom prst="rightArrow">
          <a:avLst>
            <a:gd name="adj1" fmla="val 60000"/>
            <a:gd name="adj2" fmla="val 5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794099" y="1843098"/>
        <a:ext cx="376788" cy="377803"/>
      </dsp:txXfrm>
    </dsp:sp>
    <dsp:sp modelId="{F84DBA72-19DA-A64D-BEE6-4BF1641866FA}">
      <dsp:nvSpPr>
        <dsp:cNvPr id="0" name=""/>
        <dsp:cNvSpPr/>
      </dsp:nvSpPr>
      <dsp:spPr>
        <a:xfrm>
          <a:off x="3555801" y="1270297"/>
          <a:ext cx="2539007" cy="1523404"/>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Then on the actions or payloads it performs once a target is reached</a:t>
          </a:r>
        </a:p>
      </dsp:txBody>
      <dsp:txXfrm>
        <a:off x="3600420" y="1314916"/>
        <a:ext cx="2449769" cy="1434166"/>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9F04A-2BA3-3B40-A83A-5DFB338469E6}">
      <dsp:nvSpPr>
        <dsp:cNvPr id="0" name=""/>
        <dsp:cNvSpPr/>
      </dsp:nvSpPr>
      <dsp:spPr>
        <a:xfrm>
          <a:off x="0" y="3059187"/>
          <a:ext cx="7696200" cy="1004093"/>
        </a:xfrm>
        <a:prstGeom prst="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Payload</a:t>
          </a:r>
          <a:r>
            <a:rPr lang="en-US" sz="2400" kern="1200" dirty="0">
              <a:solidFill>
                <a:schemeClr val="tx2">
                  <a:lumMod val="10000"/>
                </a:schemeClr>
              </a:solidFill>
            </a:rPr>
            <a:t> </a:t>
          </a:r>
        </a:p>
      </dsp:txBody>
      <dsp:txXfrm>
        <a:off x="0" y="3059187"/>
        <a:ext cx="7696200" cy="542210"/>
      </dsp:txXfrm>
    </dsp:sp>
    <dsp:sp modelId="{7AA06B56-4336-984F-8311-1B2AA93E285E}">
      <dsp:nvSpPr>
        <dsp:cNvPr id="0" name=""/>
        <dsp:cNvSpPr/>
      </dsp:nvSpPr>
      <dsp:spPr>
        <a:xfrm>
          <a:off x="0" y="3581316"/>
          <a:ext cx="3848100" cy="46188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2">
                  <a:lumMod val="10000"/>
                </a:schemeClr>
              </a:solidFill>
            </a:rPr>
            <a:t>What the virus does, besides spreading</a:t>
          </a:r>
          <a:endParaRPr lang="en-US" sz="1500" kern="1200" dirty="0">
            <a:solidFill>
              <a:schemeClr val="tx2">
                <a:lumMod val="10000"/>
              </a:schemeClr>
            </a:solidFill>
          </a:endParaRPr>
        </a:p>
      </dsp:txBody>
      <dsp:txXfrm>
        <a:off x="0" y="3581316"/>
        <a:ext cx="3848100" cy="461883"/>
      </dsp:txXfrm>
    </dsp:sp>
    <dsp:sp modelId="{225F45D7-78E7-C54B-8D27-ADD8AE8E3DF7}">
      <dsp:nvSpPr>
        <dsp:cNvPr id="0" name=""/>
        <dsp:cNvSpPr/>
      </dsp:nvSpPr>
      <dsp:spPr>
        <a:xfrm>
          <a:off x="3848100" y="3581316"/>
          <a:ext cx="3848100" cy="46188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2">
                  <a:lumMod val="10000"/>
                </a:schemeClr>
              </a:solidFill>
            </a:rPr>
            <a:t>May involve damage or benign but noticeable activity</a:t>
          </a:r>
          <a:endParaRPr lang="en-US" sz="1500" kern="1200" dirty="0">
            <a:solidFill>
              <a:schemeClr val="tx2">
                <a:lumMod val="10000"/>
              </a:schemeClr>
            </a:solidFill>
          </a:endParaRPr>
        </a:p>
      </dsp:txBody>
      <dsp:txXfrm>
        <a:off x="3848100" y="3581316"/>
        <a:ext cx="3848100" cy="461883"/>
      </dsp:txXfrm>
    </dsp:sp>
    <dsp:sp modelId="{44D9216A-D9DC-5F4B-9B1F-ECD96FDF9F75}">
      <dsp:nvSpPr>
        <dsp:cNvPr id="0" name=""/>
        <dsp:cNvSpPr/>
      </dsp:nvSpPr>
      <dsp:spPr>
        <a:xfrm rot="10800000">
          <a:off x="0" y="1529953"/>
          <a:ext cx="7696200" cy="1544296"/>
        </a:xfrm>
        <a:prstGeom prst="upArrowCallou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Trigger</a:t>
          </a:r>
        </a:p>
      </dsp:txBody>
      <dsp:txXfrm rot="-10800000">
        <a:off x="0" y="1529953"/>
        <a:ext cx="7696200" cy="542047"/>
      </dsp:txXfrm>
    </dsp:sp>
    <dsp:sp modelId="{5F6130D2-399C-4E41-837A-CA730710F86D}">
      <dsp:nvSpPr>
        <dsp:cNvPr id="0" name=""/>
        <dsp:cNvSpPr/>
      </dsp:nvSpPr>
      <dsp:spPr>
        <a:xfrm>
          <a:off x="0" y="2072001"/>
          <a:ext cx="3848100" cy="46174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2">
                  <a:lumMod val="10000"/>
                </a:schemeClr>
              </a:solidFill>
            </a:rPr>
            <a:t>The event or condition that determines when the payload is activated or delivered</a:t>
          </a:r>
          <a:endParaRPr lang="en-US" sz="1500" kern="1200" dirty="0">
            <a:solidFill>
              <a:schemeClr val="tx2">
                <a:lumMod val="10000"/>
              </a:schemeClr>
            </a:solidFill>
          </a:endParaRPr>
        </a:p>
      </dsp:txBody>
      <dsp:txXfrm>
        <a:off x="0" y="2072001"/>
        <a:ext cx="3848100" cy="461744"/>
      </dsp:txXfrm>
    </dsp:sp>
    <dsp:sp modelId="{D58BEEF0-860C-444F-8024-955502090665}">
      <dsp:nvSpPr>
        <dsp:cNvPr id="0" name=""/>
        <dsp:cNvSpPr/>
      </dsp:nvSpPr>
      <dsp:spPr>
        <a:xfrm>
          <a:off x="3848100" y="2072001"/>
          <a:ext cx="3848100" cy="46174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2">
                  <a:lumMod val="10000"/>
                </a:schemeClr>
              </a:solidFill>
            </a:rPr>
            <a:t>Sometimes known as a </a:t>
          </a:r>
          <a:r>
            <a:rPr lang="en-US" sz="1500" i="1" kern="1200">
              <a:solidFill>
                <a:schemeClr val="tx2">
                  <a:lumMod val="10000"/>
                </a:schemeClr>
              </a:solidFill>
            </a:rPr>
            <a:t>logic bomb</a:t>
          </a:r>
          <a:endParaRPr lang="en-US" sz="1500" i="1" kern="1200" dirty="0">
            <a:solidFill>
              <a:schemeClr val="tx2">
                <a:lumMod val="10000"/>
              </a:schemeClr>
            </a:solidFill>
          </a:endParaRPr>
        </a:p>
      </dsp:txBody>
      <dsp:txXfrm>
        <a:off x="3848100" y="2072001"/>
        <a:ext cx="3848100" cy="461744"/>
      </dsp:txXfrm>
    </dsp:sp>
    <dsp:sp modelId="{32393618-33DD-BC4B-A991-BD60DC665B64}">
      <dsp:nvSpPr>
        <dsp:cNvPr id="0" name=""/>
        <dsp:cNvSpPr/>
      </dsp:nvSpPr>
      <dsp:spPr>
        <a:xfrm rot="10800000">
          <a:off x="0" y="718"/>
          <a:ext cx="7696200" cy="1544296"/>
        </a:xfrm>
        <a:prstGeom prst="upArrowCallou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Infection mechanism</a:t>
          </a:r>
        </a:p>
      </dsp:txBody>
      <dsp:txXfrm rot="-10800000">
        <a:off x="0" y="718"/>
        <a:ext cx="7696200" cy="542047"/>
      </dsp:txXfrm>
    </dsp:sp>
    <dsp:sp modelId="{355D3254-8C4B-7346-A431-D16E16D66A49}">
      <dsp:nvSpPr>
        <dsp:cNvPr id="0" name=""/>
        <dsp:cNvSpPr/>
      </dsp:nvSpPr>
      <dsp:spPr>
        <a:xfrm>
          <a:off x="0" y="542766"/>
          <a:ext cx="3848100" cy="46174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2">
                  <a:lumMod val="10000"/>
                </a:schemeClr>
              </a:solidFill>
            </a:rPr>
            <a:t>The means by which a virus spreads or propagates, enabling it to replicate</a:t>
          </a:r>
          <a:endParaRPr lang="en-US" sz="1500" kern="1200" dirty="0">
            <a:solidFill>
              <a:schemeClr val="tx2">
                <a:lumMod val="10000"/>
              </a:schemeClr>
            </a:solidFill>
          </a:endParaRPr>
        </a:p>
      </dsp:txBody>
      <dsp:txXfrm>
        <a:off x="0" y="542766"/>
        <a:ext cx="3848100" cy="461744"/>
      </dsp:txXfrm>
    </dsp:sp>
    <dsp:sp modelId="{38B3CCE1-8CAE-E44E-94A4-2DFD597AEAFD}">
      <dsp:nvSpPr>
        <dsp:cNvPr id="0" name=""/>
        <dsp:cNvSpPr/>
      </dsp:nvSpPr>
      <dsp:spPr>
        <a:xfrm>
          <a:off x="3848100" y="542766"/>
          <a:ext cx="3848100" cy="46174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2">
                  <a:lumMod val="10000"/>
                </a:schemeClr>
              </a:solidFill>
            </a:rPr>
            <a:t>Also referred to as the </a:t>
          </a:r>
          <a:r>
            <a:rPr lang="en-US" sz="1500" i="1" kern="1200">
              <a:solidFill>
                <a:schemeClr val="tx2">
                  <a:lumMod val="10000"/>
                </a:schemeClr>
              </a:solidFill>
            </a:rPr>
            <a:t>infection vector</a:t>
          </a:r>
          <a:endParaRPr lang="en-US" sz="1500" i="1" kern="1200" dirty="0">
            <a:solidFill>
              <a:schemeClr val="tx2">
                <a:lumMod val="10000"/>
              </a:schemeClr>
            </a:solidFill>
          </a:endParaRPr>
        </a:p>
      </dsp:txBody>
      <dsp:txXfrm>
        <a:off x="3848100" y="542766"/>
        <a:ext cx="3848100" cy="461744"/>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6639C-F6E8-F74E-BB8D-765DD53FC5AB}">
      <dsp:nvSpPr>
        <dsp:cNvPr id="0" name=""/>
        <dsp:cNvSpPr/>
      </dsp:nvSpPr>
      <dsp:spPr>
        <a:xfrm>
          <a:off x="634364" y="0"/>
          <a:ext cx="7189470" cy="4521200"/>
        </a:xfrm>
        <a:prstGeom prst="rightArrow">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sp>
    <dsp:sp modelId="{3AB5348C-AAB8-4343-9E3F-ADC8972B7BA0}">
      <dsp:nvSpPr>
        <dsp:cNvPr id="0" name=""/>
        <dsp:cNvSpPr/>
      </dsp:nvSpPr>
      <dsp:spPr>
        <a:xfrm>
          <a:off x="4233" y="1356359"/>
          <a:ext cx="2036080" cy="180848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Dormant phase</a:t>
          </a:r>
        </a:p>
        <a:p>
          <a:pPr marL="114300" lvl="1" indent="-114300" algn="l" defTabSz="533400">
            <a:lnSpc>
              <a:spcPct val="90000"/>
            </a:lnSpc>
            <a:spcBef>
              <a:spcPct val="0"/>
            </a:spcBef>
            <a:spcAft>
              <a:spcPct val="15000"/>
            </a:spcAft>
            <a:buChar char="•"/>
          </a:pPr>
          <a:r>
            <a:rPr lang="en-US" sz="1200" kern="1200">
              <a:solidFill>
                <a:schemeClr val="tx1"/>
              </a:solidFill>
            </a:rPr>
            <a:t>The virus is idle</a:t>
          </a:r>
          <a:endParaRPr lang="en-US" sz="1200" kern="1200" dirty="0">
            <a:solidFill>
              <a:schemeClr val="tx1"/>
            </a:solidFill>
          </a:endParaRPr>
        </a:p>
        <a:p>
          <a:pPr marL="114300" lvl="1" indent="-114300" algn="l" defTabSz="533400">
            <a:lnSpc>
              <a:spcPct val="90000"/>
            </a:lnSpc>
            <a:spcBef>
              <a:spcPct val="0"/>
            </a:spcBef>
            <a:spcAft>
              <a:spcPct val="15000"/>
            </a:spcAft>
            <a:buChar char="•"/>
          </a:pPr>
          <a:r>
            <a:rPr lang="en-US" sz="1200" kern="1200" dirty="0">
              <a:solidFill>
                <a:schemeClr val="tx1"/>
              </a:solidFill>
            </a:rPr>
            <a:t>Will eventually be activated by some event</a:t>
          </a:r>
        </a:p>
        <a:p>
          <a:pPr marL="114300" lvl="1" indent="-114300" algn="l" defTabSz="533400">
            <a:lnSpc>
              <a:spcPct val="90000"/>
            </a:lnSpc>
            <a:spcBef>
              <a:spcPct val="0"/>
            </a:spcBef>
            <a:spcAft>
              <a:spcPct val="15000"/>
            </a:spcAft>
            <a:buChar char="•"/>
          </a:pPr>
          <a:r>
            <a:rPr lang="en-US" sz="1200" kern="1200">
              <a:solidFill>
                <a:schemeClr val="tx1"/>
              </a:solidFill>
            </a:rPr>
            <a:t>Not all viruses have this stage</a:t>
          </a:r>
          <a:endParaRPr lang="en-US" sz="1200" kern="1200" dirty="0">
            <a:solidFill>
              <a:schemeClr val="tx1"/>
            </a:solidFill>
          </a:endParaRPr>
        </a:p>
      </dsp:txBody>
      <dsp:txXfrm>
        <a:off x="4233" y="1356359"/>
        <a:ext cx="2036080" cy="1808480"/>
      </dsp:txXfrm>
    </dsp:sp>
    <dsp:sp modelId="{E1FFE013-88DA-DB49-AAC4-8CEEB5D06BE8}">
      <dsp:nvSpPr>
        <dsp:cNvPr id="0" name=""/>
        <dsp:cNvSpPr/>
      </dsp:nvSpPr>
      <dsp:spPr>
        <a:xfrm>
          <a:off x="2142117" y="1356359"/>
          <a:ext cx="2036080" cy="180848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Propagation phase</a:t>
          </a:r>
        </a:p>
        <a:p>
          <a:pPr marL="114300" lvl="1" indent="-114300" algn="l" defTabSz="533400">
            <a:lnSpc>
              <a:spcPct val="90000"/>
            </a:lnSpc>
            <a:spcBef>
              <a:spcPct val="0"/>
            </a:spcBef>
            <a:spcAft>
              <a:spcPct val="15000"/>
            </a:spcAft>
            <a:buChar char="•"/>
          </a:pPr>
          <a:r>
            <a:rPr lang="en-US" sz="1200" kern="1200" dirty="0">
              <a:solidFill>
                <a:schemeClr val="tx1"/>
              </a:solidFill>
            </a:rPr>
            <a:t>The virus places a copy of itself onto other programs or into certain system areas on the disk</a:t>
          </a:r>
        </a:p>
      </dsp:txBody>
      <dsp:txXfrm>
        <a:off x="2142117" y="1356359"/>
        <a:ext cx="2036080" cy="1808480"/>
      </dsp:txXfrm>
    </dsp:sp>
    <dsp:sp modelId="{633BF990-CBEB-644A-A880-3D9DA3A5B671}">
      <dsp:nvSpPr>
        <dsp:cNvPr id="0" name=""/>
        <dsp:cNvSpPr/>
      </dsp:nvSpPr>
      <dsp:spPr>
        <a:xfrm>
          <a:off x="4280002" y="1356359"/>
          <a:ext cx="2036080" cy="180848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Triggering phase</a:t>
          </a:r>
        </a:p>
        <a:p>
          <a:pPr marL="114300" lvl="1" indent="-114300" algn="l" defTabSz="533400">
            <a:lnSpc>
              <a:spcPct val="90000"/>
            </a:lnSpc>
            <a:spcBef>
              <a:spcPct val="0"/>
            </a:spcBef>
            <a:spcAft>
              <a:spcPct val="15000"/>
            </a:spcAft>
            <a:buChar char="•"/>
          </a:pPr>
          <a:r>
            <a:rPr lang="en-US" sz="1200" kern="1200" dirty="0">
              <a:solidFill>
                <a:schemeClr val="tx1"/>
              </a:solidFill>
            </a:rPr>
            <a:t>The virus is activated to perform the function for which it was intended</a:t>
          </a:r>
        </a:p>
        <a:p>
          <a:pPr marL="114300" lvl="1" indent="-114300" algn="l" defTabSz="533400">
            <a:lnSpc>
              <a:spcPct val="90000"/>
            </a:lnSpc>
            <a:spcBef>
              <a:spcPct val="0"/>
            </a:spcBef>
            <a:spcAft>
              <a:spcPct val="15000"/>
            </a:spcAft>
            <a:buChar char="•"/>
          </a:pPr>
          <a:r>
            <a:rPr lang="en-US" sz="1200" kern="1200" dirty="0">
              <a:solidFill>
                <a:schemeClr val="tx1"/>
              </a:solidFill>
            </a:rPr>
            <a:t>Can be caused by a variety of system events</a:t>
          </a:r>
        </a:p>
      </dsp:txBody>
      <dsp:txXfrm>
        <a:off x="4280002" y="1356359"/>
        <a:ext cx="2036080" cy="1808480"/>
      </dsp:txXfrm>
    </dsp:sp>
    <dsp:sp modelId="{261E43A8-2B7E-B440-9F26-F294A8CE856E}">
      <dsp:nvSpPr>
        <dsp:cNvPr id="0" name=""/>
        <dsp:cNvSpPr/>
      </dsp:nvSpPr>
      <dsp:spPr>
        <a:xfrm>
          <a:off x="6417886" y="1356359"/>
          <a:ext cx="2036080" cy="180848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chemeClr val="tx1"/>
              </a:solidFill>
            </a:rPr>
            <a:t>Execution phase </a:t>
          </a:r>
          <a:endParaRPr lang="en-US" sz="1600" kern="1200" dirty="0">
            <a:solidFill>
              <a:schemeClr val="tx1"/>
            </a:solidFill>
          </a:endParaRPr>
        </a:p>
        <a:p>
          <a:pPr marL="114300" lvl="1" indent="-114300" algn="l" defTabSz="533400">
            <a:lnSpc>
              <a:spcPct val="90000"/>
            </a:lnSpc>
            <a:spcBef>
              <a:spcPct val="0"/>
            </a:spcBef>
            <a:spcAft>
              <a:spcPct val="15000"/>
            </a:spcAft>
            <a:buChar char="•"/>
          </a:pPr>
          <a:r>
            <a:rPr lang="en-US" sz="1200" kern="1200" dirty="0">
              <a:solidFill>
                <a:schemeClr val="tx1"/>
              </a:solidFill>
            </a:rPr>
            <a:t>The function is performed</a:t>
          </a:r>
        </a:p>
      </dsp:txBody>
      <dsp:txXfrm>
        <a:off x="6417886" y="1356359"/>
        <a:ext cx="2036080" cy="180848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B5B16-410F-FF4C-B485-C253081013A2}">
      <dsp:nvSpPr>
        <dsp:cNvPr id="0" name=""/>
        <dsp:cNvSpPr/>
      </dsp:nvSpPr>
      <dsp:spPr>
        <a:xfrm>
          <a:off x="1590" y="1371599"/>
          <a:ext cx="1828130" cy="91406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tx1"/>
              </a:solidFill>
            </a:rPr>
            <a:t>Boot sector infector</a:t>
          </a:r>
        </a:p>
      </dsp:txBody>
      <dsp:txXfrm>
        <a:off x="1590" y="1371599"/>
        <a:ext cx="1828130" cy="914065"/>
      </dsp:txXfrm>
    </dsp:sp>
    <dsp:sp modelId="{3194104D-8413-C140-BB1C-65483AB9FE49}">
      <dsp:nvSpPr>
        <dsp:cNvPr id="0" name=""/>
        <dsp:cNvSpPr/>
      </dsp:nvSpPr>
      <dsp:spPr>
        <a:xfrm>
          <a:off x="184403" y="2285664"/>
          <a:ext cx="182813" cy="901825"/>
        </a:xfrm>
        <a:custGeom>
          <a:avLst/>
          <a:gdLst/>
          <a:ahLst/>
          <a:cxnLst/>
          <a:rect l="0" t="0" r="0" b="0"/>
          <a:pathLst>
            <a:path>
              <a:moveTo>
                <a:pt x="0" y="0"/>
              </a:moveTo>
              <a:lnTo>
                <a:pt x="0" y="901825"/>
              </a:lnTo>
              <a:lnTo>
                <a:pt x="182813" y="901825"/>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754A56B-60B2-FA4F-A763-43CC3862F757}">
      <dsp:nvSpPr>
        <dsp:cNvPr id="0" name=""/>
        <dsp:cNvSpPr/>
      </dsp:nvSpPr>
      <dsp:spPr>
        <a:xfrm>
          <a:off x="367216" y="2514181"/>
          <a:ext cx="1613069" cy="13466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lumMod val="10000"/>
                </a:schemeClr>
              </a:solidFill>
            </a:rPr>
            <a:t>Infects a master boot record or boot record and spreads when a system is booted from the disk containing the virus</a:t>
          </a:r>
        </a:p>
      </dsp:txBody>
      <dsp:txXfrm>
        <a:off x="367216" y="2514181"/>
        <a:ext cx="1613069" cy="1346619"/>
      </dsp:txXfrm>
    </dsp:sp>
    <dsp:sp modelId="{523B552F-C718-5741-85F8-0C100D13D745}">
      <dsp:nvSpPr>
        <dsp:cNvPr id="0" name=""/>
        <dsp:cNvSpPr/>
      </dsp:nvSpPr>
      <dsp:spPr>
        <a:xfrm>
          <a:off x="2286753" y="1371599"/>
          <a:ext cx="1828130" cy="91406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tx1"/>
              </a:solidFill>
            </a:rPr>
            <a:t>File infector</a:t>
          </a:r>
        </a:p>
      </dsp:txBody>
      <dsp:txXfrm>
        <a:off x="2286753" y="1371599"/>
        <a:ext cx="1828130" cy="914065"/>
      </dsp:txXfrm>
    </dsp:sp>
    <dsp:sp modelId="{461EC750-77B0-8C45-90DC-7D08EE773746}">
      <dsp:nvSpPr>
        <dsp:cNvPr id="0" name=""/>
        <dsp:cNvSpPr/>
      </dsp:nvSpPr>
      <dsp:spPr>
        <a:xfrm>
          <a:off x="2469566" y="2285664"/>
          <a:ext cx="182813" cy="889504"/>
        </a:xfrm>
        <a:custGeom>
          <a:avLst/>
          <a:gdLst/>
          <a:ahLst/>
          <a:cxnLst/>
          <a:rect l="0" t="0" r="0" b="0"/>
          <a:pathLst>
            <a:path>
              <a:moveTo>
                <a:pt x="0" y="0"/>
              </a:moveTo>
              <a:lnTo>
                <a:pt x="0" y="889504"/>
              </a:lnTo>
              <a:lnTo>
                <a:pt x="182813" y="889504"/>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7E3AE99-54A6-144A-B8DD-6B2DD380128D}">
      <dsp:nvSpPr>
        <dsp:cNvPr id="0" name=""/>
        <dsp:cNvSpPr/>
      </dsp:nvSpPr>
      <dsp:spPr>
        <a:xfrm>
          <a:off x="2652379" y="2514181"/>
          <a:ext cx="1614736" cy="1321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lumMod val="10000"/>
                </a:schemeClr>
              </a:solidFill>
            </a:rPr>
            <a:t>Infects files that the operating system or shell consider to be executable</a:t>
          </a:r>
        </a:p>
      </dsp:txBody>
      <dsp:txXfrm>
        <a:off x="2652379" y="2514181"/>
        <a:ext cx="1614736" cy="1321975"/>
      </dsp:txXfrm>
    </dsp:sp>
    <dsp:sp modelId="{26BCDB56-0E4F-EF4B-ADCC-BB4AED3CA607}">
      <dsp:nvSpPr>
        <dsp:cNvPr id="0" name=""/>
        <dsp:cNvSpPr/>
      </dsp:nvSpPr>
      <dsp:spPr>
        <a:xfrm>
          <a:off x="4571916" y="1371599"/>
          <a:ext cx="1828130" cy="91406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tx1"/>
              </a:solidFill>
            </a:rPr>
            <a:t>Macro virus</a:t>
          </a:r>
        </a:p>
      </dsp:txBody>
      <dsp:txXfrm>
        <a:off x="4571916" y="1371599"/>
        <a:ext cx="1828130" cy="914065"/>
      </dsp:txXfrm>
    </dsp:sp>
    <dsp:sp modelId="{D668E610-B0A4-FA48-9C88-81F7D49226C0}">
      <dsp:nvSpPr>
        <dsp:cNvPr id="0" name=""/>
        <dsp:cNvSpPr/>
      </dsp:nvSpPr>
      <dsp:spPr>
        <a:xfrm>
          <a:off x="4754729" y="2285664"/>
          <a:ext cx="182813" cy="813303"/>
        </a:xfrm>
        <a:custGeom>
          <a:avLst/>
          <a:gdLst/>
          <a:ahLst/>
          <a:cxnLst/>
          <a:rect l="0" t="0" r="0" b="0"/>
          <a:pathLst>
            <a:path>
              <a:moveTo>
                <a:pt x="0" y="0"/>
              </a:moveTo>
              <a:lnTo>
                <a:pt x="0" y="813303"/>
              </a:lnTo>
              <a:lnTo>
                <a:pt x="182813" y="81330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891CEB7-AECF-5B44-9B6C-F77C1725C7EC}">
      <dsp:nvSpPr>
        <dsp:cNvPr id="0" name=""/>
        <dsp:cNvSpPr/>
      </dsp:nvSpPr>
      <dsp:spPr>
        <a:xfrm>
          <a:off x="4937542" y="2514181"/>
          <a:ext cx="1616418" cy="11695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lumMod val="10000"/>
                </a:schemeClr>
              </a:solidFill>
            </a:rPr>
            <a:t>Infects files with macro or scripting code that is interpreted by an application</a:t>
          </a:r>
        </a:p>
      </dsp:txBody>
      <dsp:txXfrm>
        <a:off x="4937542" y="2514181"/>
        <a:ext cx="1616418" cy="1169573"/>
      </dsp:txXfrm>
    </dsp:sp>
    <dsp:sp modelId="{7EC404A5-0EBA-BC46-B18C-A4B3A4C190C6}">
      <dsp:nvSpPr>
        <dsp:cNvPr id="0" name=""/>
        <dsp:cNvSpPr/>
      </dsp:nvSpPr>
      <dsp:spPr>
        <a:xfrm>
          <a:off x="6857079" y="1371599"/>
          <a:ext cx="1828130" cy="91406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tx1"/>
              </a:solidFill>
            </a:rPr>
            <a:t>Multipartite virus</a:t>
          </a:r>
        </a:p>
      </dsp:txBody>
      <dsp:txXfrm>
        <a:off x="6857079" y="1371599"/>
        <a:ext cx="1828130" cy="914065"/>
      </dsp:txXfrm>
    </dsp:sp>
    <dsp:sp modelId="{E5F243D1-15CC-254C-AC98-02173BDDFA0E}">
      <dsp:nvSpPr>
        <dsp:cNvPr id="0" name=""/>
        <dsp:cNvSpPr/>
      </dsp:nvSpPr>
      <dsp:spPr>
        <a:xfrm>
          <a:off x="7039892" y="2285664"/>
          <a:ext cx="182813" cy="685548"/>
        </a:xfrm>
        <a:custGeom>
          <a:avLst/>
          <a:gdLst/>
          <a:ahLst/>
          <a:cxnLst/>
          <a:rect l="0" t="0" r="0" b="0"/>
          <a:pathLst>
            <a:path>
              <a:moveTo>
                <a:pt x="0" y="0"/>
              </a:moveTo>
              <a:lnTo>
                <a:pt x="0" y="685548"/>
              </a:lnTo>
              <a:lnTo>
                <a:pt x="182813" y="685548"/>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A44177-F4E2-3242-ADAD-B865ACB6A9C4}">
      <dsp:nvSpPr>
        <dsp:cNvPr id="0" name=""/>
        <dsp:cNvSpPr/>
      </dsp:nvSpPr>
      <dsp:spPr>
        <a:xfrm>
          <a:off x="7222705" y="2514181"/>
          <a:ext cx="1462504" cy="9140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lumMod val="10000"/>
                </a:schemeClr>
              </a:solidFill>
            </a:rPr>
            <a:t>Infects files in multiple ways</a:t>
          </a:r>
        </a:p>
      </dsp:txBody>
      <dsp:txXfrm>
        <a:off x="7222705" y="2514181"/>
        <a:ext cx="1462504" cy="914065"/>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5CCA3-9BA8-6340-AB40-5A24E1995580}">
      <dsp:nvSpPr>
        <dsp:cNvPr id="0" name=""/>
        <dsp:cNvSpPr/>
      </dsp:nvSpPr>
      <dsp:spPr>
        <a:xfrm>
          <a:off x="250031" y="3869"/>
          <a:ext cx="2701230" cy="1620738"/>
        </a:xfrm>
        <a:prstGeom prst="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t>Multiplatform</a:t>
          </a:r>
        </a:p>
        <a:p>
          <a:pPr marL="114300" lvl="1" indent="-114300" algn="l" defTabSz="577850" rtl="0">
            <a:lnSpc>
              <a:spcPct val="90000"/>
            </a:lnSpc>
            <a:spcBef>
              <a:spcPct val="0"/>
            </a:spcBef>
            <a:spcAft>
              <a:spcPct val="15000"/>
            </a:spcAft>
            <a:buChar char="•"/>
          </a:pPr>
          <a:r>
            <a:rPr lang="en-US" sz="1300" kern="1200" dirty="0"/>
            <a:t>Newer worms can attack a variety of platforms</a:t>
          </a:r>
        </a:p>
      </dsp:txBody>
      <dsp:txXfrm>
        <a:off x="250031" y="3869"/>
        <a:ext cx="2701230" cy="1620738"/>
      </dsp:txXfrm>
    </dsp:sp>
    <dsp:sp modelId="{1BF431B2-0036-9E41-ACA6-26D44ED06AD5}">
      <dsp:nvSpPr>
        <dsp:cNvPr id="0" name=""/>
        <dsp:cNvSpPr/>
      </dsp:nvSpPr>
      <dsp:spPr>
        <a:xfrm>
          <a:off x="3221384" y="3869"/>
          <a:ext cx="2701230" cy="1620738"/>
        </a:xfrm>
        <a:prstGeom prst="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t>Multi-exploit</a:t>
          </a:r>
        </a:p>
        <a:p>
          <a:pPr marL="114300" lvl="1" indent="-114300" algn="l" defTabSz="577850" rtl="0">
            <a:lnSpc>
              <a:spcPct val="90000"/>
            </a:lnSpc>
            <a:spcBef>
              <a:spcPct val="0"/>
            </a:spcBef>
            <a:spcAft>
              <a:spcPct val="15000"/>
            </a:spcAft>
            <a:buChar char="•"/>
          </a:pPr>
          <a:r>
            <a:rPr lang="en-US" sz="1300" kern="1200" dirty="0"/>
            <a:t>New worms penetrate systems in a variety of ways, using exploits against Web servers, browsers, e-mail, file sharing, and other network-based applications, or via shared media</a:t>
          </a:r>
        </a:p>
      </dsp:txBody>
      <dsp:txXfrm>
        <a:off x="3221384" y="3869"/>
        <a:ext cx="2701230" cy="1620738"/>
      </dsp:txXfrm>
    </dsp:sp>
    <dsp:sp modelId="{CFCCBC48-C1D8-E949-ACA0-C9D8729B2056}">
      <dsp:nvSpPr>
        <dsp:cNvPr id="0" name=""/>
        <dsp:cNvSpPr/>
      </dsp:nvSpPr>
      <dsp:spPr>
        <a:xfrm>
          <a:off x="6192738" y="3869"/>
          <a:ext cx="2701230" cy="1620738"/>
        </a:xfrm>
        <a:prstGeom prst="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t>Ultrafast spreading</a:t>
          </a:r>
        </a:p>
        <a:p>
          <a:pPr marL="114300" lvl="1" indent="-114300" algn="l" defTabSz="577850" rtl="0">
            <a:lnSpc>
              <a:spcPct val="90000"/>
            </a:lnSpc>
            <a:spcBef>
              <a:spcPct val="0"/>
            </a:spcBef>
            <a:spcAft>
              <a:spcPct val="15000"/>
            </a:spcAft>
            <a:buChar char="•"/>
          </a:pPr>
          <a:r>
            <a:rPr lang="en-US" sz="1300" kern="1200" dirty="0"/>
            <a:t>Exploit various techniques to optimize the rate of spread of a worm to maximize its likelihood of locating as many vulnerable machines as possible in a short time period</a:t>
          </a:r>
        </a:p>
      </dsp:txBody>
      <dsp:txXfrm>
        <a:off x="6192738" y="3869"/>
        <a:ext cx="2701230" cy="1620738"/>
      </dsp:txXfrm>
    </dsp:sp>
    <dsp:sp modelId="{98031CA6-2F34-5940-A9EF-DBBAC311C9EA}">
      <dsp:nvSpPr>
        <dsp:cNvPr id="0" name=""/>
        <dsp:cNvSpPr/>
      </dsp:nvSpPr>
      <dsp:spPr>
        <a:xfrm>
          <a:off x="250031" y="1894730"/>
          <a:ext cx="2701230" cy="1620738"/>
        </a:xfrm>
        <a:prstGeom prst="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t>Polymorphic</a:t>
          </a:r>
        </a:p>
        <a:p>
          <a:pPr marL="114300" lvl="1" indent="-114300" algn="l" defTabSz="577850" rtl="0">
            <a:lnSpc>
              <a:spcPct val="90000"/>
            </a:lnSpc>
            <a:spcBef>
              <a:spcPct val="0"/>
            </a:spcBef>
            <a:spcAft>
              <a:spcPct val="15000"/>
            </a:spcAft>
            <a:buChar char="•"/>
          </a:pPr>
          <a:r>
            <a:rPr lang="en-US" sz="1300" kern="1200" dirty="0"/>
            <a:t>To evade detection, skip past filters, and foil real-time analysis, each copy of the worm has new code generated on the fly using functionally equivalent instructions and encryption techniques</a:t>
          </a:r>
        </a:p>
      </dsp:txBody>
      <dsp:txXfrm>
        <a:off x="250031" y="1894730"/>
        <a:ext cx="2701230" cy="1620738"/>
      </dsp:txXfrm>
    </dsp:sp>
    <dsp:sp modelId="{8C8840B8-4DA7-4147-91AA-FF44756E57F8}">
      <dsp:nvSpPr>
        <dsp:cNvPr id="0" name=""/>
        <dsp:cNvSpPr/>
      </dsp:nvSpPr>
      <dsp:spPr>
        <a:xfrm>
          <a:off x="3221384" y="1894730"/>
          <a:ext cx="2701230" cy="1620738"/>
        </a:xfrm>
        <a:prstGeom prst="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t>Metamorphic</a:t>
          </a:r>
        </a:p>
        <a:p>
          <a:pPr marL="114300" lvl="1" indent="-114300" algn="l" defTabSz="577850" rtl="0">
            <a:lnSpc>
              <a:spcPct val="90000"/>
            </a:lnSpc>
            <a:spcBef>
              <a:spcPct val="0"/>
            </a:spcBef>
            <a:spcAft>
              <a:spcPct val="15000"/>
            </a:spcAft>
            <a:buChar char="•"/>
          </a:pPr>
          <a:r>
            <a:rPr lang="en-US" sz="1300" kern="1200" dirty="0"/>
            <a:t>In addition to changing their appearance, metamorphic worms have a repertoire of behavior patterns that are unleashed at different stages of propagation</a:t>
          </a:r>
        </a:p>
      </dsp:txBody>
      <dsp:txXfrm>
        <a:off x="3221384" y="1894730"/>
        <a:ext cx="2701230" cy="1620738"/>
      </dsp:txXfrm>
    </dsp:sp>
    <dsp:sp modelId="{DFCF94B7-1882-704A-B729-0BB58E9E764E}">
      <dsp:nvSpPr>
        <dsp:cNvPr id="0" name=""/>
        <dsp:cNvSpPr/>
      </dsp:nvSpPr>
      <dsp:spPr>
        <a:xfrm>
          <a:off x="6192738" y="1894730"/>
          <a:ext cx="2701230" cy="1620738"/>
        </a:xfrm>
        <a:prstGeom prst="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t>Transport vehicles</a:t>
          </a:r>
        </a:p>
        <a:p>
          <a:pPr marL="114300" lvl="1" indent="-114300" algn="l" defTabSz="577850" rtl="0">
            <a:lnSpc>
              <a:spcPct val="90000"/>
            </a:lnSpc>
            <a:spcBef>
              <a:spcPct val="0"/>
            </a:spcBef>
            <a:spcAft>
              <a:spcPct val="15000"/>
            </a:spcAft>
            <a:buChar char="•"/>
          </a:pPr>
          <a:r>
            <a:rPr lang="en-US" sz="1300" kern="1200" dirty="0"/>
            <a:t>Because worms can rapidly compromise a large number of systems, they are ideal for spreading a wide variety of malicious payloads</a:t>
          </a:r>
        </a:p>
      </dsp:txBody>
      <dsp:txXfrm>
        <a:off x="6192738" y="1894730"/>
        <a:ext cx="2701230" cy="1620738"/>
      </dsp:txXfrm>
    </dsp:sp>
    <dsp:sp modelId="{3B98AAA2-59E1-A047-AA65-F74C70FD9DD8}">
      <dsp:nvSpPr>
        <dsp:cNvPr id="0" name=""/>
        <dsp:cNvSpPr/>
      </dsp:nvSpPr>
      <dsp:spPr>
        <a:xfrm>
          <a:off x="3221384" y="3785592"/>
          <a:ext cx="2701230" cy="1620738"/>
        </a:xfrm>
        <a:prstGeom prst="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t>Zero-day exploit</a:t>
          </a:r>
        </a:p>
        <a:p>
          <a:pPr marL="114300" lvl="1" indent="-114300" algn="l" defTabSz="577850" rtl="0">
            <a:lnSpc>
              <a:spcPct val="90000"/>
            </a:lnSpc>
            <a:spcBef>
              <a:spcPct val="0"/>
            </a:spcBef>
            <a:spcAft>
              <a:spcPct val="15000"/>
            </a:spcAft>
            <a:buChar char="•"/>
          </a:pPr>
          <a:r>
            <a:rPr lang="en-US" sz="1300" kern="1200" dirty="0"/>
            <a:t>To achieve maximum surprise and distribution, a worm should exploit an unknown vulnerability that is only discovered by the general network community when the worm is launched </a:t>
          </a:r>
        </a:p>
      </dsp:txBody>
      <dsp:txXfrm>
        <a:off x="3221384" y="3785592"/>
        <a:ext cx="2701230" cy="1620738"/>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B8557-42A1-2C42-9514-5C3C5DC1AFEB}">
      <dsp:nvSpPr>
        <dsp:cNvPr id="0" name=""/>
        <dsp:cNvSpPr/>
      </dsp:nvSpPr>
      <dsp:spPr>
        <a:xfrm>
          <a:off x="1150441" y="694"/>
          <a:ext cx="1116210" cy="1116210"/>
        </a:xfrm>
        <a:prstGeom prst="ellipse">
          <a:avLst/>
        </a:prstGeom>
        <a:solidFill>
          <a:schemeClr val="tx2"/>
        </a:solidFill>
        <a:ln>
          <a:solidFill>
            <a:schemeClr val="bg2"/>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61429" tIns="15240" rIns="61429"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2">
                  <a:lumMod val="10000"/>
                </a:schemeClr>
              </a:solidFill>
            </a:rPr>
            <a:t>Java applets</a:t>
          </a:r>
          <a:endParaRPr lang="en-US" sz="1200" kern="1200" dirty="0"/>
        </a:p>
      </dsp:txBody>
      <dsp:txXfrm>
        <a:off x="1313906" y="164159"/>
        <a:ext cx="789280" cy="789280"/>
      </dsp:txXfrm>
    </dsp:sp>
    <dsp:sp modelId="{8A45228F-0EC8-064B-B7C6-8C94371C020B}">
      <dsp:nvSpPr>
        <dsp:cNvPr id="0" name=""/>
        <dsp:cNvSpPr/>
      </dsp:nvSpPr>
      <dsp:spPr>
        <a:xfrm>
          <a:off x="2043410" y="694"/>
          <a:ext cx="1116210" cy="1116210"/>
        </a:xfrm>
        <a:prstGeom prst="ellipse">
          <a:avLst/>
        </a:prstGeom>
        <a:solidFill>
          <a:schemeClr val="tx2"/>
        </a:solidFill>
        <a:ln>
          <a:solidFill>
            <a:schemeClr val="bg2"/>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61429" tIns="15240" rIns="61429"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2">
                  <a:lumMod val="10000"/>
                </a:schemeClr>
              </a:solidFill>
            </a:rPr>
            <a:t>ActiveX</a:t>
          </a:r>
          <a:endParaRPr lang="en-US" sz="1200" kern="1200" dirty="0">
            <a:solidFill>
              <a:schemeClr val="tx2">
                <a:lumMod val="10000"/>
              </a:schemeClr>
            </a:solidFill>
          </a:endParaRPr>
        </a:p>
      </dsp:txBody>
      <dsp:txXfrm>
        <a:off x="2206875" y="164159"/>
        <a:ext cx="789280" cy="789280"/>
      </dsp:txXfrm>
    </dsp:sp>
    <dsp:sp modelId="{66D8F529-50C4-F843-9CF7-83A22474470F}">
      <dsp:nvSpPr>
        <dsp:cNvPr id="0" name=""/>
        <dsp:cNvSpPr/>
      </dsp:nvSpPr>
      <dsp:spPr>
        <a:xfrm>
          <a:off x="2936378" y="694"/>
          <a:ext cx="1116210" cy="1116210"/>
        </a:xfrm>
        <a:prstGeom prst="ellipse">
          <a:avLst/>
        </a:prstGeom>
        <a:solidFill>
          <a:schemeClr val="tx2"/>
        </a:solidFill>
        <a:ln>
          <a:solidFill>
            <a:schemeClr val="bg2"/>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61429" tIns="15240" rIns="61429"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2">
                  <a:lumMod val="10000"/>
                </a:schemeClr>
              </a:solidFill>
            </a:rPr>
            <a:t>JavaScript</a:t>
          </a:r>
          <a:endParaRPr lang="en-US" sz="1200" kern="1200" dirty="0">
            <a:solidFill>
              <a:schemeClr val="tx2">
                <a:lumMod val="10000"/>
              </a:schemeClr>
            </a:solidFill>
          </a:endParaRPr>
        </a:p>
      </dsp:txBody>
      <dsp:txXfrm>
        <a:off x="3099843" y="164159"/>
        <a:ext cx="789280" cy="789280"/>
      </dsp:txXfrm>
    </dsp:sp>
    <dsp:sp modelId="{44B4E399-F62D-5D4D-8EF0-CF69F4E5DC72}">
      <dsp:nvSpPr>
        <dsp:cNvPr id="0" name=""/>
        <dsp:cNvSpPr/>
      </dsp:nvSpPr>
      <dsp:spPr>
        <a:xfrm>
          <a:off x="3829347" y="694"/>
          <a:ext cx="1116210" cy="1116210"/>
        </a:xfrm>
        <a:prstGeom prst="ellipse">
          <a:avLst/>
        </a:prstGeom>
        <a:solidFill>
          <a:schemeClr val="tx2"/>
        </a:solidFill>
        <a:ln>
          <a:solidFill>
            <a:schemeClr val="bg2"/>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61429" tIns="15240" rIns="61429"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2">
                  <a:lumMod val="10000"/>
                </a:schemeClr>
              </a:solidFill>
            </a:rPr>
            <a:t>VBScript</a:t>
          </a:r>
          <a:endParaRPr lang="en-US" sz="1200" kern="1200" dirty="0">
            <a:solidFill>
              <a:schemeClr val="tx2">
                <a:lumMod val="10000"/>
              </a:schemeClr>
            </a:solidFill>
          </a:endParaRPr>
        </a:p>
      </dsp:txBody>
      <dsp:txXfrm>
        <a:off x="3992812" y="164159"/>
        <a:ext cx="789280" cy="7892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4C8994-B352-6740-8D56-83FC6515BB06}">
      <dsp:nvSpPr>
        <dsp:cNvPr id="0" name=""/>
        <dsp:cNvSpPr/>
      </dsp:nvSpPr>
      <dsp:spPr>
        <a:xfrm>
          <a:off x="0" y="237982"/>
          <a:ext cx="2070293" cy="18868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77850">
            <a:lnSpc>
              <a:spcPct val="90000"/>
            </a:lnSpc>
            <a:spcBef>
              <a:spcPct val="0"/>
            </a:spcBef>
            <a:spcAft>
              <a:spcPct val="15000"/>
            </a:spcAft>
            <a:buChar char="•"/>
          </a:pPr>
          <a:r>
            <a:rPr lang="en-US" sz="1300" kern="1200" dirty="0"/>
            <a:t>The security policy for mobile devices must be based on the assumption that any mobile device may be stolen or at least accessed by a malicious party</a:t>
          </a:r>
        </a:p>
      </dsp:txBody>
      <dsp:txXfrm>
        <a:off x="43422" y="281404"/>
        <a:ext cx="1983449" cy="1395694"/>
      </dsp:txXfrm>
    </dsp:sp>
    <dsp:sp modelId="{4721B204-DD53-414A-90E5-015BAACB1B4B}">
      <dsp:nvSpPr>
        <dsp:cNvPr id="0" name=""/>
        <dsp:cNvSpPr/>
      </dsp:nvSpPr>
      <dsp:spPr>
        <a:xfrm>
          <a:off x="1758094" y="673646"/>
          <a:ext cx="1923324" cy="1923324"/>
        </a:xfrm>
        <a:prstGeom prst="leftCircularArrow">
          <a:avLst>
            <a:gd name="adj1" fmla="val 4364"/>
            <a:gd name="adj2" fmla="val 552827"/>
            <a:gd name="adj3" fmla="val 2113241"/>
            <a:gd name="adj4" fmla="val 8809393"/>
            <a:gd name="adj5" fmla="val 5091"/>
          </a:avLst>
        </a:prstGeom>
        <a:blipFill rotWithShape="0">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84E1B572-A4F0-F941-B0C0-1901A6F82E57}">
      <dsp:nvSpPr>
        <dsp:cNvPr id="0" name=""/>
        <dsp:cNvSpPr/>
      </dsp:nvSpPr>
      <dsp:spPr>
        <a:xfrm>
          <a:off x="751884" y="1900148"/>
          <a:ext cx="1284605" cy="51084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rPr>
            <a:t>Lack of physical security controls</a:t>
          </a:r>
        </a:p>
      </dsp:txBody>
      <dsp:txXfrm>
        <a:off x="766846" y="1915110"/>
        <a:ext cx="1254681" cy="480921"/>
      </dsp:txXfrm>
    </dsp:sp>
    <dsp:sp modelId="{3D9A4C72-DE42-AE43-8358-68F7E81E1EB9}">
      <dsp:nvSpPr>
        <dsp:cNvPr id="0" name=""/>
        <dsp:cNvSpPr/>
      </dsp:nvSpPr>
      <dsp:spPr>
        <a:xfrm>
          <a:off x="2414050" y="540200"/>
          <a:ext cx="1609266" cy="18401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77850">
            <a:lnSpc>
              <a:spcPct val="90000"/>
            </a:lnSpc>
            <a:spcBef>
              <a:spcPct val="0"/>
            </a:spcBef>
            <a:spcAft>
              <a:spcPct val="15000"/>
            </a:spcAft>
            <a:buChar char="•"/>
          </a:pPr>
          <a:r>
            <a:rPr lang="en-US" sz="1300" kern="1200" dirty="0"/>
            <a:t>The organization must assume that not all devices are trustworthy</a:t>
          </a:r>
        </a:p>
      </dsp:txBody>
      <dsp:txXfrm>
        <a:off x="2456397" y="976861"/>
        <a:ext cx="1524572" cy="1361122"/>
      </dsp:txXfrm>
    </dsp:sp>
    <dsp:sp modelId="{D4523307-9553-8943-A089-61566F9DAE54}">
      <dsp:nvSpPr>
        <dsp:cNvPr id="0" name=""/>
        <dsp:cNvSpPr/>
      </dsp:nvSpPr>
      <dsp:spPr>
        <a:xfrm>
          <a:off x="3849853" y="162950"/>
          <a:ext cx="2422342" cy="2422342"/>
        </a:xfrm>
        <a:prstGeom prst="circularArrow">
          <a:avLst>
            <a:gd name="adj1" fmla="val 3465"/>
            <a:gd name="adj2" fmla="val 429515"/>
            <a:gd name="adj3" fmla="val 19393152"/>
            <a:gd name="adj4" fmla="val 12573688"/>
            <a:gd name="adj5" fmla="val 4042"/>
          </a:avLst>
        </a:prstGeom>
        <a:blipFill rotWithShape="0">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EB139CAB-8AEE-1E4D-9D15-C436A0E80AD3}">
      <dsp:nvSpPr>
        <dsp:cNvPr id="0" name=""/>
        <dsp:cNvSpPr/>
      </dsp:nvSpPr>
      <dsp:spPr>
        <a:xfrm>
          <a:off x="2873519" y="482091"/>
          <a:ext cx="1284605" cy="51084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rPr>
            <a:t>Use of untrusted mobile devices</a:t>
          </a:r>
        </a:p>
      </dsp:txBody>
      <dsp:txXfrm>
        <a:off x="2888481" y="497053"/>
        <a:ext cx="1254681" cy="480921"/>
      </dsp:txXfrm>
    </dsp:sp>
    <dsp:sp modelId="{A8E221DB-A2FB-F348-A4D5-36B1876CC523}">
      <dsp:nvSpPr>
        <dsp:cNvPr id="0" name=""/>
        <dsp:cNvSpPr/>
      </dsp:nvSpPr>
      <dsp:spPr>
        <a:xfrm>
          <a:off x="4557765" y="593907"/>
          <a:ext cx="2117739" cy="148125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77850">
            <a:lnSpc>
              <a:spcPct val="90000"/>
            </a:lnSpc>
            <a:spcBef>
              <a:spcPct val="0"/>
            </a:spcBef>
            <a:spcAft>
              <a:spcPct val="15000"/>
            </a:spcAft>
            <a:buChar char="•"/>
          </a:pPr>
          <a:r>
            <a:rPr lang="en-US" sz="1300" kern="1200" dirty="0"/>
            <a:t>The security policy must be based on the assumption that the networks between the mobile device and the organization are not trustworthy</a:t>
          </a:r>
        </a:p>
      </dsp:txBody>
      <dsp:txXfrm>
        <a:off x="4591853" y="627995"/>
        <a:ext cx="2049563" cy="1095664"/>
      </dsp:txXfrm>
    </dsp:sp>
    <dsp:sp modelId="{DE9104C0-2CB3-8341-8188-3CC8E0E1BE76}">
      <dsp:nvSpPr>
        <dsp:cNvPr id="0" name=""/>
        <dsp:cNvSpPr/>
      </dsp:nvSpPr>
      <dsp:spPr>
        <a:xfrm>
          <a:off x="6651577" y="1253015"/>
          <a:ext cx="1503544" cy="1503544"/>
        </a:xfrm>
        <a:prstGeom prst="leftCircularArrow">
          <a:avLst>
            <a:gd name="adj1" fmla="val 5582"/>
            <a:gd name="adj2" fmla="val 728988"/>
            <a:gd name="adj3" fmla="val 1830816"/>
            <a:gd name="adj4" fmla="val 8350807"/>
            <a:gd name="adj5" fmla="val 6512"/>
          </a:avLst>
        </a:prstGeom>
        <a:blipFill rotWithShape="0">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FE9743DE-D88C-9040-9FF7-AFBAB3CED052}">
      <dsp:nvSpPr>
        <dsp:cNvPr id="0" name=""/>
        <dsp:cNvSpPr/>
      </dsp:nvSpPr>
      <dsp:spPr>
        <a:xfrm>
          <a:off x="5714997" y="1905002"/>
          <a:ext cx="1284605" cy="51084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rPr>
            <a:t>Use of untrusted networks</a:t>
          </a:r>
        </a:p>
      </dsp:txBody>
      <dsp:txXfrm>
        <a:off x="5729959" y="1919964"/>
        <a:ext cx="1254681" cy="480921"/>
      </dsp:txXfrm>
    </dsp:sp>
    <dsp:sp modelId="{A9322B73-3955-7E4E-A1FA-6F8A5A22E0C4}">
      <dsp:nvSpPr>
        <dsp:cNvPr id="0" name=""/>
        <dsp:cNvSpPr/>
      </dsp:nvSpPr>
      <dsp:spPr>
        <a:xfrm>
          <a:off x="7075145" y="236909"/>
          <a:ext cx="1445180" cy="21931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77850">
            <a:lnSpc>
              <a:spcPct val="90000"/>
            </a:lnSpc>
            <a:spcBef>
              <a:spcPct val="0"/>
            </a:spcBef>
            <a:spcAft>
              <a:spcPct val="15000"/>
            </a:spcAft>
            <a:buChar char="•"/>
          </a:pPr>
          <a:r>
            <a:rPr lang="en-US" sz="1300" kern="1200" dirty="0"/>
            <a:t>Mobile devices may access and use content that other computing devices do not encounter</a:t>
          </a:r>
        </a:p>
      </dsp:txBody>
      <dsp:txXfrm>
        <a:off x="7117473" y="749204"/>
        <a:ext cx="1360524" cy="1638557"/>
      </dsp:txXfrm>
    </dsp:sp>
    <dsp:sp modelId="{FD9B7A3C-3A50-6C45-B85D-6F6943FCF3F9}">
      <dsp:nvSpPr>
        <dsp:cNvPr id="0" name=""/>
        <dsp:cNvSpPr/>
      </dsp:nvSpPr>
      <dsp:spPr>
        <a:xfrm>
          <a:off x="7243280" y="237984"/>
          <a:ext cx="1448019" cy="51084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effectLst>
                <a:outerShdw blurRad="38100" dist="38100" dir="2700000" algn="tl">
                  <a:srgbClr val="000000">
                    <a:alpha val="43137"/>
                  </a:srgbClr>
                </a:outerShdw>
              </a:effectLst>
            </a:rPr>
            <a:t>Use of untrusted content</a:t>
          </a:r>
        </a:p>
      </dsp:txBody>
      <dsp:txXfrm>
        <a:off x="7258242" y="252946"/>
        <a:ext cx="1418095" cy="48092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263ADA-1746-1F46-B9E9-8F69FB15FA8F}">
      <dsp:nvSpPr>
        <dsp:cNvPr id="0" name=""/>
        <dsp:cNvSpPr/>
      </dsp:nvSpPr>
      <dsp:spPr>
        <a:xfrm>
          <a:off x="0" y="0"/>
          <a:ext cx="2286000" cy="2286000"/>
        </a:xfrm>
        <a:prstGeom prst="pie">
          <a:avLst>
            <a:gd name="adj1" fmla="val 5400000"/>
            <a:gd name="adj2" fmla="val 1620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AAFB111E-6053-4740-8CAC-A81753621570}">
      <dsp:nvSpPr>
        <dsp:cNvPr id="0" name=""/>
        <dsp:cNvSpPr/>
      </dsp:nvSpPr>
      <dsp:spPr>
        <a:xfrm>
          <a:off x="1143000" y="0"/>
          <a:ext cx="6172199" cy="228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lumMod val="10000"/>
                </a:schemeClr>
              </a:solidFill>
            </a:rPr>
            <a:t>Continuing to perform the function of the original program and additionally performing a separate malicious activity</a:t>
          </a:r>
          <a:endParaRPr lang="en-US" sz="1400" kern="1200" dirty="0"/>
        </a:p>
      </dsp:txBody>
      <dsp:txXfrm>
        <a:off x="1143000" y="0"/>
        <a:ext cx="6172199" cy="685801"/>
      </dsp:txXfrm>
    </dsp:sp>
    <dsp:sp modelId="{7ABA2631-92B4-C24C-B751-28DBDF48F692}">
      <dsp:nvSpPr>
        <dsp:cNvPr id="0" name=""/>
        <dsp:cNvSpPr/>
      </dsp:nvSpPr>
      <dsp:spPr>
        <a:xfrm>
          <a:off x="400050" y="685801"/>
          <a:ext cx="1485898" cy="1485898"/>
        </a:xfrm>
        <a:prstGeom prst="pie">
          <a:avLst>
            <a:gd name="adj1" fmla="val 5400000"/>
            <a:gd name="adj2" fmla="val 16200000"/>
          </a:avLst>
        </a:prstGeom>
        <a:solidFill>
          <a:schemeClr val="tx2"/>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7D2C653D-41DB-BB4B-B976-D11C30CFC729}">
      <dsp:nvSpPr>
        <dsp:cNvPr id="0" name=""/>
        <dsp:cNvSpPr/>
      </dsp:nvSpPr>
      <dsp:spPr>
        <a:xfrm>
          <a:off x="1143000" y="685801"/>
          <a:ext cx="6172199" cy="148589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2">
                  <a:lumMod val="10000"/>
                </a:schemeClr>
              </a:solidFill>
            </a:rPr>
            <a:t>Continuing to perform the function of the original program but modifying the function to perform malicious activity or to disguise other malicious activity</a:t>
          </a:r>
          <a:endParaRPr lang="en-US" sz="1400" kern="1200" dirty="0">
            <a:solidFill>
              <a:schemeClr val="tx2">
                <a:lumMod val="10000"/>
              </a:schemeClr>
            </a:solidFill>
          </a:endParaRPr>
        </a:p>
      </dsp:txBody>
      <dsp:txXfrm>
        <a:off x="1143000" y="685801"/>
        <a:ext cx="6172199" cy="685799"/>
      </dsp:txXfrm>
    </dsp:sp>
    <dsp:sp modelId="{6119918A-F6B3-C046-A342-D5225E39500A}">
      <dsp:nvSpPr>
        <dsp:cNvPr id="0" name=""/>
        <dsp:cNvSpPr/>
      </dsp:nvSpPr>
      <dsp:spPr>
        <a:xfrm>
          <a:off x="800100" y="1371600"/>
          <a:ext cx="685799" cy="685799"/>
        </a:xfrm>
        <a:prstGeom prst="pie">
          <a:avLst>
            <a:gd name="adj1" fmla="val 5400000"/>
            <a:gd name="adj2" fmla="val 1620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1BA5C546-8206-B540-A05B-2B78B4EDDE6E}">
      <dsp:nvSpPr>
        <dsp:cNvPr id="0" name=""/>
        <dsp:cNvSpPr/>
      </dsp:nvSpPr>
      <dsp:spPr>
        <a:xfrm>
          <a:off x="1143000" y="1371600"/>
          <a:ext cx="6172199" cy="6857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lumMod val="10000"/>
                </a:schemeClr>
              </a:solidFill>
            </a:rPr>
            <a:t>Performing a malicious function that completely replaces the function of the original program</a:t>
          </a:r>
        </a:p>
      </dsp:txBody>
      <dsp:txXfrm>
        <a:off x="1143000" y="1371600"/>
        <a:ext cx="6172199" cy="685799"/>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685BA-ECF9-E34D-9CED-CD09EC60464C}">
      <dsp:nvSpPr>
        <dsp:cNvPr id="0" name=""/>
        <dsp:cNvSpPr/>
      </dsp:nvSpPr>
      <dsp:spPr>
        <a:xfrm>
          <a:off x="0" y="526545"/>
          <a:ext cx="7924799"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5052" tIns="270764" rIns="615052"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Captures keystrokes on the infected machine to allow an attacker to monitor user login and password credentials</a:t>
          </a:r>
        </a:p>
      </dsp:txBody>
      <dsp:txXfrm>
        <a:off x="0" y="526545"/>
        <a:ext cx="7924799" cy="737100"/>
      </dsp:txXfrm>
    </dsp:sp>
    <dsp:sp modelId="{BF39DD63-2F12-7648-901C-823DECD3D918}">
      <dsp:nvSpPr>
        <dsp:cNvPr id="0" name=""/>
        <dsp:cNvSpPr/>
      </dsp:nvSpPr>
      <dsp:spPr>
        <a:xfrm>
          <a:off x="396239" y="334665"/>
          <a:ext cx="2194535" cy="38376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09677" tIns="0" rIns="209677" bIns="0" numCol="1" spcCol="1270" anchor="ctr" anchorCtr="0">
          <a:noAutofit/>
        </a:bodyPr>
        <a:lstStyle/>
        <a:p>
          <a:pPr marL="0" lvl="0" indent="0" algn="l" defTabSz="800100" rtl="0">
            <a:lnSpc>
              <a:spcPct val="90000"/>
            </a:lnSpc>
            <a:spcBef>
              <a:spcPct val="0"/>
            </a:spcBef>
            <a:spcAft>
              <a:spcPct val="35000"/>
            </a:spcAft>
            <a:buNone/>
          </a:pPr>
          <a:r>
            <a:rPr lang="en-US" sz="1800" kern="1200" dirty="0" err="1"/>
            <a:t>Keylogger</a:t>
          </a:r>
          <a:endParaRPr lang="en-US" sz="1800" kern="1200" dirty="0"/>
        </a:p>
      </dsp:txBody>
      <dsp:txXfrm>
        <a:off x="396239" y="334665"/>
        <a:ext cx="2194535" cy="383760"/>
      </dsp:txXfrm>
    </dsp:sp>
    <dsp:sp modelId="{76BBE55B-D7D7-EC47-80B7-26A20D2864A5}">
      <dsp:nvSpPr>
        <dsp:cNvPr id="0" name=""/>
        <dsp:cNvSpPr/>
      </dsp:nvSpPr>
      <dsp:spPr>
        <a:xfrm>
          <a:off x="0" y="1525725"/>
          <a:ext cx="7924799" cy="941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5052" tIns="270764" rIns="615052"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Developed in response to efforts to try and stop </a:t>
          </a:r>
          <a:r>
            <a:rPr lang="en-US" sz="1300" kern="1200" dirty="0" err="1"/>
            <a:t>keylogging</a:t>
          </a:r>
          <a:endParaRPr lang="en-US" sz="1300" kern="1200" dirty="0"/>
        </a:p>
        <a:p>
          <a:pPr marL="114300" lvl="1" indent="-114300" algn="l" defTabSz="577850" rtl="0">
            <a:lnSpc>
              <a:spcPct val="90000"/>
            </a:lnSpc>
            <a:spcBef>
              <a:spcPct val="0"/>
            </a:spcBef>
            <a:spcAft>
              <a:spcPct val="15000"/>
            </a:spcAft>
            <a:buChar char="•"/>
          </a:pPr>
          <a:r>
            <a:rPr lang="en-US" sz="1300" kern="1200" dirty="0"/>
            <a:t>Subvert the compromised machine to allow monitoring of a wide range of activity on the system which can result in significantly compromising the user’s personal information</a:t>
          </a:r>
        </a:p>
      </dsp:txBody>
      <dsp:txXfrm>
        <a:off x="0" y="1525725"/>
        <a:ext cx="7924799" cy="941850"/>
      </dsp:txXfrm>
    </dsp:sp>
    <dsp:sp modelId="{C41E4786-3337-9A40-920A-9448742A58A5}">
      <dsp:nvSpPr>
        <dsp:cNvPr id="0" name=""/>
        <dsp:cNvSpPr/>
      </dsp:nvSpPr>
      <dsp:spPr>
        <a:xfrm>
          <a:off x="396239" y="1333844"/>
          <a:ext cx="2346921" cy="38376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09677" tIns="0" rIns="209677" bIns="0" numCol="1" spcCol="1270" anchor="ctr" anchorCtr="0">
          <a:noAutofit/>
        </a:bodyPr>
        <a:lstStyle/>
        <a:p>
          <a:pPr marL="0" lvl="0" indent="0" algn="l" defTabSz="800100" rtl="0">
            <a:lnSpc>
              <a:spcPct val="90000"/>
            </a:lnSpc>
            <a:spcBef>
              <a:spcPct val="0"/>
            </a:spcBef>
            <a:spcAft>
              <a:spcPct val="35000"/>
            </a:spcAft>
            <a:buNone/>
          </a:pPr>
          <a:r>
            <a:rPr lang="en-US" sz="1800" kern="1200" dirty="0"/>
            <a:t>Spyware</a:t>
          </a:r>
        </a:p>
      </dsp:txBody>
      <dsp:txXfrm>
        <a:off x="396239" y="1333844"/>
        <a:ext cx="2346921" cy="383760"/>
      </dsp:txXfrm>
    </dsp:sp>
    <dsp:sp modelId="{DF62F414-D982-9F43-B6FB-5970D33D978B}">
      <dsp:nvSpPr>
        <dsp:cNvPr id="0" name=""/>
        <dsp:cNvSpPr/>
      </dsp:nvSpPr>
      <dsp:spPr>
        <a:xfrm>
          <a:off x="0" y="2729655"/>
          <a:ext cx="7924799"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5052" tIns="270764" rIns="615052"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Exploits social engineering to leverage the user’s trust by masquerading as communication from a trusted source</a:t>
          </a:r>
        </a:p>
      </dsp:txBody>
      <dsp:txXfrm>
        <a:off x="0" y="2729655"/>
        <a:ext cx="7924799" cy="737100"/>
      </dsp:txXfrm>
    </dsp:sp>
    <dsp:sp modelId="{43804DC0-4FAE-E346-9335-7E54B9D1174B}">
      <dsp:nvSpPr>
        <dsp:cNvPr id="0" name=""/>
        <dsp:cNvSpPr/>
      </dsp:nvSpPr>
      <dsp:spPr>
        <a:xfrm>
          <a:off x="396239" y="2537775"/>
          <a:ext cx="2346921" cy="38376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09677" tIns="0" rIns="209677" bIns="0" numCol="1" spcCol="1270" anchor="ctr" anchorCtr="0">
          <a:noAutofit/>
        </a:bodyPr>
        <a:lstStyle/>
        <a:p>
          <a:pPr marL="0" lvl="0" indent="0" algn="l" defTabSz="800100" rtl="0">
            <a:lnSpc>
              <a:spcPct val="90000"/>
            </a:lnSpc>
            <a:spcBef>
              <a:spcPct val="0"/>
            </a:spcBef>
            <a:spcAft>
              <a:spcPct val="35000"/>
            </a:spcAft>
            <a:buNone/>
          </a:pPr>
          <a:r>
            <a:rPr lang="en-US" sz="1800" kern="1200" dirty="0"/>
            <a:t>Phishing</a:t>
          </a:r>
        </a:p>
      </dsp:txBody>
      <dsp:txXfrm>
        <a:off x="396239" y="2537775"/>
        <a:ext cx="2346921" cy="383760"/>
      </dsp:txXfrm>
    </dsp:sp>
    <dsp:sp modelId="{6E2A6AAE-1C7D-C34D-B15C-E13A37258CB2}">
      <dsp:nvSpPr>
        <dsp:cNvPr id="0" name=""/>
        <dsp:cNvSpPr/>
      </dsp:nvSpPr>
      <dsp:spPr>
        <a:xfrm>
          <a:off x="0" y="3728835"/>
          <a:ext cx="7924799"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5052" tIns="270764" rIns="615052"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An e-mail claiming to be from a trusted source, however, the recipients are carefully researched by the attacker, and each e-mail is carefully crafted to suit its recipient specifically</a:t>
          </a:r>
        </a:p>
      </dsp:txBody>
      <dsp:txXfrm>
        <a:off x="0" y="3728835"/>
        <a:ext cx="7924799" cy="737100"/>
      </dsp:txXfrm>
    </dsp:sp>
    <dsp:sp modelId="{3AA81EB8-659B-CA49-8888-060672D87954}">
      <dsp:nvSpPr>
        <dsp:cNvPr id="0" name=""/>
        <dsp:cNvSpPr/>
      </dsp:nvSpPr>
      <dsp:spPr>
        <a:xfrm>
          <a:off x="396239" y="3536955"/>
          <a:ext cx="2346976" cy="38376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09677" tIns="0" rIns="209677" bIns="0" numCol="1" spcCol="1270" anchor="ctr" anchorCtr="0">
          <a:noAutofit/>
        </a:bodyPr>
        <a:lstStyle/>
        <a:p>
          <a:pPr marL="0" lvl="0" indent="0" algn="l" defTabSz="800100" rtl="0">
            <a:lnSpc>
              <a:spcPct val="90000"/>
            </a:lnSpc>
            <a:spcBef>
              <a:spcPct val="0"/>
            </a:spcBef>
            <a:spcAft>
              <a:spcPct val="35000"/>
            </a:spcAft>
            <a:buNone/>
          </a:pPr>
          <a:r>
            <a:rPr lang="en-US" sz="1800" kern="1200" dirty="0"/>
            <a:t>Spear-phishing</a:t>
          </a:r>
        </a:p>
      </dsp:txBody>
      <dsp:txXfrm>
        <a:off x="396239" y="3536955"/>
        <a:ext cx="2346976" cy="38376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43E7C-55C1-EA46-A8AF-A12506124C1C}">
      <dsp:nvSpPr>
        <dsp:cNvPr id="0" name=""/>
        <dsp:cNvSpPr/>
      </dsp:nvSpPr>
      <dsp:spPr>
        <a:xfrm rot="5400000">
          <a:off x="5308554" y="-2272770"/>
          <a:ext cx="575146" cy="526694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solidFill>
                <a:schemeClr val="tx2">
                  <a:lumMod val="10000"/>
                </a:schemeClr>
              </a:solidFill>
            </a:rPr>
            <a:t>Activates each time the system boots</a:t>
          </a:r>
          <a:endParaRPr lang="en-US" sz="1200" kern="1200" dirty="0">
            <a:solidFill>
              <a:schemeClr val="tx2">
                <a:lumMod val="10000"/>
              </a:schemeClr>
            </a:solidFill>
          </a:endParaRPr>
        </a:p>
      </dsp:txBody>
      <dsp:txXfrm rot="-5400000">
        <a:off x="2962655" y="101205"/>
        <a:ext cx="5238868" cy="518994"/>
      </dsp:txXfrm>
    </dsp:sp>
    <dsp:sp modelId="{97197B24-5EE8-8D4F-ADCC-A06B12B2B3F0}">
      <dsp:nvSpPr>
        <dsp:cNvPr id="0" name=""/>
        <dsp:cNvSpPr/>
      </dsp:nvSpPr>
      <dsp:spPr>
        <a:xfrm>
          <a:off x="0" y="1234"/>
          <a:ext cx="2962656" cy="718932"/>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Persistent</a:t>
          </a:r>
        </a:p>
      </dsp:txBody>
      <dsp:txXfrm>
        <a:off x="35095" y="36329"/>
        <a:ext cx="2892466" cy="648742"/>
      </dsp:txXfrm>
    </dsp:sp>
    <dsp:sp modelId="{E6058F1F-5457-A441-AC6A-386958620275}">
      <dsp:nvSpPr>
        <dsp:cNvPr id="0" name=""/>
        <dsp:cNvSpPr/>
      </dsp:nvSpPr>
      <dsp:spPr>
        <a:xfrm rot="5400000">
          <a:off x="5308554" y="-1517891"/>
          <a:ext cx="575146" cy="526694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solidFill>
                <a:schemeClr val="tx2">
                  <a:lumMod val="10000"/>
                </a:schemeClr>
              </a:solidFill>
            </a:rPr>
            <a:t>Has no persistent code and therefore cannot survive a reboot</a:t>
          </a:r>
          <a:endParaRPr lang="en-US" sz="1200" kern="1200" dirty="0">
            <a:solidFill>
              <a:schemeClr val="tx2">
                <a:lumMod val="10000"/>
              </a:schemeClr>
            </a:solidFill>
          </a:endParaRPr>
        </a:p>
      </dsp:txBody>
      <dsp:txXfrm rot="-5400000">
        <a:off x="2962655" y="856084"/>
        <a:ext cx="5238868" cy="518994"/>
      </dsp:txXfrm>
    </dsp:sp>
    <dsp:sp modelId="{DDD85227-6BCB-6447-ADF9-B37A1CDB05D2}">
      <dsp:nvSpPr>
        <dsp:cNvPr id="0" name=""/>
        <dsp:cNvSpPr/>
      </dsp:nvSpPr>
      <dsp:spPr>
        <a:xfrm>
          <a:off x="0" y="756114"/>
          <a:ext cx="2962656" cy="718932"/>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Memory based</a:t>
          </a:r>
        </a:p>
      </dsp:txBody>
      <dsp:txXfrm>
        <a:off x="35095" y="791209"/>
        <a:ext cx="2892466" cy="648742"/>
      </dsp:txXfrm>
    </dsp:sp>
    <dsp:sp modelId="{50B79B83-BC67-694E-9E60-603DAB528066}">
      <dsp:nvSpPr>
        <dsp:cNvPr id="0" name=""/>
        <dsp:cNvSpPr/>
      </dsp:nvSpPr>
      <dsp:spPr>
        <a:xfrm rot="5400000">
          <a:off x="5308554" y="-763011"/>
          <a:ext cx="575146" cy="526694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solidFill>
                <a:schemeClr val="tx2">
                  <a:lumMod val="10000"/>
                </a:schemeClr>
              </a:solidFill>
            </a:rPr>
            <a:t>Intercepts calls to application program interfaces (APIs) and modifies returned results</a:t>
          </a:r>
          <a:endParaRPr lang="en-US" sz="1200" kern="1200" dirty="0">
            <a:solidFill>
              <a:schemeClr val="tx2">
                <a:lumMod val="10000"/>
              </a:schemeClr>
            </a:solidFill>
          </a:endParaRPr>
        </a:p>
      </dsp:txBody>
      <dsp:txXfrm rot="-5400000">
        <a:off x="2962655" y="1610964"/>
        <a:ext cx="5238868" cy="518994"/>
      </dsp:txXfrm>
    </dsp:sp>
    <dsp:sp modelId="{7EE14352-F952-F34B-B131-38A12DE11052}">
      <dsp:nvSpPr>
        <dsp:cNvPr id="0" name=""/>
        <dsp:cNvSpPr/>
      </dsp:nvSpPr>
      <dsp:spPr>
        <a:xfrm>
          <a:off x="0" y="1510993"/>
          <a:ext cx="2962656" cy="718932"/>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User mode</a:t>
          </a:r>
        </a:p>
      </dsp:txBody>
      <dsp:txXfrm>
        <a:off x="35095" y="1546088"/>
        <a:ext cx="2892466" cy="648742"/>
      </dsp:txXfrm>
    </dsp:sp>
    <dsp:sp modelId="{3D415EBB-C96F-D149-BDE1-4E66A36869ED}">
      <dsp:nvSpPr>
        <dsp:cNvPr id="0" name=""/>
        <dsp:cNvSpPr/>
      </dsp:nvSpPr>
      <dsp:spPr>
        <a:xfrm rot="5400000">
          <a:off x="5308554" y="-8132"/>
          <a:ext cx="575146" cy="526694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solidFill>
                <a:schemeClr val="tx2">
                  <a:lumMod val="10000"/>
                </a:schemeClr>
              </a:solidFill>
            </a:rPr>
            <a:t>Can intercept calls to native APIs in kernel mode</a:t>
          </a:r>
          <a:endParaRPr lang="en-US" sz="1200" kern="1200" dirty="0">
            <a:solidFill>
              <a:schemeClr val="tx2">
                <a:lumMod val="10000"/>
              </a:schemeClr>
            </a:solidFill>
          </a:endParaRPr>
        </a:p>
      </dsp:txBody>
      <dsp:txXfrm rot="-5400000">
        <a:off x="2962655" y="2365843"/>
        <a:ext cx="5238868" cy="518994"/>
      </dsp:txXfrm>
    </dsp:sp>
    <dsp:sp modelId="{5D21DF86-CD75-464F-A24A-88018365227E}">
      <dsp:nvSpPr>
        <dsp:cNvPr id="0" name=""/>
        <dsp:cNvSpPr/>
      </dsp:nvSpPr>
      <dsp:spPr>
        <a:xfrm>
          <a:off x="0" y="2265873"/>
          <a:ext cx="2962656" cy="718932"/>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Kernel mode</a:t>
          </a:r>
        </a:p>
      </dsp:txBody>
      <dsp:txXfrm>
        <a:off x="35095" y="2300968"/>
        <a:ext cx="2892466" cy="648742"/>
      </dsp:txXfrm>
    </dsp:sp>
    <dsp:sp modelId="{654AF7FF-0912-154C-8A2D-B10CC1CAA108}">
      <dsp:nvSpPr>
        <dsp:cNvPr id="0" name=""/>
        <dsp:cNvSpPr/>
      </dsp:nvSpPr>
      <dsp:spPr>
        <a:xfrm rot="5400000">
          <a:off x="5308554" y="746747"/>
          <a:ext cx="575146" cy="526694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solidFill>
                <a:schemeClr val="tx2">
                  <a:lumMod val="10000"/>
                </a:schemeClr>
              </a:solidFill>
            </a:rPr>
            <a:t>Installs a lightweight virtual machine monitor and then runs the operating system in a virtual machine above it</a:t>
          </a:r>
          <a:endParaRPr lang="en-US" sz="1200" kern="1200" dirty="0">
            <a:solidFill>
              <a:schemeClr val="tx2">
                <a:lumMod val="10000"/>
              </a:schemeClr>
            </a:solidFill>
          </a:endParaRPr>
        </a:p>
      </dsp:txBody>
      <dsp:txXfrm rot="-5400000">
        <a:off x="2962655" y="3120722"/>
        <a:ext cx="5238868" cy="518994"/>
      </dsp:txXfrm>
    </dsp:sp>
    <dsp:sp modelId="{0C60AA93-34CB-5C47-9246-73DA95C53A3F}">
      <dsp:nvSpPr>
        <dsp:cNvPr id="0" name=""/>
        <dsp:cNvSpPr/>
      </dsp:nvSpPr>
      <dsp:spPr>
        <a:xfrm>
          <a:off x="0" y="3020752"/>
          <a:ext cx="2962656" cy="718932"/>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Virtual machine based</a:t>
          </a:r>
        </a:p>
      </dsp:txBody>
      <dsp:txXfrm>
        <a:off x="35095" y="3055847"/>
        <a:ext cx="2892466" cy="648742"/>
      </dsp:txXfrm>
    </dsp:sp>
    <dsp:sp modelId="{2DA146E5-5D30-6042-8589-98139E191EF7}">
      <dsp:nvSpPr>
        <dsp:cNvPr id="0" name=""/>
        <dsp:cNvSpPr/>
      </dsp:nvSpPr>
      <dsp:spPr>
        <a:xfrm rot="5400000">
          <a:off x="5308554" y="1501626"/>
          <a:ext cx="575146" cy="526694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solidFill>
                <a:schemeClr val="tx2">
                  <a:lumMod val="10000"/>
                </a:schemeClr>
              </a:solidFill>
            </a:rPr>
            <a:t>Malware is located outside the normal operation mode of the targeted system, in BIOS or system management mode, where it can directly access hardware</a:t>
          </a:r>
          <a:endParaRPr lang="en-US" sz="1200" kern="1200" dirty="0">
            <a:solidFill>
              <a:schemeClr val="tx2">
                <a:lumMod val="10000"/>
              </a:schemeClr>
            </a:solidFill>
          </a:endParaRPr>
        </a:p>
      </dsp:txBody>
      <dsp:txXfrm rot="-5400000">
        <a:off x="2962655" y="3875601"/>
        <a:ext cx="5238868" cy="518994"/>
      </dsp:txXfrm>
    </dsp:sp>
    <dsp:sp modelId="{3430737F-02DC-FC48-BB96-CD69DC67A5D3}">
      <dsp:nvSpPr>
        <dsp:cNvPr id="0" name=""/>
        <dsp:cNvSpPr/>
      </dsp:nvSpPr>
      <dsp:spPr>
        <a:xfrm>
          <a:off x="0" y="3775632"/>
          <a:ext cx="2962656" cy="718932"/>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External mode</a:t>
          </a:r>
        </a:p>
      </dsp:txBody>
      <dsp:txXfrm>
        <a:off x="35095" y="3810727"/>
        <a:ext cx="2892466" cy="648742"/>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329B4-63A9-A941-850B-A0AB3BC320EF}">
      <dsp:nvSpPr>
        <dsp:cNvPr id="0" name=""/>
        <dsp:cNvSpPr/>
      </dsp:nvSpPr>
      <dsp:spPr>
        <a:xfrm>
          <a:off x="3746" y="1265599"/>
          <a:ext cx="2181001" cy="872400"/>
        </a:xfrm>
        <a:prstGeom prst="chevron">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2">
                  <a:lumMod val="10000"/>
                </a:schemeClr>
              </a:solidFill>
            </a:rPr>
            <a:t>Policy</a:t>
          </a:r>
          <a:endParaRPr lang="en-US" sz="1700" kern="1200" dirty="0"/>
        </a:p>
      </dsp:txBody>
      <dsp:txXfrm>
        <a:off x="439946" y="1265599"/>
        <a:ext cx="1308601" cy="872400"/>
      </dsp:txXfrm>
    </dsp:sp>
    <dsp:sp modelId="{79A3B212-804A-4943-AD67-386CF23E5C90}">
      <dsp:nvSpPr>
        <dsp:cNvPr id="0" name=""/>
        <dsp:cNvSpPr/>
      </dsp:nvSpPr>
      <dsp:spPr>
        <a:xfrm>
          <a:off x="1966648" y="1265599"/>
          <a:ext cx="2181001" cy="872400"/>
        </a:xfrm>
        <a:prstGeom prst="chevron">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tx2">
                  <a:lumMod val="10000"/>
                </a:schemeClr>
              </a:solidFill>
            </a:rPr>
            <a:t>Awareness</a:t>
          </a:r>
          <a:endParaRPr lang="en-US" sz="1700" kern="1200" dirty="0">
            <a:solidFill>
              <a:schemeClr val="tx2">
                <a:lumMod val="10000"/>
              </a:schemeClr>
            </a:solidFill>
          </a:endParaRPr>
        </a:p>
      </dsp:txBody>
      <dsp:txXfrm>
        <a:off x="2402848" y="1265599"/>
        <a:ext cx="1308601" cy="872400"/>
      </dsp:txXfrm>
    </dsp:sp>
    <dsp:sp modelId="{6B15276C-1DCD-0644-AB10-B053A3C0E75D}">
      <dsp:nvSpPr>
        <dsp:cNvPr id="0" name=""/>
        <dsp:cNvSpPr/>
      </dsp:nvSpPr>
      <dsp:spPr>
        <a:xfrm>
          <a:off x="3929549" y="1265599"/>
          <a:ext cx="2181001" cy="872400"/>
        </a:xfrm>
        <a:prstGeom prst="chevron">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tx2">
                  <a:lumMod val="10000"/>
                </a:schemeClr>
              </a:solidFill>
            </a:rPr>
            <a:t>Vulnerability mitigation</a:t>
          </a:r>
          <a:endParaRPr lang="en-US" sz="1700" kern="1200" dirty="0">
            <a:solidFill>
              <a:schemeClr val="tx2">
                <a:lumMod val="10000"/>
              </a:schemeClr>
            </a:solidFill>
          </a:endParaRPr>
        </a:p>
      </dsp:txBody>
      <dsp:txXfrm>
        <a:off x="4365749" y="1265599"/>
        <a:ext cx="1308601" cy="872400"/>
      </dsp:txXfrm>
    </dsp:sp>
    <dsp:sp modelId="{E2FF0951-6B90-5F4C-A3C2-599C09EA6A63}">
      <dsp:nvSpPr>
        <dsp:cNvPr id="0" name=""/>
        <dsp:cNvSpPr/>
      </dsp:nvSpPr>
      <dsp:spPr>
        <a:xfrm>
          <a:off x="5892451" y="1265599"/>
          <a:ext cx="2181001" cy="872400"/>
        </a:xfrm>
        <a:prstGeom prst="chevron">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tx2">
                  <a:lumMod val="10000"/>
                </a:schemeClr>
              </a:solidFill>
            </a:rPr>
            <a:t>Threat mitigation</a:t>
          </a:r>
          <a:endParaRPr lang="en-US" sz="1700" kern="1200" dirty="0">
            <a:solidFill>
              <a:schemeClr val="tx2">
                <a:lumMod val="10000"/>
              </a:schemeClr>
            </a:solidFill>
          </a:endParaRPr>
        </a:p>
      </dsp:txBody>
      <dsp:txXfrm>
        <a:off x="6328651" y="1265599"/>
        <a:ext cx="1308601" cy="87240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0274EE-5CB3-D04F-9EDB-C4E436A0AE3C}">
      <dsp:nvSpPr>
        <dsp:cNvPr id="0" name=""/>
        <dsp:cNvSpPr/>
      </dsp:nvSpPr>
      <dsp:spPr>
        <a:xfrm>
          <a:off x="1137" y="563211"/>
          <a:ext cx="1429010" cy="85740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sz="1500" b="1" i="0" kern="1200" dirty="0">
              <a:solidFill>
                <a:schemeClr val="tx1"/>
              </a:solidFill>
            </a:rPr>
            <a:t>First generation</a:t>
          </a:r>
        </a:p>
      </dsp:txBody>
      <dsp:txXfrm>
        <a:off x="1137" y="563211"/>
        <a:ext cx="1429010" cy="571604"/>
      </dsp:txXfrm>
    </dsp:sp>
    <dsp:sp modelId="{0DA4E2B4-1842-014E-9A3F-A48B525D8E9A}">
      <dsp:nvSpPr>
        <dsp:cNvPr id="0" name=""/>
        <dsp:cNvSpPr/>
      </dsp:nvSpPr>
      <dsp:spPr>
        <a:xfrm>
          <a:off x="293826" y="1134816"/>
          <a:ext cx="1429010" cy="295017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solidFill>
                <a:schemeClr val="tx2">
                  <a:lumMod val="10000"/>
                </a:schemeClr>
              </a:solidFill>
            </a:rPr>
            <a:t>Simple scanners</a:t>
          </a:r>
          <a:endParaRPr lang="en-US" sz="1500" kern="1200" dirty="0">
            <a:solidFill>
              <a:schemeClr val="tx2">
                <a:lumMod val="10000"/>
              </a:schemeClr>
            </a:solidFill>
          </a:endParaRPr>
        </a:p>
        <a:p>
          <a:pPr marL="114300" lvl="1" indent="-114300" algn="l" defTabSz="666750">
            <a:lnSpc>
              <a:spcPct val="90000"/>
            </a:lnSpc>
            <a:spcBef>
              <a:spcPct val="0"/>
            </a:spcBef>
            <a:spcAft>
              <a:spcPct val="15000"/>
            </a:spcAft>
            <a:buChar char="•"/>
          </a:pPr>
          <a:r>
            <a:rPr lang="en-US" sz="1500" kern="1200">
              <a:solidFill>
                <a:schemeClr val="tx2">
                  <a:lumMod val="10000"/>
                </a:schemeClr>
              </a:solidFill>
            </a:rPr>
            <a:t>Scanner requires a malware signature to identify the malware</a:t>
          </a:r>
          <a:endParaRPr lang="en-US" sz="1500" kern="1200" dirty="0">
            <a:solidFill>
              <a:schemeClr val="tx2">
                <a:lumMod val="10000"/>
              </a:schemeClr>
            </a:solidFill>
          </a:endParaRPr>
        </a:p>
      </dsp:txBody>
      <dsp:txXfrm>
        <a:off x="335680" y="1176670"/>
        <a:ext cx="1345302" cy="2866463"/>
      </dsp:txXfrm>
    </dsp:sp>
    <dsp:sp modelId="{D3B91649-FF48-AA4F-916A-F704F5402C7A}">
      <dsp:nvSpPr>
        <dsp:cNvPr id="0" name=""/>
        <dsp:cNvSpPr/>
      </dsp:nvSpPr>
      <dsp:spPr>
        <a:xfrm>
          <a:off x="1646780" y="671122"/>
          <a:ext cx="459261" cy="355782"/>
        </a:xfrm>
        <a:prstGeom prst="rightArrow">
          <a:avLst>
            <a:gd name="adj1" fmla="val 60000"/>
            <a:gd name="adj2" fmla="val 50000"/>
          </a:avLst>
        </a:prstGeom>
        <a:solidFill>
          <a:schemeClr val="bg2"/>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646780" y="742278"/>
        <a:ext cx="352526" cy="213470"/>
      </dsp:txXfrm>
    </dsp:sp>
    <dsp:sp modelId="{344816D2-064A-6A40-A675-4119813789B7}">
      <dsp:nvSpPr>
        <dsp:cNvPr id="0" name=""/>
        <dsp:cNvSpPr/>
      </dsp:nvSpPr>
      <dsp:spPr>
        <a:xfrm>
          <a:off x="2296679" y="563211"/>
          <a:ext cx="1429010" cy="85740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sz="1500" b="1" i="0" kern="1200" dirty="0">
              <a:solidFill>
                <a:schemeClr val="tx1"/>
              </a:solidFill>
            </a:rPr>
            <a:t>Second generation</a:t>
          </a:r>
        </a:p>
      </dsp:txBody>
      <dsp:txXfrm>
        <a:off x="2296679" y="563211"/>
        <a:ext cx="1429010" cy="571604"/>
      </dsp:txXfrm>
    </dsp:sp>
    <dsp:sp modelId="{FBB99086-5FD3-354C-BAEE-017D5CF482AA}">
      <dsp:nvSpPr>
        <dsp:cNvPr id="0" name=""/>
        <dsp:cNvSpPr/>
      </dsp:nvSpPr>
      <dsp:spPr>
        <a:xfrm>
          <a:off x="2589368" y="1134816"/>
          <a:ext cx="1429010" cy="295017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solidFill>
                <a:schemeClr val="tx2">
                  <a:lumMod val="10000"/>
                </a:schemeClr>
              </a:solidFill>
            </a:rPr>
            <a:t>Heuristic scanners</a:t>
          </a:r>
          <a:endParaRPr lang="en-US" sz="1500" kern="1200" dirty="0">
            <a:solidFill>
              <a:schemeClr val="tx2">
                <a:lumMod val="10000"/>
              </a:schemeClr>
            </a:solidFill>
          </a:endParaRPr>
        </a:p>
        <a:p>
          <a:pPr marL="114300" lvl="1" indent="-114300" algn="l" defTabSz="666750">
            <a:lnSpc>
              <a:spcPct val="90000"/>
            </a:lnSpc>
            <a:spcBef>
              <a:spcPct val="0"/>
            </a:spcBef>
            <a:spcAft>
              <a:spcPct val="15000"/>
            </a:spcAft>
            <a:buChar char="•"/>
          </a:pPr>
          <a:r>
            <a:rPr lang="en-US" sz="1500" kern="1200">
              <a:solidFill>
                <a:schemeClr val="tx2">
                  <a:lumMod val="10000"/>
                </a:schemeClr>
              </a:solidFill>
            </a:rPr>
            <a:t>Uses heuristic rules to search for probable malware instances</a:t>
          </a:r>
          <a:endParaRPr lang="en-US" sz="1500" kern="1200" dirty="0">
            <a:solidFill>
              <a:schemeClr val="tx2">
                <a:lumMod val="10000"/>
              </a:schemeClr>
            </a:solidFill>
          </a:endParaRPr>
        </a:p>
        <a:p>
          <a:pPr marL="114300" lvl="1" indent="-114300" algn="l" defTabSz="666750">
            <a:lnSpc>
              <a:spcPct val="90000"/>
            </a:lnSpc>
            <a:spcBef>
              <a:spcPct val="0"/>
            </a:spcBef>
            <a:spcAft>
              <a:spcPct val="15000"/>
            </a:spcAft>
            <a:buChar char="•"/>
          </a:pPr>
          <a:r>
            <a:rPr lang="en-US" sz="1500" kern="1200">
              <a:solidFill>
                <a:schemeClr val="tx2">
                  <a:lumMod val="10000"/>
                </a:schemeClr>
              </a:solidFill>
            </a:rPr>
            <a:t>Integrity checking</a:t>
          </a:r>
          <a:endParaRPr lang="en-US" sz="1500" kern="1200" dirty="0">
            <a:solidFill>
              <a:schemeClr val="tx2">
                <a:lumMod val="10000"/>
              </a:schemeClr>
            </a:solidFill>
          </a:endParaRPr>
        </a:p>
      </dsp:txBody>
      <dsp:txXfrm>
        <a:off x="2631222" y="1176670"/>
        <a:ext cx="1345302" cy="2866463"/>
      </dsp:txXfrm>
    </dsp:sp>
    <dsp:sp modelId="{A9E6F230-9B45-B84F-ACA0-5E7F300BD549}">
      <dsp:nvSpPr>
        <dsp:cNvPr id="0" name=""/>
        <dsp:cNvSpPr/>
      </dsp:nvSpPr>
      <dsp:spPr>
        <a:xfrm>
          <a:off x="3942322" y="671122"/>
          <a:ext cx="459261" cy="355782"/>
        </a:xfrm>
        <a:prstGeom prst="rightArrow">
          <a:avLst>
            <a:gd name="adj1" fmla="val 60000"/>
            <a:gd name="adj2" fmla="val 50000"/>
          </a:avLst>
        </a:prstGeom>
        <a:solidFill>
          <a:schemeClr val="bg2"/>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942322" y="742278"/>
        <a:ext cx="352526" cy="213470"/>
      </dsp:txXfrm>
    </dsp:sp>
    <dsp:sp modelId="{D5FF294E-0E5C-AA4D-A76F-81494764DD9D}">
      <dsp:nvSpPr>
        <dsp:cNvPr id="0" name=""/>
        <dsp:cNvSpPr/>
      </dsp:nvSpPr>
      <dsp:spPr>
        <a:xfrm>
          <a:off x="4592221" y="563211"/>
          <a:ext cx="1429010" cy="85740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sz="1500" b="1" i="0" kern="1200" dirty="0">
              <a:solidFill>
                <a:schemeClr val="tx1"/>
              </a:solidFill>
            </a:rPr>
            <a:t>Third generation</a:t>
          </a:r>
        </a:p>
      </dsp:txBody>
      <dsp:txXfrm>
        <a:off x="4592221" y="563211"/>
        <a:ext cx="1429010" cy="571604"/>
      </dsp:txXfrm>
    </dsp:sp>
    <dsp:sp modelId="{A2606E3B-686D-234A-A703-E9E8BE9E0D00}">
      <dsp:nvSpPr>
        <dsp:cNvPr id="0" name=""/>
        <dsp:cNvSpPr/>
      </dsp:nvSpPr>
      <dsp:spPr>
        <a:xfrm>
          <a:off x="4884910" y="1134816"/>
          <a:ext cx="1429010" cy="295017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solidFill>
                <a:schemeClr val="tx2">
                  <a:lumMod val="10000"/>
                </a:schemeClr>
              </a:solidFill>
            </a:rPr>
            <a:t>Activity traps</a:t>
          </a:r>
          <a:endParaRPr lang="en-US" sz="1500" kern="1200" dirty="0">
            <a:solidFill>
              <a:schemeClr val="tx2">
                <a:lumMod val="10000"/>
              </a:schemeClr>
            </a:solidFill>
          </a:endParaRPr>
        </a:p>
        <a:p>
          <a:pPr marL="114300" lvl="1" indent="-114300" algn="l" defTabSz="666750">
            <a:lnSpc>
              <a:spcPct val="90000"/>
            </a:lnSpc>
            <a:spcBef>
              <a:spcPct val="0"/>
            </a:spcBef>
            <a:spcAft>
              <a:spcPct val="15000"/>
            </a:spcAft>
            <a:buChar char="•"/>
          </a:pPr>
          <a:r>
            <a:rPr lang="en-US" sz="1500" kern="1200">
              <a:solidFill>
                <a:schemeClr val="tx2">
                  <a:lumMod val="10000"/>
                </a:schemeClr>
              </a:solidFill>
            </a:rPr>
            <a:t>Memory-resident programs that identify malware by its actions rather than its structure in an infected program</a:t>
          </a:r>
          <a:endParaRPr lang="en-US" sz="1500" kern="1200" dirty="0">
            <a:solidFill>
              <a:schemeClr val="tx2">
                <a:lumMod val="10000"/>
              </a:schemeClr>
            </a:solidFill>
          </a:endParaRPr>
        </a:p>
      </dsp:txBody>
      <dsp:txXfrm>
        <a:off x="4926764" y="1176670"/>
        <a:ext cx="1345302" cy="2866463"/>
      </dsp:txXfrm>
    </dsp:sp>
    <dsp:sp modelId="{C70CED6B-674D-B94E-9E14-30AF4309D813}">
      <dsp:nvSpPr>
        <dsp:cNvPr id="0" name=""/>
        <dsp:cNvSpPr/>
      </dsp:nvSpPr>
      <dsp:spPr>
        <a:xfrm>
          <a:off x="6237864" y="671122"/>
          <a:ext cx="459261" cy="355782"/>
        </a:xfrm>
        <a:prstGeom prst="rightArrow">
          <a:avLst>
            <a:gd name="adj1" fmla="val 60000"/>
            <a:gd name="adj2" fmla="val 50000"/>
          </a:avLst>
        </a:prstGeom>
        <a:solidFill>
          <a:schemeClr val="bg2"/>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237864" y="742278"/>
        <a:ext cx="352526" cy="213470"/>
      </dsp:txXfrm>
    </dsp:sp>
    <dsp:sp modelId="{7DB6CCDB-219B-614B-9C65-5A2A5AE9C70D}">
      <dsp:nvSpPr>
        <dsp:cNvPr id="0" name=""/>
        <dsp:cNvSpPr/>
      </dsp:nvSpPr>
      <dsp:spPr>
        <a:xfrm>
          <a:off x="6887763" y="563211"/>
          <a:ext cx="1429010" cy="85740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sz="1500" b="1" i="0" kern="1200" dirty="0">
              <a:solidFill>
                <a:schemeClr val="tx1"/>
              </a:solidFill>
            </a:rPr>
            <a:t>Fourth generation</a:t>
          </a:r>
        </a:p>
      </dsp:txBody>
      <dsp:txXfrm>
        <a:off x="6887763" y="563211"/>
        <a:ext cx="1429010" cy="571604"/>
      </dsp:txXfrm>
    </dsp:sp>
    <dsp:sp modelId="{2135F066-CFFB-F64F-9051-984E55CE4DA1}">
      <dsp:nvSpPr>
        <dsp:cNvPr id="0" name=""/>
        <dsp:cNvSpPr/>
      </dsp:nvSpPr>
      <dsp:spPr>
        <a:xfrm>
          <a:off x="7180452" y="1134816"/>
          <a:ext cx="1429010" cy="295017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solidFill>
                <a:schemeClr val="tx2">
                  <a:lumMod val="10000"/>
                </a:schemeClr>
              </a:solidFill>
            </a:rPr>
            <a:t>Full-feature protection</a:t>
          </a:r>
          <a:endParaRPr lang="en-US" sz="1500" kern="1200" dirty="0">
            <a:solidFill>
              <a:schemeClr val="tx2">
                <a:lumMod val="10000"/>
              </a:schemeClr>
            </a:solidFill>
          </a:endParaRPr>
        </a:p>
        <a:p>
          <a:pPr marL="114300" lvl="1" indent="-114300" algn="l" defTabSz="666750">
            <a:lnSpc>
              <a:spcPct val="90000"/>
            </a:lnSpc>
            <a:spcBef>
              <a:spcPct val="0"/>
            </a:spcBef>
            <a:spcAft>
              <a:spcPct val="15000"/>
            </a:spcAft>
            <a:buChar char="•"/>
          </a:pPr>
          <a:r>
            <a:rPr lang="en-US" sz="1500" kern="1200">
              <a:solidFill>
                <a:schemeClr val="tx2">
                  <a:lumMod val="10000"/>
                </a:schemeClr>
              </a:solidFill>
            </a:rPr>
            <a:t>Packages consisting of a variety of antivirus techniques used in conjunction</a:t>
          </a:r>
          <a:endParaRPr lang="en-US" sz="1500" kern="1200" dirty="0">
            <a:solidFill>
              <a:schemeClr val="tx2">
                <a:lumMod val="10000"/>
              </a:schemeClr>
            </a:solidFill>
          </a:endParaRPr>
        </a:p>
      </dsp:txBody>
      <dsp:txXfrm>
        <a:off x="7222306" y="1176670"/>
        <a:ext cx="1345302" cy="2866463"/>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8F7EA-E4BF-DD40-88C3-E2B7DB7EFADF}">
      <dsp:nvSpPr>
        <dsp:cNvPr id="0" name=""/>
        <dsp:cNvSpPr/>
      </dsp:nvSpPr>
      <dsp:spPr>
        <a:xfrm>
          <a:off x="2593" y="0"/>
          <a:ext cx="2494657" cy="4165600"/>
        </a:xfrm>
        <a:prstGeom prst="roundRect">
          <a:avLst>
            <a:gd name="adj" fmla="val 10000"/>
          </a:avLst>
        </a:prstGeom>
        <a:solidFill>
          <a:schemeClr val="accent1">
            <a:tint val="40000"/>
            <a:hueOff val="0"/>
            <a:satOff val="0"/>
            <a:lumOff val="0"/>
            <a:alphaOff val="0"/>
          </a:schemeClr>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2">
                  <a:lumMod val="10000"/>
                </a:schemeClr>
              </a:solidFill>
            </a:rPr>
            <a:t>Ingress monitors</a:t>
          </a:r>
          <a:endParaRPr lang="en-US" sz="3600" kern="1200" dirty="0"/>
        </a:p>
      </dsp:txBody>
      <dsp:txXfrm>
        <a:off x="2593" y="0"/>
        <a:ext cx="2494657" cy="1249680"/>
      </dsp:txXfrm>
    </dsp:sp>
    <dsp:sp modelId="{71E5AA7D-5FED-C54E-8DCA-72E63177BA84}">
      <dsp:nvSpPr>
        <dsp:cNvPr id="0" name=""/>
        <dsp:cNvSpPr/>
      </dsp:nvSpPr>
      <dsp:spPr>
        <a:xfrm>
          <a:off x="252059" y="1250900"/>
          <a:ext cx="1995725" cy="125598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Located at the border between the enterprise network and the Internet</a:t>
          </a:r>
        </a:p>
      </dsp:txBody>
      <dsp:txXfrm>
        <a:off x="288846" y="1287687"/>
        <a:ext cx="1922151" cy="1182411"/>
      </dsp:txXfrm>
    </dsp:sp>
    <dsp:sp modelId="{C4D00066-BA2F-B741-B1AC-7F1BF816F057}">
      <dsp:nvSpPr>
        <dsp:cNvPr id="0" name=""/>
        <dsp:cNvSpPr/>
      </dsp:nvSpPr>
      <dsp:spPr>
        <a:xfrm>
          <a:off x="252059" y="2700114"/>
          <a:ext cx="1995725" cy="125598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They can be part of the ingress-filtering software of a border router or external firewall or a separate passive monitor</a:t>
          </a:r>
        </a:p>
      </dsp:txBody>
      <dsp:txXfrm>
        <a:off x="288846" y="2736901"/>
        <a:ext cx="1922151" cy="1182411"/>
      </dsp:txXfrm>
    </dsp:sp>
    <dsp:sp modelId="{E7E3B6C9-58C0-0B47-A8D0-A9858BD03917}">
      <dsp:nvSpPr>
        <dsp:cNvPr id="0" name=""/>
        <dsp:cNvSpPr/>
      </dsp:nvSpPr>
      <dsp:spPr>
        <a:xfrm>
          <a:off x="2684349" y="0"/>
          <a:ext cx="2494657" cy="4165600"/>
        </a:xfrm>
        <a:prstGeom prst="roundRect">
          <a:avLst>
            <a:gd name="adj" fmla="val 10000"/>
          </a:avLst>
        </a:prstGeom>
        <a:solidFill>
          <a:schemeClr val="accent1">
            <a:tint val="40000"/>
            <a:hueOff val="0"/>
            <a:satOff val="0"/>
            <a:lumOff val="0"/>
            <a:alphaOff val="0"/>
          </a:schemeClr>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solidFill>
                <a:schemeClr val="tx2">
                  <a:lumMod val="10000"/>
                </a:schemeClr>
              </a:solidFill>
            </a:rPr>
            <a:t>Egress monitors</a:t>
          </a:r>
          <a:endParaRPr lang="en-US" sz="3600" kern="1200" dirty="0">
            <a:solidFill>
              <a:schemeClr val="tx2">
                <a:lumMod val="10000"/>
              </a:schemeClr>
            </a:solidFill>
          </a:endParaRPr>
        </a:p>
      </dsp:txBody>
      <dsp:txXfrm>
        <a:off x="2684349" y="0"/>
        <a:ext cx="2494657" cy="1249680"/>
      </dsp:txXfrm>
    </dsp:sp>
    <dsp:sp modelId="{DF1799BF-20A5-E44E-9B7A-13C640F93BE4}">
      <dsp:nvSpPr>
        <dsp:cNvPr id="0" name=""/>
        <dsp:cNvSpPr/>
      </dsp:nvSpPr>
      <dsp:spPr>
        <a:xfrm>
          <a:off x="2895597" y="1249712"/>
          <a:ext cx="2072161" cy="131938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These can be located at the egress point of individual LANs on the enterprise network as well as at the border between the enterprise network and the Internet</a:t>
          </a:r>
        </a:p>
      </dsp:txBody>
      <dsp:txXfrm>
        <a:off x="2934240" y="1288355"/>
        <a:ext cx="1994875" cy="1242095"/>
      </dsp:txXfrm>
    </dsp:sp>
    <dsp:sp modelId="{141F260F-8C47-AB44-88FB-1286A2FA06CD}">
      <dsp:nvSpPr>
        <dsp:cNvPr id="0" name=""/>
        <dsp:cNvSpPr/>
      </dsp:nvSpPr>
      <dsp:spPr>
        <a:xfrm>
          <a:off x="2933815" y="2754186"/>
          <a:ext cx="1995725" cy="120310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Designed to catch the source of a malware attack by monitoring outgoing traffic for signs of scanning or other suspicious behavior</a:t>
          </a:r>
        </a:p>
      </dsp:txBody>
      <dsp:txXfrm>
        <a:off x="2969053" y="2789424"/>
        <a:ext cx="1925249" cy="1132625"/>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C706B-7F83-4B4D-ADA0-6382C80CDA63}">
      <dsp:nvSpPr>
        <dsp:cNvPr id="0" name=""/>
        <dsp:cNvSpPr/>
      </dsp:nvSpPr>
      <dsp:spPr>
        <a:xfrm>
          <a:off x="0" y="586620"/>
          <a:ext cx="7696200" cy="561599"/>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(Class A) Signature-based worm scan filtering</a:t>
          </a:r>
        </a:p>
      </dsp:txBody>
      <dsp:txXfrm>
        <a:off x="27415" y="614035"/>
        <a:ext cx="7641370" cy="506769"/>
      </dsp:txXfrm>
    </dsp:sp>
    <dsp:sp modelId="{84C99E67-3F90-2B45-BA79-4A619B77A0F8}">
      <dsp:nvSpPr>
        <dsp:cNvPr id="0" name=""/>
        <dsp:cNvSpPr/>
      </dsp:nvSpPr>
      <dsp:spPr>
        <a:xfrm>
          <a:off x="0" y="1148220"/>
          <a:ext cx="7696200" cy="57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4354"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solidFill>
                <a:schemeClr val="tx2">
                  <a:lumMod val="10000"/>
                </a:schemeClr>
              </a:solidFill>
            </a:rPr>
            <a:t>This type of approach generates a worm signature, which is then used to prevent worm scans from entering/leaving a network/host</a:t>
          </a:r>
        </a:p>
      </dsp:txBody>
      <dsp:txXfrm>
        <a:off x="0" y="1148220"/>
        <a:ext cx="7696200" cy="571320"/>
      </dsp:txXfrm>
    </dsp:sp>
    <dsp:sp modelId="{6ADA97E9-EFBD-DE43-8ED4-429E83902272}">
      <dsp:nvSpPr>
        <dsp:cNvPr id="0" name=""/>
        <dsp:cNvSpPr/>
      </dsp:nvSpPr>
      <dsp:spPr>
        <a:xfrm>
          <a:off x="0" y="1719540"/>
          <a:ext cx="7696200" cy="561599"/>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(Class B) Filter-based worm containment</a:t>
          </a:r>
        </a:p>
      </dsp:txBody>
      <dsp:txXfrm>
        <a:off x="27415" y="1746955"/>
        <a:ext cx="7641370" cy="506769"/>
      </dsp:txXfrm>
    </dsp:sp>
    <dsp:sp modelId="{D3EFA71C-9744-EF49-9EEB-A0810A3D730F}">
      <dsp:nvSpPr>
        <dsp:cNvPr id="0" name=""/>
        <dsp:cNvSpPr/>
      </dsp:nvSpPr>
      <dsp:spPr>
        <a:xfrm>
          <a:off x="0" y="2281140"/>
          <a:ext cx="7696200" cy="57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4354"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solidFill>
                <a:schemeClr val="tx2">
                  <a:lumMod val="10000"/>
                </a:schemeClr>
              </a:solidFill>
            </a:rPr>
            <a:t>This approach is similar to class A but focuses on worm content rather than a scan signature</a:t>
          </a:r>
          <a:endParaRPr lang="en-US" sz="1900" kern="1200" dirty="0">
            <a:solidFill>
              <a:schemeClr val="tx2">
                <a:lumMod val="10000"/>
              </a:schemeClr>
            </a:solidFill>
          </a:endParaRPr>
        </a:p>
      </dsp:txBody>
      <dsp:txXfrm>
        <a:off x="0" y="2281140"/>
        <a:ext cx="7696200" cy="571320"/>
      </dsp:txXfrm>
    </dsp:sp>
    <dsp:sp modelId="{4C6930BC-27F6-B745-BC2F-34866142403E}">
      <dsp:nvSpPr>
        <dsp:cNvPr id="0" name=""/>
        <dsp:cNvSpPr/>
      </dsp:nvSpPr>
      <dsp:spPr>
        <a:xfrm>
          <a:off x="0" y="2852460"/>
          <a:ext cx="7696200" cy="561599"/>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(Class C) Payload-classification-based worm containment</a:t>
          </a:r>
        </a:p>
      </dsp:txBody>
      <dsp:txXfrm>
        <a:off x="27415" y="2879875"/>
        <a:ext cx="7641370" cy="506769"/>
      </dsp:txXfrm>
    </dsp:sp>
    <dsp:sp modelId="{6979952A-80E5-0841-9127-B4B5415AF218}">
      <dsp:nvSpPr>
        <dsp:cNvPr id="0" name=""/>
        <dsp:cNvSpPr/>
      </dsp:nvSpPr>
      <dsp:spPr>
        <a:xfrm>
          <a:off x="0" y="3414060"/>
          <a:ext cx="7696200" cy="57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4354"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solidFill>
                <a:schemeClr val="tx2">
                  <a:lumMod val="10000"/>
                </a:schemeClr>
              </a:solidFill>
            </a:rPr>
            <a:t>These network-based techniques examine packets to see if they contain a worm</a:t>
          </a:r>
          <a:endParaRPr lang="en-US" sz="1900" kern="1200" dirty="0">
            <a:solidFill>
              <a:schemeClr val="tx2">
                <a:lumMod val="10000"/>
              </a:schemeClr>
            </a:solidFill>
          </a:endParaRPr>
        </a:p>
      </dsp:txBody>
      <dsp:txXfrm>
        <a:off x="0" y="3414060"/>
        <a:ext cx="7696200" cy="57132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21835-EC55-024E-B51E-D536477D725B}">
      <dsp:nvSpPr>
        <dsp:cNvPr id="0" name=""/>
        <dsp:cNvSpPr/>
      </dsp:nvSpPr>
      <dsp:spPr>
        <a:xfrm>
          <a:off x="0" y="46087"/>
          <a:ext cx="7583488" cy="96525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en-US" sz="2500" kern="1200" dirty="0"/>
            <a:t>(Class D) Threshold random walk (TRW) scan detection</a:t>
          </a:r>
        </a:p>
      </dsp:txBody>
      <dsp:txXfrm>
        <a:off x="47120" y="93207"/>
        <a:ext cx="7489248" cy="871010"/>
      </dsp:txXfrm>
    </dsp:sp>
    <dsp:sp modelId="{977D0594-0DD7-AA46-A068-118742B091C9}">
      <dsp:nvSpPr>
        <dsp:cNvPr id="0" name=""/>
        <dsp:cNvSpPr/>
      </dsp:nvSpPr>
      <dsp:spPr>
        <a:xfrm>
          <a:off x="0" y="1011337"/>
          <a:ext cx="7583488" cy="595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77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a:solidFill>
                <a:schemeClr val="bg2"/>
              </a:solidFill>
            </a:rPr>
            <a:t>Exploits randomness in picking designations to connect to as a way of detecting if a scanner is in operation</a:t>
          </a:r>
        </a:p>
      </dsp:txBody>
      <dsp:txXfrm>
        <a:off x="0" y="1011337"/>
        <a:ext cx="7583488" cy="595125"/>
      </dsp:txXfrm>
    </dsp:sp>
    <dsp:sp modelId="{E223264A-6A9A-044D-84B5-85A20CC6376B}">
      <dsp:nvSpPr>
        <dsp:cNvPr id="0" name=""/>
        <dsp:cNvSpPr/>
      </dsp:nvSpPr>
      <dsp:spPr>
        <a:xfrm>
          <a:off x="0" y="1606462"/>
          <a:ext cx="7583488" cy="96525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en-US" sz="2500" kern="1200" dirty="0"/>
            <a:t>(Class E) Rate limiting</a:t>
          </a:r>
        </a:p>
      </dsp:txBody>
      <dsp:txXfrm>
        <a:off x="47120" y="1653582"/>
        <a:ext cx="7489248" cy="871010"/>
      </dsp:txXfrm>
    </dsp:sp>
    <dsp:sp modelId="{080D7CAD-96B0-5F45-B4B5-CF5D866247C0}">
      <dsp:nvSpPr>
        <dsp:cNvPr id="0" name=""/>
        <dsp:cNvSpPr/>
      </dsp:nvSpPr>
      <dsp:spPr>
        <a:xfrm>
          <a:off x="0" y="2571712"/>
          <a:ext cx="7583488"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77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a:solidFill>
                <a:schemeClr val="bg2"/>
              </a:solidFill>
            </a:rPr>
            <a:t>This class limits the rate of </a:t>
          </a:r>
          <a:r>
            <a:rPr lang="en-US" sz="2000" kern="1200" dirty="0" err="1">
              <a:solidFill>
                <a:schemeClr val="bg2"/>
              </a:solidFill>
            </a:rPr>
            <a:t>scanlike</a:t>
          </a:r>
          <a:r>
            <a:rPr lang="en-US" sz="2000" kern="1200" dirty="0">
              <a:solidFill>
                <a:schemeClr val="bg2"/>
              </a:solidFill>
            </a:rPr>
            <a:t> traffic from an infected host</a:t>
          </a:r>
        </a:p>
      </dsp:txBody>
      <dsp:txXfrm>
        <a:off x="0" y="2571712"/>
        <a:ext cx="7583488" cy="414000"/>
      </dsp:txXfrm>
    </dsp:sp>
    <dsp:sp modelId="{59010F05-E5F6-2D45-8556-8923C43373C4}">
      <dsp:nvSpPr>
        <dsp:cNvPr id="0" name=""/>
        <dsp:cNvSpPr/>
      </dsp:nvSpPr>
      <dsp:spPr>
        <a:xfrm>
          <a:off x="0" y="2985712"/>
          <a:ext cx="7583488" cy="96525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en-US" sz="2500" kern="1200" dirty="0"/>
            <a:t>(Class F) Rate halting</a:t>
          </a:r>
        </a:p>
      </dsp:txBody>
      <dsp:txXfrm>
        <a:off x="47120" y="3032832"/>
        <a:ext cx="7489248" cy="871010"/>
      </dsp:txXfrm>
    </dsp:sp>
    <dsp:sp modelId="{0087519D-A0DE-8E49-B3C7-A47D8444400F}">
      <dsp:nvSpPr>
        <dsp:cNvPr id="0" name=""/>
        <dsp:cNvSpPr/>
      </dsp:nvSpPr>
      <dsp:spPr>
        <a:xfrm>
          <a:off x="0" y="3950962"/>
          <a:ext cx="7583488" cy="87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77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a:solidFill>
                <a:schemeClr val="tx2">
                  <a:lumMod val="10000"/>
                </a:schemeClr>
              </a:solidFill>
            </a:rPr>
            <a:t>This approach immediately blocks outgoing traffic when a threshold is exceeded either in outgoing connection rate or in diversity of connection attempts</a:t>
          </a:r>
        </a:p>
      </dsp:txBody>
      <dsp:txXfrm>
        <a:off x="0" y="3950962"/>
        <a:ext cx="7583488" cy="87975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11D94-E0B3-224D-85D6-03F94CF5032E}">
      <dsp:nvSpPr>
        <dsp:cNvPr id="0" name=""/>
        <dsp:cNvSpPr/>
      </dsp:nvSpPr>
      <dsp:spPr>
        <a:xfrm>
          <a:off x="0" y="1394460"/>
          <a:ext cx="8839200" cy="1859280"/>
        </a:xfrm>
        <a:prstGeom prst="notchedRightArrow">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sp>
    <dsp:sp modelId="{B37973A5-3F75-504B-81AE-53EABF90B603}">
      <dsp:nvSpPr>
        <dsp:cNvPr id="0" name=""/>
        <dsp:cNvSpPr/>
      </dsp:nvSpPr>
      <dsp:spPr>
        <a:xfrm>
          <a:off x="848" y="0"/>
          <a:ext cx="3281108" cy="185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1">
          <a:noAutofit/>
        </a:bodyPr>
        <a:lstStyle/>
        <a:p>
          <a:pPr marL="0" lvl="0" indent="0" algn="l" defTabSz="666750">
            <a:lnSpc>
              <a:spcPct val="90000"/>
            </a:lnSpc>
            <a:spcBef>
              <a:spcPct val="0"/>
            </a:spcBef>
            <a:spcAft>
              <a:spcPct val="35000"/>
            </a:spcAft>
            <a:buNone/>
          </a:pPr>
          <a:r>
            <a:rPr lang="en-AU" sz="1500" kern="1200" dirty="0">
              <a:solidFill>
                <a:schemeClr val="tx2">
                  <a:lumMod val="10000"/>
                </a:schemeClr>
              </a:solidFill>
            </a:rPr>
            <a:t>Attack prevention and </a:t>
          </a:r>
          <a:r>
            <a:rPr lang="en-AU" sz="1500" kern="1200" dirty="0" err="1">
              <a:solidFill>
                <a:schemeClr val="tx2">
                  <a:lumMod val="10000"/>
                </a:schemeClr>
              </a:solidFill>
            </a:rPr>
            <a:t>preemption</a:t>
          </a:r>
          <a:r>
            <a:rPr lang="en-AU" sz="1500" kern="1200" dirty="0">
              <a:solidFill>
                <a:schemeClr val="tx2">
                  <a:lumMod val="10000"/>
                </a:schemeClr>
              </a:solidFill>
            </a:rPr>
            <a:t> (before the attack)</a:t>
          </a:r>
          <a:endParaRPr lang="en-US" sz="1500" kern="1200" dirty="0"/>
        </a:p>
        <a:p>
          <a:pPr marL="114300" lvl="1" indent="-114300" algn="l" defTabSz="533400">
            <a:lnSpc>
              <a:spcPct val="90000"/>
            </a:lnSpc>
            <a:spcBef>
              <a:spcPct val="0"/>
            </a:spcBef>
            <a:spcAft>
              <a:spcPct val="15000"/>
            </a:spcAft>
            <a:buChar char="•"/>
          </a:pPr>
          <a:r>
            <a:rPr lang="en-AU" sz="1200" kern="1200" dirty="0">
              <a:solidFill>
                <a:schemeClr val="tx2">
                  <a:lumMod val="10000"/>
                </a:schemeClr>
              </a:solidFill>
            </a:rPr>
            <a:t>These mechanisms enable the victim to endure attack attempts without denying service to legitimate clients</a:t>
          </a:r>
        </a:p>
      </dsp:txBody>
      <dsp:txXfrm>
        <a:off x="848" y="0"/>
        <a:ext cx="3281108" cy="1859280"/>
      </dsp:txXfrm>
    </dsp:sp>
    <dsp:sp modelId="{0C3ED519-DC9A-F74C-AA95-269434E5D617}">
      <dsp:nvSpPr>
        <dsp:cNvPr id="0" name=""/>
        <dsp:cNvSpPr/>
      </dsp:nvSpPr>
      <dsp:spPr>
        <a:xfrm>
          <a:off x="1408992" y="2091690"/>
          <a:ext cx="464820" cy="464820"/>
        </a:xfrm>
        <a:prstGeom prst="ellipse">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86F35800-101B-7746-BF37-D48B88E6E1EF}">
      <dsp:nvSpPr>
        <dsp:cNvPr id="0" name=""/>
        <dsp:cNvSpPr/>
      </dsp:nvSpPr>
      <dsp:spPr>
        <a:xfrm>
          <a:off x="3380135" y="2788920"/>
          <a:ext cx="2512546" cy="185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1">
          <a:noAutofit/>
        </a:bodyPr>
        <a:lstStyle/>
        <a:p>
          <a:pPr marL="0" lvl="0" indent="0" algn="l" defTabSz="666750">
            <a:lnSpc>
              <a:spcPct val="90000"/>
            </a:lnSpc>
            <a:spcBef>
              <a:spcPct val="0"/>
            </a:spcBef>
            <a:spcAft>
              <a:spcPct val="35000"/>
            </a:spcAft>
            <a:buNone/>
          </a:pPr>
          <a:r>
            <a:rPr lang="en-AU" sz="1500" kern="1200" dirty="0">
              <a:solidFill>
                <a:schemeClr val="tx2">
                  <a:lumMod val="10000"/>
                </a:schemeClr>
              </a:solidFill>
            </a:rPr>
            <a:t>Attack detection and filtering (during the attack)</a:t>
          </a:r>
        </a:p>
        <a:p>
          <a:pPr marL="114300" lvl="1" indent="-114300" algn="l" defTabSz="533400">
            <a:lnSpc>
              <a:spcPct val="90000"/>
            </a:lnSpc>
            <a:spcBef>
              <a:spcPct val="0"/>
            </a:spcBef>
            <a:spcAft>
              <a:spcPct val="15000"/>
            </a:spcAft>
            <a:buChar char="•"/>
          </a:pPr>
          <a:r>
            <a:rPr lang="en-AU" sz="1200" kern="1200">
              <a:solidFill>
                <a:schemeClr val="tx2">
                  <a:lumMod val="10000"/>
                </a:schemeClr>
              </a:solidFill>
            </a:rPr>
            <a:t>These mechanisms attempt to detect the attack as it begins and respond immediately</a:t>
          </a:r>
          <a:endParaRPr lang="en-AU" sz="1200" kern="1200" dirty="0">
            <a:solidFill>
              <a:schemeClr val="tx2">
                <a:lumMod val="10000"/>
              </a:schemeClr>
            </a:solidFill>
          </a:endParaRPr>
        </a:p>
      </dsp:txBody>
      <dsp:txXfrm>
        <a:off x="3380135" y="2788920"/>
        <a:ext cx="2512546" cy="1859280"/>
      </dsp:txXfrm>
    </dsp:sp>
    <dsp:sp modelId="{553B5B06-1D9A-6C41-96C0-A3410ADE5290}">
      <dsp:nvSpPr>
        <dsp:cNvPr id="0" name=""/>
        <dsp:cNvSpPr/>
      </dsp:nvSpPr>
      <dsp:spPr>
        <a:xfrm>
          <a:off x="4403998" y="2091690"/>
          <a:ext cx="464820" cy="464820"/>
        </a:xfrm>
        <a:prstGeom prst="ellipse">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A9D28860-FF58-F146-B027-CD41E7494376}">
      <dsp:nvSpPr>
        <dsp:cNvPr id="0" name=""/>
        <dsp:cNvSpPr/>
      </dsp:nvSpPr>
      <dsp:spPr>
        <a:xfrm>
          <a:off x="5990860" y="0"/>
          <a:ext cx="1963571" cy="185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1">
          <a:noAutofit/>
        </a:bodyPr>
        <a:lstStyle/>
        <a:p>
          <a:pPr marL="0" lvl="0" indent="0" algn="l" defTabSz="666750">
            <a:lnSpc>
              <a:spcPct val="90000"/>
            </a:lnSpc>
            <a:spcBef>
              <a:spcPct val="0"/>
            </a:spcBef>
            <a:spcAft>
              <a:spcPct val="35000"/>
            </a:spcAft>
            <a:buNone/>
          </a:pPr>
          <a:r>
            <a:rPr lang="en-AU" sz="1500" kern="1200" dirty="0">
              <a:solidFill>
                <a:schemeClr val="tx2">
                  <a:lumMod val="10000"/>
                </a:schemeClr>
              </a:solidFill>
            </a:rPr>
            <a:t>Attack source </a:t>
          </a:r>
          <a:r>
            <a:rPr lang="en-AU" sz="1500" kern="1200" dirty="0" err="1">
              <a:solidFill>
                <a:schemeClr val="tx2">
                  <a:lumMod val="10000"/>
                </a:schemeClr>
              </a:solidFill>
            </a:rPr>
            <a:t>traceback</a:t>
          </a:r>
          <a:r>
            <a:rPr lang="en-AU" sz="1500" kern="1200" dirty="0">
              <a:solidFill>
                <a:schemeClr val="tx2">
                  <a:lumMod val="10000"/>
                </a:schemeClr>
              </a:solidFill>
            </a:rPr>
            <a:t> and identification (during and after the attack)</a:t>
          </a:r>
        </a:p>
        <a:p>
          <a:pPr marL="114300" lvl="1" indent="-114300" algn="l" defTabSz="533400">
            <a:lnSpc>
              <a:spcPct val="90000"/>
            </a:lnSpc>
            <a:spcBef>
              <a:spcPct val="0"/>
            </a:spcBef>
            <a:spcAft>
              <a:spcPct val="15000"/>
            </a:spcAft>
            <a:buChar char="•"/>
          </a:pPr>
          <a:r>
            <a:rPr lang="en-AU" sz="1200" kern="1200" dirty="0">
              <a:solidFill>
                <a:schemeClr val="tx2">
                  <a:lumMod val="10000"/>
                </a:schemeClr>
              </a:solidFill>
            </a:rPr>
            <a:t>This is an attempt to identify the source of the attack as a first step in preventing future attacks</a:t>
          </a:r>
          <a:endParaRPr lang="en-US" sz="1200" kern="1200" dirty="0">
            <a:solidFill>
              <a:schemeClr val="tx2">
                <a:lumMod val="10000"/>
              </a:schemeClr>
            </a:solidFill>
          </a:endParaRPr>
        </a:p>
      </dsp:txBody>
      <dsp:txXfrm>
        <a:off x="5990860" y="0"/>
        <a:ext cx="1963571" cy="1859280"/>
      </dsp:txXfrm>
    </dsp:sp>
    <dsp:sp modelId="{F9822F7C-2E72-3246-BE69-A3E249F281EA}">
      <dsp:nvSpPr>
        <dsp:cNvPr id="0" name=""/>
        <dsp:cNvSpPr/>
      </dsp:nvSpPr>
      <dsp:spPr>
        <a:xfrm>
          <a:off x="6740235" y="2091690"/>
          <a:ext cx="464820" cy="464820"/>
        </a:xfrm>
        <a:prstGeom prst="ellipse">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663FA1-5BC3-254F-A3D9-7F452CFAE22C}">
      <dsp:nvSpPr>
        <dsp:cNvPr id="0" name=""/>
        <dsp:cNvSpPr/>
      </dsp:nvSpPr>
      <dsp:spPr>
        <a:xfrm rot="5400000">
          <a:off x="4265545" y="-1573937"/>
          <a:ext cx="1106685" cy="453542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solidFill>
                <a:schemeClr val="tx2">
                  <a:lumMod val="10000"/>
                </a:schemeClr>
              </a:solidFill>
            </a:rPr>
            <a:t>An individual who is not authorized to use the computer and who penetrates a system’s access controls to exploit a legitimate user’s account</a:t>
          </a:r>
          <a:endParaRPr lang="en-US" sz="1700" kern="1200" dirty="0">
            <a:solidFill>
              <a:schemeClr val="tx2">
                <a:lumMod val="10000"/>
              </a:schemeClr>
            </a:solidFill>
          </a:endParaRPr>
        </a:p>
      </dsp:txBody>
      <dsp:txXfrm rot="-5400000">
        <a:off x="2551176" y="194456"/>
        <a:ext cx="4481400" cy="998637"/>
      </dsp:txXfrm>
    </dsp:sp>
    <dsp:sp modelId="{F451162C-4EB1-E44A-8BAD-F9113395A15D}">
      <dsp:nvSpPr>
        <dsp:cNvPr id="0" name=""/>
        <dsp:cNvSpPr/>
      </dsp:nvSpPr>
      <dsp:spPr>
        <a:xfrm>
          <a:off x="0" y="2095"/>
          <a:ext cx="2551176" cy="1383357"/>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1"/>
              </a:solidFill>
            </a:rPr>
            <a:t>Masquerader</a:t>
          </a:r>
        </a:p>
      </dsp:txBody>
      <dsp:txXfrm>
        <a:off x="67530" y="69625"/>
        <a:ext cx="2416116" cy="1248297"/>
      </dsp:txXfrm>
    </dsp:sp>
    <dsp:sp modelId="{5993CAF9-DC72-1745-A0F2-93C92DA58D9E}">
      <dsp:nvSpPr>
        <dsp:cNvPr id="0" name=""/>
        <dsp:cNvSpPr/>
      </dsp:nvSpPr>
      <dsp:spPr>
        <a:xfrm rot="5400000">
          <a:off x="4265545" y="-121412"/>
          <a:ext cx="1106685" cy="453542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schemeClr val="tx2">
                  <a:lumMod val="10000"/>
                </a:schemeClr>
              </a:solidFill>
            </a:rPr>
            <a:t>A legitimate user who accesses data, programs, or resources for which such access is not authorized, or who is authorized for such access but misuses his or her privileges</a:t>
          </a:r>
        </a:p>
      </dsp:txBody>
      <dsp:txXfrm rot="-5400000">
        <a:off x="2551176" y="1646981"/>
        <a:ext cx="4481400" cy="998637"/>
      </dsp:txXfrm>
    </dsp:sp>
    <dsp:sp modelId="{0ACBC348-17AD-C446-9604-874E8B40A697}">
      <dsp:nvSpPr>
        <dsp:cNvPr id="0" name=""/>
        <dsp:cNvSpPr/>
      </dsp:nvSpPr>
      <dsp:spPr>
        <a:xfrm>
          <a:off x="0" y="1454621"/>
          <a:ext cx="2551176" cy="1383357"/>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1"/>
              </a:solidFill>
            </a:rPr>
            <a:t>Misfeasor</a:t>
          </a:r>
        </a:p>
      </dsp:txBody>
      <dsp:txXfrm>
        <a:off x="67530" y="1522151"/>
        <a:ext cx="2416116" cy="1248297"/>
      </dsp:txXfrm>
    </dsp:sp>
    <dsp:sp modelId="{46F558F8-FF84-7F42-898C-E6A6F79CB5D6}">
      <dsp:nvSpPr>
        <dsp:cNvPr id="0" name=""/>
        <dsp:cNvSpPr/>
      </dsp:nvSpPr>
      <dsp:spPr>
        <a:xfrm rot="5400000">
          <a:off x="4265545" y="1331113"/>
          <a:ext cx="1106685" cy="453542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schemeClr val="tx2">
                  <a:lumMod val="10000"/>
                </a:schemeClr>
              </a:solidFill>
            </a:rPr>
            <a:t>An individual who seizes supervisory control of the system and uses this control to evade auditing and access controls or to suppress audit collection</a:t>
          </a:r>
          <a:endParaRPr lang="en-AU" sz="1700" kern="1200" dirty="0">
            <a:solidFill>
              <a:schemeClr val="tx2">
                <a:lumMod val="10000"/>
              </a:schemeClr>
            </a:solidFill>
          </a:endParaRPr>
        </a:p>
      </dsp:txBody>
      <dsp:txXfrm rot="-5400000">
        <a:off x="2551176" y="3099506"/>
        <a:ext cx="4481400" cy="998637"/>
      </dsp:txXfrm>
    </dsp:sp>
    <dsp:sp modelId="{DA29B085-5F71-AC48-835F-AA8CF0E19D15}">
      <dsp:nvSpPr>
        <dsp:cNvPr id="0" name=""/>
        <dsp:cNvSpPr/>
      </dsp:nvSpPr>
      <dsp:spPr>
        <a:xfrm>
          <a:off x="0" y="2907146"/>
          <a:ext cx="2551176" cy="1383357"/>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1"/>
              </a:solidFill>
            </a:rPr>
            <a:t>Clandestine user</a:t>
          </a:r>
        </a:p>
      </dsp:txBody>
      <dsp:txXfrm>
        <a:off x="67530" y="2974676"/>
        <a:ext cx="2416116" cy="12482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9D523-552F-FF4B-A5D6-EE8516F9029F}">
      <dsp:nvSpPr>
        <dsp:cNvPr id="0" name=""/>
        <dsp:cNvSpPr/>
      </dsp:nvSpPr>
      <dsp:spPr>
        <a:xfrm>
          <a:off x="534713" y="835532"/>
          <a:ext cx="1946595" cy="16055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a:t>It is easy to find and install third-party applications on mobile devices and this poses the risk of installing malicious software</a:t>
          </a:r>
        </a:p>
      </dsp:txBody>
      <dsp:txXfrm>
        <a:off x="571661" y="872480"/>
        <a:ext cx="1872699" cy="1187595"/>
      </dsp:txXfrm>
    </dsp:sp>
    <dsp:sp modelId="{477E98B5-6F72-324B-A33A-6CF968C51FA3}">
      <dsp:nvSpPr>
        <dsp:cNvPr id="0" name=""/>
        <dsp:cNvSpPr/>
      </dsp:nvSpPr>
      <dsp:spPr>
        <a:xfrm>
          <a:off x="2362188" y="457188"/>
          <a:ext cx="2645747" cy="2645747"/>
        </a:xfrm>
        <a:prstGeom prst="leftCircularArrow">
          <a:avLst>
            <a:gd name="adj1" fmla="val 3478"/>
            <a:gd name="adj2" fmla="val 431275"/>
            <a:gd name="adj3" fmla="val 2210304"/>
            <a:gd name="adj4" fmla="val 9028008"/>
            <a:gd name="adj5" fmla="val 4057"/>
          </a:avLst>
        </a:prstGeom>
        <a:blipFill rotWithShape="0">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1BFC04DB-002A-404F-95B4-72C5940012AF}">
      <dsp:nvSpPr>
        <dsp:cNvPr id="0" name=""/>
        <dsp:cNvSpPr/>
      </dsp:nvSpPr>
      <dsp:spPr>
        <a:xfrm>
          <a:off x="967290" y="2097024"/>
          <a:ext cx="1730306" cy="68808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effectLst>
                <a:outerShdw blurRad="38100" dist="38100" dir="2700000" algn="tl">
                  <a:srgbClr val="000000">
                    <a:alpha val="43137"/>
                  </a:srgbClr>
                </a:outerShdw>
              </a:effectLst>
            </a:rPr>
            <a:t>Use of applications created by unknown parties</a:t>
          </a:r>
        </a:p>
      </dsp:txBody>
      <dsp:txXfrm>
        <a:off x="987443" y="2117177"/>
        <a:ext cx="1690000" cy="647780"/>
      </dsp:txXfrm>
    </dsp:sp>
    <dsp:sp modelId="{8B4DEFFA-A0FA-2142-8D5C-5AA275F1E800}">
      <dsp:nvSpPr>
        <dsp:cNvPr id="0" name=""/>
        <dsp:cNvSpPr/>
      </dsp:nvSpPr>
      <dsp:spPr>
        <a:xfrm>
          <a:off x="3135747" y="528512"/>
          <a:ext cx="2491505" cy="22152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a:t>Unless an organization has control of all the devices involved in synchronization, there is considerable risk of the organization’s data being stored in an unsecured location, plus the risk of the introduction of malware</a:t>
          </a:r>
        </a:p>
      </dsp:txBody>
      <dsp:txXfrm>
        <a:off x="3186725" y="1054180"/>
        <a:ext cx="2389549" cy="1638573"/>
      </dsp:txXfrm>
    </dsp:sp>
    <dsp:sp modelId="{EAF68ED9-179C-6341-B4F0-F33EFD3783AB}">
      <dsp:nvSpPr>
        <dsp:cNvPr id="0" name=""/>
        <dsp:cNvSpPr/>
      </dsp:nvSpPr>
      <dsp:spPr>
        <a:xfrm>
          <a:off x="5257797" y="228608"/>
          <a:ext cx="2596882" cy="2596882"/>
        </a:xfrm>
        <a:prstGeom prst="circularArrow">
          <a:avLst>
            <a:gd name="adj1" fmla="val 3543"/>
            <a:gd name="adj2" fmla="val 440077"/>
            <a:gd name="adj3" fmla="val 19566689"/>
            <a:gd name="adj4" fmla="val 12757788"/>
            <a:gd name="adj5" fmla="val 4134"/>
          </a:avLst>
        </a:prstGeom>
        <a:blipFill rotWithShape="0">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99D5A91A-1D0F-D14A-83B2-BB4E2C41B228}">
      <dsp:nvSpPr>
        <dsp:cNvPr id="0" name=""/>
        <dsp:cNvSpPr/>
      </dsp:nvSpPr>
      <dsp:spPr>
        <a:xfrm>
          <a:off x="3886199" y="381000"/>
          <a:ext cx="1730306" cy="68808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effectLst>
                <a:outerShdw blurRad="38100" dist="38100" dir="2700000" algn="tl">
                  <a:srgbClr val="000000">
                    <a:alpha val="43137"/>
                  </a:srgbClr>
                </a:outerShdw>
              </a:effectLst>
            </a:rPr>
            <a:t>Interaction with other systems</a:t>
          </a:r>
        </a:p>
      </dsp:txBody>
      <dsp:txXfrm>
        <a:off x="3906352" y="401153"/>
        <a:ext cx="1690000" cy="647780"/>
      </dsp:txXfrm>
    </dsp:sp>
    <dsp:sp modelId="{E8083F78-2CB7-9647-BCC4-DA212DB355E9}">
      <dsp:nvSpPr>
        <dsp:cNvPr id="0" name=""/>
        <dsp:cNvSpPr/>
      </dsp:nvSpPr>
      <dsp:spPr>
        <a:xfrm>
          <a:off x="6065402" y="835532"/>
          <a:ext cx="1946595" cy="16055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a:t>An attacker can use location information to determine where the device and user are located, which may be of use to the attacker</a:t>
          </a:r>
        </a:p>
      </dsp:txBody>
      <dsp:txXfrm>
        <a:off x="6102350" y="872480"/>
        <a:ext cx="1872699" cy="1187595"/>
      </dsp:txXfrm>
    </dsp:sp>
    <dsp:sp modelId="{A62E5068-6088-5445-8321-3B850C70BDB9}">
      <dsp:nvSpPr>
        <dsp:cNvPr id="0" name=""/>
        <dsp:cNvSpPr/>
      </dsp:nvSpPr>
      <dsp:spPr>
        <a:xfrm>
          <a:off x="6497979" y="2097024"/>
          <a:ext cx="1730306" cy="68808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effectLst>
                <a:outerShdw blurRad="38100" dist="38100" dir="2700000" algn="tl">
                  <a:srgbClr val="000000">
                    <a:alpha val="43137"/>
                  </a:srgbClr>
                </a:outerShdw>
              </a:effectLst>
            </a:rPr>
            <a:t>Use of location services</a:t>
          </a:r>
        </a:p>
      </dsp:txBody>
      <dsp:txXfrm>
        <a:off x="6518132" y="2117177"/>
        <a:ext cx="1690000" cy="64778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FD36B-989D-2641-A5DA-60FF47D74140}">
      <dsp:nvSpPr>
        <dsp:cNvPr id="0" name=""/>
        <dsp:cNvSpPr/>
      </dsp:nvSpPr>
      <dsp:spPr>
        <a:xfrm>
          <a:off x="0" y="63239"/>
          <a:ext cx="8382000" cy="608400"/>
        </a:xfrm>
        <a:prstGeom prst="roundRect">
          <a:avLst/>
        </a:prstGeom>
        <a:solidFill>
          <a:schemeClr val="tx2">
            <a:lumMod val="10000"/>
          </a:schemeClr>
        </a:solidFill>
        <a:ln>
          <a:noFill/>
        </a:ln>
        <a:effectLst>
          <a:softEdge rad="63500"/>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Enforce least privilege, only allowing access to the resources employees need to do their job</a:t>
          </a:r>
        </a:p>
      </dsp:txBody>
      <dsp:txXfrm>
        <a:off x="29700" y="92939"/>
        <a:ext cx="8322600" cy="549000"/>
      </dsp:txXfrm>
    </dsp:sp>
    <dsp:sp modelId="{CD0C61C4-7378-454B-B2B6-96370A8EC9FB}">
      <dsp:nvSpPr>
        <dsp:cNvPr id="0" name=""/>
        <dsp:cNvSpPr/>
      </dsp:nvSpPr>
      <dsp:spPr>
        <a:xfrm>
          <a:off x="0" y="717719"/>
          <a:ext cx="8382000" cy="608400"/>
        </a:xfrm>
        <a:prstGeom prst="roundRect">
          <a:avLst/>
        </a:prstGeom>
        <a:solidFill>
          <a:schemeClr val="tx2">
            <a:lumMod val="10000"/>
          </a:schemeClr>
        </a:solidFill>
        <a:ln>
          <a:noFill/>
        </a:ln>
        <a:effectLst>
          <a:softEdge rad="63500"/>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Set logs to see what users access and what commands they are entering</a:t>
          </a:r>
        </a:p>
      </dsp:txBody>
      <dsp:txXfrm>
        <a:off x="29700" y="747419"/>
        <a:ext cx="8322600" cy="549000"/>
      </dsp:txXfrm>
    </dsp:sp>
    <dsp:sp modelId="{3D8FEC22-C38A-474E-8043-AB71C08A5644}">
      <dsp:nvSpPr>
        <dsp:cNvPr id="0" name=""/>
        <dsp:cNvSpPr/>
      </dsp:nvSpPr>
      <dsp:spPr>
        <a:xfrm>
          <a:off x="0" y="1372200"/>
          <a:ext cx="8382000" cy="608400"/>
        </a:xfrm>
        <a:prstGeom prst="roundRect">
          <a:avLst/>
        </a:prstGeom>
        <a:solidFill>
          <a:schemeClr val="tx2">
            <a:lumMod val="10000"/>
          </a:schemeClr>
        </a:solidFill>
        <a:ln>
          <a:noFill/>
        </a:ln>
        <a:effectLst>
          <a:softEdge rad="63500"/>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Protect sensitive resources with strong authentication</a:t>
          </a:r>
        </a:p>
      </dsp:txBody>
      <dsp:txXfrm>
        <a:off x="29700" y="1401900"/>
        <a:ext cx="8322600" cy="549000"/>
      </dsp:txXfrm>
    </dsp:sp>
    <dsp:sp modelId="{DCF25212-EAAA-8A4A-A6D6-5F702CC683F1}">
      <dsp:nvSpPr>
        <dsp:cNvPr id="0" name=""/>
        <dsp:cNvSpPr/>
      </dsp:nvSpPr>
      <dsp:spPr>
        <a:xfrm>
          <a:off x="0" y="2026680"/>
          <a:ext cx="8382000" cy="608400"/>
        </a:xfrm>
        <a:prstGeom prst="roundRect">
          <a:avLst/>
        </a:prstGeom>
        <a:solidFill>
          <a:schemeClr val="tx2">
            <a:lumMod val="10000"/>
          </a:schemeClr>
        </a:solidFill>
        <a:ln>
          <a:noFill/>
        </a:ln>
        <a:effectLst>
          <a:softEdge rad="63500"/>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Upon termination, delete employee’s computer and network access</a:t>
          </a:r>
        </a:p>
      </dsp:txBody>
      <dsp:txXfrm>
        <a:off x="29700" y="2056380"/>
        <a:ext cx="8322600" cy="549000"/>
      </dsp:txXfrm>
    </dsp:sp>
    <dsp:sp modelId="{40113462-59F4-4F49-8160-C9889D7EAA78}">
      <dsp:nvSpPr>
        <dsp:cNvPr id="0" name=""/>
        <dsp:cNvSpPr/>
      </dsp:nvSpPr>
      <dsp:spPr>
        <a:xfrm>
          <a:off x="0" y="2681160"/>
          <a:ext cx="8382000" cy="608400"/>
        </a:xfrm>
        <a:prstGeom prst="roundRect">
          <a:avLst/>
        </a:prstGeom>
        <a:solidFill>
          <a:schemeClr val="tx2">
            <a:lumMod val="10000"/>
          </a:schemeClr>
        </a:solidFill>
        <a:ln>
          <a:noFill/>
        </a:ln>
        <a:effectLst>
          <a:softEdge rad="63500"/>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Upon termination, make a mirror image of employee’s hard drive before reissuing it (used as evidence if your company information turns up at a competitor</a:t>
          </a:r>
        </a:p>
      </dsp:txBody>
      <dsp:txXfrm>
        <a:off x="29700" y="2710860"/>
        <a:ext cx="8322600" cy="54900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0ADB0-F0C7-C34D-9096-F7949E0A6FEB}">
      <dsp:nvSpPr>
        <dsp:cNvPr id="0" name=""/>
        <dsp:cNvSpPr/>
      </dsp:nvSpPr>
      <dsp:spPr>
        <a:xfrm>
          <a:off x="29" y="27301"/>
          <a:ext cx="2848570" cy="547200"/>
        </a:xfrm>
        <a:prstGeom prst="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One-way functioning</a:t>
          </a:r>
        </a:p>
      </dsp:txBody>
      <dsp:txXfrm>
        <a:off x="29" y="27301"/>
        <a:ext cx="2848570" cy="547200"/>
      </dsp:txXfrm>
    </dsp:sp>
    <dsp:sp modelId="{30736EF8-D26F-E74B-B7E7-64149C9B6EAE}">
      <dsp:nvSpPr>
        <dsp:cNvPr id="0" name=""/>
        <dsp:cNvSpPr/>
      </dsp:nvSpPr>
      <dsp:spPr>
        <a:xfrm>
          <a:off x="29" y="574501"/>
          <a:ext cx="2848570" cy="127779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solidFill>
                <a:schemeClr val="tx2">
                  <a:lumMod val="10000"/>
                </a:schemeClr>
              </a:solidFill>
            </a:rPr>
            <a:t>The system stores only the value of a function based on the user’s password</a:t>
          </a:r>
          <a:endParaRPr lang="en-US" sz="1900" kern="1200" dirty="0">
            <a:solidFill>
              <a:schemeClr val="tx2">
                <a:lumMod val="10000"/>
              </a:schemeClr>
            </a:solidFill>
          </a:endParaRPr>
        </a:p>
      </dsp:txBody>
      <dsp:txXfrm>
        <a:off x="29" y="574501"/>
        <a:ext cx="2848570" cy="1277797"/>
      </dsp:txXfrm>
    </dsp:sp>
    <dsp:sp modelId="{D1927C97-FF5D-6D46-9E3B-603AEFA5FA10}">
      <dsp:nvSpPr>
        <dsp:cNvPr id="0" name=""/>
        <dsp:cNvSpPr/>
      </dsp:nvSpPr>
      <dsp:spPr>
        <a:xfrm>
          <a:off x="3247399" y="27301"/>
          <a:ext cx="2848570" cy="547200"/>
        </a:xfrm>
        <a:prstGeom prst="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Access control</a:t>
          </a:r>
        </a:p>
      </dsp:txBody>
      <dsp:txXfrm>
        <a:off x="3247399" y="27301"/>
        <a:ext cx="2848570" cy="547200"/>
      </dsp:txXfrm>
    </dsp:sp>
    <dsp:sp modelId="{335FF5FC-6D3B-9F49-A5FB-7711D9DFD1BB}">
      <dsp:nvSpPr>
        <dsp:cNvPr id="0" name=""/>
        <dsp:cNvSpPr/>
      </dsp:nvSpPr>
      <dsp:spPr>
        <a:xfrm>
          <a:off x="3247399" y="574501"/>
          <a:ext cx="2848570" cy="127779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solidFill>
                <a:schemeClr val="tx2">
                  <a:lumMod val="10000"/>
                </a:schemeClr>
              </a:solidFill>
            </a:rPr>
            <a:t>Access to the password file is limited to one or a very few accounts</a:t>
          </a:r>
          <a:endParaRPr lang="en-AU" sz="1900" kern="1200" dirty="0">
            <a:solidFill>
              <a:schemeClr val="tx2">
                <a:lumMod val="10000"/>
              </a:schemeClr>
            </a:solidFill>
          </a:endParaRPr>
        </a:p>
      </dsp:txBody>
      <dsp:txXfrm>
        <a:off x="3247399" y="574501"/>
        <a:ext cx="2848570" cy="1277797"/>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29875-A8E4-5645-A1A2-27FFADB87397}">
      <dsp:nvSpPr>
        <dsp:cNvPr id="0" name=""/>
        <dsp:cNvSpPr/>
      </dsp:nvSpPr>
      <dsp:spPr>
        <a:xfrm>
          <a:off x="3508" y="0"/>
          <a:ext cx="3375124" cy="4089400"/>
        </a:xfrm>
        <a:prstGeom prst="roundRect">
          <a:avLst>
            <a:gd name="adj" fmla="val 10000"/>
          </a:avLst>
        </a:prstGeom>
        <a:solidFill>
          <a:schemeClr val="accent1">
            <a:tint val="40000"/>
            <a:hueOff val="0"/>
            <a:satOff val="0"/>
            <a:lumOff val="0"/>
            <a:alphaOff val="0"/>
          </a:schemeClr>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2">
                  <a:lumMod val="10000"/>
                </a:schemeClr>
              </a:solidFill>
            </a:rPr>
            <a:t>Native audit records</a:t>
          </a:r>
          <a:endParaRPr lang="en-US" sz="3200" kern="1200" dirty="0"/>
        </a:p>
      </dsp:txBody>
      <dsp:txXfrm>
        <a:off x="3508" y="0"/>
        <a:ext cx="3375124" cy="1226820"/>
      </dsp:txXfrm>
    </dsp:sp>
    <dsp:sp modelId="{A6432EF8-95D4-024A-BD1C-F8ED0E2ED59E}">
      <dsp:nvSpPr>
        <dsp:cNvPr id="0" name=""/>
        <dsp:cNvSpPr/>
      </dsp:nvSpPr>
      <dsp:spPr>
        <a:xfrm>
          <a:off x="341021" y="1227169"/>
          <a:ext cx="2700099" cy="803403"/>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Virtually all multiuser operating systems include accounting software that collects information on user activity</a:t>
          </a:r>
        </a:p>
      </dsp:txBody>
      <dsp:txXfrm>
        <a:off x="364552" y="1250700"/>
        <a:ext cx="2653037" cy="756341"/>
      </dsp:txXfrm>
    </dsp:sp>
    <dsp:sp modelId="{0B9AB37C-0E43-EC46-A2CF-D822AA6FCBB3}">
      <dsp:nvSpPr>
        <dsp:cNvPr id="0" name=""/>
        <dsp:cNvSpPr/>
      </dsp:nvSpPr>
      <dsp:spPr>
        <a:xfrm>
          <a:off x="341021" y="2154173"/>
          <a:ext cx="2700099" cy="803403"/>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The advantage of using this information is that no additional collection software is needed</a:t>
          </a:r>
        </a:p>
      </dsp:txBody>
      <dsp:txXfrm>
        <a:off x="364552" y="2177704"/>
        <a:ext cx="2653037" cy="756341"/>
      </dsp:txXfrm>
    </dsp:sp>
    <dsp:sp modelId="{428417A8-6A25-8749-8A95-24021E1C036C}">
      <dsp:nvSpPr>
        <dsp:cNvPr id="0" name=""/>
        <dsp:cNvSpPr/>
      </dsp:nvSpPr>
      <dsp:spPr>
        <a:xfrm>
          <a:off x="341021" y="3081177"/>
          <a:ext cx="2700099" cy="803403"/>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The disadvantage is that the native audit records may not contain the needed information or may contain it in a convenient form</a:t>
          </a:r>
        </a:p>
      </dsp:txBody>
      <dsp:txXfrm>
        <a:off x="364552" y="3104708"/>
        <a:ext cx="2653037" cy="756341"/>
      </dsp:txXfrm>
    </dsp:sp>
    <dsp:sp modelId="{CBB94256-1A66-3342-8338-E7FC1B56FB6F}">
      <dsp:nvSpPr>
        <dsp:cNvPr id="0" name=""/>
        <dsp:cNvSpPr/>
      </dsp:nvSpPr>
      <dsp:spPr>
        <a:xfrm>
          <a:off x="3631767" y="0"/>
          <a:ext cx="3375124" cy="4089400"/>
        </a:xfrm>
        <a:prstGeom prst="roundRect">
          <a:avLst>
            <a:gd name="adj" fmla="val 10000"/>
          </a:avLst>
        </a:prstGeom>
        <a:solidFill>
          <a:schemeClr val="accent1">
            <a:tint val="40000"/>
            <a:hueOff val="0"/>
            <a:satOff val="0"/>
            <a:lumOff val="0"/>
            <a:alphaOff val="0"/>
          </a:schemeClr>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solidFill>
                <a:schemeClr val="tx2">
                  <a:lumMod val="10000"/>
                </a:schemeClr>
              </a:solidFill>
            </a:rPr>
            <a:t>Detection-specific audit records</a:t>
          </a:r>
          <a:endParaRPr lang="en-US" sz="3200" kern="1200" dirty="0">
            <a:solidFill>
              <a:schemeClr val="tx2">
                <a:lumMod val="10000"/>
              </a:schemeClr>
            </a:solidFill>
          </a:endParaRPr>
        </a:p>
      </dsp:txBody>
      <dsp:txXfrm>
        <a:off x="3631767" y="0"/>
        <a:ext cx="3375124" cy="1226820"/>
      </dsp:txXfrm>
    </dsp:sp>
    <dsp:sp modelId="{A8AB1412-EB8F-0B44-A6C7-7F6973DCDAE2}">
      <dsp:nvSpPr>
        <dsp:cNvPr id="0" name=""/>
        <dsp:cNvSpPr/>
      </dsp:nvSpPr>
      <dsp:spPr>
        <a:xfrm>
          <a:off x="3969279" y="1227169"/>
          <a:ext cx="2700099" cy="803403"/>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A collection facility can be implemented that generates audit records containing only that information required by the intrusion detection system</a:t>
          </a:r>
        </a:p>
      </dsp:txBody>
      <dsp:txXfrm>
        <a:off x="3992810" y="1250700"/>
        <a:ext cx="2653037" cy="756341"/>
      </dsp:txXfrm>
    </dsp:sp>
    <dsp:sp modelId="{4878447C-9133-064C-A63B-96922EDA59B2}">
      <dsp:nvSpPr>
        <dsp:cNvPr id="0" name=""/>
        <dsp:cNvSpPr/>
      </dsp:nvSpPr>
      <dsp:spPr>
        <a:xfrm>
          <a:off x="3969279" y="2154173"/>
          <a:ext cx="2700099" cy="803403"/>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One advantage of such an approach is that it could be made vendor independent and ported to a variety of systems</a:t>
          </a:r>
        </a:p>
      </dsp:txBody>
      <dsp:txXfrm>
        <a:off x="3992810" y="2177704"/>
        <a:ext cx="2653037" cy="756341"/>
      </dsp:txXfrm>
    </dsp:sp>
    <dsp:sp modelId="{53D44847-F854-AC49-AC88-AFD482848B60}">
      <dsp:nvSpPr>
        <dsp:cNvPr id="0" name=""/>
        <dsp:cNvSpPr/>
      </dsp:nvSpPr>
      <dsp:spPr>
        <a:xfrm>
          <a:off x="3969279" y="3081177"/>
          <a:ext cx="2700099" cy="803403"/>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The disadvantage is the extra overhead involved in having two accounting packages running on a machine</a:t>
          </a:r>
        </a:p>
      </dsp:txBody>
      <dsp:txXfrm>
        <a:off x="3992810" y="3104708"/>
        <a:ext cx="2653037" cy="756341"/>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6787B8-4426-474F-AA75-038A33AD1F14}">
      <dsp:nvSpPr>
        <dsp:cNvPr id="0" name=""/>
        <dsp:cNvSpPr/>
      </dsp:nvSpPr>
      <dsp:spPr>
        <a:xfrm>
          <a:off x="1039795" y="359"/>
          <a:ext cx="1955080" cy="1955080"/>
        </a:xfrm>
        <a:prstGeom prst="ellipse">
          <a:avLst/>
        </a:prstGeom>
        <a:solidFill>
          <a:schemeClr val="tx2"/>
        </a:solidFill>
        <a:ln>
          <a:solidFill>
            <a:schemeClr val="bg2"/>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07595" tIns="13970" rIns="107595" bIns="13970" numCol="1" spcCol="1270" anchor="ctr" anchorCtr="0">
          <a:noAutofit/>
        </a:bodyPr>
        <a:lstStyle/>
        <a:p>
          <a:pPr marL="0" lvl="0" indent="0" algn="ctr" defTabSz="488950">
            <a:lnSpc>
              <a:spcPct val="90000"/>
            </a:lnSpc>
            <a:spcBef>
              <a:spcPct val="0"/>
            </a:spcBef>
            <a:spcAft>
              <a:spcPct val="35000"/>
            </a:spcAft>
            <a:buNone/>
          </a:pPr>
          <a:r>
            <a:rPr lang="en-AU" sz="1100" kern="1200" dirty="0">
              <a:solidFill>
                <a:schemeClr val="tx2">
                  <a:lumMod val="10000"/>
                </a:schemeClr>
              </a:solidFill>
            </a:rPr>
            <a:t>A distributed intrusion detection system may need to deal with different audit record formats</a:t>
          </a:r>
          <a:endParaRPr lang="en-US" sz="1100" kern="1200" dirty="0"/>
        </a:p>
      </dsp:txBody>
      <dsp:txXfrm>
        <a:off x="1326110" y="286674"/>
        <a:ext cx="1382450" cy="1382450"/>
      </dsp:txXfrm>
    </dsp:sp>
    <dsp:sp modelId="{A26A9B00-D80A-0846-BB2E-005629E2733D}">
      <dsp:nvSpPr>
        <dsp:cNvPr id="0" name=""/>
        <dsp:cNvSpPr/>
      </dsp:nvSpPr>
      <dsp:spPr>
        <a:xfrm>
          <a:off x="2603859" y="359"/>
          <a:ext cx="1955080" cy="1955080"/>
        </a:xfrm>
        <a:prstGeom prst="ellipse">
          <a:avLst/>
        </a:prstGeom>
        <a:solidFill>
          <a:schemeClr val="tx2"/>
        </a:solidFill>
        <a:ln>
          <a:solidFill>
            <a:schemeClr val="bg2"/>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07595" tIns="13970" rIns="107595" bIns="13970" numCol="1" spcCol="1270" anchor="ctr" anchorCtr="0">
          <a:noAutofit/>
        </a:bodyPr>
        <a:lstStyle/>
        <a:p>
          <a:pPr marL="0" lvl="0" indent="0" algn="ctr" defTabSz="488950">
            <a:lnSpc>
              <a:spcPct val="90000"/>
            </a:lnSpc>
            <a:spcBef>
              <a:spcPct val="0"/>
            </a:spcBef>
            <a:spcAft>
              <a:spcPct val="35000"/>
            </a:spcAft>
            <a:buNone/>
          </a:pPr>
          <a:r>
            <a:rPr lang="en-AU" sz="1100" kern="1200" dirty="0">
              <a:solidFill>
                <a:schemeClr val="tx2">
                  <a:lumMod val="10000"/>
                </a:schemeClr>
              </a:solidFill>
            </a:rPr>
            <a:t>One or more nodes in the network will serve as collection and analysis points for the data from the systems on the network</a:t>
          </a:r>
        </a:p>
      </dsp:txBody>
      <dsp:txXfrm>
        <a:off x="2890174" y="286674"/>
        <a:ext cx="1382450" cy="1382450"/>
      </dsp:txXfrm>
    </dsp:sp>
    <dsp:sp modelId="{ED01CF86-1A37-AD4A-9F77-13C9FDDBFE9E}">
      <dsp:nvSpPr>
        <dsp:cNvPr id="0" name=""/>
        <dsp:cNvSpPr/>
      </dsp:nvSpPr>
      <dsp:spPr>
        <a:xfrm>
          <a:off x="4167924" y="359"/>
          <a:ext cx="1955080" cy="1955080"/>
        </a:xfrm>
        <a:prstGeom prst="ellipse">
          <a:avLst/>
        </a:prstGeom>
        <a:solidFill>
          <a:schemeClr val="tx2"/>
        </a:solidFill>
        <a:ln>
          <a:solidFill>
            <a:schemeClr val="bg2"/>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07595" tIns="13970" rIns="107595" bIns="13970" numCol="1" spcCol="1270" anchor="ctr" anchorCtr="0">
          <a:noAutofit/>
        </a:bodyPr>
        <a:lstStyle/>
        <a:p>
          <a:pPr marL="0" lvl="0" indent="0" algn="ctr" defTabSz="488950">
            <a:lnSpc>
              <a:spcPct val="90000"/>
            </a:lnSpc>
            <a:spcBef>
              <a:spcPct val="0"/>
            </a:spcBef>
            <a:spcAft>
              <a:spcPct val="35000"/>
            </a:spcAft>
            <a:buNone/>
          </a:pPr>
          <a:r>
            <a:rPr lang="en-AU" sz="1100" kern="1200" dirty="0">
              <a:solidFill>
                <a:schemeClr val="tx2">
                  <a:lumMod val="10000"/>
                </a:schemeClr>
              </a:solidFill>
            </a:rPr>
            <a:t>Either a centralized or decentralized architecture can be used</a:t>
          </a:r>
        </a:p>
      </dsp:txBody>
      <dsp:txXfrm>
        <a:off x="4454239" y="286674"/>
        <a:ext cx="1382450" cy="1382450"/>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056889-F23F-EE47-8CE3-F0CCD6658585}">
      <dsp:nvSpPr>
        <dsp:cNvPr id="0" name=""/>
        <dsp:cNvSpPr/>
      </dsp:nvSpPr>
      <dsp:spPr>
        <a:xfrm rot="5400000">
          <a:off x="4377362" y="-1634999"/>
          <a:ext cx="1090314" cy="463296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AU" sz="1300" kern="1200" dirty="0">
              <a:solidFill>
                <a:schemeClr val="tx2">
                  <a:lumMod val="10000"/>
                </a:schemeClr>
              </a:solidFill>
            </a:rPr>
            <a:t>These systems are filled with fabricated information designed to appear valuable but that a legitimate user of the system wouldn’t access</a:t>
          </a:r>
        </a:p>
        <a:p>
          <a:pPr marL="114300" lvl="1" indent="-114300" algn="l" defTabSz="577850">
            <a:lnSpc>
              <a:spcPct val="90000"/>
            </a:lnSpc>
            <a:spcBef>
              <a:spcPct val="0"/>
            </a:spcBef>
            <a:spcAft>
              <a:spcPct val="15000"/>
            </a:spcAft>
            <a:buChar char="•"/>
          </a:pPr>
          <a:r>
            <a:rPr lang="en-AU" sz="1300" kern="1200" dirty="0">
              <a:solidFill>
                <a:schemeClr val="tx2">
                  <a:lumMod val="10000"/>
                </a:schemeClr>
              </a:solidFill>
            </a:rPr>
            <a:t>Thus, any attempt to communicate with the system is most likely a probe, scan, or attack</a:t>
          </a:r>
        </a:p>
      </dsp:txBody>
      <dsp:txXfrm rot="-5400000">
        <a:off x="2606040" y="189548"/>
        <a:ext cx="4579735" cy="983864"/>
      </dsp:txXfrm>
    </dsp:sp>
    <dsp:sp modelId="{8C97319F-6FEE-D04B-9976-3FFABF76DB0A}">
      <dsp:nvSpPr>
        <dsp:cNvPr id="0" name=""/>
        <dsp:cNvSpPr/>
      </dsp:nvSpPr>
      <dsp:spPr>
        <a:xfrm>
          <a:off x="0" y="0"/>
          <a:ext cx="2606040" cy="1362893"/>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AU" sz="2800" kern="1200" dirty="0">
              <a:solidFill>
                <a:schemeClr val="tx1"/>
              </a:solidFill>
            </a:rPr>
            <a:t>Has no production value</a:t>
          </a:r>
          <a:endParaRPr lang="en-US" sz="2800" kern="1200" dirty="0">
            <a:solidFill>
              <a:schemeClr val="tx1"/>
            </a:solidFill>
          </a:endParaRPr>
        </a:p>
      </dsp:txBody>
      <dsp:txXfrm>
        <a:off x="66531" y="66531"/>
        <a:ext cx="2472978" cy="1229831"/>
      </dsp:txXfrm>
    </dsp:sp>
    <dsp:sp modelId="{330A9AA6-BD24-EE4F-AA78-CE86A2E56E6E}">
      <dsp:nvSpPr>
        <dsp:cNvPr id="0" name=""/>
        <dsp:cNvSpPr/>
      </dsp:nvSpPr>
      <dsp:spPr>
        <a:xfrm rot="5400000">
          <a:off x="4377362" y="-203960"/>
          <a:ext cx="1090314" cy="463296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AU" sz="1300" kern="1200">
              <a:solidFill>
                <a:schemeClr val="tx2">
                  <a:lumMod val="10000"/>
                </a:schemeClr>
              </a:solidFill>
            </a:rPr>
            <a:t>Divert an attacker from accessing critical systems</a:t>
          </a:r>
          <a:endParaRPr lang="en-AU" sz="1300" kern="1200" dirty="0">
            <a:solidFill>
              <a:schemeClr val="tx2">
                <a:lumMod val="10000"/>
              </a:schemeClr>
            </a:solidFill>
          </a:endParaRPr>
        </a:p>
        <a:p>
          <a:pPr marL="114300" lvl="1" indent="-114300" algn="l" defTabSz="577850">
            <a:lnSpc>
              <a:spcPct val="90000"/>
            </a:lnSpc>
            <a:spcBef>
              <a:spcPct val="0"/>
            </a:spcBef>
            <a:spcAft>
              <a:spcPct val="15000"/>
            </a:spcAft>
            <a:buChar char="•"/>
          </a:pPr>
          <a:r>
            <a:rPr lang="en-AU" sz="1300" kern="1200">
              <a:solidFill>
                <a:schemeClr val="tx2">
                  <a:lumMod val="10000"/>
                </a:schemeClr>
              </a:solidFill>
            </a:rPr>
            <a:t>Collect information about the attacker’s activity</a:t>
          </a:r>
          <a:endParaRPr lang="en-AU" sz="1300" kern="1200" dirty="0">
            <a:solidFill>
              <a:schemeClr val="tx2">
                <a:lumMod val="10000"/>
              </a:schemeClr>
            </a:solidFill>
          </a:endParaRPr>
        </a:p>
        <a:p>
          <a:pPr marL="114300" lvl="1" indent="-114300" algn="l" defTabSz="577850">
            <a:lnSpc>
              <a:spcPct val="90000"/>
            </a:lnSpc>
            <a:spcBef>
              <a:spcPct val="0"/>
            </a:spcBef>
            <a:spcAft>
              <a:spcPct val="15000"/>
            </a:spcAft>
            <a:buChar char="•"/>
          </a:pPr>
          <a:r>
            <a:rPr lang="en-AU" sz="1300" kern="1200">
              <a:solidFill>
                <a:schemeClr val="tx2">
                  <a:lumMod val="10000"/>
                </a:schemeClr>
              </a:solidFill>
            </a:rPr>
            <a:t>Encourage the attacker to stay on the system long enough for administrators to respond</a:t>
          </a:r>
          <a:endParaRPr lang="en-AU" sz="1300" kern="1200" dirty="0">
            <a:solidFill>
              <a:schemeClr val="tx2">
                <a:lumMod val="10000"/>
              </a:schemeClr>
            </a:solidFill>
          </a:endParaRPr>
        </a:p>
      </dsp:txBody>
      <dsp:txXfrm rot="-5400000">
        <a:off x="2606040" y="1620587"/>
        <a:ext cx="4579735" cy="983864"/>
      </dsp:txXfrm>
    </dsp:sp>
    <dsp:sp modelId="{D7F72534-A69F-5147-AF1A-B30C537FAF05}">
      <dsp:nvSpPr>
        <dsp:cNvPr id="0" name=""/>
        <dsp:cNvSpPr/>
      </dsp:nvSpPr>
      <dsp:spPr>
        <a:xfrm>
          <a:off x="0" y="1431106"/>
          <a:ext cx="2606040" cy="1362893"/>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AU" sz="2800" kern="1200" dirty="0">
              <a:solidFill>
                <a:schemeClr val="tx1"/>
              </a:solidFill>
            </a:rPr>
            <a:t>Designed to:</a:t>
          </a:r>
        </a:p>
      </dsp:txBody>
      <dsp:txXfrm>
        <a:off x="66531" y="1497637"/>
        <a:ext cx="2472978" cy="1229831"/>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6613E-9542-DD4F-8586-39C0597E59D3}">
      <dsp:nvSpPr>
        <dsp:cNvPr id="0" name=""/>
        <dsp:cNvSpPr/>
      </dsp:nvSpPr>
      <dsp:spPr>
        <a:xfrm>
          <a:off x="390465" y="416"/>
          <a:ext cx="3692127" cy="2215276"/>
        </a:xfrm>
        <a:prstGeom prst="rect">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i="0" kern="1200" dirty="0">
              <a:solidFill>
                <a:schemeClr val="tx2">
                  <a:lumMod val="10000"/>
                </a:schemeClr>
              </a:solidFill>
            </a:rPr>
            <a:t>Workstation hijacking</a:t>
          </a:r>
        </a:p>
        <a:p>
          <a:pPr marL="114300" lvl="1" indent="-114300" algn="l" defTabSz="533400" rtl="0">
            <a:lnSpc>
              <a:spcPct val="90000"/>
            </a:lnSpc>
            <a:spcBef>
              <a:spcPct val="0"/>
            </a:spcBef>
            <a:spcAft>
              <a:spcPct val="15000"/>
            </a:spcAft>
            <a:buChar char="•"/>
          </a:pPr>
          <a:r>
            <a:rPr lang="en-US" sz="1200" b="1" i="0" kern="1200" dirty="0">
              <a:solidFill>
                <a:schemeClr val="tx2">
                  <a:lumMod val="10000"/>
                </a:schemeClr>
              </a:solidFill>
            </a:rPr>
            <a:t>The attacker waits until a logged-in workstation is unattended</a:t>
          </a:r>
        </a:p>
        <a:p>
          <a:pPr marL="114300" lvl="1" indent="-114300" algn="l" defTabSz="533400" rtl="0">
            <a:lnSpc>
              <a:spcPct val="90000"/>
            </a:lnSpc>
            <a:spcBef>
              <a:spcPct val="0"/>
            </a:spcBef>
            <a:spcAft>
              <a:spcPct val="15000"/>
            </a:spcAft>
            <a:buChar char="•"/>
          </a:pPr>
          <a:r>
            <a:rPr lang="en-US" sz="1200" b="1" i="0" kern="1200" dirty="0">
              <a:solidFill>
                <a:schemeClr val="tx2">
                  <a:lumMod val="10000"/>
                </a:schemeClr>
              </a:solidFill>
            </a:rPr>
            <a:t>The standard countermeasure is automatically logging the workstation out after a period of inactivity</a:t>
          </a:r>
        </a:p>
      </dsp:txBody>
      <dsp:txXfrm>
        <a:off x="390465" y="416"/>
        <a:ext cx="3692127" cy="2215276"/>
      </dsp:txXfrm>
    </dsp:sp>
    <dsp:sp modelId="{848C61E5-409A-C740-AA68-ADE3DCC98201}">
      <dsp:nvSpPr>
        <dsp:cNvPr id="0" name=""/>
        <dsp:cNvSpPr/>
      </dsp:nvSpPr>
      <dsp:spPr>
        <a:xfrm>
          <a:off x="4451805" y="416"/>
          <a:ext cx="3692127" cy="2215276"/>
        </a:xfrm>
        <a:prstGeom prst="rect">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i="0" kern="1200" dirty="0">
              <a:solidFill>
                <a:schemeClr val="tx2">
                  <a:lumMod val="10000"/>
                </a:schemeClr>
              </a:solidFill>
            </a:rPr>
            <a:t>Exploiting user mistakes</a:t>
          </a:r>
        </a:p>
        <a:p>
          <a:pPr marL="114300" lvl="1" indent="-114300" algn="l" defTabSz="533400" rtl="0">
            <a:lnSpc>
              <a:spcPct val="90000"/>
            </a:lnSpc>
            <a:spcBef>
              <a:spcPct val="0"/>
            </a:spcBef>
            <a:spcAft>
              <a:spcPct val="15000"/>
            </a:spcAft>
            <a:buChar char="•"/>
          </a:pPr>
          <a:r>
            <a:rPr lang="en-US" sz="1200" b="1" i="0" kern="1200" dirty="0">
              <a:solidFill>
                <a:schemeClr val="tx2">
                  <a:lumMod val="10000"/>
                </a:schemeClr>
              </a:solidFill>
            </a:rPr>
            <a:t>Attackers are frequently successful in obtaining passwords by using social engineering tactics that trick the user or an account manager into revealing a password; a user may intentionally share a password to enable a colleague to share files; users tend to write passwords down because it is difficult to remember them</a:t>
          </a:r>
        </a:p>
        <a:p>
          <a:pPr marL="114300" lvl="1" indent="-114300" algn="l" defTabSz="533400" rtl="0">
            <a:lnSpc>
              <a:spcPct val="90000"/>
            </a:lnSpc>
            <a:spcBef>
              <a:spcPct val="0"/>
            </a:spcBef>
            <a:spcAft>
              <a:spcPct val="15000"/>
            </a:spcAft>
            <a:buChar char="•"/>
          </a:pPr>
          <a:r>
            <a:rPr lang="en-US" sz="1200" b="1" i="0" kern="1200" dirty="0">
              <a:solidFill>
                <a:schemeClr val="tx2">
                  <a:lumMod val="10000"/>
                </a:schemeClr>
              </a:solidFill>
            </a:rPr>
            <a:t>Countermeasures include user training, intrusion detection, and simpler passwords combined with another authentication mechanism</a:t>
          </a:r>
        </a:p>
      </dsp:txBody>
      <dsp:txXfrm>
        <a:off x="4451805" y="416"/>
        <a:ext cx="3692127" cy="2215276"/>
      </dsp:txXfrm>
    </dsp:sp>
    <dsp:sp modelId="{FAF7C218-ACE7-E044-8C24-4F4BA3FE03B9}">
      <dsp:nvSpPr>
        <dsp:cNvPr id="0" name=""/>
        <dsp:cNvSpPr/>
      </dsp:nvSpPr>
      <dsp:spPr>
        <a:xfrm>
          <a:off x="390465" y="2584906"/>
          <a:ext cx="3692127" cy="2215276"/>
        </a:xfrm>
        <a:prstGeom prst="rect">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i="0" kern="1200" dirty="0">
              <a:solidFill>
                <a:schemeClr val="tx2">
                  <a:lumMod val="10000"/>
                </a:schemeClr>
              </a:solidFill>
            </a:rPr>
            <a:t>Offline dictionary attack</a:t>
          </a:r>
        </a:p>
        <a:p>
          <a:pPr marL="114300" lvl="1" indent="-114300" algn="l" defTabSz="533400" rtl="0">
            <a:lnSpc>
              <a:spcPct val="90000"/>
            </a:lnSpc>
            <a:spcBef>
              <a:spcPct val="0"/>
            </a:spcBef>
            <a:spcAft>
              <a:spcPct val="15000"/>
            </a:spcAft>
            <a:buChar char="•"/>
          </a:pPr>
          <a:r>
            <a:rPr lang="en-US" sz="1200" b="1" i="0" kern="1200" dirty="0">
              <a:solidFill>
                <a:schemeClr val="tx2">
                  <a:lumMod val="10000"/>
                </a:schemeClr>
              </a:solidFill>
            </a:rPr>
            <a:t>Determined hackers can frequently bypass access controls and gain access to the system’s password file</a:t>
          </a:r>
        </a:p>
        <a:p>
          <a:pPr marL="114300" lvl="1" indent="-114300" algn="l" defTabSz="533400" rtl="0">
            <a:lnSpc>
              <a:spcPct val="90000"/>
            </a:lnSpc>
            <a:spcBef>
              <a:spcPct val="0"/>
            </a:spcBef>
            <a:spcAft>
              <a:spcPct val="15000"/>
            </a:spcAft>
            <a:buChar char="•"/>
          </a:pPr>
          <a:r>
            <a:rPr lang="en-US" sz="1200" b="1" i="0" kern="1200" dirty="0">
              <a:solidFill>
                <a:schemeClr val="tx2">
                  <a:lumMod val="10000"/>
                </a:schemeClr>
              </a:solidFill>
            </a:rPr>
            <a:t>Countermeasures include controls to prevent unauthorized access to the password file, intrusion detection measures to identify a compromise, and rapid reissuance of passwords should the password file be compromised</a:t>
          </a:r>
        </a:p>
      </dsp:txBody>
      <dsp:txXfrm>
        <a:off x="390465" y="2584906"/>
        <a:ext cx="3692127" cy="2215276"/>
      </dsp:txXfrm>
    </dsp:sp>
    <dsp:sp modelId="{04157DF9-852F-4C4F-BF6C-512B987ED9D3}">
      <dsp:nvSpPr>
        <dsp:cNvPr id="0" name=""/>
        <dsp:cNvSpPr/>
      </dsp:nvSpPr>
      <dsp:spPr>
        <a:xfrm>
          <a:off x="4451805" y="2584906"/>
          <a:ext cx="3692127" cy="2215276"/>
        </a:xfrm>
        <a:prstGeom prst="rect">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i="0" kern="1200" dirty="0">
              <a:solidFill>
                <a:schemeClr val="tx2">
                  <a:lumMod val="10000"/>
                </a:schemeClr>
              </a:solidFill>
            </a:rPr>
            <a:t>Specific account attack</a:t>
          </a:r>
        </a:p>
        <a:p>
          <a:pPr marL="114300" lvl="1" indent="-114300" algn="l" defTabSz="533400" rtl="0">
            <a:lnSpc>
              <a:spcPct val="90000"/>
            </a:lnSpc>
            <a:spcBef>
              <a:spcPct val="0"/>
            </a:spcBef>
            <a:spcAft>
              <a:spcPct val="15000"/>
            </a:spcAft>
            <a:buChar char="•"/>
          </a:pPr>
          <a:r>
            <a:rPr lang="en-US" sz="1200" b="1" i="0" kern="1200" dirty="0">
              <a:solidFill>
                <a:schemeClr val="tx2">
                  <a:lumMod val="10000"/>
                </a:schemeClr>
              </a:solidFill>
            </a:rPr>
            <a:t>The attacker targets a specific account and submits password guesses until the correct password is discovered</a:t>
          </a:r>
        </a:p>
        <a:p>
          <a:pPr marL="114300" lvl="1" indent="-114300" algn="l" defTabSz="533400" rtl="0">
            <a:lnSpc>
              <a:spcPct val="90000"/>
            </a:lnSpc>
            <a:spcBef>
              <a:spcPct val="0"/>
            </a:spcBef>
            <a:spcAft>
              <a:spcPct val="15000"/>
            </a:spcAft>
            <a:buChar char="•"/>
          </a:pPr>
          <a:r>
            <a:rPr lang="en-US" sz="1200" b="1" i="0" kern="1200" dirty="0">
              <a:solidFill>
                <a:schemeClr val="tx2">
                  <a:lumMod val="10000"/>
                </a:schemeClr>
              </a:solidFill>
            </a:rPr>
            <a:t>The standard countermeasure is an account lockout mechanism, which locks out access to the account after a number of failed login attempts</a:t>
          </a:r>
        </a:p>
      </dsp:txBody>
      <dsp:txXfrm>
        <a:off x="4451805" y="2584906"/>
        <a:ext cx="3692127" cy="2215276"/>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89977-9E55-0841-8C2C-349BF4F96BA5}">
      <dsp:nvSpPr>
        <dsp:cNvPr id="0" name=""/>
        <dsp:cNvSpPr/>
      </dsp:nvSpPr>
      <dsp:spPr>
        <a:xfrm>
          <a:off x="593400" y="2671"/>
          <a:ext cx="3571428" cy="2142857"/>
        </a:xfrm>
        <a:prstGeom prst="rect">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b="1" kern="1200" dirty="0">
              <a:solidFill>
                <a:schemeClr val="tx2">
                  <a:lumMod val="10000"/>
                </a:schemeClr>
              </a:solidFill>
            </a:rPr>
            <a:t>Electronic monitoring</a:t>
          </a:r>
          <a:endParaRPr lang="en-US" sz="1800" kern="1200" dirty="0">
            <a:solidFill>
              <a:schemeClr val="tx2">
                <a:lumMod val="10000"/>
              </a:schemeClr>
            </a:solidFill>
          </a:endParaRPr>
        </a:p>
        <a:p>
          <a:pPr marL="114300" lvl="1" indent="-114300" algn="l" defTabSz="622300" rtl="0">
            <a:lnSpc>
              <a:spcPct val="90000"/>
            </a:lnSpc>
            <a:spcBef>
              <a:spcPct val="0"/>
            </a:spcBef>
            <a:spcAft>
              <a:spcPct val="15000"/>
            </a:spcAft>
            <a:buChar char="•"/>
          </a:pPr>
          <a:r>
            <a:rPr lang="en-US" sz="1400" kern="1200" dirty="0">
              <a:solidFill>
                <a:schemeClr val="tx2">
                  <a:lumMod val="10000"/>
                </a:schemeClr>
              </a:solidFill>
            </a:rPr>
            <a:t>If a password is communicated across a network to log on to a remote system, it is vulnerable to eavesdropping</a:t>
          </a:r>
        </a:p>
        <a:p>
          <a:pPr marL="114300" lvl="1" indent="-114300" algn="l" defTabSz="622300" rtl="0">
            <a:lnSpc>
              <a:spcPct val="90000"/>
            </a:lnSpc>
            <a:spcBef>
              <a:spcPct val="0"/>
            </a:spcBef>
            <a:spcAft>
              <a:spcPct val="15000"/>
            </a:spcAft>
            <a:buChar char="•"/>
          </a:pPr>
          <a:r>
            <a:rPr lang="en-US" sz="1400" kern="1200" dirty="0">
              <a:solidFill>
                <a:schemeClr val="tx2">
                  <a:lumMod val="10000"/>
                </a:schemeClr>
              </a:solidFill>
            </a:rPr>
            <a:t>Simple encryption will not fix this problem, because the encrypted password is, in effect, the password and can be observed and reused by an adversary</a:t>
          </a:r>
        </a:p>
      </dsp:txBody>
      <dsp:txXfrm>
        <a:off x="593400" y="2671"/>
        <a:ext cx="3571428" cy="2142857"/>
      </dsp:txXfrm>
    </dsp:sp>
    <dsp:sp modelId="{9550AAE3-9B3D-214E-A308-1C33F90C09C0}">
      <dsp:nvSpPr>
        <dsp:cNvPr id="0" name=""/>
        <dsp:cNvSpPr/>
      </dsp:nvSpPr>
      <dsp:spPr>
        <a:xfrm>
          <a:off x="4521971" y="2671"/>
          <a:ext cx="3571428" cy="2142857"/>
        </a:xfrm>
        <a:prstGeom prst="rect">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b="1" kern="1200" dirty="0">
              <a:solidFill>
                <a:schemeClr val="tx2">
                  <a:lumMod val="10000"/>
                </a:schemeClr>
              </a:solidFill>
            </a:rPr>
            <a:t>Password guessing against single user</a:t>
          </a:r>
          <a:endParaRPr lang="en-US" sz="1800" kern="1200" dirty="0">
            <a:solidFill>
              <a:schemeClr val="tx2">
                <a:lumMod val="10000"/>
              </a:schemeClr>
            </a:solidFill>
          </a:endParaRPr>
        </a:p>
        <a:p>
          <a:pPr marL="114300" lvl="1" indent="-114300" algn="l" defTabSz="622300" rtl="0">
            <a:lnSpc>
              <a:spcPct val="90000"/>
            </a:lnSpc>
            <a:spcBef>
              <a:spcPct val="0"/>
            </a:spcBef>
            <a:spcAft>
              <a:spcPct val="15000"/>
            </a:spcAft>
            <a:buChar char="•"/>
          </a:pPr>
          <a:r>
            <a:rPr lang="en-US" sz="1400" kern="1200" dirty="0">
              <a:solidFill>
                <a:schemeClr val="tx2">
                  <a:lumMod val="10000"/>
                </a:schemeClr>
              </a:solidFill>
            </a:rPr>
            <a:t>The attacker attempts to gain knowledge about the account holder and system password policies and uses that knowledge to guess the password</a:t>
          </a:r>
        </a:p>
        <a:p>
          <a:pPr marL="114300" lvl="1" indent="-114300" algn="l" defTabSz="622300" rtl="0">
            <a:lnSpc>
              <a:spcPct val="90000"/>
            </a:lnSpc>
            <a:spcBef>
              <a:spcPct val="0"/>
            </a:spcBef>
            <a:spcAft>
              <a:spcPct val="15000"/>
            </a:spcAft>
            <a:buChar char="•"/>
          </a:pPr>
          <a:r>
            <a:rPr lang="en-US" sz="1400" kern="1200" dirty="0">
              <a:solidFill>
                <a:schemeClr val="tx2">
                  <a:lumMod val="10000"/>
                </a:schemeClr>
              </a:solidFill>
            </a:rPr>
            <a:t>Countermeasures include training in and enforcement of password policies that make passwords difficult to guess</a:t>
          </a:r>
        </a:p>
      </dsp:txBody>
      <dsp:txXfrm>
        <a:off x="4521971" y="2671"/>
        <a:ext cx="3571428" cy="2142857"/>
      </dsp:txXfrm>
    </dsp:sp>
    <dsp:sp modelId="{8CBA5795-0F69-404C-B653-6EA86B83F3C9}">
      <dsp:nvSpPr>
        <dsp:cNvPr id="0" name=""/>
        <dsp:cNvSpPr/>
      </dsp:nvSpPr>
      <dsp:spPr>
        <a:xfrm>
          <a:off x="593400" y="2502671"/>
          <a:ext cx="3571428" cy="2142857"/>
        </a:xfrm>
        <a:prstGeom prst="rect">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b="1" kern="1200" dirty="0">
              <a:solidFill>
                <a:schemeClr val="tx2">
                  <a:lumMod val="10000"/>
                </a:schemeClr>
              </a:solidFill>
            </a:rPr>
            <a:t>Exploiting multiple password use</a:t>
          </a:r>
          <a:endParaRPr lang="en-US" sz="1800" kern="1200" dirty="0">
            <a:solidFill>
              <a:schemeClr val="tx2">
                <a:lumMod val="10000"/>
              </a:schemeClr>
            </a:solidFill>
          </a:endParaRPr>
        </a:p>
        <a:p>
          <a:pPr marL="114300" lvl="1" indent="-114300" algn="l" defTabSz="622300" rtl="0">
            <a:lnSpc>
              <a:spcPct val="90000"/>
            </a:lnSpc>
            <a:spcBef>
              <a:spcPct val="0"/>
            </a:spcBef>
            <a:spcAft>
              <a:spcPct val="15000"/>
            </a:spcAft>
            <a:buChar char="•"/>
          </a:pPr>
          <a:r>
            <a:rPr lang="en-US" sz="1400" kern="1200" dirty="0">
              <a:solidFill>
                <a:schemeClr val="tx2">
                  <a:lumMod val="10000"/>
                </a:schemeClr>
              </a:solidFill>
            </a:rPr>
            <a:t>Attacks can become much more effective or damaging if different network devices share the same or a similar password for a given user</a:t>
          </a:r>
        </a:p>
        <a:p>
          <a:pPr marL="114300" lvl="1" indent="-114300" algn="l" defTabSz="622300" rtl="0">
            <a:lnSpc>
              <a:spcPct val="90000"/>
            </a:lnSpc>
            <a:spcBef>
              <a:spcPct val="0"/>
            </a:spcBef>
            <a:spcAft>
              <a:spcPct val="15000"/>
            </a:spcAft>
            <a:buChar char="•"/>
          </a:pPr>
          <a:r>
            <a:rPr lang="en-US" sz="1400" kern="1200" dirty="0">
              <a:solidFill>
                <a:schemeClr val="tx2">
                  <a:lumMod val="10000"/>
                </a:schemeClr>
              </a:solidFill>
            </a:rPr>
            <a:t>Countermeasures include a policy that forbids the same or similar password on particular network devices</a:t>
          </a:r>
        </a:p>
      </dsp:txBody>
      <dsp:txXfrm>
        <a:off x="593400" y="2502671"/>
        <a:ext cx="3571428" cy="2142857"/>
      </dsp:txXfrm>
    </dsp:sp>
    <dsp:sp modelId="{4A200CA9-A1EE-4248-9C54-C659ACBA4A78}">
      <dsp:nvSpPr>
        <dsp:cNvPr id="0" name=""/>
        <dsp:cNvSpPr/>
      </dsp:nvSpPr>
      <dsp:spPr>
        <a:xfrm>
          <a:off x="4521971" y="2502671"/>
          <a:ext cx="3571428" cy="2142857"/>
        </a:xfrm>
        <a:prstGeom prst="rect">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b="1" kern="1200" dirty="0">
              <a:solidFill>
                <a:schemeClr val="tx2">
                  <a:lumMod val="10000"/>
                </a:schemeClr>
              </a:solidFill>
            </a:rPr>
            <a:t>Popular password attack</a:t>
          </a:r>
          <a:endParaRPr lang="en-US" sz="1800" kern="1200" dirty="0">
            <a:solidFill>
              <a:schemeClr val="tx2">
                <a:lumMod val="10000"/>
              </a:schemeClr>
            </a:solidFill>
          </a:endParaRPr>
        </a:p>
        <a:p>
          <a:pPr marL="114300" lvl="1" indent="-114300" algn="l" defTabSz="622300" rtl="0">
            <a:lnSpc>
              <a:spcPct val="90000"/>
            </a:lnSpc>
            <a:spcBef>
              <a:spcPct val="0"/>
            </a:spcBef>
            <a:spcAft>
              <a:spcPct val="15000"/>
            </a:spcAft>
            <a:buChar char="•"/>
          </a:pPr>
          <a:r>
            <a:rPr lang="en-US" sz="1400" kern="1200" dirty="0">
              <a:solidFill>
                <a:schemeClr val="tx2">
                  <a:lumMod val="10000"/>
                </a:schemeClr>
              </a:solidFill>
            </a:rPr>
            <a:t>Attack is to use a popular password and try it against a wide range of user IDs</a:t>
          </a:r>
        </a:p>
        <a:p>
          <a:pPr marL="114300" lvl="1" indent="-114300" algn="l" defTabSz="622300" rtl="0">
            <a:lnSpc>
              <a:spcPct val="90000"/>
            </a:lnSpc>
            <a:spcBef>
              <a:spcPct val="0"/>
            </a:spcBef>
            <a:spcAft>
              <a:spcPct val="15000"/>
            </a:spcAft>
            <a:buChar char="•"/>
          </a:pPr>
          <a:r>
            <a:rPr lang="en-US" sz="1400" kern="1200" dirty="0">
              <a:solidFill>
                <a:schemeClr val="tx2">
                  <a:lumMod val="10000"/>
                </a:schemeClr>
              </a:solidFill>
            </a:rPr>
            <a:t>Countermeasures include policies to inhibit the selection by users of common passwords and scanning the IP addresses of authentication requests and client cookies for submission patterns</a:t>
          </a:r>
        </a:p>
      </dsp:txBody>
      <dsp:txXfrm>
        <a:off x="4521971" y="2502671"/>
        <a:ext cx="3571428" cy="2142857"/>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D0191-5540-ED4D-ABDA-721F7AE06A53}">
      <dsp:nvSpPr>
        <dsp:cNvPr id="0" name=""/>
        <dsp:cNvSpPr/>
      </dsp:nvSpPr>
      <dsp:spPr>
        <a:xfrm>
          <a:off x="635000" y="0"/>
          <a:ext cx="4825999" cy="4825999"/>
        </a:xfrm>
        <a:prstGeom prst="diamond">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sp>
    <dsp:sp modelId="{578895B2-0777-2945-8876-3C597FC17514}">
      <dsp:nvSpPr>
        <dsp:cNvPr id="0" name=""/>
        <dsp:cNvSpPr/>
      </dsp:nvSpPr>
      <dsp:spPr>
        <a:xfrm>
          <a:off x="1093470" y="458470"/>
          <a:ext cx="1882140" cy="188214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AU" sz="1400" kern="1200" dirty="0">
              <a:solidFill>
                <a:schemeClr val="tx1"/>
              </a:solidFill>
            </a:rPr>
            <a:t>User education</a:t>
          </a:r>
          <a:endParaRPr lang="en-US" sz="1400" kern="1200" dirty="0">
            <a:solidFill>
              <a:schemeClr val="tx1"/>
            </a:solidFill>
          </a:endParaRPr>
        </a:p>
        <a:p>
          <a:pPr marL="57150" lvl="1" indent="-57150" algn="l" defTabSz="488950">
            <a:lnSpc>
              <a:spcPct val="90000"/>
            </a:lnSpc>
            <a:spcBef>
              <a:spcPct val="0"/>
            </a:spcBef>
            <a:spcAft>
              <a:spcPct val="15000"/>
            </a:spcAft>
            <a:buChar char="•"/>
          </a:pPr>
          <a:r>
            <a:rPr lang="en-AU" sz="1100" kern="1200">
              <a:solidFill>
                <a:schemeClr val="tx1"/>
              </a:solidFill>
            </a:rPr>
            <a:t>Users can be told the importance of using hard-to-guess passwords and can be provided with guidelines for selecting strong passwords</a:t>
          </a:r>
          <a:endParaRPr lang="en-AU" sz="1100" kern="1200" dirty="0">
            <a:solidFill>
              <a:schemeClr val="tx1"/>
            </a:solidFill>
          </a:endParaRPr>
        </a:p>
      </dsp:txBody>
      <dsp:txXfrm>
        <a:off x="1185349" y="550349"/>
        <a:ext cx="1698382" cy="1698382"/>
      </dsp:txXfrm>
    </dsp:sp>
    <dsp:sp modelId="{3FF97A81-660B-AD4E-A63C-9EB9B74360E9}">
      <dsp:nvSpPr>
        <dsp:cNvPr id="0" name=""/>
        <dsp:cNvSpPr/>
      </dsp:nvSpPr>
      <dsp:spPr>
        <a:xfrm>
          <a:off x="3120390" y="458470"/>
          <a:ext cx="1882140" cy="188214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AU" sz="1400" kern="1200">
              <a:solidFill>
                <a:schemeClr val="tx1"/>
              </a:solidFill>
            </a:rPr>
            <a:t>Computer-generated passwords</a:t>
          </a:r>
          <a:endParaRPr lang="en-AU" sz="1400" kern="1200" dirty="0">
            <a:solidFill>
              <a:schemeClr val="tx1"/>
            </a:solidFill>
          </a:endParaRPr>
        </a:p>
        <a:p>
          <a:pPr marL="57150" lvl="1" indent="-57150" algn="l" defTabSz="488950">
            <a:lnSpc>
              <a:spcPct val="90000"/>
            </a:lnSpc>
            <a:spcBef>
              <a:spcPct val="0"/>
            </a:spcBef>
            <a:spcAft>
              <a:spcPct val="15000"/>
            </a:spcAft>
            <a:buChar char="•"/>
          </a:pPr>
          <a:r>
            <a:rPr lang="en-AU" sz="1100" kern="1200">
              <a:solidFill>
                <a:schemeClr val="tx1"/>
              </a:solidFill>
            </a:rPr>
            <a:t>Computer-generated password schemes have a history of poor acceptance by users</a:t>
          </a:r>
          <a:endParaRPr lang="en-AU" sz="1100" kern="1200" dirty="0">
            <a:solidFill>
              <a:schemeClr val="tx1"/>
            </a:solidFill>
          </a:endParaRPr>
        </a:p>
        <a:p>
          <a:pPr marL="57150" lvl="1" indent="-57150" algn="l" defTabSz="488950">
            <a:lnSpc>
              <a:spcPct val="90000"/>
            </a:lnSpc>
            <a:spcBef>
              <a:spcPct val="0"/>
            </a:spcBef>
            <a:spcAft>
              <a:spcPct val="15000"/>
            </a:spcAft>
            <a:buChar char="•"/>
          </a:pPr>
          <a:r>
            <a:rPr lang="en-AU" sz="1100" kern="1200" dirty="0">
              <a:solidFill>
                <a:schemeClr val="tx1"/>
              </a:solidFill>
            </a:rPr>
            <a:t>Users have difficulty remembering them</a:t>
          </a:r>
        </a:p>
      </dsp:txBody>
      <dsp:txXfrm>
        <a:off x="3212269" y="550349"/>
        <a:ext cx="1698382" cy="1698382"/>
      </dsp:txXfrm>
    </dsp:sp>
    <dsp:sp modelId="{3FACEB1C-056B-7441-B599-2420B75997CE}">
      <dsp:nvSpPr>
        <dsp:cNvPr id="0" name=""/>
        <dsp:cNvSpPr/>
      </dsp:nvSpPr>
      <dsp:spPr>
        <a:xfrm>
          <a:off x="1093470" y="2485390"/>
          <a:ext cx="1882140" cy="188214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AU" sz="1400" kern="1200">
              <a:solidFill>
                <a:schemeClr val="tx1"/>
              </a:solidFill>
            </a:rPr>
            <a:t>Reactive password checking</a:t>
          </a:r>
          <a:endParaRPr lang="en-AU" sz="1400" kern="1200" dirty="0">
            <a:solidFill>
              <a:schemeClr val="tx1"/>
            </a:solidFill>
          </a:endParaRPr>
        </a:p>
        <a:p>
          <a:pPr marL="57150" lvl="1" indent="-57150" algn="l" defTabSz="488950">
            <a:lnSpc>
              <a:spcPct val="90000"/>
            </a:lnSpc>
            <a:spcBef>
              <a:spcPct val="0"/>
            </a:spcBef>
            <a:spcAft>
              <a:spcPct val="15000"/>
            </a:spcAft>
            <a:buChar char="•"/>
          </a:pPr>
          <a:r>
            <a:rPr lang="en-AU" sz="1100" kern="1200" dirty="0">
              <a:solidFill>
                <a:schemeClr val="tx1"/>
              </a:solidFill>
            </a:rPr>
            <a:t>A strategy in which the system periodically runs its own password cracker to find guessable passwords</a:t>
          </a:r>
        </a:p>
      </dsp:txBody>
      <dsp:txXfrm>
        <a:off x="1185349" y="2577269"/>
        <a:ext cx="1698382" cy="1698382"/>
      </dsp:txXfrm>
    </dsp:sp>
    <dsp:sp modelId="{D8752D80-F3DA-9F40-AB2E-CBA1FC4747F0}">
      <dsp:nvSpPr>
        <dsp:cNvPr id="0" name=""/>
        <dsp:cNvSpPr/>
      </dsp:nvSpPr>
      <dsp:spPr>
        <a:xfrm>
          <a:off x="3120390" y="2485390"/>
          <a:ext cx="1882140" cy="188214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AU" sz="1400" kern="1200" dirty="0">
              <a:solidFill>
                <a:schemeClr val="tx1"/>
              </a:solidFill>
            </a:rPr>
            <a:t>Proactive password checking</a:t>
          </a:r>
        </a:p>
        <a:p>
          <a:pPr marL="57150" lvl="1" indent="-57150" algn="l" defTabSz="488950">
            <a:lnSpc>
              <a:spcPct val="90000"/>
            </a:lnSpc>
            <a:spcBef>
              <a:spcPct val="0"/>
            </a:spcBef>
            <a:spcAft>
              <a:spcPct val="15000"/>
            </a:spcAft>
            <a:buChar char="•"/>
          </a:pPr>
          <a:r>
            <a:rPr lang="en-AU" sz="1100" kern="1200" dirty="0">
              <a:solidFill>
                <a:schemeClr val="tx1"/>
              </a:solidFill>
            </a:rPr>
            <a:t>A user is allowed to select his or her own password, however, at the time of selection, the system checks to see if the password is allowable and, if not, rejects it</a:t>
          </a:r>
        </a:p>
      </dsp:txBody>
      <dsp:txXfrm>
        <a:off x="3212269" y="2577269"/>
        <a:ext cx="1698382" cy="1698382"/>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5CBE8-280A-4446-86F1-AAFED50F94A9}">
      <dsp:nvSpPr>
        <dsp:cNvPr id="0" name=""/>
        <dsp:cNvSpPr/>
      </dsp:nvSpPr>
      <dsp:spPr>
        <a:xfrm>
          <a:off x="2209812" y="29530"/>
          <a:ext cx="2209773" cy="34749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AU" sz="1500" kern="1200" dirty="0">
              <a:solidFill>
                <a:schemeClr val="tx1"/>
              </a:solidFill>
            </a:rPr>
            <a:t>Service control</a:t>
          </a:r>
          <a:endParaRPr lang="en-US" sz="1500" kern="1200" dirty="0">
            <a:solidFill>
              <a:schemeClr val="tx1"/>
            </a:solidFill>
          </a:endParaRPr>
        </a:p>
      </dsp:txBody>
      <dsp:txXfrm>
        <a:off x="2226775" y="46493"/>
        <a:ext cx="2175847" cy="313564"/>
      </dsp:txXfrm>
    </dsp:sp>
    <dsp:sp modelId="{9FBAF802-69E1-974B-A1A6-4C7BE1B65733}">
      <dsp:nvSpPr>
        <dsp:cNvPr id="0" name=""/>
        <dsp:cNvSpPr/>
      </dsp:nvSpPr>
      <dsp:spPr>
        <a:xfrm>
          <a:off x="0" y="370787"/>
          <a:ext cx="784860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193" tIns="19050" rIns="106680" bIns="19050" numCol="1" spcCol="1270" anchor="t" anchorCtr="0">
          <a:noAutofit/>
        </a:bodyPr>
        <a:lstStyle/>
        <a:p>
          <a:pPr marL="114300" lvl="1" indent="-114300" algn="l" defTabSz="666750">
            <a:lnSpc>
              <a:spcPct val="90000"/>
            </a:lnSpc>
            <a:spcBef>
              <a:spcPct val="0"/>
            </a:spcBef>
            <a:spcAft>
              <a:spcPct val="20000"/>
            </a:spcAft>
            <a:buChar char="•"/>
          </a:pPr>
          <a:r>
            <a:rPr lang="en-AU" sz="1500" kern="1200" dirty="0">
              <a:solidFill>
                <a:schemeClr val="tx2">
                  <a:lumMod val="10000"/>
                </a:schemeClr>
              </a:solidFill>
            </a:rPr>
            <a:t>Determines the types of Internet services that can be accessed, inbound or outbound	</a:t>
          </a:r>
        </a:p>
      </dsp:txBody>
      <dsp:txXfrm>
        <a:off x="0" y="370787"/>
        <a:ext cx="7848600" cy="298080"/>
      </dsp:txXfrm>
    </dsp:sp>
    <dsp:sp modelId="{63E6B281-CE25-6040-9C5A-E30167381050}">
      <dsp:nvSpPr>
        <dsp:cNvPr id="0" name=""/>
        <dsp:cNvSpPr/>
      </dsp:nvSpPr>
      <dsp:spPr>
        <a:xfrm>
          <a:off x="2209812" y="675237"/>
          <a:ext cx="2209773" cy="34749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AU" sz="1500" kern="1200" dirty="0">
              <a:solidFill>
                <a:schemeClr val="tx1"/>
              </a:solidFill>
            </a:rPr>
            <a:t>Direction control</a:t>
          </a:r>
        </a:p>
      </dsp:txBody>
      <dsp:txXfrm>
        <a:off x="2226775" y="692200"/>
        <a:ext cx="2175847" cy="313564"/>
      </dsp:txXfrm>
    </dsp:sp>
    <dsp:sp modelId="{7D1786A2-49B2-DF41-8E50-8200179F522C}">
      <dsp:nvSpPr>
        <dsp:cNvPr id="0" name=""/>
        <dsp:cNvSpPr/>
      </dsp:nvSpPr>
      <dsp:spPr>
        <a:xfrm>
          <a:off x="0" y="1016357"/>
          <a:ext cx="7848600" cy="4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193" tIns="19050" rIns="106680" bIns="19050" numCol="1" spcCol="1270" anchor="t" anchorCtr="0">
          <a:noAutofit/>
        </a:bodyPr>
        <a:lstStyle/>
        <a:p>
          <a:pPr marL="114300" lvl="1" indent="-114300" algn="l" defTabSz="666750">
            <a:lnSpc>
              <a:spcPct val="90000"/>
            </a:lnSpc>
            <a:spcBef>
              <a:spcPct val="0"/>
            </a:spcBef>
            <a:spcAft>
              <a:spcPct val="20000"/>
            </a:spcAft>
            <a:buChar char="•"/>
          </a:pPr>
          <a:r>
            <a:rPr lang="en-AU" sz="1500" kern="1200" dirty="0">
              <a:solidFill>
                <a:schemeClr val="tx2">
                  <a:lumMod val="10000"/>
                </a:schemeClr>
              </a:solidFill>
            </a:rPr>
            <a:t>Determines the direction in which particular service requests may be initiated and allowed to flow through the firewall</a:t>
          </a:r>
        </a:p>
      </dsp:txBody>
      <dsp:txXfrm>
        <a:off x="0" y="1016357"/>
        <a:ext cx="7848600" cy="437805"/>
      </dsp:txXfrm>
    </dsp:sp>
    <dsp:sp modelId="{1E544F26-C67E-9B47-8C41-3619C719B540}">
      <dsp:nvSpPr>
        <dsp:cNvPr id="0" name=""/>
        <dsp:cNvSpPr/>
      </dsp:nvSpPr>
      <dsp:spPr>
        <a:xfrm>
          <a:off x="2209812" y="1460395"/>
          <a:ext cx="2209773" cy="34749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AU" sz="1500" kern="1200" dirty="0">
              <a:solidFill>
                <a:schemeClr val="tx1"/>
              </a:solidFill>
            </a:rPr>
            <a:t>User control</a:t>
          </a:r>
        </a:p>
      </dsp:txBody>
      <dsp:txXfrm>
        <a:off x="2226775" y="1477358"/>
        <a:ext cx="2175847" cy="313564"/>
      </dsp:txXfrm>
    </dsp:sp>
    <dsp:sp modelId="{B8527160-59EA-0C4D-8589-99D29E12ACEB}">
      <dsp:nvSpPr>
        <dsp:cNvPr id="0" name=""/>
        <dsp:cNvSpPr/>
      </dsp:nvSpPr>
      <dsp:spPr>
        <a:xfrm>
          <a:off x="0" y="1801652"/>
          <a:ext cx="784860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193" tIns="19050" rIns="106680" bIns="19050" numCol="1" spcCol="1270" anchor="t" anchorCtr="0">
          <a:noAutofit/>
        </a:bodyPr>
        <a:lstStyle/>
        <a:p>
          <a:pPr marL="114300" lvl="1" indent="-114300" algn="l" defTabSz="666750">
            <a:lnSpc>
              <a:spcPct val="90000"/>
            </a:lnSpc>
            <a:spcBef>
              <a:spcPct val="0"/>
            </a:spcBef>
            <a:spcAft>
              <a:spcPct val="20000"/>
            </a:spcAft>
            <a:buChar char="•"/>
          </a:pPr>
          <a:r>
            <a:rPr lang="en-AU" sz="1500" kern="1200" dirty="0">
              <a:solidFill>
                <a:schemeClr val="tx2">
                  <a:lumMod val="10000"/>
                </a:schemeClr>
              </a:solidFill>
            </a:rPr>
            <a:t>Controls access to a service according to which user is attempting to access it</a:t>
          </a:r>
        </a:p>
      </dsp:txBody>
      <dsp:txXfrm>
        <a:off x="0" y="1801652"/>
        <a:ext cx="7848600" cy="298080"/>
      </dsp:txXfrm>
    </dsp:sp>
    <dsp:sp modelId="{58A08919-70EB-F644-835B-650AC94F165B}">
      <dsp:nvSpPr>
        <dsp:cNvPr id="0" name=""/>
        <dsp:cNvSpPr/>
      </dsp:nvSpPr>
      <dsp:spPr>
        <a:xfrm>
          <a:off x="2209812" y="2105965"/>
          <a:ext cx="2209773" cy="34749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AU" sz="1500" kern="1200" dirty="0" err="1">
              <a:solidFill>
                <a:schemeClr val="tx1"/>
              </a:solidFill>
            </a:rPr>
            <a:t>Behavior</a:t>
          </a:r>
          <a:r>
            <a:rPr lang="en-AU" sz="1500" kern="1200" dirty="0">
              <a:solidFill>
                <a:schemeClr val="tx1"/>
              </a:solidFill>
            </a:rPr>
            <a:t> control</a:t>
          </a:r>
        </a:p>
      </dsp:txBody>
      <dsp:txXfrm>
        <a:off x="2226775" y="2122928"/>
        <a:ext cx="2175847" cy="313564"/>
      </dsp:txXfrm>
    </dsp:sp>
    <dsp:sp modelId="{530D7B30-43AA-674D-8BBB-B6C912C833E1}">
      <dsp:nvSpPr>
        <dsp:cNvPr id="0" name=""/>
        <dsp:cNvSpPr/>
      </dsp:nvSpPr>
      <dsp:spPr>
        <a:xfrm>
          <a:off x="0" y="2447222"/>
          <a:ext cx="784860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193" tIns="19050" rIns="106680" bIns="19050" numCol="1" spcCol="1270" anchor="t" anchorCtr="0">
          <a:noAutofit/>
        </a:bodyPr>
        <a:lstStyle/>
        <a:p>
          <a:pPr marL="114300" lvl="1" indent="-114300" algn="l" defTabSz="666750">
            <a:lnSpc>
              <a:spcPct val="90000"/>
            </a:lnSpc>
            <a:spcBef>
              <a:spcPct val="0"/>
            </a:spcBef>
            <a:spcAft>
              <a:spcPct val="20000"/>
            </a:spcAft>
            <a:buChar char="•"/>
          </a:pPr>
          <a:r>
            <a:rPr lang="en-AU" sz="1500" kern="1200" dirty="0">
              <a:solidFill>
                <a:schemeClr val="tx2">
                  <a:lumMod val="10000"/>
                </a:schemeClr>
              </a:solidFill>
            </a:rPr>
            <a:t>Controls how particular services are used</a:t>
          </a:r>
        </a:p>
      </dsp:txBody>
      <dsp:txXfrm>
        <a:off x="0" y="2447222"/>
        <a:ext cx="7848600" cy="298080"/>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8C416-B116-7C42-AADA-03120A4F1EA3}">
      <dsp:nvSpPr>
        <dsp:cNvPr id="0" name=""/>
        <dsp:cNvSpPr/>
      </dsp:nvSpPr>
      <dsp:spPr>
        <a:xfrm rot="16200000">
          <a:off x="733822" y="-733822"/>
          <a:ext cx="2324100" cy="3791744"/>
        </a:xfrm>
        <a:prstGeom prst="round1Rect">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2">
                  <a:lumMod val="10000"/>
                </a:schemeClr>
              </a:solidFill>
            </a:rPr>
            <a:t>Defines a single choke point that keeps unauthorized users out of the protected network, prohibits potentially vulnerable services from entering or leaving the network, and provides protection from various kinds of IP spoofing and routing attacks</a:t>
          </a:r>
        </a:p>
      </dsp:txBody>
      <dsp:txXfrm rot="5400000">
        <a:off x="0" y="0"/>
        <a:ext cx="3791744" cy="1743075"/>
      </dsp:txXfrm>
    </dsp:sp>
    <dsp:sp modelId="{AAA5B0B1-EAB2-9F49-B824-3E910453DFEB}">
      <dsp:nvSpPr>
        <dsp:cNvPr id="0" name=""/>
        <dsp:cNvSpPr/>
      </dsp:nvSpPr>
      <dsp:spPr>
        <a:xfrm>
          <a:off x="3791744" y="0"/>
          <a:ext cx="3791744" cy="2324100"/>
        </a:xfrm>
        <a:prstGeom prst="round1Rect">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2">
                  <a:lumMod val="10000"/>
                </a:schemeClr>
              </a:solidFill>
            </a:rPr>
            <a:t>Provides a location for monitoring </a:t>
          </a:r>
        </a:p>
        <a:p>
          <a:pPr marL="0" lvl="0" indent="0" algn="ctr" defTabSz="711200" rtl="0">
            <a:lnSpc>
              <a:spcPct val="90000"/>
            </a:lnSpc>
            <a:spcBef>
              <a:spcPct val="0"/>
            </a:spcBef>
            <a:spcAft>
              <a:spcPct val="35000"/>
            </a:spcAft>
            <a:buNone/>
          </a:pPr>
          <a:r>
            <a:rPr lang="en-US" sz="1600" kern="1200" dirty="0">
              <a:solidFill>
                <a:schemeClr val="tx2">
                  <a:lumMod val="10000"/>
                </a:schemeClr>
              </a:solidFill>
            </a:rPr>
            <a:t>security-related events</a:t>
          </a:r>
        </a:p>
      </dsp:txBody>
      <dsp:txXfrm>
        <a:off x="3791744" y="0"/>
        <a:ext cx="3791744" cy="1743075"/>
      </dsp:txXfrm>
    </dsp:sp>
    <dsp:sp modelId="{1CA52935-4683-C849-A25C-A148B97DA7A3}">
      <dsp:nvSpPr>
        <dsp:cNvPr id="0" name=""/>
        <dsp:cNvSpPr/>
      </dsp:nvSpPr>
      <dsp:spPr>
        <a:xfrm rot="10800000">
          <a:off x="0" y="2324100"/>
          <a:ext cx="3791744" cy="2324100"/>
        </a:xfrm>
        <a:prstGeom prst="round1Rect">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2">
                  <a:lumMod val="10000"/>
                </a:schemeClr>
              </a:solidFill>
            </a:rPr>
            <a:t>Is a convenient platform for several Internet functions that are not security related</a:t>
          </a:r>
        </a:p>
      </dsp:txBody>
      <dsp:txXfrm rot="10800000">
        <a:off x="0" y="2905124"/>
        <a:ext cx="3791744" cy="1743075"/>
      </dsp:txXfrm>
    </dsp:sp>
    <dsp:sp modelId="{EF78F3DD-942A-F146-AD56-26A2D81EC111}">
      <dsp:nvSpPr>
        <dsp:cNvPr id="0" name=""/>
        <dsp:cNvSpPr/>
      </dsp:nvSpPr>
      <dsp:spPr>
        <a:xfrm rot="5400000">
          <a:off x="4525566" y="1590278"/>
          <a:ext cx="2324100" cy="3791744"/>
        </a:xfrm>
        <a:prstGeom prst="round1Rect">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2">
                  <a:lumMod val="10000"/>
                </a:schemeClr>
              </a:solidFill>
            </a:rPr>
            <a:t>Can serve as the platform for IPsec</a:t>
          </a:r>
        </a:p>
      </dsp:txBody>
      <dsp:txXfrm rot="-5400000">
        <a:off x="3791744" y="2905124"/>
        <a:ext cx="3791744" cy="1743075"/>
      </dsp:txXfrm>
    </dsp:sp>
    <dsp:sp modelId="{3F7F931C-2594-F045-8724-088BD5C650F7}">
      <dsp:nvSpPr>
        <dsp:cNvPr id="0" name=""/>
        <dsp:cNvSpPr/>
      </dsp:nvSpPr>
      <dsp:spPr>
        <a:xfrm>
          <a:off x="2654220" y="1743075"/>
          <a:ext cx="2275046" cy="1162050"/>
        </a:xfrm>
        <a:prstGeom prst="roundRect">
          <a:avLst/>
        </a:prstGeom>
        <a:blipFill rotWithShape="1">
          <a:blip xmlns:r="http://schemas.openxmlformats.org/officeDocument/2006/relationships" r:embed="rId1"/>
          <a:tile tx="0" ty="0" sx="100000" sy="100000" flip="none" algn="tl"/>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kern="1200" dirty="0">
              <a:solidFill>
                <a:schemeClr val="tx2">
                  <a:lumMod val="10000"/>
                </a:schemeClr>
              </a:solidFill>
            </a:rPr>
            <a:t>A firewall </a:t>
          </a:r>
        </a:p>
      </dsp:txBody>
      <dsp:txXfrm>
        <a:off x="2710947" y="1799802"/>
        <a:ext cx="2161592" cy="10485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85A083-934D-7543-B475-0BF8C209B93E}">
      <dsp:nvSpPr>
        <dsp:cNvPr id="0" name=""/>
        <dsp:cNvSpPr/>
      </dsp:nvSpPr>
      <dsp:spPr>
        <a:xfrm>
          <a:off x="1188857" y="203195"/>
          <a:ext cx="4147037" cy="4597409"/>
        </a:xfrm>
        <a:prstGeom prst="pie">
          <a:avLst>
            <a:gd name="adj1" fmla="val 16200000"/>
            <a:gd name="adj2" fmla="val 540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t" anchorCtr="0">
          <a:noAutofit/>
        </a:bodyPr>
        <a:lstStyle/>
        <a:p>
          <a:pPr marL="0" lvl="0" indent="0" algn="l" defTabSz="711200">
            <a:lnSpc>
              <a:spcPct val="90000"/>
            </a:lnSpc>
            <a:spcBef>
              <a:spcPct val="0"/>
            </a:spcBef>
            <a:spcAft>
              <a:spcPct val="35000"/>
            </a:spcAft>
            <a:buNone/>
          </a:pPr>
          <a:r>
            <a:rPr lang="en-US" sz="1600" b="1" kern="1200" dirty="0">
              <a:solidFill>
                <a:schemeClr val="bg2"/>
              </a:solidFill>
              <a:effectLst>
                <a:outerShdw blurRad="38100" dist="38100" dir="2700000" algn="tl">
                  <a:srgbClr val="000000">
                    <a:alpha val="43137"/>
                  </a:srgbClr>
                </a:outerShdw>
              </a:effectLst>
            </a:rPr>
            <a:t>Distribution</a:t>
          </a:r>
        </a:p>
        <a:p>
          <a:pPr marL="114300" lvl="1" indent="-114300" algn="l" defTabSz="622300">
            <a:lnSpc>
              <a:spcPct val="90000"/>
            </a:lnSpc>
            <a:spcBef>
              <a:spcPct val="0"/>
            </a:spcBef>
            <a:spcAft>
              <a:spcPct val="15000"/>
            </a:spcAft>
            <a:buChar char="•"/>
          </a:pPr>
          <a:r>
            <a:rPr lang="en-US" sz="1400" b="1" kern="1200" dirty="0">
              <a:solidFill>
                <a:schemeClr val="bg2"/>
              </a:solidFill>
              <a:effectLst>
                <a:outerShdw blurRad="38100" dist="38100" dir="2700000" algn="tl">
                  <a:srgbClr val="000000">
                    <a:alpha val="43137"/>
                  </a:srgbClr>
                </a:outerShdw>
              </a:effectLst>
            </a:rPr>
            <a:t>The primary service used by stations to exchange MPDUs when the MPDUs must traverse the DS to get from a station in one BSS to a station in another BSS</a:t>
          </a:r>
        </a:p>
      </dsp:txBody>
      <dsp:txXfrm>
        <a:off x="3262375" y="887333"/>
        <a:ext cx="1456400" cy="3229132"/>
      </dsp:txXfrm>
    </dsp:sp>
    <dsp:sp modelId="{41A6B504-FA2E-1B40-8E3A-8E74D90A652A}">
      <dsp:nvSpPr>
        <dsp:cNvPr id="0" name=""/>
        <dsp:cNvSpPr/>
      </dsp:nvSpPr>
      <dsp:spPr>
        <a:xfrm>
          <a:off x="964429" y="203195"/>
          <a:ext cx="4395740" cy="4597409"/>
        </a:xfrm>
        <a:prstGeom prst="pie">
          <a:avLst>
            <a:gd name="adj1" fmla="val 5400000"/>
            <a:gd name="adj2" fmla="val 1620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t" anchorCtr="0">
          <a:noAutofit/>
        </a:bodyPr>
        <a:lstStyle/>
        <a:p>
          <a:pPr marL="0" lvl="0" indent="0" algn="l" defTabSz="711200">
            <a:lnSpc>
              <a:spcPct val="90000"/>
            </a:lnSpc>
            <a:spcBef>
              <a:spcPct val="0"/>
            </a:spcBef>
            <a:spcAft>
              <a:spcPct val="35000"/>
            </a:spcAft>
            <a:buNone/>
          </a:pPr>
          <a:r>
            <a:rPr lang="en-US" sz="1600" b="1" kern="1200" dirty="0">
              <a:solidFill>
                <a:schemeClr val="bg2"/>
              </a:solidFill>
              <a:effectLst>
                <a:outerShdw blurRad="38100" dist="38100" dir="2700000" algn="tl">
                  <a:srgbClr val="000000">
                    <a:alpha val="43137"/>
                  </a:srgbClr>
                </a:outerShdw>
              </a:effectLst>
            </a:rPr>
            <a:t>Integration </a:t>
          </a:r>
        </a:p>
        <a:p>
          <a:pPr marL="114300" lvl="1" indent="-114300" algn="l" defTabSz="622300">
            <a:lnSpc>
              <a:spcPct val="90000"/>
            </a:lnSpc>
            <a:spcBef>
              <a:spcPct val="0"/>
            </a:spcBef>
            <a:spcAft>
              <a:spcPct val="15000"/>
            </a:spcAft>
            <a:buChar char="•"/>
          </a:pPr>
          <a:r>
            <a:rPr lang="en-US" sz="1400" b="1" kern="1200" dirty="0">
              <a:solidFill>
                <a:schemeClr val="bg2"/>
              </a:solidFill>
              <a:effectLst>
                <a:outerShdw blurRad="38100" dist="38100" dir="2700000" algn="tl">
                  <a:srgbClr val="000000">
                    <a:alpha val="43137"/>
                  </a:srgbClr>
                </a:outerShdw>
              </a:effectLst>
            </a:rPr>
            <a:t>Enables transfer of data between a station on an IEEE 802.11 LAN and a station on an integrated IEEE 802.x LAN</a:t>
          </a:r>
        </a:p>
        <a:p>
          <a:pPr marL="114300" lvl="1" indent="-114300" algn="l" defTabSz="622300">
            <a:lnSpc>
              <a:spcPct val="90000"/>
            </a:lnSpc>
            <a:spcBef>
              <a:spcPct val="0"/>
            </a:spcBef>
            <a:spcAft>
              <a:spcPct val="15000"/>
            </a:spcAft>
            <a:buChar char="•"/>
          </a:pPr>
          <a:r>
            <a:rPr lang="en-US" sz="1400" b="1" kern="1200" dirty="0">
              <a:solidFill>
                <a:schemeClr val="bg2"/>
              </a:solidFill>
              <a:effectLst>
                <a:outerShdw blurRad="38100" dist="38100" dir="2700000" algn="tl">
                  <a:srgbClr val="000000">
                    <a:alpha val="43137"/>
                  </a:srgbClr>
                </a:outerShdw>
              </a:effectLst>
            </a:rPr>
            <a:t>Takes care of any address translation and media conversion logic required for the exchange of data</a:t>
          </a:r>
        </a:p>
      </dsp:txBody>
      <dsp:txXfrm>
        <a:off x="1592392" y="887333"/>
        <a:ext cx="1543742" cy="3229132"/>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02BE7-C826-6E49-893E-CBB6B2FBA3EE}">
      <dsp:nvSpPr>
        <dsp:cNvPr id="0" name=""/>
        <dsp:cNvSpPr/>
      </dsp:nvSpPr>
      <dsp:spPr>
        <a:xfrm>
          <a:off x="3566191" y="-215055"/>
          <a:ext cx="2164016" cy="1422393"/>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Cannot protect against attacks that bypass the firewall</a:t>
          </a:r>
        </a:p>
      </dsp:txBody>
      <dsp:txXfrm>
        <a:off x="3635627" y="-145619"/>
        <a:ext cx="2025144" cy="1283521"/>
      </dsp:txXfrm>
    </dsp:sp>
    <dsp:sp modelId="{DA926544-7514-8444-AA05-228AF671AEF1}">
      <dsp:nvSpPr>
        <dsp:cNvPr id="0" name=""/>
        <dsp:cNvSpPr/>
      </dsp:nvSpPr>
      <dsp:spPr>
        <a:xfrm>
          <a:off x="3768708" y="872181"/>
          <a:ext cx="3274917" cy="3274917"/>
        </a:xfrm>
        <a:custGeom>
          <a:avLst/>
          <a:gdLst/>
          <a:ahLst/>
          <a:cxnLst/>
          <a:rect l="0" t="0" r="0" b="0"/>
          <a:pathLst>
            <a:path>
              <a:moveTo>
                <a:pt x="1971986" y="34535"/>
              </a:moveTo>
              <a:arcTo wR="1637458" hR="1637458" stAng="16907300" swAng="2244665"/>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6EE9D01-D26F-174A-9B14-BC36A050102D}">
      <dsp:nvSpPr>
        <dsp:cNvPr id="0" name=""/>
        <dsp:cNvSpPr/>
      </dsp:nvSpPr>
      <dsp:spPr>
        <a:xfrm>
          <a:off x="5684583" y="1447804"/>
          <a:ext cx="2164016" cy="1422393"/>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May not protect fully against internal threats, such as a disgruntled employee or an employee who unwittingly cooperates with an external attacker</a:t>
          </a:r>
        </a:p>
      </dsp:txBody>
      <dsp:txXfrm>
        <a:off x="5754019" y="1517240"/>
        <a:ext cx="2025144" cy="1283521"/>
      </dsp:txXfrm>
    </dsp:sp>
    <dsp:sp modelId="{0160AC0F-10B8-7343-9652-9CB14C486DA7}">
      <dsp:nvSpPr>
        <dsp:cNvPr id="0" name=""/>
        <dsp:cNvSpPr/>
      </dsp:nvSpPr>
      <dsp:spPr>
        <a:xfrm>
          <a:off x="3801585" y="113812"/>
          <a:ext cx="3274917" cy="3274917"/>
        </a:xfrm>
        <a:custGeom>
          <a:avLst/>
          <a:gdLst/>
          <a:ahLst/>
          <a:cxnLst/>
          <a:rect l="0" t="0" r="0" b="0"/>
          <a:pathLst>
            <a:path>
              <a:moveTo>
                <a:pt x="2825921" y="2763881"/>
              </a:moveTo>
              <a:arcTo wR="1637458" hR="1637458" stAng="2607889" swAng="2155942"/>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ABA0B66-88C5-4D4E-AA95-D50408EC29F9}">
      <dsp:nvSpPr>
        <dsp:cNvPr id="0" name=""/>
        <dsp:cNvSpPr/>
      </dsp:nvSpPr>
      <dsp:spPr>
        <a:xfrm>
          <a:off x="3566191" y="3059862"/>
          <a:ext cx="2164016" cy="1422393"/>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Cannot guard against wireless communications between local systems on different sides of the internal firewall</a:t>
          </a:r>
        </a:p>
      </dsp:txBody>
      <dsp:txXfrm>
        <a:off x="3635627" y="3129298"/>
        <a:ext cx="2025144" cy="1283521"/>
      </dsp:txXfrm>
    </dsp:sp>
    <dsp:sp modelId="{215487BB-AF70-EF47-BE59-7C43987A6041}">
      <dsp:nvSpPr>
        <dsp:cNvPr id="0" name=""/>
        <dsp:cNvSpPr/>
      </dsp:nvSpPr>
      <dsp:spPr>
        <a:xfrm>
          <a:off x="2279934" y="125824"/>
          <a:ext cx="3274917" cy="3274917"/>
        </a:xfrm>
        <a:custGeom>
          <a:avLst/>
          <a:gdLst/>
          <a:ahLst/>
          <a:cxnLst/>
          <a:rect l="0" t="0" r="0" b="0"/>
          <a:pathLst>
            <a:path>
              <a:moveTo>
                <a:pt x="1276622" y="3234665"/>
              </a:moveTo>
              <a:arcTo wR="1637458" hR="1637458" stAng="6163824" swAng="2063580"/>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10ABE91-6EA1-274C-95E4-EA0BB85F02E6}">
      <dsp:nvSpPr>
        <dsp:cNvPr id="0" name=""/>
        <dsp:cNvSpPr/>
      </dsp:nvSpPr>
      <dsp:spPr>
        <a:xfrm>
          <a:off x="1493586" y="1447798"/>
          <a:ext cx="2164016" cy="1422393"/>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A laptop, PDA, or portable storage device may be used and infected outside the corporate network, and then attached and used internally</a:t>
          </a:r>
        </a:p>
      </dsp:txBody>
      <dsp:txXfrm>
        <a:off x="1563022" y="1517234"/>
        <a:ext cx="2025144" cy="1283521"/>
      </dsp:txXfrm>
    </dsp:sp>
    <dsp:sp modelId="{418103E9-A740-B740-85DA-E8DA0E4F50F2}">
      <dsp:nvSpPr>
        <dsp:cNvPr id="0" name=""/>
        <dsp:cNvSpPr/>
      </dsp:nvSpPr>
      <dsp:spPr>
        <a:xfrm>
          <a:off x="2312333" y="858997"/>
          <a:ext cx="3274917" cy="3274917"/>
        </a:xfrm>
        <a:custGeom>
          <a:avLst/>
          <a:gdLst/>
          <a:ahLst/>
          <a:cxnLst/>
          <a:rect l="0" t="0" r="0" b="0"/>
          <a:pathLst>
            <a:path>
              <a:moveTo>
                <a:pt x="386462" y="580917"/>
              </a:moveTo>
              <a:arcTo wR="1637458" hR="1637458" stAng="13210985" swAng="2154510"/>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761CC-6ADB-E047-9A1A-61C0F7B8A739}">
      <dsp:nvSpPr>
        <dsp:cNvPr id="0" name=""/>
        <dsp:cNvSpPr/>
      </dsp:nvSpPr>
      <dsp:spPr>
        <a:xfrm rot="21300000">
          <a:off x="26891" y="2511232"/>
          <a:ext cx="8709217" cy="997336"/>
        </a:xfrm>
        <a:prstGeom prst="mathMinus">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dsp:style>
    </dsp:sp>
    <dsp:sp modelId="{EACC10F2-2911-4147-8359-D4408290FF63}">
      <dsp:nvSpPr>
        <dsp:cNvPr id="0" name=""/>
        <dsp:cNvSpPr/>
      </dsp:nvSpPr>
      <dsp:spPr>
        <a:xfrm>
          <a:off x="13" y="914397"/>
          <a:ext cx="2247893" cy="2042160"/>
        </a:xfrm>
        <a:prstGeom prst="downArrow">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AF89EAEB-F300-9547-A78A-074CAE1362AD}">
      <dsp:nvSpPr>
        <dsp:cNvPr id="0" name=""/>
        <dsp:cNvSpPr/>
      </dsp:nvSpPr>
      <dsp:spPr>
        <a:xfrm>
          <a:off x="2263153" y="304807"/>
          <a:ext cx="6652252" cy="2144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rtl="0">
            <a:lnSpc>
              <a:spcPct val="90000"/>
            </a:lnSpc>
            <a:spcBef>
              <a:spcPct val="0"/>
            </a:spcBef>
            <a:spcAft>
              <a:spcPct val="35000"/>
            </a:spcAft>
            <a:buNone/>
          </a:pPr>
          <a:r>
            <a:rPr lang="en-US" sz="1500" kern="1200" dirty="0">
              <a:solidFill>
                <a:schemeClr val="tx2">
                  <a:lumMod val="10000"/>
                </a:schemeClr>
              </a:solidFill>
            </a:rPr>
            <a:t>Weaknesses</a:t>
          </a:r>
        </a:p>
        <a:p>
          <a:pPr marL="114300" lvl="1" indent="-114300" algn="l" defTabSz="666750" rtl="0">
            <a:lnSpc>
              <a:spcPct val="90000"/>
            </a:lnSpc>
            <a:spcBef>
              <a:spcPct val="0"/>
            </a:spcBef>
            <a:spcAft>
              <a:spcPct val="15000"/>
            </a:spcAft>
            <a:buChar char="•"/>
          </a:pPr>
          <a:r>
            <a:rPr lang="en-US" sz="1500" kern="1200" dirty="0">
              <a:solidFill>
                <a:schemeClr val="tx2">
                  <a:lumMod val="10000"/>
                </a:schemeClr>
              </a:solidFill>
            </a:rPr>
            <a:t>Because packet filter firewalls do not examine upper-layer data, they cannot prevent attacks that employ application-specific vulnerabilities or functions</a:t>
          </a:r>
        </a:p>
        <a:p>
          <a:pPr marL="114300" lvl="1" indent="-114300" algn="l" defTabSz="666750" rtl="0">
            <a:lnSpc>
              <a:spcPct val="90000"/>
            </a:lnSpc>
            <a:spcBef>
              <a:spcPct val="0"/>
            </a:spcBef>
            <a:spcAft>
              <a:spcPct val="15000"/>
            </a:spcAft>
            <a:buChar char="•"/>
          </a:pPr>
          <a:r>
            <a:rPr lang="en-US" sz="1500" kern="1200" dirty="0">
              <a:solidFill>
                <a:schemeClr val="tx2">
                  <a:lumMod val="10000"/>
                </a:schemeClr>
              </a:solidFill>
            </a:rPr>
            <a:t>Because of the limited information available to the firewall, the logging functionality present in packet filter firewalls is limited</a:t>
          </a:r>
        </a:p>
        <a:p>
          <a:pPr marL="114300" lvl="1" indent="-114300" algn="l" defTabSz="666750" rtl="0">
            <a:lnSpc>
              <a:spcPct val="90000"/>
            </a:lnSpc>
            <a:spcBef>
              <a:spcPct val="0"/>
            </a:spcBef>
            <a:spcAft>
              <a:spcPct val="15000"/>
            </a:spcAft>
            <a:buChar char="•"/>
          </a:pPr>
          <a:r>
            <a:rPr lang="en-US" sz="1500" kern="1200" dirty="0">
              <a:solidFill>
                <a:schemeClr val="tx2">
                  <a:lumMod val="10000"/>
                </a:schemeClr>
              </a:solidFill>
            </a:rPr>
            <a:t>Most packet filter firewalls do not support advanced user authentication schemes</a:t>
          </a:r>
        </a:p>
        <a:p>
          <a:pPr marL="114300" lvl="1" indent="-114300" algn="l" defTabSz="666750" rtl="0">
            <a:lnSpc>
              <a:spcPct val="90000"/>
            </a:lnSpc>
            <a:spcBef>
              <a:spcPct val="0"/>
            </a:spcBef>
            <a:spcAft>
              <a:spcPct val="15000"/>
            </a:spcAft>
            <a:buChar char="•"/>
          </a:pPr>
          <a:r>
            <a:rPr lang="en-US" sz="1500" kern="1200" dirty="0">
              <a:solidFill>
                <a:schemeClr val="tx2">
                  <a:lumMod val="10000"/>
                </a:schemeClr>
              </a:solidFill>
            </a:rPr>
            <a:t>Packet filter firewalls are generally vulnerable to attacks and exploits that take advantage of problems within the TCP/IP specification and protocol stack</a:t>
          </a:r>
        </a:p>
        <a:p>
          <a:pPr marL="114300" lvl="1" indent="-114300" algn="l" defTabSz="666750" rtl="0">
            <a:lnSpc>
              <a:spcPct val="90000"/>
            </a:lnSpc>
            <a:spcBef>
              <a:spcPct val="0"/>
            </a:spcBef>
            <a:spcAft>
              <a:spcPct val="15000"/>
            </a:spcAft>
            <a:buChar char="•"/>
          </a:pPr>
          <a:r>
            <a:rPr lang="en-US" sz="1500" kern="1200" dirty="0">
              <a:solidFill>
                <a:schemeClr val="tx2">
                  <a:lumMod val="10000"/>
                </a:schemeClr>
              </a:solidFill>
            </a:rPr>
            <a:t>Due to the small number of variables used in access control decisions, packet filter firewalls are susceptible to security breaches caused by improper configurations</a:t>
          </a:r>
        </a:p>
      </dsp:txBody>
      <dsp:txXfrm>
        <a:off x="2263153" y="304807"/>
        <a:ext cx="6652252" cy="2144268"/>
      </dsp:txXfrm>
    </dsp:sp>
    <dsp:sp modelId="{DE3B2E80-53D3-654B-99F1-B448FF46F7A0}">
      <dsp:nvSpPr>
        <dsp:cNvPr id="0" name=""/>
        <dsp:cNvSpPr/>
      </dsp:nvSpPr>
      <dsp:spPr>
        <a:xfrm>
          <a:off x="5867398" y="2971792"/>
          <a:ext cx="2628900" cy="2042160"/>
        </a:xfrm>
        <a:prstGeom prst="upArrow">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38B1B56D-C0F2-5D47-A896-8FAD079111F6}">
      <dsp:nvSpPr>
        <dsp:cNvPr id="0" name=""/>
        <dsp:cNvSpPr/>
      </dsp:nvSpPr>
      <dsp:spPr>
        <a:xfrm>
          <a:off x="2514588" y="2961131"/>
          <a:ext cx="4366273" cy="2144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666750" rtl="0">
            <a:lnSpc>
              <a:spcPct val="90000"/>
            </a:lnSpc>
            <a:spcBef>
              <a:spcPct val="0"/>
            </a:spcBef>
            <a:spcAft>
              <a:spcPct val="35000"/>
            </a:spcAft>
            <a:buNone/>
          </a:pPr>
          <a:r>
            <a:rPr lang="en-US" sz="1500" kern="1200" dirty="0">
              <a:solidFill>
                <a:schemeClr val="tx2">
                  <a:lumMod val="10000"/>
                </a:schemeClr>
              </a:solidFill>
            </a:rPr>
            <a:t>Strengths</a:t>
          </a:r>
        </a:p>
        <a:p>
          <a:pPr marL="114300" lvl="1" indent="-114300" algn="l" defTabSz="666750" rtl="0">
            <a:lnSpc>
              <a:spcPct val="90000"/>
            </a:lnSpc>
            <a:spcBef>
              <a:spcPct val="0"/>
            </a:spcBef>
            <a:spcAft>
              <a:spcPct val="15000"/>
            </a:spcAft>
            <a:buChar char="•"/>
          </a:pPr>
          <a:r>
            <a:rPr lang="en-US" sz="1500" kern="1200" dirty="0">
              <a:solidFill>
                <a:schemeClr val="tx2">
                  <a:lumMod val="10000"/>
                </a:schemeClr>
              </a:solidFill>
            </a:rPr>
            <a:t>Its simplicity</a:t>
          </a:r>
        </a:p>
        <a:p>
          <a:pPr marL="114300" lvl="1" indent="-114300" algn="l" defTabSz="666750" rtl="0">
            <a:lnSpc>
              <a:spcPct val="90000"/>
            </a:lnSpc>
            <a:spcBef>
              <a:spcPct val="0"/>
            </a:spcBef>
            <a:spcAft>
              <a:spcPct val="15000"/>
            </a:spcAft>
            <a:buChar char="•"/>
          </a:pPr>
          <a:r>
            <a:rPr lang="en-US" sz="1500" kern="1200" dirty="0">
              <a:solidFill>
                <a:schemeClr val="tx2">
                  <a:lumMod val="10000"/>
                </a:schemeClr>
              </a:solidFill>
            </a:rPr>
            <a:t>Transparent to users and are very fast</a:t>
          </a:r>
        </a:p>
      </dsp:txBody>
      <dsp:txXfrm>
        <a:off x="2514588" y="2961131"/>
        <a:ext cx="4366273" cy="2144268"/>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52651-FF1A-3E4E-AE70-26E603EC9117}">
      <dsp:nvSpPr>
        <dsp:cNvPr id="0" name=""/>
        <dsp:cNvSpPr/>
      </dsp:nvSpPr>
      <dsp:spPr>
        <a:xfrm>
          <a:off x="1032" y="0"/>
          <a:ext cx="2684487" cy="4724399"/>
        </a:xfrm>
        <a:prstGeom prst="roundRect">
          <a:avLst>
            <a:gd name="adj" fmla="val 1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dirty="0">
              <a:solidFill>
                <a:schemeClr val="tx2">
                  <a:lumMod val="10000"/>
                </a:schemeClr>
              </a:solidFill>
            </a:rPr>
            <a:t>IP address spoofing</a:t>
          </a:r>
        </a:p>
      </dsp:txBody>
      <dsp:txXfrm>
        <a:off x="1032" y="0"/>
        <a:ext cx="2684487" cy="1417320"/>
      </dsp:txXfrm>
    </dsp:sp>
    <dsp:sp modelId="{780EAD94-620D-564C-999C-E5464C33E6EE}">
      <dsp:nvSpPr>
        <dsp:cNvPr id="0" name=""/>
        <dsp:cNvSpPr/>
      </dsp:nvSpPr>
      <dsp:spPr>
        <a:xfrm>
          <a:off x="269481" y="1418704"/>
          <a:ext cx="2147589" cy="142447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rtl="0">
            <a:lnSpc>
              <a:spcPct val="90000"/>
            </a:lnSpc>
            <a:spcBef>
              <a:spcPct val="0"/>
            </a:spcBef>
            <a:spcAft>
              <a:spcPct val="35000"/>
            </a:spcAft>
            <a:buNone/>
          </a:pPr>
          <a:r>
            <a:rPr lang="en-US" sz="1200" kern="1200" dirty="0"/>
            <a:t>The intruder transmits packets from the outside with a source IP address field containing an address of an internal host</a:t>
          </a:r>
        </a:p>
      </dsp:txBody>
      <dsp:txXfrm>
        <a:off x="269481" y="1418704"/>
        <a:ext cx="2147589" cy="1424471"/>
      </dsp:txXfrm>
    </dsp:sp>
    <dsp:sp modelId="{51E77B2B-D636-C24E-87CA-6404D7D5482A}">
      <dsp:nvSpPr>
        <dsp:cNvPr id="0" name=""/>
        <dsp:cNvSpPr/>
      </dsp:nvSpPr>
      <dsp:spPr>
        <a:xfrm>
          <a:off x="269481" y="3062324"/>
          <a:ext cx="2147589" cy="142447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rtl="0">
            <a:lnSpc>
              <a:spcPct val="90000"/>
            </a:lnSpc>
            <a:spcBef>
              <a:spcPct val="0"/>
            </a:spcBef>
            <a:spcAft>
              <a:spcPct val="35000"/>
            </a:spcAft>
            <a:buNone/>
          </a:pPr>
          <a:r>
            <a:rPr lang="en-US" sz="1200" kern="1200" dirty="0"/>
            <a:t>Countermeasure is to discard packets with an inside source address if the packet arrives on an external interface</a:t>
          </a:r>
        </a:p>
      </dsp:txBody>
      <dsp:txXfrm>
        <a:off x="269481" y="3062324"/>
        <a:ext cx="2147589" cy="1424471"/>
      </dsp:txXfrm>
    </dsp:sp>
    <dsp:sp modelId="{CED01CB7-15CC-734D-95C7-35A6719CAE01}">
      <dsp:nvSpPr>
        <dsp:cNvPr id="0" name=""/>
        <dsp:cNvSpPr/>
      </dsp:nvSpPr>
      <dsp:spPr>
        <a:xfrm>
          <a:off x="2886856" y="0"/>
          <a:ext cx="2684487" cy="4724399"/>
        </a:xfrm>
        <a:prstGeom prst="roundRect">
          <a:avLst>
            <a:gd name="adj" fmla="val 1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dirty="0">
              <a:solidFill>
                <a:schemeClr val="tx2">
                  <a:lumMod val="10000"/>
                </a:schemeClr>
              </a:solidFill>
            </a:rPr>
            <a:t>Source routing attacks</a:t>
          </a:r>
        </a:p>
      </dsp:txBody>
      <dsp:txXfrm>
        <a:off x="2886856" y="0"/>
        <a:ext cx="2684487" cy="1417320"/>
      </dsp:txXfrm>
    </dsp:sp>
    <dsp:sp modelId="{B84F0F43-46F5-1E41-95D9-8B0ADC647842}">
      <dsp:nvSpPr>
        <dsp:cNvPr id="0" name=""/>
        <dsp:cNvSpPr/>
      </dsp:nvSpPr>
      <dsp:spPr>
        <a:xfrm>
          <a:off x="3155305" y="1418704"/>
          <a:ext cx="2147589" cy="142447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rtl="0">
            <a:lnSpc>
              <a:spcPct val="90000"/>
            </a:lnSpc>
            <a:spcBef>
              <a:spcPct val="0"/>
            </a:spcBef>
            <a:spcAft>
              <a:spcPct val="35000"/>
            </a:spcAft>
            <a:buNone/>
          </a:pPr>
          <a:r>
            <a:rPr lang="en-US" sz="1200" kern="1200" dirty="0"/>
            <a:t>The source station specifies the route that a packet should take as it crosses the internet, in the hopes that this will bypass security measures that do not analyze the source routing information</a:t>
          </a:r>
        </a:p>
      </dsp:txBody>
      <dsp:txXfrm>
        <a:off x="3155305" y="1418704"/>
        <a:ext cx="2147589" cy="1424471"/>
      </dsp:txXfrm>
    </dsp:sp>
    <dsp:sp modelId="{34BDCDB6-FC14-6B43-94BD-A25D64238380}">
      <dsp:nvSpPr>
        <dsp:cNvPr id="0" name=""/>
        <dsp:cNvSpPr/>
      </dsp:nvSpPr>
      <dsp:spPr>
        <a:xfrm>
          <a:off x="3155305" y="3062324"/>
          <a:ext cx="2147589" cy="142447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rtl="0">
            <a:lnSpc>
              <a:spcPct val="90000"/>
            </a:lnSpc>
            <a:spcBef>
              <a:spcPct val="0"/>
            </a:spcBef>
            <a:spcAft>
              <a:spcPct val="35000"/>
            </a:spcAft>
            <a:buNone/>
          </a:pPr>
          <a:r>
            <a:rPr lang="en-US" sz="1200" kern="1200" dirty="0"/>
            <a:t>Countermeasure is to discard all packets that use this option</a:t>
          </a:r>
        </a:p>
      </dsp:txBody>
      <dsp:txXfrm>
        <a:off x="3155305" y="3062324"/>
        <a:ext cx="2147589" cy="1424471"/>
      </dsp:txXfrm>
    </dsp:sp>
    <dsp:sp modelId="{8E7644A4-0242-6A4E-9B85-EC260CBD4E4A}">
      <dsp:nvSpPr>
        <dsp:cNvPr id="0" name=""/>
        <dsp:cNvSpPr/>
      </dsp:nvSpPr>
      <dsp:spPr>
        <a:xfrm>
          <a:off x="5772680" y="0"/>
          <a:ext cx="2684487" cy="4724399"/>
        </a:xfrm>
        <a:prstGeom prst="roundRect">
          <a:avLst>
            <a:gd name="adj" fmla="val 1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dirty="0">
              <a:solidFill>
                <a:schemeClr val="tx2">
                  <a:lumMod val="10000"/>
                </a:schemeClr>
              </a:solidFill>
            </a:rPr>
            <a:t>Tiny fragment attacks</a:t>
          </a:r>
        </a:p>
      </dsp:txBody>
      <dsp:txXfrm>
        <a:off x="5772680" y="0"/>
        <a:ext cx="2684487" cy="1417320"/>
      </dsp:txXfrm>
    </dsp:sp>
    <dsp:sp modelId="{825405CE-D01B-6244-8C44-1F60756A8DC8}">
      <dsp:nvSpPr>
        <dsp:cNvPr id="0" name=""/>
        <dsp:cNvSpPr/>
      </dsp:nvSpPr>
      <dsp:spPr>
        <a:xfrm>
          <a:off x="6041128" y="1418704"/>
          <a:ext cx="2147589" cy="142447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rtl="0">
            <a:lnSpc>
              <a:spcPct val="90000"/>
            </a:lnSpc>
            <a:spcBef>
              <a:spcPct val="0"/>
            </a:spcBef>
            <a:spcAft>
              <a:spcPct val="35000"/>
            </a:spcAft>
            <a:buNone/>
          </a:pPr>
          <a:r>
            <a:rPr lang="en-US" sz="1200" kern="1200" dirty="0"/>
            <a:t>The intruder uses the IP fragmentation option to create extremely small fragments and force the TCP header information into a separate packet fragment</a:t>
          </a:r>
        </a:p>
      </dsp:txBody>
      <dsp:txXfrm>
        <a:off x="6041128" y="1418704"/>
        <a:ext cx="2147589" cy="1424471"/>
      </dsp:txXfrm>
    </dsp:sp>
    <dsp:sp modelId="{9016FAB3-531C-F944-898D-8C7404909A5D}">
      <dsp:nvSpPr>
        <dsp:cNvPr id="0" name=""/>
        <dsp:cNvSpPr/>
      </dsp:nvSpPr>
      <dsp:spPr>
        <a:xfrm>
          <a:off x="6041128" y="3062324"/>
          <a:ext cx="2147589" cy="142447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rtl="0">
            <a:lnSpc>
              <a:spcPct val="90000"/>
            </a:lnSpc>
            <a:spcBef>
              <a:spcPct val="0"/>
            </a:spcBef>
            <a:spcAft>
              <a:spcPct val="35000"/>
            </a:spcAft>
            <a:buNone/>
          </a:pPr>
          <a:r>
            <a:rPr lang="en-US" sz="1200" kern="1200" dirty="0"/>
            <a:t>Countermeasure is to enforce a rule that the first fragment of a packet must contain a predefined minimum amount of the transport header</a:t>
          </a:r>
        </a:p>
      </dsp:txBody>
      <dsp:txXfrm>
        <a:off x="6041128" y="3062324"/>
        <a:ext cx="2147589" cy="14244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DB74C-3113-0B48-8DDF-7657A0FFEC1E}">
      <dsp:nvSpPr>
        <dsp:cNvPr id="0" name=""/>
        <dsp:cNvSpPr/>
      </dsp:nvSpPr>
      <dsp:spPr>
        <a:xfrm>
          <a:off x="3352800" y="0"/>
          <a:ext cx="5029200" cy="1381125"/>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Char char="•"/>
          </a:pPr>
          <a:r>
            <a:rPr lang="en-US" sz="1900" kern="1200" dirty="0">
              <a:solidFill>
                <a:schemeClr val="tx2">
                  <a:lumMod val="10000"/>
                </a:schemeClr>
              </a:solidFill>
            </a:rPr>
            <a:t>A station of this type is either stationary or moves only within the direct communication range of the communicating stations of a single BSS</a:t>
          </a:r>
        </a:p>
      </dsp:txBody>
      <dsp:txXfrm>
        <a:off x="3352800" y="172641"/>
        <a:ext cx="4511278" cy="1035843"/>
      </dsp:txXfrm>
    </dsp:sp>
    <dsp:sp modelId="{6B790D76-3D31-B246-AEF5-F7B4C873D0FE}">
      <dsp:nvSpPr>
        <dsp:cNvPr id="0" name=""/>
        <dsp:cNvSpPr/>
      </dsp:nvSpPr>
      <dsp:spPr>
        <a:xfrm>
          <a:off x="0" y="0"/>
          <a:ext cx="3352800" cy="1381125"/>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No transition</a:t>
          </a:r>
        </a:p>
      </dsp:txBody>
      <dsp:txXfrm>
        <a:off x="67421" y="67421"/>
        <a:ext cx="3217958" cy="1246283"/>
      </dsp:txXfrm>
    </dsp:sp>
    <dsp:sp modelId="{33912197-3FE4-E249-9FE7-5D2D945A32DA}">
      <dsp:nvSpPr>
        <dsp:cNvPr id="0" name=""/>
        <dsp:cNvSpPr/>
      </dsp:nvSpPr>
      <dsp:spPr>
        <a:xfrm>
          <a:off x="3352800" y="1519237"/>
          <a:ext cx="5029200" cy="1381125"/>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dirty="0">
              <a:solidFill>
                <a:schemeClr val="tx2">
                  <a:lumMod val="10000"/>
                </a:schemeClr>
              </a:solidFill>
            </a:rPr>
            <a:t>This is defined as a station movement from one BSS to another BSS within the same ESS</a:t>
          </a:r>
        </a:p>
        <a:p>
          <a:pPr marL="114300" lvl="1" indent="-114300" algn="l" defTabSz="622300">
            <a:lnSpc>
              <a:spcPct val="90000"/>
            </a:lnSpc>
            <a:spcBef>
              <a:spcPct val="0"/>
            </a:spcBef>
            <a:spcAft>
              <a:spcPct val="15000"/>
            </a:spcAft>
            <a:buChar char="•"/>
          </a:pPr>
          <a:r>
            <a:rPr lang="en-US" sz="1400" kern="1200" dirty="0">
              <a:solidFill>
                <a:schemeClr val="tx2">
                  <a:lumMod val="10000"/>
                </a:schemeClr>
              </a:solidFill>
            </a:rPr>
            <a:t>In this case, delivery of data to the station requires that the addressing capability be able to recognize the new location of the station</a:t>
          </a:r>
        </a:p>
      </dsp:txBody>
      <dsp:txXfrm>
        <a:off x="3352800" y="1691878"/>
        <a:ext cx="4511278" cy="1035843"/>
      </dsp:txXfrm>
    </dsp:sp>
    <dsp:sp modelId="{3CF29323-350A-AD43-A156-790666239BE2}">
      <dsp:nvSpPr>
        <dsp:cNvPr id="0" name=""/>
        <dsp:cNvSpPr/>
      </dsp:nvSpPr>
      <dsp:spPr>
        <a:xfrm>
          <a:off x="0" y="1519237"/>
          <a:ext cx="3352800" cy="1381125"/>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BSS transition</a:t>
          </a:r>
        </a:p>
      </dsp:txBody>
      <dsp:txXfrm>
        <a:off x="67421" y="1586658"/>
        <a:ext cx="3217958" cy="1246283"/>
      </dsp:txXfrm>
    </dsp:sp>
    <dsp:sp modelId="{3691B5C2-4A0C-3343-8A79-86C516708740}">
      <dsp:nvSpPr>
        <dsp:cNvPr id="0" name=""/>
        <dsp:cNvSpPr/>
      </dsp:nvSpPr>
      <dsp:spPr>
        <a:xfrm>
          <a:off x="3352800" y="3038475"/>
          <a:ext cx="5029200" cy="1381125"/>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dirty="0">
              <a:solidFill>
                <a:schemeClr val="tx2">
                  <a:lumMod val="10000"/>
                </a:schemeClr>
              </a:solidFill>
            </a:rPr>
            <a:t>This is defined as a station movement from a BSS in one ESS to a BSS within another ESS</a:t>
          </a:r>
        </a:p>
        <a:p>
          <a:pPr marL="114300" lvl="1" indent="-114300" algn="l" defTabSz="622300">
            <a:lnSpc>
              <a:spcPct val="90000"/>
            </a:lnSpc>
            <a:spcBef>
              <a:spcPct val="0"/>
            </a:spcBef>
            <a:spcAft>
              <a:spcPct val="15000"/>
            </a:spcAft>
            <a:buChar char="•"/>
          </a:pPr>
          <a:r>
            <a:rPr lang="en-US" sz="1400" kern="1200" dirty="0">
              <a:solidFill>
                <a:schemeClr val="tx2">
                  <a:lumMod val="10000"/>
                </a:schemeClr>
              </a:solidFill>
            </a:rPr>
            <a:t>Maintenance of upper-layer connections supported by 802.11 cannot be guaranteed</a:t>
          </a:r>
        </a:p>
        <a:p>
          <a:pPr marL="114300" lvl="1" indent="-114300" algn="l" defTabSz="622300">
            <a:lnSpc>
              <a:spcPct val="90000"/>
            </a:lnSpc>
            <a:spcBef>
              <a:spcPct val="0"/>
            </a:spcBef>
            <a:spcAft>
              <a:spcPct val="15000"/>
            </a:spcAft>
            <a:buChar char="•"/>
          </a:pPr>
          <a:r>
            <a:rPr lang="en-US" sz="1400" kern="1200" dirty="0">
              <a:solidFill>
                <a:schemeClr val="tx2">
                  <a:lumMod val="10000"/>
                </a:schemeClr>
              </a:solidFill>
            </a:rPr>
            <a:t>Disruption of service is likely to occur</a:t>
          </a:r>
        </a:p>
      </dsp:txBody>
      <dsp:txXfrm>
        <a:off x="3352800" y="3211116"/>
        <a:ext cx="4511278" cy="1035843"/>
      </dsp:txXfrm>
    </dsp:sp>
    <dsp:sp modelId="{D89311F1-2672-974B-A24A-B50A2FE041EE}">
      <dsp:nvSpPr>
        <dsp:cNvPr id="0" name=""/>
        <dsp:cNvSpPr/>
      </dsp:nvSpPr>
      <dsp:spPr>
        <a:xfrm>
          <a:off x="0" y="3038475"/>
          <a:ext cx="3352800" cy="1381125"/>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ESS transition </a:t>
          </a:r>
        </a:p>
      </dsp:txBody>
      <dsp:txXfrm>
        <a:off x="67421" y="3105896"/>
        <a:ext cx="3217958" cy="124628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1ED31-3299-974E-8BF9-AB51D077729A}">
      <dsp:nvSpPr>
        <dsp:cNvPr id="0" name=""/>
        <dsp:cNvSpPr/>
      </dsp:nvSpPr>
      <dsp:spPr>
        <a:xfrm>
          <a:off x="744" y="0"/>
          <a:ext cx="1934765" cy="4064000"/>
        </a:xfrm>
        <a:prstGeom prst="roundRect">
          <a:avLst>
            <a:gd name="adj" fmla="val 1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lumMod val="10000"/>
                </a:schemeClr>
              </a:solidFill>
            </a:rPr>
            <a:t>Wired Equivalent Privacy (WEP)</a:t>
          </a:r>
        </a:p>
      </dsp:txBody>
      <dsp:txXfrm>
        <a:off x="744" y="0"/>
        <a:ext cx="1934765" cy="1219200"/>
      </dsp:txXfrm>
    </dsp:sp>
    <dsp:sp modelId="{EA91DD04-E218-5C4E-A66B-FB88D3FC7442}">
      <dsp:nvSpPr>
        <dsp:cNvPr id="0" name=""/>
        <dsp:cNvSpPr/>
      </dsp:nvSpPr>
      <dsp:spPr>
        <a:xfrm>
          <a:off x="194220" y="1220390"/>
          <a:ext cx="1547812" cy="122535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The privacy portion of the 802.11 standard</a:t>
          </a:r>
        </a:p>
      </dsp:txBody>
      <dsp:txXfrm>
        <a:off x="230109" y="1256279"/>
        <a:ext cx="1476034" cy="1153573"/>
      </dsp:txXfrm>
    </dsp:sp>
    <dsp:sp modelId="{724DACBF-FADA-4D44-8D26-36D81CECC591}">
      <dsp:nvSpPr>
        <dsp:cNvPr id="0" name=""/>
        <dsp:cNvSpPr/>
      </dsp:nvSpPr>
      <dsp:spPr>
        <a:xfrm>
          <a:off x="194220" y="2634257"/>
          <a:ext cx="1547812" cy="122535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Contained major weaknesses</a:t>
          </a:r>
        </a:p>
      </dsp:txBody>
      <dsp:txXfrm>
        <a:off x="230109" y="2670146"/>
        <a:ext cx="1476034" cy="1153573"/>
      </dsp:txXfrm>
    </dsp:sp>
    <dsp:sp modelId="{B8415DF0-7C7D-0549-9927-679D2A1C8B94}">
      <dsp:nvSpPr>
        <dsp:cNvPr id="0" name=""/>
        <dsp:cNvSpPr/>
      </dsp:nvSpPr>
      <dsp:spPr>
        <a:xfrm>
          <a:off x="2080617" y="0"/>
          <a:ext cx="1934765" cy="4064000"/>
        </a:xfrm>
        <a:prstGeom prst="roundRect">
          <a:avLst>
            <a:gd name="adj" fmla="val 1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lumMod val="10000"/>
                </a:schemeClr>
              </a:solidFill>
            </a:rPr>
            <a:t>Wi-Fi Protected Access (WPA)</a:t>
          </a:r>
        </a:p>
      </dsp:txBody>
      <dsp:txXfrm>
        <a:off x="2080617" y="0"/>
        <a:ext cx="1934765" cy="1219200"/>
      </dsp:txXfrm>
    </dsp:sp>
    <dsp:sp modelId="{03E2DC46-C21E-BD4F-A344-5CC0127DF357}">
      <dsp:nvSpPr>
        <dsp:cNvPr id="0" name=""/>
        <dsp:cNvSpPr/>
      </dsp:nvSpPr>
      <dsp:spPr>
        <a:xfrm>
          <a:off x="2274093" y="1220390"/>
          <a:ext cx="1547812" cy="122535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A set of security mechanisms that eliminates most 802.11 security issues </a:t>
          </a:r>
        </a:p>
      </dsp:txBody>
      <dsp:txXfrm>
        <a:off x="2309982" y="1256279"/>
        <a:ext cx="1476034" cy="1153573"/>
      </dsp:txXfrm>
    </dsp:sp>
    <dsp:sp modelId="{72363767-3F99-8040-A689-918E4AF7525E}">
      <dsp:nvSpPr>
        <dsp:cNvPr id="0" name=""/>
        <dsp:cNvSpPr/>
      </dsp:nvSpPr>
      <dsp:spPr>
        <a:xfrm>
          <a:off x="2274093" y="2634257"/>
          <a:ext cx="1547812" cy="122535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Based on the current state of the 802.11i standard</a:t>
          </a:r>
        </a:p>
      </dsp:txBody>
      <dsp:txXfrm>
        <a:off x="2309982" y="2670146"/>
        <a:ext cx="1476034" cy="1153573"/>
      </dsp:txXfrm>
    </dsp:sp>
    <dsp:sp modelId="{FAE8871B-0E9D-6448-8C8F-83D6599FA8BF}">
      <dsp:nvSpPr>
        <dsp:cNvPr id="0" name=""/>
        <dsp:cNvSpPr/>
      </dsp:nvSpPr>
      <dsp:spPr>
        <a:xfrm>
          <a:off x="4160490" y="0"/>
          <a:ext cx="1934765" cy="4064000"/>
        </a:xfrm>
        <a:prstGeom prst="roundRect">
          <a:avLst>
            <a:gd name="adj" fmla="val 1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lumMod val="10000"/>
                </a:schemeClr>
              </a:solidFill>
            </a:rPr>
            <a:t>Robust Security Network (RSN)</a:t>
          </a:r>
        </a:p>
      </dsp:txBody>
      <dsp:txXfrm>
        <a:off x="4160490" y="0"/>
        <a:ext cx="1934765" cy="1219200"/>
      </dsp:txXfrm>
    </dsp:sp>
    <dsp:sp modelId="{F5687745-87F0-504E-8701-F45E5CB37F06}">
      <dsp:nvSpPr>
        <dsp:cNvPr id="0" name=""/>
        <dsp:cNvSpPr/>
      </dsp:nvSpPr>
      <dsp:spPr>
        <a:xfrm>
          <a:off x="4353966" y="1220390"/>
          <a:ext cx="1547812" cy="122535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Final form of the 802.11i standard</a:t>
          </a:r>
        </a:p>
      </dsp:txBody>
      <dsp:txXfrm>
        <a:off x="4389855" y="1256279"/>
        <a:ext cx="1476034" cy="1153573"/>
      </dsp:txXfrm>
    </dsp:sp>
    <dsp:sp modelId="{E71E4501-18F3-8E4F-AD32-AA842572BA32}">
      <dsp:nvSpPr>
        <dsp:cNvPr id="0" name=""/>
        <dsp:cNvSpPr/>
      </dsp:nvSpPr>
      <dsp:spPr>
        <a:xfrm>
          <a:off x="4353966" y="2634257"/>
          <a:ext cx="1547812" cy="122535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Complex</a:t>
          </a:r>
        </a:p>
      </dsp:txBody>
      <dsp:txXfrm>
        <a:off x="4389855" y="2670146"/>
        <a:ext cx="1476034" cy="11535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257E4-D25E-9C4B-A3FE-B972D2F5048E}">
      <dsp:nvSpPr>
        <dsp:cNvPr id="0" name=""/>
        <dsp:cNvSpPr/>
      </dsp:nvSpPr>
      <dsp:spPr>
        <a:xfrm>
          <a:off x="5315366" y="3073937"/>
          <a:ext cx="91440" cy="572649"/>
        </a:xfrm>
        <a:custGeom>
          <a:avLst/>
          <a:gdLst/>
          <a:ahLst/>
          <a:cxnLst/>
          <a:rect l="0" t="0" r="0" b="0"/>
          <a:pathLst>
            <a:path>
              <a:moveTo>
                <a:pt x="45720" y="0"/>
              </a:moveTo>
              <a:lnTo>
                <a:pt x="45720" y="572649"/>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8B852A5-A3DF-064C-9AE2-CA2B981F2636}">
      <dsp:nvSpPr>
        <dsp:cNvPr id="0" name=""/>
        <dsp:cNvSpPr/>
      </dsp:nvSpPr>
      <dsp:spPr>
        <a:xfrm>
          <a:off x="4157811" y="1250974"/>
          <a:ext cx="1203275" cy="572649"/>
        </a:xfrm>
        <a:custGeom>
          <a:avLst/>
          <a:gdLst/>
          <a:ahLst/>
          <a:cxnLst/>
          <a:rect l="0" t="0" r="0" b="0"/>
          <a:pathLst>
            <a:path>
              <a:moveTo>
                <a:pt x="0" y="0"/>
              </a:moveTo>
              <a:lnTo>
                <a:pt x="0" y="390244"/>
              </a:lnTo>
              <a:lnTo>
                <a:pt x="1203275" y="390244"/>
              </a:lnTo>
              <a:lnTo>
                <a:pt x="1203275" y="572649"/>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329B00-C802-1D40-AF53-9BD2FB364919}">
      <dsp:nvSpPr>
        <dsp:cNvPr id="0" name=""/>
        <dsp:cNvSpPr/>
      </dsp:nvSpPr>
      <dsp:spPr>
        <a:xfrm>
          <a:off x="2908815" y="3073937"/>
          <a:ext cx="91440" cy="572649"/>
        </a:xfrm>
        <a:custGeom>
          <a:avLst/>
          <a:gdLst/>
          <a:ahLst/>
          <a:cxnLst/>
          <a:rect l="0" t="0" r="0" b="0"/>
          <a:pathLst>
            <a:path>
              <a:moveTo>
                <a:pt x="45720" y="0"/>
              </a:moveTo>
              <a:lnTo>
                <a:pt x="45720" y="572649"/>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AA92CD2-CDA8-F249-B04A-A368A28CEFFF}">
      <dsp:nvSpPr>
        <dsp:cNvPr id="0" name=""/>
        <dsp:cNvSpPr/>
      </dsp:nvSpPr>
      <dsp:spPr>
        <a:xfrm>
          <a:off x="2954535" y="1250974"/>
          <a:ext cx="1203275" cy="572649"/>
        </a:xfrm>
        <a:custGeom>
          <a:avLst/>
          <a:gdLst/>
          <a:ahLst/>
          <a:cxnLst/>
          <a:rect l="0" t="0" r="0" b="0"/>
          <a:pathLst>
            <a:path>
              <a:moveTo>
                <a:pt x="1203275" y="0"/>
              </a:moveTo>
              <a:lnTo>
                <a:pt x="1203275" y="390244"/>
              </a:lnTo>
              <a:lnTo>
                <a:pt x="0" y="390244"/>
              </a:lnTo>
              <a:lnTo>
                <a:pt x="0" y="572649"/>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6D44834-150A-4442-92AF-D76379D50428}">
      <dsp:nvSpPr>
        <dsp:cNvPr id="0" name=""/>
        <dsp:cNvSpPr/>
      </dsp:nvSpPr>
      <dsp:spPr>
        <a:xfrm>
          <a:off x="3173313" y="662"/>
          <a:ext cx="1968996" cy="1250312"/>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E4AD6F78-CF2B-6A4C-B959-119FC39680D4}">
      <dsp:nvSpPr>
        <dsp:cNvPr id="0" name=""/>
        <dsp:cNvSpPr/>
      </dsp:nvSpPr>
      <dsp:spPr>
        <a:xfrm>
          <a:off x="3392090" y="208500"/>
          <a:ext cx="1968996" cy="12503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2">
                  <a:lumMod val="10000"/>
                </a:schemeClr>
              </a:solidFill>
            </a:rPr>
            <a:t>802.1X uses: </a:t>
          </a:r>
          <a:endParaRPr lang="en-US" sz="1300" kern="1200" dirty="0"/>
        </a:p>
      </dsp:txBody>
      <dsp:txXfrm>
        <a:off x="3428710" y="245120"/>
        <a:ext cx="1895756" cy="1177072"/>
      </dsp:txXfrm>
    </dsp:sp>
    <dsp:sp modelId="{3DE346E7-E5E9-3848-8345-E22BD72083D5}">
      <dsp:nvSpPr>
        <dsp:cNvPr id="0" name=""/>
        <dsp:cNvSpPr/>
      </dsp:nvSpPr>
      <dsp:spPr>
        <a:xfrm>
          <a:off x="1970037" y="1823624"/>
          <a:ext cx="1968996" cy="1250312"/>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4D4FE9E4-46B3-5A4D-B077-3377C137FEE4}">
      <dsp:nvSpPr>
        <dsp:cNvPr id="0" name=""/>
        <dsp:cNvSpPr/>
      </dsp:nvSpPr>
      <dsp:spPr>
        <a:xfrm>
          <a:off x="2188815" y="2031462"/>
          <a:ext cx="1968996" cy="12503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2">
                  <a:lumMod val="10000"/>
                </a:schemeClr>
              </a:solidFill>
            </a:rPr>
            <a:t>Controlled ports</a:t>
          </a:r>
        </a:p>
      </dsp:txBody>
      <dsp:txXfrm>
        <a:off x="2225435" y="2068082"/>
        <a:ext cx="1895756" cy="1177072"/>
      </dsp:txXfrm>
    </dsp:sp>
    <dsp:sp modelId="{CD26F3F1-401A-D946-82F4-F19B2D40F47F}">
      <dsp:nvSpPr>
        <dsp:cNvPr id="0" name=""/>
        <dsp:cNvSpPr/>
      </dsp:nvSpPr>
      <dsp:spPr>
        <a:xfrm>
          <a:off x="1970037" y="3646586"/>
          <a:ext cx="1968996" cy="1250312"/>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8BF54B96-CBF6-A44D-9465-1C7752AE65AA}">
      <dsp:nvSpPr>
        <dsp:cNvPr id="0" name=""/>
        <dsp:cNvSpPr/>
      </dsp:nvSpPr>
      <dsp:spPr>
        <a:xfrm>
          <a:off x="2188815" y="3854425"/>
          <a:ext cx="1968996" cy="12503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2">
                  <a:lumMod val="10000"/>
                </a:schemeClr>
              </a:solidFill>
            </a:rPr>
            <a:t>Allows the exchange of PDUs between a supplicant and other systems on the LAN only if the current state of the supplicant authorizes such an exchange</a:t>
          </a:r>
        </a:p>
      </dsp:txBody>
      <dsp:txXfrm>
        <a:off x="2225435" y="3891045"/>
        <a:ext cx="1895756" cy="1177072"/>
      </dsp:txXfrm>
    </dsp:sp>
    <dsp:sp modelId="{84FB88AE-4308-354F-9C94-02CC6191CEB9}">
      <dsp:nvSpPr>
        <dsp:cNvPr id="0" name=""/>
        <dsp:cNvSpPr/>
      </dsp:nvSpPr>
      <dsp:spPr>
        <a:xfrm>
          <a:off x="4376588" y="1823624"/>
          <a:ext cx="1968996" cy="1250312"/>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A6AEBD0D-8A1C-4D4C-9BC1-2F1E08F85E25}">
      <dsp:nvSpPr>
        <dsp:cNvPr id="0" name=""/>
        <dsp:cNvSpPr/>
      </dsp:nvSpPr>
      <dsp:spPr>
        <a:xfrm>
          <a:off x="4595366" y="2031462"/>
          <a:ext cx="1968996" cy="12503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2">
                  <a:lumMod val="10000"/>
                </a:schemeClr>
              </a:solidFill>
            </a:rPr>
            <a:t>Uncontrolled ports</a:t>
          </a:r>
        </a:p>
      </dsp:txBody>
      <dsp:txXfrm>
        <a:off x="4631986" y="2068082"/>
        <a:ext cx="1895756" cy="1177072"/>
      </dsp:txXfrm>
    </dsp:sp>
    <dsp:sp modelId="{44273C9D-D767-5E4D-9736-BB898121DBF0}">
      <dsp:nvSpPr>
        <dsp:cNvPr id="0" name=""/>
        <dsp:cNvSpPr/>
      </dsp:nvSpPr>
      <dsp:spPr>
        <a:xfrm>
          <a:off x="4376588" y="3646586"/>
          <a:ext cx="1968996" cy="1250312"/>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F4C2144E-74DE-1948-BA01-27FFDE7663F5}">
      <dsp:nvSpPr>
        <dsp:cNvPr id="0" name=""/>
        <dsp:cNvSpPr/>
      </dsp:nvSpPr>
      <dsp:spPr>
        <a:xfrm>
          <a:off x="4595366" y="3854425"/>
          <a:ext cx="1968996" cy="12503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2">
                  <a:lumMod val="10000"/>
                </a:schemeClr>
              </a:solidFill>
            </a:rPr>
            <a:t>Allows the exchange of PDUs between the supplicant and the other AS, regardless of the authentication state of the supplicant</a:t>
          </a:r>
        </a:p>
      </dsp:txBody>
      <dsp:txXfrm>
        <a:off x="4631986" y="3891045"/>
        <a:ext cx="1895756" cy="117707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0.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0.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6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6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defRPr>
            </a:lvl1pPr>
          </a:lstStyle>
          <a:p>
            <a:pPr>
              <a:defRPr/>
            </a:pPr>
            <a:endParaRPr lang="en-US" dirty="0"/>
          </a:p>
        </p:txBody>
      </p:sp>
      <p:sp>
        <p:nvSpPr>
          <p:cNvPr id="8192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defRPr>
            </a:lvl1pPr>
          </a:lstStyle>
          <a:p>
            <a:pPr>
              <a:defRPr/>
            </a:pPr>
            <a:endParaRPr lang="en-US" dirty="0"/>
          </a:p>
        </p:txBody>
      </p:sp>
      <p:sp>
        <p:nvSpPr>
          <p:cNvPr id="8192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defRPr>
            </a:lvl1pPr>
          </a:lstStyle>
          <a:p>
            <a:pPr>
              <a:defRPr/>
            </a:pPr>
            <a:endParaRPr lang="en-US" dirty="0"/>
          </a:p>
        </p:txBody>
      </p:sp>
      <p:sp>
        <p:nvSpPr>
          <p:cNvPr id="8192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64C2EC6D-5249-C34B-B63B-202323D295D6}" type="slidenum">
              <a:rPr lang="en-US"/>
              <a:pPr>
                <a:defRPr/>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defRPr>
            </a:lvl1pPr>
          </a:lstStyle>
          <a:p>
            <a:pPr>
              <a:defRPr/>
            </a:pPr>
            <a:endParaRPr lang="en-US" dirty="0"/>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defRPr>
            </a:lvl1pPr>
          </a:lstStyle>
          <a:p>
            <a:pPr>
              <a:defRPr/>
            </a:pPr>
            <a:endParaRPr lang="en-US" dirty="0"/>
          </a:p>
        </p:txBody>
      </p:sp>
      <p:sp>
        <p:nvSpPr>
          <p:cNvPr id="14340"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defRPr>
            </a:lvl1pPr>
          </a:lstStyle>
          <a:p>
            <a:pPr>
              <a:defRPr/>
            </a:pPr>
            <a:endParaRPr lang="en-US" dirty="0"/>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A597342B-8AE1-B34D-BBA5-CCBFD7D5E8F6}" type="slidenum">
              <a:rPr lang="en-AU"/>
              <a:pPr>
                <a:defRPr/>
              </a:pPr>
              <a:t>‹#›</a:t>
            </a:fld>
            <a:endParaRPr lang="en-AU"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07"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en.wikipedia.org/wiki/Social_engineering_(computer_security)"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p:spPr>
        <p:txBody>
          <a:bodyPr/>
          <a:lstStyle/>
          <a:p>
            <a:fld id="{83797CDE-EF53-504B-BFCD-94AE144A17CE}" type="slidenum">
              <a:rPr lang="en-AU">
                <a:latin typeface="Arial" pitchFamily="-1" charset="0"/>
              </a:rPr>
              <a:pPr/>
              <a:t>1</a:t>
            </a:fld>
            <a:endParaRPr lang="en-AU" dirty="0">
              <a:latin typeface="Arial" pitchFamily="-1"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latin typeface="Arial" pitchFamily="-1" charset="0"/>
                <a:ea typeface="ＭＳ Ｐゴシック" pitchFamily="-1" charset="-128"/>
                <a:cs typeface="ＭＳ Ｐゴシック" pitchFamily="-1" charset="-128"/>
              </a:rPr>
              <a:t>Lecture slides</a:t>
            </a:r>
            <a:r>
              <a:rPr lang="en-US" baseline="0" dirty="0">
                <a:latin typeface="Arial" pitchFamily="-1" charset="0"/>
                <a:ea typeface="ＭＳ Ｐゴシック" pitchFamily="-1" charset="-128"/>
                <a:cs typeface="ＭＳ Ｐゴシック" pitchFamily="-1" charset="-128"/>
              </a:rPr>
              <a:t> prepared</a:t>
            </a:r>
            <a:r>
              <a:rPr lang="en-US" dirty="0">
                <a:latin typeface="Arial" pitchFamily="-1" charset="0"/>
                <a:ea typeface="ＭＳ Ｐゴシック" pitchFamily="-1" charset="-128"/>
                <a:cs typeface="ＭＳ Ｐゴシック" pitchFamily="-1" charset="-128"/>
              </a:rPr>
              <a:t> for “Network Security Essentials”, 5/e, by William Stallings, </a:t>
            </a:r>
            <a:r>
              <a:rPr lang="en-US" dirty="0">
                <a:latin typeface="Arial" pitchFamily="-84" charset="0"/>
                <a:ea typeface="ＭＳ Ｐゴシック" pitchFamily="-84" charset="-128"/>
                <a:cs typeface="ＭＳ Ｐゴシック" pitchFamily="-84" charset="-128"/>
              </a:rPr>
              <a:t>Chapter 7 – “</a:t>
            </a:r>
            <a:r>
              <a:rPr lang="en-AU" dirty="0">
                <a:latin typeface="Arial" pitchFamily="-84" charset="0"/>
                <a:ea typeface="ＭＳ Ｐゴシック" pitchFamily="-84" charset="-128"/>
                <a:cs typeface="ＭＳ Ｐゴシック" pitchFamily="-84" charset="-128"/>
              </a:rPr>
              <a:t>Wireless</a:t>
            </a:r>
            <a:r>
              <a:rPr lang="en-AU" baseline="0" dirty="0">
                <a:latin typeface="Arial" pitchFamily="-84" charset="0"/>
                <a:ea typeface="ＭＳ Ｐゴシック" pitchFamily="-84" charset="-128"/>
                <a:cs typeface="ＭＳ Ｐゴシック" pitchFamily="-84" charset="-128"/>
              </a:rPr>
              <a:t> Network Security</a:t>
            </a:r>
            <a:r>
              <a:rPr lang="en-US" dirty="0">
                <a:latin typeface="Arial" pitchFamily="-84" charset="0"/>
                <a:ea typeface="ＭＳ Ｐゴシック" pitchFamily="-84" charset="-128"/>
                <a:cs typeface="ＭＳ Ｐゴシック" pitchFamily="-84" charset="-128"/>
              </a:rPr>
              <a:t>”.</a:t>
            </a:r>
            <a:endParaRPr lang="en-AU" dirty="0">
              <a:latin typeface="Arial" pitchFamily="-84" charset="0"/>
              <a:ea typeface="ＭＳ Ｐゴシック" pitchFamily="-84" charset="-128"/>
              <a:cs typeface="ＭＳ Ｐゴシック" pitchFamily="-84" charset="-128"/>
            </a:endParaRPr>
          </a:p>
          <a:p>
            <a:pPr eaLnBrk="1" hangingPunct="1"/>
            <a:endParaRPr lang="en-AU" dirty="0">
              <a:latin typeface="Arial" pitchFamily="-1" charset="0"/>
              <a:ea typeface="ＭＳ Ｐゴシック" pitchFamily="-1" charset="-128"/>
              <a:cs typeface="ＭＳ Ｐゴシック" pitchFamily="-1" charset="-128"/>
            </a:endParaRPr>
          </a:p>
          <a:p>
            <a:pPr eaLnBrk="1" hangingPunct="1"/>
            <a:endParaRPr lang="en-US" dirty="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1" kern="1200" baseline="0" dirty="0">
                <a:solidFill>
                  <a:schemeClr val="tx1"/>
                </a:solidFill>
                <a:latin typeface="Arial" charset="0"/>
                <a:ea typeface="ＭＳ Ｐゴシック" pitchFamily="-107" charset="-128"/>
                <a:cs typeface="ＭＳ Ｐゴシック" pitchFamily="-107" charset="-128"/>
              </a:rPr>
              <a:t>[</a:t>
            </a:r>
            <a:r>
              <a:rPr lang="en-US" sz="1200" b="0" kern="1200" baseline="0" dirty="0">
                <a:solidFill>
                  <a:schemeClr val="tx1"/>
                </a:solidFill>
                <a:latin typeface="Arial" charset="0"/>
                <a:ea typeface="ＭＳ Ｐゴシック" pitchFamily="-107" charset="-128"/>
                <a:cs typeface="ＭＳ Ｐゴシック" pitchFamily="-107" charset="-128"/>
              </a:rPr>
              <a:t>CHOI08] recommends the following techniques for</a:t>
            </a:r>
          </a:p>
          <a:p>
            <a:r>
              <a:rPr lang="en-US" sz="1200" b="0" kern="1200" baseline="0" dirty="0">
                <a:solidFill>
                  <a:schemeClr val="tx1"/>
                </a:solidFill>
                <a:latin typeface="Arial" charset="0"/>
                <a:ea typeface="ＭＳ Ｐゴシック" pitchFamily="-107" charset="-128"/>
                <a:cs typeface="ＭＳ Ｐゴシック" pitchFamily="-107" charset="-128"/>
              </a:rPr>
              <a:t>wireless network security:</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1. Use encryption. Wireless routers are typically equipped with built-in encryption</a:t>
            </a:r>
          </a:p>
          <a:p>
            <a:r>
              <a:rPr lang="en-US" sz="1200" b="0" kern="1200" baseline="0" dirty="0">
                <a:solidFill>
                  <a:schemeClr val="tx1"/>
                </a:solidFill>
                <a:latin typeface="Arial" charset="0"/>
                <a:ea typeface="ＭＳ Ｐゴシック" pitchFamily="-107" charset="-128"/>
                <a:cs typeface="ＭＳ Ｐゴシック" pitchFamily="-107" charset="-128"/>
              </a:rPr>
              <a:t>mechanisms for router-to-router traffic.</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2. Use antivirus and antispyware software, and a firewall. These facilities should</a:t>
            </a:r>
          </a:p>
          <a:p>
            <a:r>
              <a:rPr lang="en-US" sz="1200" b="0" kern="1200" baseline="0" dirty="0">
                <a:solidFill>
                  <a:schemeClr val="tx1"/>
                </a:solidFill>
                <a:latin typeface="Arial" charset="0"/>
                <a:ea typeface="ＭＳ Ｐゴシック" pitchFamily="-107" charset="-128"/>
                <a:cs typeface="ＭＳ Ｐゴシック" pitchFamily="-107" charset="-128"/>
              </a:rPr>
              <a:t>be enabled on all wireless network endpoints.</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3. Turn off identifier broadcasting. Wireless routers are typically configured to</a:t>
            </a:r>
          </a:p>
          <a:p>
            <a:r>
              <a:rPr lang="en-US" sz="1200" b="0" kern="1200" baseline="0" dirty="0">
                <a:solidFill>
                  <a:schemeClr val="tx1"/>
                </a:solidFill>
                <a:latin typeface="Arial" charset="0"/>
                <a:ea typeface="ＭＳ Ｐゴシック" pitchFamily="-107" charset="-128"/>
                <a:cs typeface="ＭＳ Ｐゴシック" pitchFamily="-107" charset="-128"/>
              </a:rPr>
              <a:t>broadcast an identifying signal so that any device within range can learn of the</a:t>
            </a:r>
          </a:p>
          <a:p>
            <a:r>
              <a:rPr lang="en-US" sz="1200" b="0" kern="1200" baseline="0" dirty="0">
                <a:solidFill>
                  <a:schemeClr val="tx1"/>
                </a:solidFill>
                <a:latin typeface="Arial" charset="0"/>
                <a:ea typeface="ＭＳ Ｐゴシック" pitchFamily="-107" charset="-128"/>
                <a:cs typeface="ＭＳ Ｐゴシック" pitchFamily="-107" charset="-128"/>
              </a:rPr>
              <a:t>router’s existence. If a network is configured so that authorized devices know</a:t>
            </a:r>
          </a:p>
          <a:p>
            <a:r>
              <a:rPr lang="en-US" sz="1200" b="0" kern="1200" baseline="0" dirty="0">
                <a:solidFill>
                  <a:schemeClr val="tx1"/>
                </a:solidFill>
                <a:latin typeface="Arial" charset="0"/>
                <a:ea typeface="ＭＳ Ｐゴシック" pitchFamily="-107" charset="-128"/>
                <a:cs typeface="ＭＳ Ｐゴシック" pitchFamily="-107" charset="-128"/>
              </a:rPr>
              <a:t>the identity of routers, this capability can be disabled, so as to thwart attackers.</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4. Change the identifier on your router from the default. Again, this measure</a:t>
            </a:r>
          </a:p>
          <a:p>
            <a:r>
              <a:rPr lang="en-US" sz="1200" b="0" kern="1200" baseline="0" dirty="0">
                <a:solidFill>
                  <a:schemeClr val="tx1"/>
                </a:solidFill>
                <a:latin typeface="Arial" charset="0"/>
                <a:ea typeface="ＭＳ Ｐゴシック" pitchFamily="-107" charset="-128"/>
                <a:cs typeface="ＭＳ Ｐゴシック" pitchFamily="-107" charset="-128"/>
              </a:rPr>
              <a:t>thwarts attackers who will attempt to gain access to a wireless network using</a:t>
            </a:r>
          </a:p>
          <a:p>
            <a:r>
              <a:rPr lang="en-US" sz="1200" b="0" kern="1200" baseline="0" dirty="0">
                <a:solidFill>
                  <a:schemeClr val="tx1"/>
                </a:solidFill>
                <a:latin typeface="Arial" charset="0"/>
                <a:ea typeface="ＭＳ Ｐゴシック" pitchFamily="-107" charset="-128"/>
                <a:cs typeface="ＭＳ Ｐゴシック" pitchFamily="-107" charset="-128"/>
              </a:rPr>
              <a:t>default router identifiers.</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5. Change your router’s pre-set password for administration. This is another prudent</a:t>
            </a:r>
          </a:p>
          <a:p>
            <a:r>
              <a:rPr lang="en-US" sz="1200" b="0" kern="1200" baseline="0" dirty="0">
                <a:solidFill>
                  <a:schemeClr val="tx1"/>
                </a:solidFill>
                <a:latin typeface="Arial" charset="0"/>
                <a:ea typeface="ＭＳ Ｐゴシック" pitchFamily="-107" charset="-128"/>
                <a:cs typeface="ＭＳ Ｐゴシック" pitchFamily="-107" charset="-128"/>
              </a:rPr>
              <a:t>step.</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6. Allow only specific computers to access your wireless network. A router can</a:t>
            </a:r>
          </a:p>
          <a:p>
            <a:r>
              <a:rPr lang="en-US" sz="1200" b="0" kern="1200" baseline="0" dirty="0">
                <a:solidFill>
                  <a:schemeClr val="tx1"/>
                </a:solidFill>
                <a:latin typeface="Arial" charset="0"/>
                <a:ea typeface="ＭＳ Ｐゴシック" pitchFamily="-107" charset="-128"/>
                <a:cs typeface="ＭＳ Ｐゴシック" pitchFamily="-107" charset="-128"/>
              </a:rPr>
              <a:t>be configured to only communicate with approved MAC addresses. Of course,</a:t>
            </a:r>
          </a:p>
          <a:p>
            <a:r>
              <a:rPr lang="en-US" sz="1200" b="0" kern="1200" baseline="0" dirty="0">
                <a:solidFill>
                  <a:schemeClr val="tx1"/>
                </a:solidFill>
                <a:latin typeface="Arial" charset="0"/>
                <a:ea typeface="ＭＳ Ｐゴシック" pitchFamily="-107" charset="-128"/>
                <a:cs typeface="ＭＳ Ｐゴシック" pitchFamily="-107" charset="-128"/>
              </a:rPr>
              <a:t>MAC addresses can be spoofed, so this is just one element of a security strategy.</a:t>
            </a:r>
            <a:endParaRPr lang="en-US" b="0"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10</a:t>
            </a:fld>
            <a:endParaRPr lang="en-AU"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p:cNvSpPr>
          <p:nvPr>
            <p:ph type="sldImg"/>
          </p:nvPr>
        </p:nvSpPr>
        <p:spPr>
          <a:ln/>
        </p:spPr>
      </p:sp>
      <p:sp>
        <p:nvSpPr>
          <p:cNvPr id="47107"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Payload Data, Padding, Pad Length, and Next Header fields are encrypted by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ESP service. If the algorithm used to encrypt the payload requires cryptographic</a:t>
            </a:r>
          </a:p>
          <a:p>
            <a:r>
              <a:rPr lang="en-US" sz="1200" kern="1200" baseline="0" dirty="0">
                <a:solidFill>
                  <a:schemeClr val="tx1"/>
                </a:solidFill>
                <a:latin typeface="Arial" pitchFamily="-107" charset="0"/>
                <a:ea typeface="ＭＳ Ｐゴシック" pitchFamily="-107" charset="-128"/>
                <a:cs typeface="ＭＳ Ｐゴシック" pitchFamily="-107" charset="-128"/>
              </a:rPr>
              <a:t>synchronization data, such as an initialization vector (IV), then these data may be</a:t>
            </a:r>
          </a:p>
          <a:p>
            <a:r>
              <a:rPr lang="en-US" sz="1200" kern="1200" baseline="0" dirty="0">
                <a:solidFill>
                  <a:schemeClr val="tx1"/>
                </a:solidFill>
                <a:latin typeface="Arial" pitchFamily="-107" charset="0"/>
                <a:ea typeface="ＭＳ Ｐゴシック" pitchFamily="-107" charset="-128"/>
                <a:cs typeface="ＭＳ Ｐゴシック" pitchFamily="-107" charset="-128"/>
              </a:rPr>
              <a:t>carried explicitly at the beginning of the Payload Data field. If included, an IV is</a:t>
            </a:r>
          </a:p>
          <a:p>
            <a:r>
              <a:rPr lang="en-US" sz="1200" kern="1200" baseline="0" dirty="0">
                <a:solidFill>
                  <a:schemeClr val="tx1"/>
                </a:solidFill>
                <a:latin typeface="Arial" pitchFamily="-107" charset="0"/>
                <a:ea typeface="ＭＳ Ｐゴシック" pitchFamily="-107" charset="-128"/>
                <a:cs typeface="ＭＳ Ｐゴシック" pitchFamily="-107" charset="-128"/>
              </a:rPr>
              <a:t>usually not encrypted, although it is often referred to as being part of the ciphertext.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ICV field is optional. It is present only if the integrity service is selected</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is provided by either a separate integrity algorithm or a combined mode algorithm</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uses an ICV. The ICV is computed after the encryption is performed.</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order of processing facilitates rapid detection and rejection of replayed or</a:t>
            </a:r>
          </a:p>
          <a:p>
            <a:r>
              <a:rPr lang="en-US" sz="1200" kern="1200" baseline="0" dirty="0">
                <a:solidFill>
                  <a:schemeClr val="tx1"/>
                </a:solidFill>
                <a:latin typeface="Arial" pitchFamily="-107" charset="0"/>
                <a:ea typeface="ＭＳ Ｐゴシック" pitchFamily="-107" charset="-128"/>
                <a:cs typeface="ＭＳ Ｐゴシック" pitchFamily="-107" charset="-128"/>
              </a:rPr>
              <a:t>bogus packets by the receiver prior to decrypting the packet, hence potentially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reducing the impact of denial of service (DoS) attacks. It also allows for the possibility</a:t>
            </a:r>
          </a:p>
          <a:p>
            <a:r>
              <a:rPr lang="en-US" sz="1200" kern="1200" baseline="0" dirty="0">
                <a:solidFill>
                  <a:schemeClr val="tx1"/>
                </a:solidFill>
                <a:latin typeface="Arial" pitchFamily="-107" charset="0"/>
                <a:ea typeface="ＭＳ Ｐゴシック" pitchFamily="-107" charset="-128"/>
                <a:cs typeface="ＭＳ Ｐゴシック" pitchFamily="-107" charset="-128"/>
              </a:rPr>
              <a:t>of parallel processing of packets at the receiver that is decryption can take</a:t>
            </a:r>
          </a:p>
          <a:p>
            <a:r>
              <a:rPr lang="en-US" sz="1200" kern="1200" baseline="0" dirty="0">
                <a:solidFill>
                  <a:schemeClr val="tx1"/>
                </a:solidFill>
                <a:latin typeface="Arial" pitchFamily="-107" charset="0"/>
                <a:ea typeface="ＭＳ Ｐゴシック" pitchFamily="-107" charset="-128"/>
                <a:cs typeface="ＭＳ Ｐゴシック" pitchFamily="-107" charset="-128"/>
              </a:rPr>
              <a:t>place in parallel with integrity checking. Note that because the ICV is not protected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encryption, a keyed integrity algorithm must be employed to compute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ICV.</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Padding field serves several purposes: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If an encryption algorithm requires the plaintext to be a multiple of some</a:t>
            </a:r>
          </a:p>
          <a:p>
            <a:r>
              <a:rPr lang="en-US" sz="1200" kern="1200" baseline="0" dirty="0">
                <a:solidFill>
                  <a:schemeClr val="tx1"/>
                </a:solidFill>
                <a:latin typeface="Arial" pitchFamily="-107" charset="0"/>
                <a:ea typeface="ＭＳ Ｐゴシック" pitchFamily="-107" charset="-128"/>
                <a:cs typeface="ＭＳ Ｐゴシック" pitchFamily="-107" charset="-128"/>
              </a:rPr>
              <a:t>number of bytes (e.g., the multiple of a single block for a block cipher),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Padding field is used to expand the plaintext (consisting of the Payload Data,</a:t>
            </a:r>
          </a:p>
          <a:p>
            <a:r>
              <a:rPr lang="en-US" sz="1200" kern="1200" baseline="0" dirty="0">
                <a:solidFill>
                  <a:schemeClr val="tx1"/>
                </a:solidFill>
                <a:latin typeface="Arial" pitchFamily="-107" charset="0"/>
                <a:ea typeface="ＭＳ Ｐゴシック" pitchFamily="-107" charset="-128"/>
                <a:cs typeface="ＭＳ Ｐゴシック" pitchFamily="-107" charset="-128"/>
              </a:rPr>
              <a:t>Padding, Pad Length, and Next Header fields) to the required length.</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ESP format requires that the Pad Length and Next Header fields be right</a:t>
            </a:r>
          </a:p>
          <a:p>
            <a:r>
              <a:rPr lang="en-US" sz="1200" kern="1200" baseline="0" dirty="0">
                <a:solidFill>
                  <a:schemeClr val="tx1"/>
                </a:solidFill>
                <a:latin typeface="Arial" pitchFamily="-107" charset="0"/>
                <a:ea typeface="ＭＳ Ｐゴシック" pitchFamily="-107" charset="-128"/>
                <a:cs typeface="ＭＳ Ｐゴシック" pitchFamily="-107" charset="-128"/>
              </a:rPr>
              <a:t>aligned within a 32-bit word. Equivalently, the ciphertext must be an integer</a:t>
            </a:r>
          </a:p>
          <a:p>
            <a:r>
              <a:rPr lang="en-US" sz="1200" kern="1200" baseline="0" dirty="0">
                <a:solidFill>
                  <a:schemeClr val="tx1"/>
                </a:solidFill>
                <a:latin typeface="Arial" pitchFamily="-107" charset="0"/>
                <a:ea typeface="ＭＳ Ｐゴシック" pitchFamily="-107" charset="-128"/>
                <a:cs typeface="ＭＳ Ｐゴシック" pitchFamily="-107" charset="-128"/>
              </a:rPr>
              <a:t>multiple of 32 bits. The Padding field is used to assure this alignment.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Additional padding may be added to provide partial traffic-flow confidentiality</a:t>
            </a:r>
          </a:p>
          <a:p>
            <a:r>
              <a:rPr lang="en-US" sz="1200" kern="1200" baseline="0" dirty="0">
                <a:solidFill>
                  <a:schemeClr val="tx1"/>
                </a:solidFill>
                <a:latin typeface="Arial" pitchFamily="-107" charset="0"/>
                <a:ea typeface="ＭＳ Ｐゴシック" pitchFamily="-107" charset="-128"/>
                <a:cs typeface="ＭＳ Ｐゴシック" pitchFamily="-107" charset="-128"/>
              </a:rPr>
              <a:t>by concealing the actual length of the payload.</a:t>
            </a:r>
            <a:endParaRPr lang="en-US" dirty="0">
              <a:latin typeface="Arial" pitchFamily="-1" charset="0"/>
              <a:ea typeface="ＭＳ Ｐゴシック" pitchFamily="-1" charset="-128"/>
              <a:cs typeface="ＭＳ Ｐゴシック" pitchFamily="-1" charset="-128"/>
            </a:endParaRPr>
          </a:p>
        </p:txBody>
      </p:sp>
      <p:sp>
        <p:nvSpPr>
          <p:cNvPr id="47108" name="Slide Number Placeholder 3"/>
          <p:cNvSpPr>
            <a:spLocks noGrp="1"/>
          </p:cNvSpPr>
          <p:nvPr>
            <p:ph type="sldNum" sz="quarter" idx="5"/>
          </p:nvPr>
        </p:nvSpPr>
        <p:spPr>
          <a:noFill/>
        </p:spPr>
        <p:txBody>
          <a:bodyPr/>
          <a:lstStyle/>
          <a:p>
            <a:fld id="{9CF7561E-C14A-B448-B1BF-B9CD1DE8BED5}" type="slidenum">
              <a:rPr lang="en-AU" smtClean="0">
                <a:latin typeface="Arial" pitchFamily="-1" charset="0"/>
              </a:rPr>
              <a:pPr/>
              <a:t>100</a:t>
            </a:fld>
            <a:endParaRPr lang="en-AU" dirty="0">
              <a:latin typeface="Arial" pitchFamily="-1" charset="0"/>
            </a:endParaRPr>
          </a:p>
        </p:txBody>
      </p:sp>
    </p:spTree>
    <p:extLst>
      <p:ext uri="{BB962C8B-B14F-4D97-AF65-F5344CB8AC3E}">
        <p14:creationId xmlns:p14="http://schemas.microsoft.com/office/powerpoint/2010/main" val="52474983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p:cNvSpPr>
          <p:nvPr>
            <p:ph type="sldImg"/>
          </p:nvPr>
        </p:nvSpPr>
        <p:spPr>
          <a:ln/>
        </p:spPr>
      </p:sp>
      <p:sp>
        <p:nvSpPr>
          <p:cNvPr id="49155" name="Notes Placeholder 2"/>
          <p:cNvSpPr>
            <a:spLocks noGrp="1"/>
          </p:cNvSpPr>
          <p:nvPr>
            <p:ph type="body" idx="1"/>
          </p:nvPr>
        </p:nvSpPr>
        <p:spPr>
          <a:noFill/>
          <a:ln/>
        </p:spPr>
        <p:txBody>
          <a:bodyPr/>
          <a:lstStyle/>
          <a:p>
            <a:r>
              <a:rPr lang="en-US" sz="1200" b="0" kern="1200" baseline="0" dirty="0">
                <a:solidFill>
                  <a:schemeClr val="tx1"/>
                </a:solidFill>
                <a:latin typeface="Arial" pitchFamily="-107" charset="0"/>
                <a:ea typeface="ＭＳ Ｐゴシック" pitchFamily="-107" charset="-128"/>
                <a:cs typeface="ＭＳ Ｐゴシック" pitchFamily="-107" charset="-128"/>
              </a:rPr>
              <a:t> A replay attack  is one in which an attacker obtains a copy of an authenticated</a:t>
            </a:r>
          </a:p>
          <a:p>
            <a:r>
              <a:rPr lang="en-US" sz="1200" b="0" kern="1200" baseline="0" dirty="0">
                <a:solidFill>
                  <a:schemeClr val="tx1"/>
                </a:solidFill>
                <a:latin typeface="Arial" pitchFamily="-107" charset="0"/>
                <a:ea typeface="ＭＳ Ｐゴシック" pitchFamily="-107" charset="-128"/>
                <a:cs typeface="ＭＳ Ｐゴシック" pitchFamily="-107" charset="-128"/>
              </a:rPr>
              <a:t>packet and later transmits it to the intended destination. The receipt of duplicate,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authenticated IP packets may disrupt service in some way or may have some other</a:t>
            </a:r>
          </a:p>
          <a:p>
            <a:r>
              <a:rPr lang="en-US" sz="1200" b="0" kern="1200" baseline="0" dirty="0">
                <a:solidFill>
                  <a:schemeClr val="tx1"/>
                </a:solidFill>
                <a:latin typeface="Arial" pitchFamily="-107" charset="0"/>
                <a:ea typeface="ＭＳ Ｐゴシック" pitchFamily="-107" charset="-128"/>
                <a:cs typeface="ＭＳ Ｐゴシック" pitchFamily="-107" charset="-128"/>
              </a:rPr>
              <a:t>undesired consequence. The Sequence Number field is designed to thwart such attacks.</a:t>
            </a:r>
          </a:p>
          <a:p>
            <a:r>
              <a:rPr lang="en-US" sz="1200" b="0" kern="1200" baseline="0" dirty="0">
                <a:solidFill>
                  <a:schemeClr val="tx1"/>
                </a:solidFill>
                <a:latin typeface="Arial" pitchFamily="-107" charset="0"/>
                <a:ea typeface="ＭＳ Ｐゴシック" pitchFamily="-107" charset="-128"/>
                <a:cs typeface="ＭＳ Ｐゴシック" pitchFamily="-107" charset="-128"/>
              </a:rPr>
              <a:t> First, we discuss sequence number generation by the sender, and then we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look at how it is processed by the recipient.</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 When a new SA is established, the sender  initializes a sequence number</a:t>
            </a:r>
          </a:p>
          <a:p>
            <a:r>
              <a:rPr lang="en-US" sz="1200" b="0" kern="1200" baseline="0" dirty="0">
                <a:solidFill>
                  <a:schemeClr val="tx1"/>
                </a:solidFill>
                <a:latin typeface="Arial" pitchFamily="-107" charset="0"/>
                <a:ea typeface="ＭＳ Ｐゴシック" pitchFamily="-107" charset="-128"/>
                <a:cs typeface="ＭＳ Ｐゴシック" pitchFamily="-107" charset="-128"/>
              </a:rPr>
              <a:t>counter to 0. Each time that a packet is sent on this SA, the sender increments the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counter and places the value in the Sequence Number field. Thus, the first value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to be used is 1. If anti-replay is enabled (the default), the sender must not allow</a:t>
            </a:r>
          </a:p>
          <a:p>
            <a:r>
              <a:rPr lang="en-US" sz="1200" b="0" kern="1200" baseline="0" dirty="0">
                <a:solidFill>
                  <a:schemeClr val="tx1"/>
                </a:solidFill>
                <a:latin typeface="Arial" pitchFamily="-107" charset="0"/>
                <a:ea typeface="ＭＳ Ｐゴシック" pitchFamily="-107" charset="-128"/>
                <a:cs typeface="ＭＳ Ｐゴシック" pitchFamily="-107" charset="-128"/>
              </a:rPr>
              <a:t>the sequence number to cycle past 2</a:t>
            </a:r>
            <a:r>
              <a:rPr lang="en-US" sz="1200" b="0" kern="1200" baseline="30000" dirty="0">
                <a:solidFill>
                  <a:schemeClr val="tx1"/>
                </a:solidFill>
                <a:latin typeface="Arial" pitchFamily="-107" charset="0"/>
                <a:ea typeface="ＭＳ Ｐゴシック" pitchFamily="-107" charset="-128"/>
                <a:cs typeface="ＭＳ Ｐゴシック" pitchFamily="-107" charset="-128"/>
              </a:rPr>
              <a:t>32</a:t>
            </a:r>
            <a:r>
              <a:rPr lang="en-US" sz="1200" b="0" kern="1200" baseline="0" dirty="0">
                <a:solidFill>
                  <a:schemeClr val="tx1"/>
                </a:solidFill>
                <a:latin typeface="Arial" pitchFamily="-107" charset="0"/>
                <a:ea typeface="ＭＳ Ｐゴシック" pitchFamily="-107" charset="-128"/>
                <a:cs typeface="ＭＳ Ｐゴシック" pitchFamily="-107" charset="-128"/>
              </a:rPr>
              <a:t> -  1 back to zero. Otherwise, there would</a:t>
            </a:r>
          </a:p>
          <a:p>
            <a:r>
              <a:rPr lang="en-US" sz="1200" b="0" kern="1200" baseline="0" dirty="0">
                <a:solidFill>
                  <a:schemeClr val="tx1"/>
                </a:solidFill>
                <a:latin typeface="Arial" pitchFamily="-107" charset="0"/>
                <a:ea typeface="ＭＳ Ｐゴシック" pitchFamily="-107" charset="-128"/>
                <a:cs typeface="ＭＳ Ｐゴシック" pitchFamily="-107" charset="-128"/>
              </a:rPr>
              <a:t>be multiple valid packets with the same sequence number. If the limit of 2</a:t>
            </a:r>
            <a:r>
              <a:rPr lang="en-US" sz="1200" b="0" kern="1200" baseline="30000" dirty="0">
                <a:solidFill>
                  <a:schemeClr val="tx1"/>
                </a:solidFill>
                <a:latin typeface="Arial" pitchFamily="-107" charset="0"/>
                <a:ea typeface="ＭＳ Ｐゴシック" pitchFamily="-107" charset="-128"/>
                <a:cs typeface="ＭＳ Ｐゴシック" pitchFamily="-107" charset="-128"/>
              </a:rPr>
              <a:t>32</a:t>
            </a:r>
            <a:r>
              <a:rPr lang="en-US" sz="1200" b="0" kern="1200" baseline="0" dirty="0">
                <a:solidFill>
                  <a:schemeClr val="tx1"/>
                </a:solidFill>
                <a:latin typeface="Arial" pitchFamily="-107" charset="0"/>
                <a:ea typeface="ＭＳ Ｐゴシック" pitchFamily="-107" charset="-128"/>
                <a:cs typeface="ＭＳ Ｐゴシック" pitchFamily="-107" charset="-128"/>
              </a:rPr>
              <a:t> -  1</a:t>
            </a:r>
          </a:p>
          <a:p>
            <a:r>
              <a:rPr lang="en-US" sz="1200" b="0" kern="1200" baseline="0" dirty="0">
                <a:solidFill>
                  <a:schemeClr val="tx1"/>
                </a:solidFill>
                <a:latin typeface="Arial" pitchFamily="-107" charset="0"/>
                <a:ea typeface="ＭＳ Ｐゴシック" pitchFamily="-107" charset="-128"/>
                <a:cs typeface="ＭＳ Ｐゴシック" pitchFamily="-107" charset="-128"/>
              </a:rPr>
              <a:t>is reached, the sender should terminate this SA and negotiate a new SA with a</a:t>
            </a:r>
          </a:p>
          <a:p>
            <a:r>
              <a:rPr lang="en-US" sz="1200" b="0" kern="1200" baseline="0" dirty="0">
                <a:solidFill>
                  <a:schemeClr val="tx1"/>
                </a:solidFill>
                <a:latin typeface="Arial" pitchFamily="-107" charset="0"/>
                <a:ea typeface="ＭＳ Ｐゴシック" pitchFamily="-107" charset="-128"/>
                <a:cs typeface="ＭＳ Ｐゴシック" pitchFamily="-107" charset="-128"/>
              </a:rPr>
              <a:t>new key.</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Because IP is a connectionless, unreliable service, the protocol does not</a:t>
            </a:r>
          </a:p>
          <a:p>
            <a:r>
              <a:rPr lang="en-US" sz="1200" b="0" kern="1200" baseline="0" dirty="0">
                <a:solidFill>
                  <a:schemeClr val="tx1"/>
                </a:solidFill>
                <a:latin typeface="Arial" pitchFamily="-107" charset="0"/>
                <a:ea typeface="ＭＳ Ｐゴシック" pitchFamily="-107" charset="-128"/>
                <a:cs typeface="ＭＳ Ｐゴシック" pitchFamily="-107" charset="-128"/>
              </a:rPr>
              <a:t>guarantee that packets will be delivered in order and does not guarantee that all</a:t>
            </a:r>
          </a:p>
          <a:p>
            <a:r>
              <a:rPr lang="en-US" sz="1200" b="0" kern="1200" baseline="0" dirty="0">
                <a:solidFill>
                  <a:schemeClr val="tx1"/>
                </a:solidFill>
                <a:latin typeface="Arial" pitchFamily="-107" charset="0"/>
                <a:ea typeface="ＭＳ Ｐゴシック" pitchFamily="-107" charset="-128"/>
                <a:cs typeface="ＭＳ Ｐゴシック" pitchFamily="-107" charset="-128"/>
              </a:rPr>
              <a:t>packets will be delivered. Therefore, the IPsec authentication document dictates</a:t>
            </a:r>
          </a:p>
          <a:p>
            <a:r>
              <a:rPr lang="en-US" sz="1200" b="0" kern="1200" baseline="0" dirty="0">
                <a:solidFill>
                  <a:schemeClr val="tx1"/>
                </a:solidFill>
                <a:latin typeface="Arial" pitchFamily="-107" charset="0"/>
                <a:ea typeface="ＭＳ Ｐゴシック" pitchFamily="-107" charset="-128"/>
                <a:cs typeface="ＭＳ Ｐゴシック" pitchFamily="-107" charset="-128"/>
              </a:rPr>
              <a:t>that the receiver  should implement a window of size W , with a default of W =  64.</a:t>
            </a:r>
          </a:p>
          <a:p>
            <a:r>
              <a:rPr lang="en-US" sz="1200" b="0" kern="1200" baseline="0" dirty="0">
                <a:solidFill>
                  <a:schemeClr val="tx1"/>
                </a:solidFill>
                <a:latin typeface="Arial" pitchFamily="-107" charset="0"/>
                <a:ea typeface="ＭＳ Ｐゴシック" pitchFamily="-107" charset="-128"/>
                <a:cs typeface="ＭＳ Ｐゴシック" pitchFamily="-107" charset="-128"/>
              </a:rPr>
              <a:t>The right edge of the window represents the highest sequence number, N , so far</a:t>
            </a:r>
          </a:p>
          <a:p>
            <a:r>
              <a:rPr lang="en-US" sz="1200" b="0" kern="1200" baseline="0" dirty="0">
                <a:solidFill>
                  <a:schemeClr val="tx1"/>
                </a:solidFill>
                <a:latin typeface="Arial" pitchFamily="-107" charset="0"/>
                <a:ea typeface="ＭＳ Ｐゴシック" pitchFamily="-107" charset="-128"/>
                <a:cs typeface="ＭＳ Ｐゴシック" pitchFamily="-107" charset="-128"/>
              </a:rPr>
              <a:t>received for a valid packet. For any packet with a sequence number in the range from</a:t>
            </a:r>
          </a:p>
          <a:p>
            <a:r>
              <a:rPr lang="en-US" sz="1200" b="0" kern="1200" baseline="0" dirty="0">
                <a:solidFill>
                  <a:schemeClr val="tx1"/>
                </a:solidFill>
                <a:latin typeface="Arial" pitchFamily="-107" charset="0"/>
                <a:ea typeface="ＭＳ Ｐゴシック" pitchFamily="-107" charset="-128"/>
                <a:cs typeface="ＭＳ Ｐゴシック" pitchFamily="-107" charset="-128"/>
              </a:rPr>
              <a:t>N - W +  1 to N  that has been correctly received (i.e., properly authenticated),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corresponding slot in the window is marked (Figure 9.6). Inbound processing proceeds</a:t>
            </a:r>
          </a:p>
          <a:p>
            <a:r>
              <a:rPr lang="en-US" sz="1200" kern="1200" baseline="0" dirty="0">
                <a:solidFill>
                  <a:schemeClr val="tx1"/>
                </a:solidFill>
                <a:latin typeface="Arial" pitchFamily="-107" charset="0"/>
                <a:ea typeface="ＭＳ Ｐゴシック" pitchFamily="-107" charset="-128"/>
                <a:cs typeface="ＭＳ Ｐゴシック" pitchFamily="-107" charset="-128"/>
              </a:rPr>
              <a:t>as follows when a packet is received: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If the received packet falls within the window and is new, the MAC is checked.</a:t>
            </a:r>
          </a:p>
          <a:p>
            <a:r>
              <a:rPr lang="en-US" sz="1200" kern="1200" baseline="0" dirty="0">
                <a:solidFill>
                  <a:schemeClr val="tx1"/>
                </a:solidFill>
                <a:latin typeface="Arial" pitchFamily="-107" charset="0"/>
                <a:ea typeface="ＭＳ Ｐゴシック" pitchFamily="-107" charset="-128"/>
                <a:cs typeface="ＭＳ Ｐゴシック" pitchFamily="-107" charset="-128"/>
              </a:rPr>
              <a:t>If the packet is authenticated, the corresponding slot in the window is marked.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If the received packet is to the right of the window and is new, the MAC is</a:t>
            </a:r>
          </a:p>
          <a:p>
            <a:r>
              <a:rPr lang="en-US" sz="1200" kern="1200" baseline="0" dirty="0">
                <a:solidFill>
                  <a:schemeClr val="tx1"/>
                </a:solidFill>
                <a:latin typeface="Arial" pitchFamily="-107" charset="0"/>
                <a:ea typeface="ＭＳ Ｐゴシック" pitchFamily="-107" charset="-128"/>
                <a:cs typeface="ＭＳ Ｐゴシック" pitchFamily="-107" charset="-128"/>
              </a:rPr>
              <a:t>checked. If the packet is authenticated, the window is advanced so that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sequence number is the right edge of the window, and the corresponding slot</a:t>
            </a:r>
          </a:p>
          <a:p>
            <a:r>
              <a:rPr lang="en-US" sz="1200" kern="1200" baseline="0" dirty="0">
                <a:solidFill>
                  <a:schemeClr val="tx1"/>
                </a:solidFill>
                <a:latin typeface="Arial" pitchFamily="-107" charset="0"/>
                <a:ea typeface="ＭＳ Ｐゴシック" pitchFamily="-107" charset="-128"/>
                <a:cs typeface="ＭＳ Ｐゴシック" pitchFamily="-107" charset="-128"/>
              </a:rPr>
              <a:t>in the window is marked.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If the received packet is to the left of the window or if authentication fails,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packet is discarded; this is an auditable event.</a:t>
            </a:r>
            <a:endParaRPr lang="en-US" dirty="0">
              <a:latin typeface="Arial" pitchFamily="-1" charset="0"/>
              <a:ea typeface="ＭＳ Ｐゴシック" pitchFamily="-1" charset="-128"/>
              <a:cs typeface="ＭＳ Ｐゴシック" pitchFamily="-1" charset="-128"/>
            </a:endParaRPr>
          </a:p>
        </p:txBody>
      </p:sp>
      <p:sp>
        <p:nvSpPr>
          <p:cNvPr id="49156" name="Slide Number Placeholder 3"/>
          <p:cNvSpPr>
            <a:spLocks noGrp="1"/>
          </p:cNvSpPr>
          <p:nvPr>
            <p:ph type="sldNum" sz="quarter" idx="5"/>
          </p:nvPr>
        </p:nvSpPr>
        <p:spPr>
          <a:noFill/>
        </p:spPr>
        <p:txBody>
          <a:bodyPr/>
          <a:lstStyle/>
          <a:p>
            <a:fld id="{6F1B9AD8-8B8D-7249-B811-EB0907319711}" type="slidenum">
              <a:rPr lang="en-AU" smtClean="0">
                <a:latin typeface="Arial" pitchFamily="-1" charset="0"/>
              </a:rPr>
              <a:pPr/>
              <a:t>101</a:t>
            </a:fld>
            <a:endParaRPr lang="en-AU" dirty="0">
              <a:latin typeface="Arial" pitchFamily="-1" charset="0"/>
            </a:endParaRPr>
          </a:p>
        </p:txBody>
      </p:sp>
    </p:spTree>
    <p:extLst>
      <p:ext uri="{BB962C8B-B14F-4D97-AF65-F5344CB8AC3E}">
        <p14:creationId xmlns:p14="http://schemas.microsoft.com/office/powerpoint/2010/main" val="30749781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Figure 9.7 shows two ways in which the IPsec ESP service can be used. In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upper part of the figure, encryption (and optionally authentication) is provided directly</a:t>
            </a:r>
          </a:p>
          <a:p>
            <a:r>
              <a:rPr lang="en-US" sz="1200" kern="1200" baseline="0" dirty="0">
                <a:solidFill>
                  <a:schemeClr val="tx1"/>
                </a:solidFill>
                <a:latin typeface="Arial" pitchFamily="-107" charset="0"/>
                <a:ea typeface="ＭＳ Ｐゴシック" pitchFamily="-107" charset="-128"/>
                <a:cs typeface="ＭＳ Ｐゴシック" pitchFamily="-107" charset="-128"/>
              </a:rPr>
              <a:t>between two hosts. Figure 20.7b shows how tunnel mode operation can be</a:t>
            </a:r>
          </a:p>
          <a:p>
            <a:r>
              <a:rPr lang="en-US" sz="1200" kern="1200" baseline="0" dirty="0">
                <a:solidFill>
                  <a:schemeClr val="tx1"/>
                </a:solidFill>
                <a:latin typeface="Arial" pitchFamily="-107" charset="0"/>
                <a:ea typeface="ＭＳ Ｐゴシック" pitchFamily="-107" charset="-128"/>
                <a:cs typeface="ＭＳ Ｐゴシック" pitchFamily="-107" charset="-128"/>
              </a:rPr>
              <a:t>used to set up a virtual private network . In this example, an organization has four</a:t>
            </a:r>
          </a:p>
          <a:p>
            <a:r>
              <a:rPr lang="en-US" sz="1200" kern="1200" baseline="0" dirty="0">
                <a:solidFill>
                  <a:schemeClr val="tx1"/>
                </a:solidFill>
                <a:latin typeface="Arial" pitchFamily="-107" charset="0"/>
                <a:ea typeface="ＭＳ Ｐゴシック" pitchFamily="-107" charset="-128"/>
                <a:cs typeface="ＭＳ Ｐゴシック" pitchFamily="-107" charset="-128"/>
              </a:rPr>
              <a:t>private networks interconnected across the Internet. Hosts on the internal networks</a:t>
            </a:r>
          </a:p>
          <a:p>
            <a:r>
              <a:rPr lang="en-US" sz="1200" kern="1200" baseline="0" dirty="0">
                <a:solidFill>
                  <a:schemeClr val="tx1"/>
                </a:solidFill>
                <a:latin typeface="Arial" pitchFamily="-107" charset="0"/>
                <a:ea typeface="ＭＳ Ｐゴシック" pitchFamily="-107" charset="-128"/>
                <a:cs typeface="ＭＳ Ｐゴシック" pitchFamily="-107" charset="-128"/>
              </a:rPr>
              <a:t>use the Internet for transport of data but do not interact with other Internet-based</a:t>
            </a:r>
          </a:p>
          <a:p>
            <a:r>
              <a:rPr lang="en-US" sz="1200" kern="1200" baseline="0" dirty="0">
                <a:solidFill>
                  <a:schemeClr val="tx1"/>
                </a:solidFill>
                <a:latin typeface="Arial" pitchFamily="-107" charset="0"/>
                <a:ea typeface="ＭＳ Ｐゴシック" pitchFamily="-107" charset="-128"/>
                <a:cs typeface="ＭＳ Ｐゴシック" pitchFamily="-107" charset="-128"/>
              </a:rPr>
              <a:t>hosts. By terminating the tunnels at the security gateway to each internal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configuration allows the hosts to avoid implementing the security capability.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former technique is supported by a transport mode SA, while the latter technique</a:t>
            </a:r>
          </a:p>
          <a:p>
            <a:r>
              <a:rPr lang="en-US" sz="1200" kern="1200" baseline="0" dirty="0">
                <a:solidFill>
                  <a:schemeClr val="tx1"/>
                </a:solidFill>
                <a:latin typeface="Arial" pitchFamily="-107" charset="0"/>
                <a:ea typeface="ＭＳ Ｐゴシック" pitchFamily="-107" charset="-128"/>
                <a:cs typeface="ＭＳ Ｐゴシック" pitchFamily="-107" charset="-128"/>
              </a:rPr>
              <a:t>uses a tunnel mode SA.</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In this section, we look at the scope of ESP for the two modes. The considerations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are somewhat different for IPv4 and IPv6. We use the packet formats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Figure 9.8a as a starting point.</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pPr>
                <a:defRPr/>
              </a:pPr>
              <a:t>102</a:t>
            </a:fld>
            <a:endParaRPr lang="en-AU" dirty="0"/>
          </a:p>
        </p:txBody>
      </p:sp>
    </p:spTree>
    <p:extLst>
      <p:ext uri="{BB962C8B-B14F-4D97-AF65-F5344CB8AC3E}">
        <p14:creationId xmlns:p14="http://schemas.microsoft.com/office/powerpoint/2010/main" val="40012965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Transport mode ESP is used to encrypt and optionally authenticate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data carried by IP (e.g., a TCP segment), as shown in Figure 9.8b.</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this mode using IPv4, the ESP header is inserted into the IP packet immediately</a:t>
            </a:r>
          </a:p>
          <a:p>
            <a:r>
              <a:rPr lang="en-US" sz="1200" kern="1200" baseline="0" dirty="0">
                <a:solidFill>
                  <a:schemeClr val="tx1"/>
                </a:solidFill>
                <a:latin typeface="Arial" pitchFamily="-107" charset="0"/>
                <a:ea typeface="ＭＳ Ｐゴシック" pitchFamily="-107" charset="-128"/>
                <a:cs typeface="ＭＳ Ｐゴシック" pitchFamily="-107" charset="-128"/>
              </a:rPr>
              <a:t>prior to the transport-layer header (e.g., TCP, UDP, ICMP), and an ESP</a:t>
            </a:r>
          </a:p>
          <a:p>
            <a:r>
              <a:rPr lang="en-US" sz="1200" kern="1200" baseline="0" dirty="0">
                <a:solidFill>
                  <a:schemeClr val="tx1"/>
                </a:solidFill>
                <a:latin typeface="Arial" pitchFamily="-107" charset="0"/>
                <a:ea typeface="ＭＳ Ｐゴシック" pitchFamily="-107" charset="-128"/>
                <a:cs typeface="ＭＳ Ｐゴシック" pitchFamily="-107" charset="-128"/>
              </a:rPr>
              <a:t> trailer (Padding, Pad Length, and Next Header fields) is placed after the IP packet.</a:t>
            </a:r>
          </a:p>
          <a:p>
            <a:r>
              <a:rPr lang="en-US" sz="1200" kern="1200" baseline="0" dirty="0">
                <a:solidFill>
                  <a:schemeClr val="tx1"/>
                </a:solidFill>
                <a:latin typeface="Arial" pitchFamily="-107" charset="0"/>
                <a:ea typeface="ＭＳ Ｐゴシック" pitchFamily="-107" charset="-128"/>
                <a:cs typeface="ＭＳ Ｐゴシック" pitchFamily="-107" charset="-128"/>
              </a:rPr>
              <a:t>If authentication is selected, the ESP Authentication Data field is added after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ESP trailer. The entire transport-level segment plus the ESP trailer are encrypted.</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Authentication covers all of the ciphertext plus the ESP header.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In the context of IPv6, ESP is viewed as an end-to-end payload; that is, it is</a:t>
            </a:r>
          </a:p>
          <a:p>
            <a:r>
              <a:rPr lang="en-US" sz="1200" kern="1200" baseline="0" dirty="0">
                <a:solidFill>
                  <a:schemeClr val="tx1"/>
                </a:solidFill>
                <a:latin typeface="Arial" pitchFamily="-107" charset="0"/>
                <a:ea typeface="ＭＳ Ｐゴシック" pitchFamily="-107" charset="-128"/>
                <a:cs typeface="ＭＳ Ｐゴシック" pitchFamily="-107" charset="-128"/>
              </a:rPr>
              <a:t>not examined or processed by intermediate routers. Therefore, the ESP header appears</a:t>
            </a:r>
          </a:p>
          <a:p>
            <a:r>
              <a:rPr lang="en-US" sz="1200" kern="1200" baseline="0" dirty="0">
                <a:solidFill>
                  <a:schemeClr val="tx1"/>
                </a:solidFill>
                <a:latin typeface="Arial" pitchFamily="-107" charset="0"/>
                <a:ea typeface="ＭＳ Ｐゴシック" pitchFamily="-107" charset="-128"/>
                <a:cs typeface="ＭＳ Ｐゴシック" pitchFamily="-107" charset="-128"/>
              </a:rPr>
              <a:t>after the IPv6 base header and the hop-by-hop, routing, and fragment extension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headers. The destination options extension header could appear before or after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ESP header, depending on the semantics desired. For IPv6, encryption covers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entire transport-level segment plus the ESP trailer plus the destination options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extension header if it occurs after the ESP header. Again, authentication covers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ciphertext plus the ESP header.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Transport mode operation may be summarized as follows.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At the source, the block of data consisting of the ESP trailer plus the entire</a:t>
            </a:r>
          </a:p>
          <a:p>
            <a:r>
              <a:rPr lang="en-US" sz="1200" kern="1200" baseline="0" dirty="0">
                <a:solidFill>
                  <a:schemeClr val="tx1"/>
                </a:solidFill>
                <a:latin typeface="Arial" pitchFamily="-107" charset="0"/>
                <a:ea typeface="ＭＳ Ｐゴシック" pitchFamily="-107" charset="-128"/>
                <a:cs typeface="ＭＳ Ｐゴシック" pitchFamily="-107" charset="-128"/>
              </a:rPr>
              <a:t>transport-layer segment is encrypted and the plaintext of this block is replaced</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its ciphertext to form the IP packet for transmission. Authentication is</a:t>
            </a:r>
          </a:p>
          <a:p>
            <a:r>
              <a:rPr lang="en-US" sz="1200" kern="1200" baseline="0" dirty="0">
                <a:solidFill>
                  <a:schemeClr val="tx1"/>
                </a:solidFill>
                <a:latin typeface="Arial" pitchFamily="-107" charset="0"/>
                <a:ea typeface="ＭＳ Ｐゴシック" pitchFamily="-107" charset="-128"/>
                <a:cs typeface="ＭＳ Ｐゴシック" pitchFamily="-107" charset="-128"/>
              </a:rPr>
              <a:t>added if this option is selected.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The packet is then routed to the destination. Each intermediate router needs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examine and process the IP header plus any plaintext IP extension headers</a:t>
            </a:r>
          </a:p>
          <a:p>
            <a:r>
              <a:rPr lang="en-US" sz="1200" kern="1200" baseline="0" dirty="0">
                <a:solidFill>
                  <a:schemeClr val="tx1"/>
                </a:solidFill>
                <a:latin typeface="Arial" pitchFamily="-107" charset="0"/>
                <a:ea typeface="ＭＳ Ｐゴシック" pitchFamily="-107" charset="-128"/>
                <a:cs typeface="ＭＳ Ｐゴシック" pitchFamily="-107" charset="-128"/>
              </a:rPr>
              <a:t>but does not need to examine the ciphertext.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The destination node examines and processes the IP header plus any plaintext</a:t>
            </a:r>
          </a:p>
          <a:p>
            <a:r>
              <a:rPr lang="en-US" sz="1200" kern="1200" baseline="0" dirty="0">
                <a:solidFill>
                  <a:schemeClr val="tx1"/>
                </a:solidFill>
                <a:latin typeface="Arial" pitchFamily="-107" charset="0"/>
                <a:ea typeface="ＭＳ Ｐゴシック" pitchFamily="-107" charset="-128"/>
                <a:cs typeface="ＭＳ Ｐゴシック" pitchFamily="-107" charset="-128"/>
              </a:rPr>
              <a:t>IP extension headers. Then, on the basis of the SPI in the ESP header,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destination node decrypts the remainder of the packet to recover the plaintext</a:t>
            </a:r>
          </a:p>
          <a:p>
            <a:r>
              <a:rPr lang="en-US" sz="1200" kern="1200" baseline="0" dirty="0">
                <a:solidFill>
                  <a:schemeClr val="tx1"/>
                </a:solidFill>
                <a:latin typeface="Arial" pitchFamily="-107" charset="0"/>
                <a:ea typeface="ＭＳ Ｐゴシック" pitchFamily="-107" charset="-128"/>
                <a:cs typeface="ＭＳ Ｐゴシック" pitchFamily="-107" charset="-128"/>
              </a:rPr>
              <a:t>transport-layer segment.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Transport mode operation provides confidentiality for any application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uses it, thus avoiding the need to implement confidentiality in every individual application.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One drawback to this mode is that it is possible to do traffic analysis 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transmitted packets.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Tunnel mode ESP is used to encrypt an entire IP packet</a:t>
            </a:r>
          </a:p>
          <a:p>
            <a:r>
              <a:rPr lang="en-US" sz="1200" kern="1200" baseline="0" dirty="0">
                <a:solidFill>
                  <a:schemeClr val="tx1"/>
                </a:solidFill>
                <a:latin typeface="Arial" pitchFamily="-107" charset="0"/>
                <a:ea typeface="ＭＳ Ｐゴシック" pitchFamily="-107" charset="-128"/>
                <a:cs typeface="ＭＳ Ｐゴシック" pitchFamily="-107" charset="-128"/>
              </a:rPr>
              <a:t>(Figure 9.8c). For this mode, the ESP header is prefixed to the packet and then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packet plus the ESP trailer is encrypted. This method can be used to counter traffic</a:t>
            </a:r>
          </a:p>
          <a:p>
            <a:r>
              <a:rPr lang="en-US" sz="1200" kern="1200" baseline="0" dirty="0">
                <a:solidFill>
                  <a:schemeClr val="tx1"/>
                </a:solidFill>
                <a:latin typeface="Arial" pitchFamily="-107" charset="0"/>
                <a:ea typeface="ＭＳ Ｐゴシック" pitchFamily="-107" charset="-128"/>
                <a:cs typeface="ＭＳ Ｐゴシック" pitchFamily="-107" charset="-128"/>
              </a:rPr>
              <a:t>analysis.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Because the IP header contains the destination address and possibly source</a:t>
            </a:r>
          </a:p>
          <a:p>
            <a:r>
              <a:rPr lang="en-US" sz="1200" kern="1200" baseline="0" dirty="0">
                <a:solidFill>
                  <a:schemeClr val="tx1"/>
                </a:solidFill>
                <a:latin typeface="Arial" pitchFamily="-107" charset="0"/>
                <a:ea typeface="ＭＳ Ｐゴシック" pitchFamily="-107" charset="-128"/>
                <a:cs typeface="ＭＳ Ｐゴシック" pitchFamily="-107" charset="-128"/>
              </a:rPr>
              <a:t>routing directives and hop-by-hop option information, it is not possible simply to</a:t>
            </a:r>
          </a:p>
          <a:p>
            <a:r>
              <a:rPr lang="en-US" sz="1200" kern="1200" baseline="0" dirty="0">
                <a:solidFill>
                  <a:schemeClr val="tx1"/>
                </a:solidFill>
                <a:latin typeface="Arial" pitchFamily="-107" charset="0"/>
                <a:ea typeface="ＭＳ Ｐゴシック" pitchFamily="-107" charset="-128"/>
                <a:cs typeface="ＭＳ Ｐゴシック" pitchFamily="-107" charset="-128"/>
              </a:rPr>
              <a:t>transmit the encrypted IP packet prefixed by the ESP header. Intermediate routers</a:t>
            </a:r>
          </a:p>
          <a:p>
            <a:r>
              <a:rPr lang="en-US" sz="1200" kern="1200" baseline="0" dirty="0">
                <a:solidFill>
                  <a:schemeClr val="tx1"/>
                </a:solidFill>
                <a:latin typeface="Arial" pitchFamily="-107" charset="0"/>
                <a:ea typeface="ＭＳ Ｐゴシック" pitchFamily="-107" charset="-128"/>
                <a:cs typeface="ＭＳ Ｐゴシック" pitchFamily="-107" charset="-128"/>
              </a:rPr>
              <a:t>would be unable to process such a packet. Therefore, it is necessary to encapsulate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entire block (ESP header plus ciphertext plus Authentication Data, if present)</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a new IP header that will contain sufficient information for routing but not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traffic analysis.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Whereas the transport mode is suitable for protecting connections between</a:t>
            </a:r>
          </a:p>
          <a:p>
            <a:r>
              <a:rPr lang="en-US" sz="1200" kern="1200" baseline="0" dirty="0">
                <a:solidFill>
                  <a:schemeClr val="tx1"/>
                </a:solidFill>
                <a:latin typeface="Arial" pitchFamily="-107" charset="0"/>
                <a:ea typeface="ＭＳ Ｐゴシック" pitchFamily="-107" charset="-128"/>
                <a:cs typeface="ＭＳ Ｐゴシック" pitchFamily="-107" charset="-128"/>
              </a:rPr>
              <a:t>hosts that support the ESP feature, the tunnel mode is useful in a configuration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includes a firewall or other sort of security gateway that protects a trusted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from external networks. In this latter case, encryption occurs only between an external</a:t>
            </a:r>
          </a:p>
          <a:p>
            <a:r>
              <a:rPr lang="en-US" sz="1200" kern="1200" baseline="0" dirty="0">
                <a:solidFill>
                  <a:schemeClr val="tx1"/>
                </a:solidFill>
                <a:latin typeface="Arial" pitchFamily="-107" charset="0"/>
                <a:ea typeface="ＭＳ Ｐゴシック" pitchFamily="-107" charset="-128"/>
                <a:cs typeface="ＭＳ Ｐゴシック" pitchFamily="-107" charset="-128"/>
              </a:rPr>
              <a:t>host and the security gateway or between two security gateways. This relieves</a:t>
            </a:r>
          </a:p>
          <a:p>
            <a:r>
              <a:rPr lang="en-US" sz="1200" kern="1200" baseline="0" dirty="0">
                <a:solidFill>
                  <a:schemeClr val="tx1"/>
                </a:solidFill>
                <a:latin typeface="Arial" pitchFamily="-107" charset="0"/>
                <a:ea typeface="ＭＳ Ｐゴシック" pitchFamily="-107" charset="-128"/>
                <a:cs typeface="ＭＳ Ｐゴシック" pitchFamily="-107" charset="-128"/>
              </a:rPr>
              <a:t>hosts on the internal network of the processing burden of encryption and simplifies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key distribution task by reducing the number of needed keys. Further, it thwarts</a:t>
            </a:r>
          </a:p>
          <a:p>
            <a:r>
              <a:rPr lang="en-US" sz="1200" kern="1200" baseline="0" dirty="0">
                <a:solidFill>
                  <a:schemeClr val="tx1"/>
                </a:solidFill>
                <a:latin typeface="Arial" pitchFamily="-107" charset="0"/>
                <a:ea typeface="ＭＳ Ｐゴシック" pitchFamily="-107" charset="-128"/>
                <a:cs typeface="ＭＳ Ｐゴシック" pitchFamily="-107" charset="-128"/>
              </a:rPr>
              <a:t>traffic analysis based on ultimate destination.</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pPr>
                <a:defRPr/>
              </a:pPr>
              <a:t>103</a:t>
            </a:fld>
            <a:endParaRPr lang="en-AU" dirty="0"/>
          </a:p>
        </p:txBody>
      </p:sp>
    </p:spTree>
    <p:extLst>
      <p:ext uri="{BB962C8B-B14F-4D97-AF65-F5344CB8AC3E}">
        <p14:creationId xmlns:p14="http://schemas.microsoft.com/office/powerpoint/2010/main" val="212110994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Figure 9.9 shows the protocol architecture for the two modes.</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pPr>
                <a:defRPr/>
              </a:pPr>
              <a:t>104</a:t>
            </a:fld>
            <a:endParaRPr lang="en-AU" dirty="0"/>
          </a:p>
        </p:txBody>
      </p:sp>
    </p:spTree>
    <p:extLst>
      <p:ext uri="{BB962C8B-B14F-4D97-AF65-F5344CB8AC3E}">
        <p14:creationId xmlns:p14="http://schemas.microsoft.com/office/powerpoint/2010/main" val="10907791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1684E92-C6B9-1940-8237-A67E0725601E}" type="slidenum">
              <a:rPr lang="en-AU">
                <a:latin typeface="Arial" pitchFamily="-1" charset="0"/>
              </a:rPr>
              <a:pPr/>
              <a:t>105</a:t>
            </a:fld>
            <a:endParaRPr lang="en-AU" dirty="0">
              <a:latin typeface="Arial" pitchFamily="-1"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An individual SA can implement either the AH or ESP protocol but not both.</a:t>
            </a:r>
          </a:p>
          <a:p>
            <a:r>
              <a:rPr lang="en-US" sz="1200" kern="1200" baseline="0" dirty="0">
                <a:solidFill>
                  <a:schemeClr val="tx1"/>
                </a:solidFill>
                <a:latin typeface="Arial" pitchFamily="-107" charset="0"/>
                <a:ea typeface="ＭＳ Ｐゴシック" pitchFamily="-107" charset="-128"/>
                <a:cs typeface="ＭＳ Ｐゴシック" pitchFamily="-107" charset="-128"/>
              </a:rPr>
              <a:t>Sometimes a particular traffic flow will call for the services provided by both AH</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ESP. Further, a particular traffic flow may require IPsec services between</a:t>
            </a:r>
          </a:p>
          <a:p>
            <a:r>
              <a:rPr lang="en-US" sz="1200" kern="1200" baseline="0" dirty="0">
                <a:solidFill>
                  <a:schemeClr val="tx1"/>
                </a:solidFill>
                <a:latin typeface="Arial" pitchFamily="-107" charset="0"/>
                <a:ea typeface="ＭＳ Ｐゴシック" pitchFamily="-107" charset="-128"/>
                <a:cs typeface="ＭＳ Ｐゴシック" pitchFamily="-107" charset="-128"/>
              </a:rPr>
              <a:t>hosts and, for that same flow, separate services between security gateways, such as</a:t>
            </a:r>
          </a:p>
          <a:p>
            <a:r>
              <a:rPr lang="en-US" sz="1200" kern="1200" baseline="0" dirty="0">
                <a:solidFill>
                  <a:schemeClr val="tx1"/>
                </a:solidFill>
                <a:latin typeface="Arial" pitchFamily="-107" charset="0"/>
                <a:ea typeface="ＭＳ Ｐゴシック" pitchFamily="-107" charset="-128"/>
                <a:cs typeface="ＭＳ Ｐゴシック" pitchFamily="-107" charset="-128"/>
              </a:rPr>
              <a:t> firewalls. In all of these cases, multiple SAs must be employed for the same traffic</a:t>
            </a:r>
          </a:p>
          <a:p>
            <a:r>
              <a:rPr lang="en-US" sz="1200" kern="1200" baseline="0" dirty="0">
                <a:solidFill>
                  <a:schemeClr val="tx1"/>
                </a:solidFill>
                <a:latin typeface="Arial" pitchFamily="-107" charset="0"/>
                <a:ea typeface="ＭＳ Ｐゴシック" pitchFamily="-107" charset="-128"/>
                <a:cs typeface="ＭＳ Ｐゴシック" pitchFamily="-107" charset="-128"/>
              </a:rPr>
              <a:t>flow to achieve the desired IPsec services. The term security association bundle  refers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a sequence of SAs through which traffic must be processed to provide a desired</a:t>
            </a:r>
          </a:p>
          <a:p>
            <a:r>
              <a:rPr lang="en-US" sz="1200" kern="1200" baseline="0" dirty="0">
                <a:solidFill>
                  <a:schemeClr val="tx1"/>
                </a:solidFill>
                <a:latin typeface="Arial" pitchFamily="-107" charset="0"/>
                <a:ea typeface="ＭＳ Ｐゴシック" pitchFamily="-107" charset="-128"/>
                <a:cs typeface="ＭＳ Ｐゴシック" pitchFamily="-107" charset="-128"/>
              </a:rPr>
              <a:t>set of IPsec services. The SAs in a bundle may terminate at different endpoints</a:t>
            </a:r>
          </a:p>
          <a:p>
            <a:r>
              <a:rPr lang="en-US" sz="1200" kern="1200" baseline="0" dirty="0">
                <a:solidFill>
                  <a:schemeClr val="tx1"/>
                </a:solidFill>
                <a:latin typeface="Arial" pitchFamily="-107" charset="0"/>
                <a:ea typeface="ＭＳ Ｐゴシック" pitchFamily="-107" charset="-128"/>
                <a:cs typeface="ＭＳ Ｐゴシック" pitchFamily="-107" charset="-128"/>
              </a:rPr>
              <a:t>or at the same endpoints.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Security associations may be combined into bundles in two ways: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Transport adjacency:  Refers to applying more than one security protocol to</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same IP packet without invoking tunneling. This approach to combining</a:t>
            </a:r>
          </a:p>
          <a:p>
            <a:r>
              <a:rPr lang="en-US" sz="1200" kern="1200" baseline="0" dirty="0">
                <a:solidFill>
                  <a:schemeClr val="tx1"/>
                </a:solidFill>
                <a:latin typeface="Arial" pitchFamily="-107" charset="0"/>
                <a:ea typeface="ＭＳ Ｐゴシック" pitchFamily="-107" charset="-128"/>
                <a:cs typeface="ＭＳ Ｐゴシック" pitchFamily="-107" charset="-128"/>
              </a:rPr>
              <a:t>AH and ESP allows for only one level of combination; further nesting yields</a:t>
            </a:r>
          </a:p>
          <a:p>
            <a:r>
              <a:rPr lang="en-US" sz="1200" kern="1200" baseline="0" dirty="0">
                <a:solidFill>
                  <a:schemeClr val="tx1"/>
                </a:solidFill>
                <a:latin typeface="Arial" pitchFamily="-107" charset="0"/>
                <a:ea typeface="ＭＳ Ｐゴシック" pitchFamily="-107" charset="-128"/>
                <a:cs typeface="ＭＳ Ｐゴシック" pitchFamily="-107" charset="-128"/>
              </a:rPr>
              <a:t>no added benefit since the processing is performed at one IPsec instance: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(ultimate) destination.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Iterated tunneling:  Refers to the application of multiple layers of security protocols</a:t>
            </a:r>
          </a:p>
          <a:p>
            <a:r>
              <a:rPr lang="en-US" sz="1200" kern="1200" baseline="0" dirty="0">
                <a:solidFill>
                  <a:schemeClr val="tx1"/>
                </a:solidFill>
                <a:latin typeface="Arial" pitchFamily="-107" charset="0"/>
                <a:ea typeface="ＭＳ Ｐゴシック" pitchFamily="-107" charset="-128"/>
                <a:cs typeface="ＭＳ Ｐゴシック" pitchFamily="-107" charset="-128"/>
              </a:rPr>
              <a:t>effected through IP tunneling. This approach allows for multiple levels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nesting, since each tunnel can originate or terminate at a different IPsec site</a:t>
            </a:r>
          </a:p>
          <a:p>
            <a:r>
              <a:rPr lang="en-US" sz="1200" kern="1200" baseline="0" dirty="0">
                <a:solidFill>
                  <a:schemeClr val="tx1"/>
                </a:solidFill>
                <a:latin typeface="Arial" pitchFamily="-107" charset="0"/>
                <a:ea typeface="ＭＳ Ｐゴシック" pitchFamily="-107" charset="-128"/>
                <a:cs typeface="ＭＳ Ｐゴシック" pitchFamily="-107" charset="-128"/>
              </a:rPr>
              <a:t>along the path.</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two approaches can be combined, for example, by having a transport SA between</a:t>
            </a:r>
          </a:p>
          <a:p>
            <a:r>
              <a:rPr lang="en-US" sz="1200" kern="1200" baseline="0" dirty="0">
                <a:solidFill>
                  <a:schemeClr val="tx1"/>
                </a:solidFill>
                <a:latin typeface="Arial" pitchFamily="-107" charset="0"/>
                <a:ea typeface="ＭＳ Ｐゴシック" pitchFamily="-107" charset="-128"/>
                <a:cs typeface="ＭＳ Ｐゴシック" pitchFamily="-107" charset="-128"/>
              </a:rPr>
              <a:t>hosts travel part of the way through a tunnel SA between security gateways.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One interesting issue that arises when considering SA bundles is the order in</a:t>
            </a:r>
          </a:p>
          <a:p>
            <a:r>
              <a:rPr lang="en-US" sz="1200" kern="1200" baseline="0" dirty="0">
                <a:solidFill>
                  <a:schemeClr val="tx1"/>
                </a:solidFill>
                <a:latin typeface="Arial" pitchFamily="-107" charset="0"/>
                <a:ea typeface="ＭＳ Ｐゴシック" pitchFamily="-107" charset="-128"/>
                <a:cs typeface="ＭＳ Ｐゴシック" pitchFamily="-107" charset="-128"/>
              </a:rPr>
              <a:t>which authentication and encryption may be applied between a given pair of endpoints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the ways of doing so.</a:t>
            </a:r>
            <a:endParaRPr lang="en-US"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24961258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Encryption and authentication can be combined in order to transmit an IP packet</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has both confidentiality and authentication between hosts. We look at several</a:t>
            </a:r>
          </a:p>
          <a:p>
            <a:r>
              <a:rPr lang="en-US" sz="1200" kern="1200" baseline="0" dirty="0">
                <a:solidFill>
                  <a:schemeClr val="tx1"/>
                </a:solidFill>
                <a:latin typeface="Arial" pitchFamily="-107" charset="0"/>
                <a:ea typeface="ＭＳ Ｐゴシック" pitchFamily="-107" charset="-128"/>
                <a:cs typeface="ＭＳ Ｐゴシック" pitchFamily="-107" charset="-128"/>
              </a:rPr>
              <a:t>approaches.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This approach is illustrated in Figure 9.8.</a:t>
            </a:r>
          </a:p>
          <a:p>
            <a:r>
              <a:rPr lang="en-US" sz="1200" kern="1200" baseline="0" dirty="0">
                <a:solidFill>
                  <a:schemeClr val="tx1"/>
                </a:solidFill>
                <a:latin typeface="Arial" pitchFamily="-107" charset="0"/>
                <a:ea typeface="ＭＳ Ｐゴシック" pitchFamily="-107" charset="-128"/>
                <a:cs typeface="ＭＳ Ｐゴシック" pitchFamily="-107" charset="-128"/>
              </a:rPr>
              <a:t>In this approach, the user first applies ESP to the data to be protected and then</a:t>
            </a:r>
          </a:p>
          <a:p>
            <a:r>
              <a:rPr lang="en-US" sz="1200" kern="1200" baseline="0" dirty="0">
                <a:solidFill>
                  <a:schemeClr val="tx1"/>
                </a:solidFill>
                <a:latin typeface="Arial" pitchFamily="-107" charset="0"/>
                <a:ea typeface="ＭＳ Ｐゴシック" pitchFamily="-107" charset="-128"/>
                <a:cs typeface="ＭＳ Ｐゴシック" pitchFamily="-107" charset="-128"/>
              </a:rPr>
              <a:t>appends the authentication data field. There are actually two subcases: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Transport mode ESP:  Authentication and encryption apply to the IP payload</a:t>
            </a:r>
          </a:p>
          <a:p>
            <a:r>
              <a:rPr lang="en-US" sz="1200" kern="1200" baseline="0" dirty="0">
                <a:solidFill>
                  <a:schemeClr val="tx1"/>
                </a:solidFill>
                <a:latin typeface="Arial" pitchFamily="-107" charset="0"/>
                <a:ea typeface="ＭＳ Ｐゴシック" pitchFamily="-107" charset="-128"/>
                <a:cs typeface="ＭＳ Ｐゴシック" pitchFamily="-107" charset="-128"/>
              </a:rPr>
              <a:t>delivered to the host, but the IP header is not protected.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Tunnel mode ESP:  Authentication applies to the entire IP packet delivered</a:t>
            </a:r>
          </a:p>
          <a:p>
            <a:r>
              <a:rPr lang="en-US" sz="1200" kern="1200" baseline="0" dirty="0">
                <a:solidFill>
                  <a:schemeClr val="tx1"/>
                </a:solidFill>
                <a:latin typeface="Arial" pitchFamily="-107" charset="0"/>
                <a:ea typeface="ＭＳ Ｐゴシック" pitchFamily="-107" charset="-128"/>
                <a:cs typeface="ＭＳ Ｐゴシック" pitchFamily="-107" charset="-128"/>
              </a:rPr>
              <a:t>to the outer IP destination address (e.g., a firewall), and authentication is performed</a:t>
            </a:r>
          </a:p>
          <a:p>
            <a:r>
              <a:rPr lang="en-US" sz="1200" kern="1200" baseline="0" dirty="0">
                <a:solidFill>
                  <a:schemeClr val="tx1"/>
                </a:solidFill>
                <a:latin typeface="Arial" pitchFamily="-107" charset="0"/>
                <a:ea typeface="ＭＳ Ｐゴシック" pitchFamily="-107" charset="-128"/>
                <a:cs typeface="ＭＳ Ｐゴシック" pitchFamily="-107" charset="-128"/>
              </a:rPr>
              <a:t>at that destination. The entire inner IP packet is protected by the privacy</a:t>
            </a:r>
          </a:p>
          <a:p>
            <a:r>
              <a:rPr lang="en-US" sz="1200" kern="1200" baseline="0" dirty="0">
                <a:solidFill>
                  <a:schemeClr val="tx1"/>
                </a:solidFill>
                <a:latin typeface="Arial" pitchFamily="-107" charset="0"/>
                <a:ea typeface="ＭＳ Ｐゴシック" pitchFamily="-107" charset="-128"/>
                <a:cs typeface="ＭＳ Ｐゴシック" pitchFamily="-107" charset="-128"/>
              </a:rPr>
              <a:t>mechanism for delivery to the inner IP destination.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For both cases, authentication applies to the ciphertext rather than the plaintext.</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pPr>
                <a:defRPr/>
              </a:pPr>
              <a:t>106</a:t>
            </a:fld>
            <a:endParaRPr lang="en-AU" dirty="0"/>
          </a:p>
        </p:txBody>
      </p:sp>
    </p:spTree>
    <p:extLst>
      <p:ext uri="{BB962C8B-B14F-4D97-AF65-F5344CB8AC3E}">
        <p14:creationId xmlns:p14="http://schemas.microsoft.com/office/powerpoint/2010/main" val="428504164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Another way to apply authentication after encryption is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use two bundled transport SAs, with the inner being an ESP SA and the outer being</a:t>
            </a:r>
          </a:p>
          <a:p>
            <a:r>
              <a:rPr lang="en-US" sz="1200" kern="1200" baseline="0" dirty="0">
                <a:solidFill>
                  <a:schemeClr val="tx1"/>
                </a:solidFill>
                <a:latin typeface="Arial" pitchFamily="-107" charset="0"/>
                <a:ea typeface="ＭＳ Ｐゴシック" pitchFamily="-107" charset="-128"/>
                <a:cs typeface="ＭＳ Ｐゴシック" pitchFamily="-107" charset="-128"/>
              </a:rPr>
              <a:t>an AH SA. In this case, ESP is used without its authentication option. Because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inner SA is a transport SA, encryption is applied to the IP payload. The resulting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packet consists of an IP header (and possibly IPv6 header extensions) followed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an ESP. AH is then applied in transport mode, so that authentication covers</a:t>
            </a:r>
          </a:p>
          <a:p>
            <a:r>
              <a:rPr lang="en-US" sz="1200" kern="1200" baseline="0" dirty="0">
                <a:solidFill>
                  <a:schemeClr val="tx1"/>
                </a:solidFill>
                <a:latin typeface="Arial" pitchFamily="-107" charset="0"/>
                <a:ea typeface="ＭＳ Ｐゴシック" pitchFamily="-107" charset="-128"/>
                <a:cs typeface="ＭＳ Ｐゴシック" pitchFamily="-107" charset="-128"/>
              </a:rPr>
              <a:t> the ESP plus the original IP header (and extensions) except for mutable fields.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advantage of this approach over simply using a single ESP SA with the ESP</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authentication option is that the authentication covers more fields, including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source and destination IP addresses. The disadvantage is the overhead of two SAs</a:t>
            </a:r>
          </a:p>
          <a:p>
            <a:r>
              <a:rPr lang="en-US" sz="1200" kern="1200" baseline="0" dirty="0">
                <a:solidFill>
                  <a:schemeClr val="tx1"/>
                </a:solidFill>
                <a:latin typeface="Arial" pitchFamily="-107" charset="0"/>
                <a:ea typeface="ＭＳ Ｐゴシック" pitchFamily="-107" charset="-128"/>
                <a:cs typeface="ＭＳ Ｐゴシック" pitchFamily="-107" charset="-128"/>
              </a:rPr>
              <a:t>versus one SA.</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pPr>
                <a:defRPr/>
              </a:pPr>
              <a:t>107</a:t>
            </a:fld>
            <a:endParaRPr lang="en-AU" dirty="0"/>
          </a:p>
        </p:txBody>
      </p:sp>
    </p:spTree>
    <p:extLst>
      <p:ext uri="{BB962C8B-B14F-4D97-AF65-F5344CB8AC3E}">
        <p14:creationId xmlns:p14="http://schemas.microsoft.com/office/powerpoint/2010/main" val="8689881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use of authentication prior to encryption might</a:t>
            </a:r>
          </a:p>
          <a:p>
            <a:r>
              <a:rPr lang="en-US" sz="1200" kern="1200" baseline="0" dirty="0">
                <a:solidFill>
                  <a:schemeClr val="tx1"/>
                </a:solidFill>
                <a:latin typeface="Arial" pitchFamily="-107" charset="0"/>
                <a:ea typeface="ＭＳ Ｐゴシック" pitchFamily="-107" charset="-128"/>
                <a:cs typeface="ＭＳ Ｐゴシック" pitchFamily="-107" charset="-128"/>
              </a:rPr>
              <a:t>be preferable for several reasons. First, because the authentication data are protected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encryption, it is impossible for anyone to intercept the message and alter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authentication data without detection. Second, it may be desirable to store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authentication information with the message at the destination for later reference.</a:t>
            </a:r>
          </a:p>
          <a:p>
            <a:r>
              <a:rPr lang="en-US" sz="1200" kern="1200" baseline="0" dirty="0">
                <a:solidFill>
                  <a:schemeClr val="tx1"/>
                </a:solidFill>
                <a:latin typeface="Arial" pitchFamily="-107" charset="0"/>
                <a:ea typeface="ＭＳ Ｐゴシック" pitchFamily="-107" charset="-128"/>
                <a:cs typeface="ＭＳ Ｐゴシック" pitchFamily="-107" charset="-128"/>
              </a:rPr>
              <a:t>It is more convenient to do this if the authentication information applies to the unencrypted</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otherwise the message would have to be reencrypted to verify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authentication information.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One approach to applying authentication before encryption between two hosts</a:t>
            </a:r>
          </a:p>
          <a:p>
            <a:r>
              <a:rPr lang="en-US" sz="1200" kern="1200" baseline="0" dirty="0">
                <a:solidFill>
                  <a:schemeClr val="tx1"/>
                </a:solidFill>
                <a:latin typeface="Arial" pitchFamily="-107" charset="0"/>
                <a:ea typeface="ＭＳ Ｐゴシック" pitchFamily="-107" charset="-128"/>
                <a:cs typeface="ＭＳ Ｐゴシック" pitchFamily="-107" charset="-128"/>
              </a:rPr>
              <a:t>is to use a bundle consisting of an inner AH transport SA and an outer ESP tunnel</a:t>
            </a:r>
          </a:p>
          <a:p>
            <a:r>
              <a:rPr lang="en-US" sz="1200" kern="1200" baseline="0" dirty="0">
                <a:solidFill>
                  <a:schemeClr val="tx1"/>
                </a:solidFill>
                <a:latin typeface="Arial" pitchFamily="-107" charset="0"/>
                <a:ea typeface="ＭＳ Ｐゴシック" pitchFamily="-107" charset="-128"/>
                <a:cs typeface="ＭＳ Ｐゴシック" pitchFamily="-107" charset="-128"/>
              </a:rPr>
              <a:t>SA. In this case, authentication is applied to the IP payload plus the IP header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extensions) except for mutable fields. The resulting IP packet is then processed in</a:t>
            </a:r>
          </a:p>
          <a:p>
            <a:r>
              <a:rPr lang="en-US" sz="1200" kern="1200" baseline="0" dirty="0">
                <a:solidFill>
                  <a:schemeClr val="tx1"/>
                </a:solidFill>
                <a:latin typeface="Arial" pitchFamily="-107" charset="0"/>
                <a:ea typeface="ＭＳ Ｐゴシック" pitchFamily="-107" charset="-128"/>
                <a:cs typeface="ＭＳ Ｐゴシック" pitchFamily="-107" charset="-128"/>
              </a:rPr>
              <a:t>tunnel mode by ESP; the result is that the entire, authenticated inner packet is encrypted</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a new outer IP header (and extensions) is added.</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pPr>
                <a:defRPr/>
              </a:pPr>
              <a:t>108</a:t>
            </a:fld>
            <a:endParaRPr lang="en-AU" dirty="0"/>
          </a:p>
        </p:txBody>
      </p:sp>
    </p:spTree>
    <p:extLst>
      <p:ext uri="{BB962C8B-B14F-4D97-AF65-F5344CB8AC3E}">
        <p14:creationId xmlns:p14="http://schemas.microsoft.com/office/powerpoint/2010/main" val="100749988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IPsec Architecture document lists four examples of combinations of SAs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must be supported by compliant IPsec hosts (e.g., workstation, server) or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gateways (e.g., firewall, router). These are illustrated in Figure 9.10. The lower</a:t>
            </a:r>
          </a:p>
          <a:p>
            <a:r>
              <a:rPr lang="en-US" sz="1200" kern="1200" baseline="0" dirty="0">
                <a:solidFill>
                  <a:schemeClr val="tx1"/>
                </a:solidFill>
                <a:latin typeface="Arial" pitchFamily="-107" charset="0"/>
                <a:ea typeface="ＭＳ Ｐゴシック" pitchFamily="-107" charset="-128"/>
                <a:cs typeface="ＭＳ Ｐゴシック" pitchFamily="-107" charset="-128"/>
              </a:rPr>
              <a:t>part of each case in the figure represents the physical connectivity of the elements;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upper part represents logical connectivity via one or more nested SAs. Each SA</a:t>
            </a:r>
          </a:p>
          <a:p>
            <a:r>
              <a:rPr lang="en-US" sz="1200" kern="1200" baseline="0" dirty="0">
                <a:solidFill>
                  <a:schemeClr val="tx1"/>
                </a:solidFill>
                <a:latin typeface="Arial" pitchFamily="-107" charset="0"/>
                <a:ea typeface="ＭＳ Ｐゴシック" pitchFamily="-107" charset="-128"/>
                <a:cs typeface="ＭＳ Ｐゴシック" pitchFamily="-107" charset="-128"/>
              </a:rPr>
              <a:t>can be either AH or ESP. For host-to-host SAs, the mode may be either transport</a:t>
            </a:r>
          </a:p>
          <a:p>
            <a:r>
              <a:rPr lang="en-US" sz="1200" kern="1200" baseline="0" dirty="0">
                <a:solidFill>
                  <a:schemeClr val="tx1"/>
                </a:solidFill>
                <a:latin typeface="Arial" pitchFamily="-107" charset="0"/>
                <a:ea typeface="ＭＳ Ｐゴシック" pitchFamily="-107" charset="-128"/>
                <a:cs typeface="ＭＳ Ｐゴシック" pitchFamily="-107" charset="-128"/>
              </a:rPr>
              <a:t>or tunnel; otherwise it must be tunnel mode.</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pPr>
                <a:defRPr/>
              </a:pPr>
              <a:t>109</a:t>
            </a:fld>
            <a:endParaRPr lang="en-AU" dirty="0"/>
          </a:p>
        </p:txBody>
      </p:sp>
    </p:spTree>
    <p:extLst>
      <p:ext uri="{BB962C8B-B14F-4D97-AF65-F5344CB8AC3E}">
        <p14:creationId xmlns:p14="http://schemas.microsoft.com/office/powerpoint/2010/main" val="991672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kern="1200" baseline="0" dirty="0">
                <a:solidFill>
                  <a:schemeClr val="tx1"/>
                </a:solidFill>
                <a:latin typeface="Arial" charset="0"/>
                <a:ea typeface="ＭＳ Ｐゴシック" pitchFamily="-107" charset="-128"/>
                <a:cs typeface="ＭＳ Ｐゴシック" pitchFamily="-107" charset="-128"/>
              </a:rPr>
              <a:t> Prior to the widespread use of smartphones, the dominant paradigm for computer</a:t>
            </a:r>
          </a:p>
          <a:p>
            <a:r>
              <a:rPr lang="en-US" sz="1200" kern="1200" baseline="0" dirty="0">
                <a:solidFill>
                  <a:schemeClr val="tx1"/>
                </a:solidFill>
                <a:latin typeface="Arial" charset="0"/>
                <a:ea typeface="ＭＳ Ｐゴシック" pitchFamily="-107" charset="-128"/>
                <a:cs typeface="ＭＳ Ｐゴシック" pitchFamily="-107" charset="-128"/>
              </a:rPr>
              <a:t>and network security in organizations was as follows. Corporate IT was tightly controlled.</a:t>
            </a:r>
          </a:p>
          <a:p>
            <a:r>
              <a:rPr lang="en-US" sz="1200" kern="1200" baseline="0" dirty="0">
                <a:solidFill>
                  <a:schemeClr val="tx1"/>
                </a:solidFill>
                <a:latin typeface="Arial" charset="0"/>
                <a:ea typeface="ＭＳ Ｐゴシック" pitchFamily="-107" charset="-128"/>
                <a:cs typeface="ＭＳ Ｐゴシック" pitchFamily="-107" charset="-128"/>
              </a:rPr>
              <a:t>User devices were typically limited to Windows PCs. Business applications</a:t>
            </a:r>
          </a:p>
          <a:p>
            <a:r>
              <a:rPr lang="en-US" sz="1200" kern="1200" baseline="0" dirty="0">
                <a:solidFill>
                  <a:schemeClr val="tx1"/>
                </a:solidFill>
                <a:latin typeface="Arial" charset="0"/>
                <a:ea typeface="ＭＳ Ｐゴシック" pitchFamily="-107" charset="-128"/>
                <a:cs typeface="ＭＳ Ｐゴシック" pitchFamily="-107" charset="-128"/>
              </a:rPr>
              <a:t>were controlled by IT and either run locally on endpoints or on physical servers</a:t>
            </a:r>
          </a:p>
          <a:p>
            <a:r>
              <a:rPr lang="en-US" sz="1200" kern="1200" baseline="0" dirty="0">
                <a:solidFill>
                  <a:schemeClr val="tx1"/>
                </a:solidFill>
                <a:latin typeface="Arial" charset="0"/>
                <a:ea typeface="ＭＳ Ｐゴシック" pitchFamily="-107" charset="-128"/>
                <a:cs typeface="ＭＳ Ｐゴシック" pitchFamily="-107" charset="-128"/>
              </a:rPr>
              <a:t>in data centers. Network security was based upon clearly defined perimeters that</a:t>
            </a:r>
          </a:p>
          <a:p>
            <a:r>
              <a:rPr lang="en-US" sz="1200" kern="1200" baseline="0" dirty="0">
                <a:solidFill>
                  <a:schemeClr val="tx1"/>
                </a:solidFill>
                <a:latin typeface="Arial" charset="0"/>
                <a:ea typeface="ＭＳ Ｐゴシック" pitchFamily="-107" charset="-128"/>
                <a:cs typeface="ＭＳ Ｐゴシック" pitchFamily="-107" charset="-128"/>
              </a:rPr>
              <a:t>separated trusted internal networks from the untrusted Internet. Today, there have</a:t>
            </a:r>
          </a:p>
          <a:p>
            <a:r>
              <a:rPr lang="en-US" sz="1200" kern="1200" baseline="0" dirty="0">
                <a:solidFill>
                  <a:schemeClr val="tx1"/>
                </a:solidFill>
                <a:latin typeface="Arial" charset="0"/>
                <a:ea typeface="ＭＳ Ｐゴシック" pitchFamily="-107" charset="-128"/>
                <a:cs typeface="ＭＳ Ｐゴシック" pitchFamily="-107" charset="-128"/>
              </a:rPr>
              <a:t>been massive changes in each of these assumptions. An organization’s networks</a:t>
            </a:r>
          </a:p>
          <a:p>
            <a:r>
              <a:rPr lang="en-US" sz="1200" kern="1200" baseline="0" dirty="0">
                <a:solidFill>
                  <a:schemeClr val="tx1"/>
                </a:solidFill>
                <a:latin typeface="Arial" charset="0"/>
                <a:ea typeface="ＭＳ Ｐゴシック" pitchFamily="-107" charset="-128"/>
                <a:cs typeface="ＭＳ Ｐゴシック" pitchFamily="-107" charset="-128"/>
              </a:rPr>
              <a:t>must accommodate the following:</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Growing use of new devices:  Organizations are experiencing significant growth</a:t>
            </a:r>
          </a:p>
          <a:p>
            <a:r>
              <a:rPr lang="en-US" sz="1200" kern="1200" baseline="0" dirty="0">
                <a:solidFill>
                  <a:schemeClr val="tx1"/>
                </a:solidFill>
                <a:latin typeface="Arial" charset="0"/>
                <a:ea typeface="ＭＳ Ｐゴシック" pitchFamily="-107" charset="-128"/>
                <a:cs typeface="ＭＳ Ｐゴシック" pitchFamily="-107" charset="-128"/>
              </a:rPr>
              <a:t>in employee use of mobile devices. In many cases, employees are allowed to</a:t>
            </a:r>
          </a:p>
          <a:p>
            <a:r>
              <a:rPr lang="en-US" sz="1200" kern="1200" baseline="0" dirty="0">
                <a:solidFill>
                  <a:schemeClr val="tx1"/>
                </a:solidFill>
                <a:latin typeface="Arial" charset="0"/>
                <a:ea typeface="ＭＳ Ｐゴシック" pitchFamily="-107" charset="-128"/>
                <a:cs typeface="ＭＳ Ｐゴシック" pitchFamily="-107" charset="-128"/>
              </a:rPr>
              <a:t>use a combination of endpoint devices as part of their day-to-day activities.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Cloud-based applications: Applications no longer run solely on physical</a:t>
            </a:r>
          </a:p>
          <a:p>
            <a:r>
              <a:rPr lang="en-US" sz="1200" kern="1200" baseline="0" dirty="0">
                <a:solidFill>
                  <a:schemeClr val="tx1"/>
                </a:solidFill>
                <a:latin typeface="Arial" charset="0"/>
                <a:ea typeface="ＭＳ Ｐゴシック" pitchFamily="-107" charset="-128"/>
                <a:cs typeface="ＭＳ Ｐゴシック" pitchFamily="-107" charset="-128"/>
              </a:rPr>
              <a:t>servers in corporate data centers. Quite the opposite, applications can run</a:t>
            </a:r>
          </a:p>
          <a:p>
            <a:r>
              <a:rPr lang="en-US" sz="1200" kern="1200" baseline="0" dirty="0">
                <a:solidFill>
                  <a:schemeClr val="tx1"/>
                </a:solidFill>
                <a:latin typeface="Arial" charset="0"/>
                <a:ea typeface="ＭＳ Ｐゴシック" pitchFamily="-107" charset="-128"/>
                <a:cs typeface="ＭＳ Ｐゴシック" pitchFamily="-107" charset="-128"/>
              </a:rPr>
              <a:t>anywhere—on traditional physical servers, on mobile virtual servers, or in the</a:t>
            </a:r>
          </a:p>
          <a:p>
            <a:r>
              <a:rPr lang="en-US" sz="1200" kern="1200" baseline="0" dirty="0">
                <a:solidFill>
                  <a:schemeClr val="tx1"/>
                </a:solidFill>
                <a:latin typeface="Arial" charset="0"/>
                <a:ea typeface="ＭＳ Ｐゴシック" pitchFamily="-107" charset="-128"/>
                <a:cs typeface="ＭＳ Ｐゴシック" pitchFamily="-107" charset="-128"/>
              </a:rPr>
              <a:t>cloud. Additionally, end users can now take advantage of a wide variety of</a:t>
            </a:r>
          </a:p>
          <a:p>
            <a:r>
              <a:rPr lang="en-US" sz="1200" kern="1200" baseline="0" dirty="0">
                <a:solidFill>
                  <a:schemeClr val="tx1"/>
                </a:solidFill>
                <a:latin typeface="Arial" charset="0"/>
                <a:ea typeface="ＭＳ Ｐゴシック" pitchFamily="-107" charset="-128"/>
                <a:cs typeface="ＭＳ Ｐゴシック" pitchFamily="-107" charset="-128"/>
              </a:rPr>
              <a:t>cloud-based applications and IT services for personal and professional use.</a:t>
            </a:r>
          </a:p>
          <a:p>
            <a:r>
              <a:rPr lang="en-US" sz="1200" kern="1200" baseline="0" dirty="0">
                <a:solidFill>
                  <a:schemeClr val="tx1"/>
                </a:solidFill>
                <a:latin typeface="Arial" charset="0"/>
                <a:ea typeface="ＭＳ Ｐゴシック" pitchFamily="-107" charset="-128"/>
                <a:cs typeface="ＭＳ Ｐゴシック" pitchFamily="-107" charset="-128"/>
              </a:rPr>
              <a:t>Facebook can be used for an employee’s personal profiles or as a component</a:t>
            </a:r>
          </a:p>
          <a:p>
            <a:r>
              <a:rPr lang="en-US" sz="1200" kern="1200" baseline="0" dirty="0">
                <a:solidFill>
                  <a:schemeClr val="tx1"/>
                </a:solidFill>
                <a:latin typeface="Arial" charset="0"/>
                <a:ea typeface="ＭＳ Ｐゴシック" pitchFamily="-107" charset="-128"/>
                <a:cs typeface="ＭＳ Ｐゴシック" pitchFamily="-107" charset="-128"/>
              </a:rPr>
              <a:t>of a corporate marketing campaign. Employees depend upon Skype to speak</a:t>
            </a:r>
          </a:p>
          <a:p>
            <a:r>
              <a:rPr lang="en-US" sz="1200" kern="1200" baseline="0" dirty="0">
                <a:solidFill>
                  <a:schemeClr val="tx1"/>
                </a:solidFill>
                <a:latin typeface="Arial" charset="0"/>
                <a:ea typeface="ＭＳ Ｐゴシック" pitchFamily="-107" charset="-128"/>
                <a:cs typeface="ＭＳ Ｐゴシック" pitchFamily="-107" charset="-128"/>
              </a:rPr>
              <a:t>with friends abroad or for legitimate business video conferencing. Dropbox</a:t>
            </a:r>
          </a:p>
          <a:p>
            <a:r>
              <a:rPr lang="en-US" sz="1200" kern="1200" baseline="0" dirty="0">
                <a:solidFill>
                  <a:schemeClr val="tx1"/>
                </a:solidFill>
                <a:latin typeface="Arial" charset="0"/>
                <a:ea typeface="ＭＳ Ｐゴシック" pitchFamily="-107" charset="-128"/>
                <a:cs typeface="ＭＳ Ｐゴシック" pitchFamily="-107" charset="-128"/>
              </a:rPr>
              <a:t>and Box can be used to distribute documents between corporate and personal</a:t>
            </a:r>
          </a:p>
          <a:p>
            <a:r>
              <a:rPr lang="en-US" sz="1200" kern="1200" baseline="0" dirty="0">
                <a:solidFill>
                  <a:schemeClr val="tx1"/>
                </a:solidFill>
                <a:latin typeface="Arial" charset="0"/>
                <a:ea typeface="ＭＳ Ｐゴシック" pitchFamily="-107" charset="-128"/>
                <a:cs typeface="ＭＳ Ｐゴシック" pitchFamily="-107" charset="-128"/>
              </a:rPr>
              <a:t>devices for mobility and user productivity.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De-perimeterization: Given new device proliferation, application mobility,</a:t>
            </a:r>
          </a:p>
          <a:p>
            <a:r>
              <a:rPr lang="en-US" sz="1200" kern="1200" baseline="0" dirty="0">
                <a:solidFill>
                  <a:schemeClr val="tx1"/>
                </a:solidFill>
                <a:latin typeface="Arial" charset="0"/>
                <a:ea typeface="ＭＳ Ｐゴシック" pitchFamily="-107" charset="-128"/>
                <a:cs typeface="ＭＳ Ｐゴシック" pitchFamily="-107" charset="-128"/>
              </a:rPr>
              <a:t>and cloud-based consumer and corporate services, the notion of a static network</a:t>
            </a:r>
          </a:p>
          <a:p>
            <a:r>
              <a:rPr lang="en-US" sz="1200" kern="1200" baseline="0" dirty="0">
                <a:solidFill>
                  <a:schemeClr val="tx1"/>
                </a:solidFill>
                <a:latin typeface="Arial" charset="0"/>
                <a:ea typeface="ＭＳ Ｐゴシック" pitchFamily="-107" charset="-128"/>
                <a:cs typeface="ＭＳ Ｐゴシック" pitchFamily="-107" charset="-128"/>
              </a:rPr>
              <a:t>perimeter is all but gone. Now there are a multitude of network perimeters</a:t>
            </a:r>
          </a:p>
          <a:p>
            <a:r>
              <a:rPr lang="en-US" sz="1200" kern="1200" baseline="0" dirty="0">
                <a:solidFill>
                  <a:schemeClr val="tx1"/>
                </a:solidFill>
                <a:latin typeface="Arial" charset="0"/>
                <a:ea typeface="ＭＳ Ｐゴシック" pitchFamily="-107" charset="-128"/>
                <a:cs typeface="ＭＳ Ｐゴシック" pitchFamily="-107" charset="-128"/>
              </a:rPr>
              <a:t>around devices, applications, users, and data. These perimeters have also</a:t>
            </a:r>
          </a:p>
          <a:p>
            <a:r>
              <a:rPr lang="en-US" sz="1200" kern="1200" baseline="0" dirty="0">
                <a:solidFill>
                  <a:schemeClr val="tx1"/>
                </a:solidFill>
                <a:latin typeface="Arial" charset="0"/>
                <a:ea typeface="ＭＳ Ｐゴシック" pitchFamily="-107" charset="-128"/>
                <a:cs typeface="ＭＳ Ｐゴシック" pitchFamily="-107" charset="-128"/>
              </a:rPr>
              <a:t>become quite dynamic as they must adapt to various environmental conditions</a:t>
            </a:r>
          </a:p>
          <a:p>
            <a:r>
              <a:rPr lang="en-US" sz="1200" kern="1200" baseline="0" dirty="0">
                <a:solidFill>
                  <a:schemeClr val="tx1"/>
                </a:solidFill>
                <a:latin typeface="Arial" charset="0"/>
                <a:ea typeface="ＭＳ Ｐゴシック" pitchFamily="-107" charset="-128"/>
                <a:cs typeface="ＭＳ Ｐゴシック" pitchFamily="-107" charset="-128"/>
              </a:rPr>
              <a:t>such as user role, device type, server virtualization mobility, network location,</a:t>
            </a:r>
          </a:p>
          <a:p>
            <a:r>
              <a:rPr lang="en-US" sz="1200" kern="1200" baseline="0" dirty="0">
                <a:solidFill>
                  <a:schemeClr val="tx1"/>
                </a:solidFill>
                <a:latin typeface="Arial" charset="0"/>
                <a:ea typeface="ＭＳ Ｐゴシック" pitchFamily="-107" charset="-128"/>
                <a:cs typeface="ＭＳ Ｐゴシック" pitchFamily="-107" charset="-128"/>
              </a:rPr>
              <a:t>and time-of-day.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External business requirements: The enterprise must also provide guests,</a:t>
            </a:r>
          </a:p>
          <a:p>
            <a:r>
              <a:rPr lang="en-US" sz="1200" kern="1200" baseline="0" dirty="0">
                <a:solidFill>
                  <a:schemeClr val="tx1"/>
                </a:solidFill>
                <a:latin typeface="Arial" charset="0"/>
                <a:ea typeface="ＭＳ Ｐゴシック" pitchFamily="-107" charset="-128"/>
                <a:cs typeface="ＭＳ Ｐゴシック" pitchFamily="-107" charset="-128"/>
              </a:rPr>
              <a:t>third-party contractors, and business partners network access using various</a:t>
            </a:r>
          </a:p>
          <a:p>
            <a:r>
              <a:rPr lang="en-US" sz="1200" kern="1200" baseline="0" dirty="0">
                <a:solidFill>
                  <a:schemeClr val="tx1"/>
                </a:solidFill>
                <a:latin typeface="Arial" charset="0"/>
                <a:ea typeface="ＭＳ Ｐゴシック" pitchFamily="-107" charset="-128"/>
                <a:cs typeface="ＭＳ Ｐゴシック" pitchFamily="-107" charset="-128"/>
              </a:rPr>
              <a:t>devices from a multitude of locations.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The central element in all of these changes is the mobile computing device.</a:t>
            </a:r>
          </a:p>
          <a:p>
            <a:r>
              <a:rPr lang="en-US" sz="1200" kern="1200" baseline="0" dirty="0">
                <a:solidFill>
                  <a:schemeClr val="tx1"/>
                </a:solidFill>
                <a:latin typeface="Arial" charset="0"/>
                <a:ea typeface="ＭＳ Ｐゴシック" pitchFamily="-107" charset="-128"/>
                <a:cs typeface="ＭＳ Ｐゴシック" pitchFamily="-107" charset="-128"/>
              </a:rPr>
              <a:t>Mobile devices have become an essential element for organizations as part of the</a:t>
            </a:r>
          </a:p>
          <a:p>
            <a:r>
              <a:rPr lang="en-US" sz="1200" kern="1200" baseline="0" dirty="0">
                <a:solidFill>
                  <a:schemeClr val="tx1"/>
                </a:solidFill>
                <a:latin typeface="Arial" charset="0"/>
                <a:ea typeface="ＭＳ Ｐゴシック" pitchFamily="-107" charset="-128"/>
                <a:cs typeface="ＭＳ Ｐゴシック" pitchFamily="-107" charset="-128"/>
              </a:rPr>
              <a:t>overall network infrastructure. Mobile devices such as smartphones, tablets, and</a:t>
            </a:r>
          </a:p>
          <a:p>
            <a:r>
              <a:rPr lang="en-US" sz="1200" kern="1200" baseline="0" dirty="0">
                <a:solidFill>
                  <a:schemeClr val="tx1"/>
                </a:solidFill>
                <a:latin typeface="Arial" charset="0"/>
                <a:ea typeface="ＭＳ Ｐゴシック" pitchFamily="-107" charset="-128"/>
                <a:cs typeface="ＭＳ Ｐゴシック" pitchFamily="-107" charset="-128"/>
              </a:rPr>
              <a:t>memory sticks provide increased convenience for individuals as well as the potential</a:t>
            </a:r>
          </a:p>
          <a:p>
            <a:r>
              <a:rPr lang="en-US" sz="1200" kern="1200" baseline="0" dirty="0">
                <a:solidFill>
                  <a:schemeClr val="tx1"/>
                </a:solidFill>
                <a:latin typeface="Arial" charset="0"/>
                <a:ea typeface="ＭＳ Ｐゴシック" pitchFamily="-107" charset="-128"/>
                <a:cs typeface="ＭＳ Ｐゴシック" pitchFamily="-107" charset="-128"/>
              </a:rPr>
              <a:t>for increased productivity in the workplace. Because of their widespread use and</a:t>
            </a:r>
          </a:p>
          <a:p>
            <a:r>
              <a:rPr lang="en-US" sz="1200" kern="1200" baseline="0" dirty="0">
                <a:solidFill>
                  <a:schemeClr val="tx1"/>
                </a:solidFill>
                <a:latin typeface="Arial" charset="0"/>
                <a:ea typeface="ＭＳ Ｐゴシック" pitchFamily="-107" charset="-128"/>
                <a:cs typeface="ＭＳ Ｐゴシック" pitchFamily="-107" charset="-128"/>
              </a:rPr>
              <a:t>unique characteristics, security for mobile devices is a pressing and complex issue.</a:t>
            </a:r>
          </a:p>
          <a:p>
            <a:r>
              <a:rPr lang="en-US" sz="1200" kern="1200" baseline="0" dirty="0">
                <a:solidFill>
                  <a:schemeClr val="tx1"/>
                </a:solidFill>
                <a:latin typeface="Arial" charset="0"/>
                <a:ea typeface="ＭＳ Ｐゴシック" pitchFamily="-107" charset="-128"/>
                <a:cs typeface="ＭＳ Ｐゴシック" pitchFamily="-107" charset="-128"/>
              </a:rPr>
              <a:t>In essence, an organization needs to implement a security policy through a combination</a:t>
            </a:r>
          </a:p>
          <a:p>
            <a:r>
              <a:rPr lang="en-US" sz="1200" kern="1200" baseline="0" dirty="0">
                <a:solidFill>
                  <a:schemeClr val="tx1"/>
                </a:solidFill>
                <a:latin typeface="Arial" charset="0"/>
                <a:ea typeface="ＭＳ Ｐゴシック" pitchFamily="-107" charset="-128"/>
                <a:cs typeface="ＭＳ Ｐゴシック" pitchFamily="-107" charset="-128"/>
              </a:rPr>
              <a:t>of security features built into the mobile devices and additional security controls</a:t>
            </a:r>
          </a:p>
          <a:p>
            <a:r>
              <a:rPr lang="en-US" sz="1200" kern="1200" baseline="0" dirty="0">
                <a:solidFill>
                  <a:schemeClr val="tx1"/>
                </a:solidFill>
                <a:latin typeface="Arial" charset="0"/>
                <a:ea typeface="ＭＳ Ｐゴシック" pitchFamily="-107" charset="-128"/>
                <a:cs typeface="ＭＳ Ｐゴシック" pitchFamily="-107" charset="-128"/>
              </a:rPr>
              <a:t>provided by network components that regulate the use of the mobile devices.</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11</a:t>
            </a:fld>
            <a:endParaRPr lang="en-AU"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2AD24A07-52BE-3743-AD77-53705475FDFE}" type="slidenum">
              <a:rPr lang="en-AU">
                <a:latin typeface="Arial" pitchFamily="-1" charset="0"/>
              </a:rPr>
              <a:pPr/>
              <a:t>110</a:t>
            </a:fld>
            <a:endParaRPr lang="en-AU" dirty="0">
              <a:latin typeface="Arial" pitchFamily="-1" charset="0"/>
            </a:endParaRPr>
          </a:p>
        </p:txBody>
      </p:sp>
      <p:sp>
        <p:nvSpPr>
          <p:cNvPr id="55299" name="Rectangle 1026"/>
          <p:cNvSpPr>
            <a:spLocks noGrp="1" noRot="1" noChangeAspect="1" noChangeArrowheads="1" noTextEdit="1"/>
          </p:cNvSpPr>
          <p:nvPr>
            <p:ph type="sldImg"/>
          </p:nvPr>
        </p:nvSpPr>
        <p:spPr>
          <a:ln/>
        </p:spPr>
      </p:sp>
      <p:sp>
        <p:nvSpPr>
          <p:cNvPr id="55300"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key management portion of IPsec involves the determination and distribution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of secret keys. A typical requirement is four keys for communication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between two applications: transmit and receive pairs for both integrity and confidentiality.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IPsec Architecture document mandates support for two types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management: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Manual:  A system administrator manually configures each system with its own</a:t>
            </a:r>
          </a:p>
          <a:p>
            <a:r>
              <a:rPr lang="en-US" sz="1200" kern="1200" baseline="0" dirty="0">
                <a:solidFill>
                  <a:schemeClr val="tx1"/>
                </a:solidFill>
                <a:latin typeface="Arial" pitchFamily="-107" charset="0"/>
                <a:ea typeface="ＭＳ Ｐゴシック" pitchFamily="-107" charset="-128"/>
                <a:cs typeface="ＭＳ Ｐゴシック" pitchFamily="-107" charset="-128"/>
              </a:rPr>
              <a:t>keys and with the keys of other communicating systems. This is practical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small, relatively static environments.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Automated:  An automated system enables the on-demand creation of keys</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SAs and facilitates the use of keys in a large distributed system with an</a:t>
            </a:r>
          </a:p>
          <a:p>
            <a:r>
              <a:rPr lang="en-US" sz="1200" kern="1200" baseline="0" dirty="0">
                <a:solidFill>
                  <a:schemeClr val="tx1"/>
                </a:solidFill>
                <a:latin typeface="Arial" pitchFamily="-107" charset="0"/>
                <a:ea typeface="ＭＳ Ｐゴシック" pitchFamily="-107" charset="-128"/>
                <a:cs typeface="ＭＳ Ｐゴシック" pitchFamily="-107" charset="-128"/>
              </a:rPr>
              <a:t>evolving configuration.</a:t>
            </a:r>
            <a:endParaRPr lang="en-US"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181558257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B23331FA-5090-7B4F-A6F1-DAD0D56B7CD5}" type="slidenum">
              <a:rPr lang="en-AU">
                <a:latin typeface="Arial" pitchFamily="-1" charset="0"/>
              </a:rPr>
              <a:pPr/>
              <a:t>111</a:t>
            </a:fld>
            <a:endParaRPr lang="en-AU" dirty="0">
              <a:latin typeface="Arial" pitchFamily="-1"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default automated key management protocol for IPsec is referred to as</a:t>
            </a:r>
          </a:p>
          <a:p>
            <a:r>
              <a:rPr lang="en-US" sz="1200" kern="1200" baseline="0" dirty="0">
                <a:solidFill>
                  <a:schemeClr val="tx1"/>
                </a:solidFill>
                <a:latin typeface="Arial" pitchFamily="-107" charset="0"/>
                <a:ea typeface="ＭＳ Ｐゴシック" pitchFamily="-107" charset="-128"/>
                <a:cs typeface="ＭＳ Ｐゴシック" pitchFamily="-107" charset="-128"/>
              </a:rPr>
              <a:t>ISAKMP/Oakley and consists of the following elements: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Oakley Key Determination Protocol:  Oakley is a key exchange protocol</a:t>
            </a:r>
          </a:p>
          <a:p>
            <a:r>
              <a:rPr lang="en-US" sz="1200" kern="1200" baseline="0" dirty="0">
                <a:solidFill>
                  <a:schemeClr val="tx1"/>
                </a:solidFill>
                <a:latin typeface="Arial" pitchFamily="-107" charset="0"/>
                <a:ea typeface="ＭＳ Ｐゴシック" pitchFamily="-107" charset="-128"/>
                <a:cs typeface="ＭＳ Ｐゴシック" pitchFamily="-107" charset="-128"/>
              </a:rPr>
              <a:t>based on the Diffie-Hellman algorithm but providing added security. Oakley</a:t>
            </a:r>
          </a:p>
          <a:p>
            <a:r>
              <a:rPr lang="en-US" sz="1200" kern="1200" baseline="0" dirty="0">
                <a:solidFill>
                  <a:schemeClr val="tx1"/>
                </a:solidFill>
                <a:latin typeface="Arial" pitchFamily="-107" charset="0"/>
                <a:ea typeface="ＭＳ Ｐゴシック" pitchFamily="-107" charset="-128"/>
                <a:cs typeface="ＭＳ Ｐゴシック" pitchFamily="-107" charset="-128"/>
              </a:rPr>
              <a:t>is generic in that it does not dictate specific formats.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Internet Security Association and Key Management Protocol (ISAKMP):</a:t>
            </a:r>
          </a:p>
          <a:p>
            <a:r>
              <a:rPr lang="en-US" sz="1200" kern="1200" baseline="0" dirty="0">
                <a:solidFill>
                  <a:schemeClr val="tx1"/>
                </a:solidFill>
                <a:latin typeface="Arial" pitchFamily="-107" charset="0"/>
                <a:ea typeface="ＭＳ Ｐゴシック" pitchFamily="-107" charset="-128"/>
                <a:cs typeface="ＭＳ Ｐゴシック" pitchFamily="-107" charset="-128"/>
              </a:rPr>
              <a:t> ISAKMP provides a framework for Internet key management and provides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specific protocol support, including formats, for negotiation of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attributes.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ISAKMP by itself does not dictate a specific key exchange algorithm; rather,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ISAKMP consists of a set of message types that enable the use of a variety of key</a:t>
            </a:r>
          </a:p>
          <a:p>
            <a:r>
              <a:rPr lang="en-US" sz="1200" kern="1200" baseline="0" dirty="0">
                <a:solidFill>
                  <a:schemeClr val="tx1"/>
                </a:solidFill>
                <a:latin typeface="Arial" pitchFamily="-107" charset="0"/>
                <a:ea typeface="ＭＳ Ｐゴシック" pitchFamily="-107" charset="-128"/>
                <a:cs typeface="ＭＳ Ｐゴシック" pitchFamily="-107" charset="-128"/>
              </a:rPr>
              <a:t>exchange algorithms. Oakley is the specific key exchange algorithm mandated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use with the initial version of ISAKMP.</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In IKEv2, the terms Oakley and ISAKMP are no longer used, and there</a:t>
            </a:r>
          </a:p>
          <a:p>
            <a:r>
              <a:rPr lang="en-US" sz="1200" kern="1200" baseline="0" dirty="0">
                <a:solidFill>
                  <a:schemeClr val="tx1"/>
                </a:solidFill>
                <a:latin typeface="Arial" pitchFamily="-107" charset="0"/>
                <a:ea typeface="ＭＳ Ｐゴシック" pitchFamily="-107" charset="-128"/>
                <a:cs typeface="ＭＳ Ｐゴシック" pitchFamily="-107" charset="-128"/>
              </a:rPr>
              <a:t>are significant differences from the use of Oakley and ISAKMP in IKEv1.</a:t>
            </a:r>
          </a:p>
          <a:p>
            <a:r>
              <a:rPr lang="en-US" sz="1200" kern="1200" baseline="0" dirty="0">
                <a:solidFill>
                  <a:schemeClr val="tx1"/>
                </a:solidFill>
                <a:latin typeface="Arial" pitchFamily="-107" charset="0"/>
                <a:ea typeface="ＭＳ Ｐゴシック" pitchFamily="-107" charset="-128"/>
                <a:cs typeface="ＭＳ Ｐゴシック" pitchFamily="-107" charset="-128"/>
              </a:rPr>
              <a:t>Nevertheless, the basic functionality is the same.</a:t>
            </a:r>
            <a:endParaRPr lang="en-US"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201192480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IKE key determination algorithm is</a:t>
            </a:r>
          </a:p>
          <a:p>
            <a:r>
              <a:rPr lang="en-US" sz="1200" kern="1200" baseline="0" dirty="0">
                <a:solidFill>
                  <a:schemeClr val="tx1"/>
                </a:solidFill>
                <a:latin typeface="Arial" pitchFamily="-107" charset="0"/>
                <a:ea typeface="ＭＳ Ｐゴシック" pitchFamily="-107" charset="-128"/>
                <a:cs typeface="ＭＳ Ｐゴシック" pitchFamily="-107" charset="-128"/>
              </a:rPr>
              <a:t>characterized by five important features: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It employs a mechanism known as cookies to thwart clogging attacks.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It enables the two parties to negotiate a group ; this, in essence, specifies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global parameters of the Diffie-Hellman key exchange.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It uses nonces to ensure against replay attacks.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4.  It enables the exchange of Diffie-Hellman public key values.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5.  It authenticates the Diffie-Hellman exchange to thwart man-in-the-middle</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attacks.</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pPr>
                <a:defRPr/>
              </a:pPr>
              <a:t>112</a:t>
            </a:fld>
            <a:endParaRPr lang="en-AU" dirty="0"/>
          </a:p>
        </p:txBody>
      </p:sp>
    </p:spTree>
    <p:extLst>
      <p:ext uri="{BB962C8B-B14F-4D97-AF65-F5344CB8AC3E}">
        <p14:creationId xmlns:p14="http://schemas.microsoft.com/office/powerpoint/2010/main" val="14324789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p:cNvSpPr>
          <p:nvPr>
            <p:ph type="sldImg"/>
          </p:nvPr>
        </p:nvSpPr>
        <p:spPr>
          <a:ln/>
        </p:spPr>
      </p:sp>
      <p:sp>
        <p:nvSpPr>
          <p:cNvPr id="61443"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IKEv2 protocol involves the exchange of messages in</a:t>
            </a:r>
          </a:p>
          <a:p>
            <a:r>
              <a:rPr lang="en-US" sz="1200" kern="1200" baseline="0" dirty="0">
                <a:solidFill>
                  <a:schemeClr val="tx1"/>
                </a:solidFill>
                <a:latin typeface="Arial" pitchFamily="-107" charset="0"/>
                <a:ea typeface="ＭＳ Ｐゴシック" pitchFamily="-107" charset="-128"/>
                <a:cs typeface="ＭＳ Ｐゴシック" pitchFamily="-107" charset="-128"/>
              </a:rPr>
              <a:t>pairs. The first two pairs of exchanges are referred to as the initial exchanges</a:t>
            </a:r>
          </a:p>
          <a:p>
            <a:r>
              <a:rPr lang="en-US" sz="1200" kern="1200" baseline="0" dirty="0">
                <a:solidFill>
                  <a:schemeClr val="tx1"/>
                </a:solidFill>
                <a:latin typeface="Arial" pitchFamily="-107" charset="0"/>
                <a:ea typeface="ＭＳ Ｐゴシック" pitchFamily="-107" charset="-128"/>
                <a:cs typeface="ＭＳ Ｐゴシック" pitchFamily="-107" charset="-128"/>
              </a:rPr>
              <a:t> (Figure 9.11a). In the first exchange, the two peers exchange information concerning</a:t>
            </a:r>
          </a:p>
          <a:p>
            <a:r>
              <a:rPr lang="en-US" sz="1200" kern="1200" baseline="0" dirty="0">
                <a:solidFill>
                  <a:schemeClr val="tx1"/>
                </a:solidFill>
                <a:latin typeface="Arial" pitchFamily="-107" charset="0"/>
                <a:ea typeface="ＭＳ Ｐゴシック" pitchFamily="-107" charset="-128"/>
                <a:cs typeface="ＭＳ Ｐゴシック" pitchFamily="-107" charset="-128"/>
              </a:rPr>
              <a:t>cryptographic algorithms and other security parameters they are willing to use</a:t>
            </a:r>
          </a:p>
          <a:p>
            <a:r>
              <a:rPr lang="en-US" sz="1200" kern="1200" baseline="0" dirty="0">
                <a:solidFill>
                  <a:schemeClr val="tx1"/>
                </a:solidFill>
                <a:latin typeface="Arial" pitchFamily="-107" charset="0"/>
                <a:ea typeface="ＭＳ Ｐゴシック" pitchFamily="-107" charset="-128"/>
                <a:cs typeface="ＭＳ Ｐゴシック" pitchFamily="-107" charset="-128"/>
              </a:rPr>
              <a:t>along with nonces and Diffie-Hellman (DH) values. The result of this exchange is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set up a special SA called the IKE SA (see Figure 9.2). This SA defines parameters</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a secure channel between the peers over which subsequent message exchanges</a:t>
            </a:r>
          </a:p>
          <a:p>
            <a:r>
              <a:rPr lang="en-US" sz="1200" kern="1200" baseline="0" dirty="0">
                <a:solidFill>
                  <a:schemeClr val="tx1"/>
                </a:solidFill>
                <a:latin typeface="Arial" pitchFamily="-107" charset="0"/>
                <a:ea typeface="ＭＳ Ｐゴシック" pitchFamily="-107" charset="-128"/>
                <a:cs typeface="ＭＳ Ｐゴシック" pitchFamily="-107" charset="-128"/>
              </a:rPr>
              <a:t>take place. Thus, all subsequent IKE message exchanges are protected by encryption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message authentication. In the second exchange, the two parties authenticate</a:t>
            </a:r>
          </a:p>
          <a:p>
            <a:r>
              <a:rPr lang="en-US" sz="1200" kern="1200" baseline="0" dirty="0">
                <a:solidFill>
                  <a:schemeClr val="tx1"/>
                </a:solidFill>
                <a:latin typeface="Arial" pitchFamily="-107" charset="0"/>
                <a:ea typeface="ＭＳ Ｐゴシック" pitchFamily="-107" charset="-128"/>
                <a:cs typeface="ＭＳ Ｐゴシック" pitchFamily="-107" charset="-128"/>
              </a:rPr>
              <a:t>one another and set up a first IPsec SA to be placed in the SADB and used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 protecting ordinary (i.e. non-IKE) communications between the peers. Thus, four</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messages are needed to establish the first SA for general use.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CREATE_CHILD_SA exchange  can be used to establish further SAs</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protecting traffic. The informational exchange  is used to exchange management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information, IKEv2 error messages, and other notifications.</a:t>
            </a:r>
            <a:endParaRPr lang="en-US" dirty="0">
              <a:latin typeface="Arial" pitchFamily="-1" charset="0"/>
              <a:ea typeface="ＭＳ Ｐゴシック" pitchFamily="-1" charset="-128"/>
              <a:cs typeface="ＭＳ Ｐゴシック" pitchFamily="-1" charset="-128"/>
            </a:endParaRPr>
          </a:p>
        </p:txBody>
      </p:sp>
      <p:sp>
        <p:nvSpPr>
          <p:cNvPr id="61444" name="Slide Number Placeholder 3"/>
          <p:cNvSpPr>
            <a:spLocks noGrp="1"/>
          </p:cNvSpPr>
          <p:nvPr>
            <p:ph type="sldNum" sz="quarter" idx="5"/>
          </p:nvPr>
        </p:nvSpPr>
        <p:spPr>
          <a:noFill/>
        </p:spPr>
        <p:txBody>
          <a:bodyPr/>
          <a:lstStyle/>
          <a:p>
            <a:fld id="{31252C81-2287-D24A-AE64-211AF6E46D62}" type="slidenum">
              <a:rPr lang="en-AU" smtClean="0">
                <a:latin typeface="Arial" pitchFamily="-1" charset="0"/>
              </a:rPr>
              <a:pPr/>
              <a:t>113</a:t>
            </a:fld>
            <a:endParaRPr lang="en-AU" dirty="0">
              <a:latin typeface="Arial" pitchFamily="-1" charset="0"/>
            </a:endParaRPr>
          </a:p>
        </p:txBody>
      </p:sp>
    </p:spTree>
    <p:extLst>
      <p:ext uri="{BB962C8B-B14F-4D97-AF65-F5344CB8AC3E}">
        <p14:creationId xmlns:p14="http://schemas.microsoft.com/office/powerpoint/2010/main" val="328454279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42D52B4-A68C-1C4B-B6ED-CEBE56F47D51}" type="slidenum">
              <a:rPr lang="en-AU">
                <a:latin typeface="Arial" pitchFamily="-1" charset="0"/>
              </a:rPr>
              <a:pPr/>
              <a:t>114</a:t>
            </a:fld>
            <a:endParaRPr lang="en-AU" dirty="0">
              <a:latin typeface="Arial" pitchFamily="-1"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xfrm>
            <a:off x="533400" y="4343400"/>
            <a:ext cx="5715000" cy="4343400"/>
          </a:xfrm>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Figure 9.12a shows the header format for an IKE message. It consists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following fields.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Initiator SPI (64 bits):  A value chosen by the initiator to identify a unique IKE</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security association (SA).</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Responder SPI (64 bits):  A value chosen by the responder to identify a unique</a:t>
            </a:r>
          </a:p>
          <a:p>
            <a:r>
              <a:rPr lang="en-US" sz="1200" kern="1200" baseline="0" dirty="0">
                <a:solidFill>
                  <a:schemeClr val="tx1"/>
                </a:solidFill>
                <a:latin typeface="Arial" pitchFamily="-107" charset="0"/>
                <a:ea typeface="ＭＳ Ｐゴシック" pitchFamily="-107" charset="-128"/>
                <a:cs typeface="ＭＳ Ｐゴシック" pitchFamily="-107" charset="-128"/>
              </a:rPr>
              <a:t>IKE SA.</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Next Payload (8 bits):  Indicates the type of the first payload in the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payloads are discussed in the next subsection.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Major Version (4 bits):  Indicates major version of IKE in use.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Minor Version (4 bits):  Indicates minor version in use.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Exchange Type (8 bits):  Indicates the type of exchange; these are discussed</a:t>
            </a:r>
          </a:p>
          <a:p>
            <a:r>
              <a:rPr lang="en-US" sz="1200" kern="1200" baseline="0" dirty="0">
                <a:solidFill>
                  <a:schemeClr val="tx1"/>
                </a:solidFill>
                <a:latin typeface="Arial" pitchFamily="-107" charset="0"/>
                <a:ea typeface="ＭＳ Ｐゴシック" pitchFamily="-107" charset="-128"/>
                <a:cs typeface="ＭＳ Ｐゴシック" pitchFamily="-107" charset="-128"/>
              </a:rPr>
              <a:t>later in this section.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Flags (8 bits):  Indicates specific options set for this IKE exchange. Three bits</a:t>
            </a:r>
          </a:p>
          <a:p>
            <a:r>
              <a:rPr lang="en-US" sz="1200" kern="1200" baseline="0" dirty="0">
                <a:solidFill>
                  <a:schemeClr val="tx1"/>
                </a:solidFill>
                <a:latin typeface="Arial" pitchFamily="-107" charset="0"/>
                <a:ea typeface="ＭＳ Ｐゴシック" pitchFamily="-107" charset="-128"/>
                <a:cs typeface="ＭＳ Ｐゴシック" pitchFamily="-107" charset="-128"/>
              </a:rPr>
              <a:t>are defined so far. The initiator bit indicates whether this packet is sent by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SA initiator. The version bit indicates whether the transmitter is capable</a:t>
            </a:r>
          </a:p>
          <a:p>
            <a:r>
              <a:rPr lang="en-US" sz="1200" kern="1200" baseline="0" dirty="0">
                <a:solidFill>
                  <a:schemeClr val="tx1"/>
                </a:solidFill>
                <a:latin typeface="Arial" pitchFamily="-107" charset="0"/>
                <a:ea typeface="ＭＳ Ｐゴシック" pitchFamily="-107" charset="-128"/>
                <a:cs typeface="ＭＳ Ｐゴシック" pitchFamily="-107" charset="-128"/>
              </a:rPr>
              <a:t>of using a higher major version number than the one currently indicated.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response bit indicates whether this is a response to a message containing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same message ID.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Message ID (32 bits):  Used to control retransmission of lost packets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matching of requests and responses.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Length (32 bits):  Length of total message (header plus all payloads) in octets.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All IKE payloads begin with the same generic payload header</a:t>
            </a:r>
          </a:p>
          <a:p>
            <a:r>
              <a:rPr lang="en-US" sz="1200" kern="1200" baseline="0" dirty="0">
                <a:solidFill>
                  <a:schemeClr val="tx1"/>
                </a:solidFill>
                <a:latin typeface="Arial" pitchFamily="-107" charset="0"/>
                <a:ea typeface="ＭＳ Ｐゴシック" pitchFamily="-107" charset="-128"/>
                <a:cs typeface="ＭＳ Ｐゴシック" pitchFamily="-107" charset="-128"/>
              </a:rPr>
              <a:t>shown in Figure 9.12b. The Next Payload field has a value of 0 if this is the last</a:t>
            </a:r>
          </a:p>
          <a:p>
            <a:r>
              <a:rPr lang="en-US" sz="1200" kern="1200" baseline="0" dirty="0">
                <a:solidFill>
                  <a:schemeClr val="tx1"/>
                </a:solidFill>
                <a:latin typeface="Arial" pitchFamily="-107" charset="0"/>
                <a:ea typeface="ＭＳ Ｐゴシック" pitchFamily="-107" charset="-128"/>
                <a:cs typeface="ＭＳ Ｐゴシック" pitchFamily="-107" charset="-128"/>
              </a:rPr>
              <a:t> payload in the message; otherwise its value is the type of the next payload.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Payload Length field indicates the length in octets of this payload, including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generic payload header.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critical bit is 0 if the sender wants the recipient to skip this payload if it</a:t>
            </a:r>
          </a:p>
          <a:p>
            <a:r>
              <a:rPr lang="en-US" sz="1200" kern="1200" baseline="0" dirty="0">
                <a:solidFill>
                  <a:schemeClr val="tx1"/>
                </a:solidFill>
                <a:latin typeface="Arial" pitchFamily="-107" charset="0"/>
                <a:ea typeface="ＭＳ Ｐゴシック" pitchFamily="-107" charset="-128"/>
                <a:cs typeface="ＭＳ Ｐゴシック" pitchFamily="-107" charset="-128"/>
              </a:rPr>
              <a:t>does not understand the payload type code in the Next Payload field of the previous</a:t>
            </a:r>
          </a:p>
          <a:p>
            <a:r>
              <a:rPr lang="en-US" sz="1200" kern="1200" baseline="0" dirty="0">
                <a:solidFill>
                  <a:schemeClr val="tx1"/>
                </a:solidFill>
                <a:latin typeface="Arial" pitchFamily="-107" charset="0"/>
                <a:ea typeface="ＭＳ Ｐゴシック" pitchFamily="-107" charset="-128"/>
                <a:cs typeface="ＭＳ Ｐゴシック" pitchFamily="-107" charset="-128"/>
              </a:rPr>
              <a:t>payload. It is set to 1 if the sender wants the recipient to reject this entire message if</a:t>
            </a:r>
          </a:p>
          <a:p>
            <a:r>
              <a:rPr lang="en-US" sz="1200" kern="1200" baseline="0" dirty="0">
                <a:solidFill>
                  <a:schemeClr val="tx1"/>
                </a:solidFill>
                <a:latin typeface="Arial" pitchFamily="-107" charset="0"/>
                <a:ea typeface="ＭＳ Ｐゴシック" pitchFamily="-107" charset="-128"/>
                <a:cs typeface="ＭＳ Ｐゴシック" pitchFamily="-107" charset="-128"/>
              </a:rPr>
              <a:t>it does not understand the payload type.</a:t>
            </a:r>
            <a:endParaRPr lang="en-AU"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199290508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273A31A0-9503-E24B-9FEF-79531747F192}" type="slidenum">
              <a:rPr lang="en-AU">
                <a:latin typeface="Arial" pitchFamily="-1" charset="0"/>
              </a:rPr>
              <a:pPr/>
              <a:t>115</a:t>
            </a:fld>
            <a:endParaRPr lang="en-AU" dirty="0">
              <a:latin typeface="Arial" pitchFamily="-1"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Table 9.3 summarizes the payload types defined for IKE and lists the fields,</a:t>
            </a:r>
          </a:p>
          <a:p>
            <a:r>
              <a:rPr lang="en-US" sz="1200" kern="1200" baseline="0" dirty="0">
                <a:solidFill>
                  <a:schemeClr val="tx1"/>
                </a:solidFill>
                <a:latin typeface="Arial" pitchFamily="-107" charset="0"/>
                <a:ea typeface="ＭＳ Ｐゴシック" pitchFamily="-107" charset="-128"/>
                <a:cs typeface="ＭＳ Ｐゴシック" pitchFamily="-107" charset="-128"/>
              </a:rPr>
              <a:t>or parameters, that are part of each payload. The SA payload  is used to begin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establishment of an SA. The payload has a complex, hierarchical structure.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payload may contain multiple proposals. Each proposal may contain multiple protocols.</a:t>
            </a:r>
          </a:p>
          <a:p>
            <a:r>
              <a:rPr lang="en-US" sz="1200" kern="1200" baseline="0" dirty="0">
                <a:solidFill>
                  <a:schemeClr val="tx1"/>
                </a:solidFill>
                <a:latin typeface="Arial" pitchFamily="-107" charset="0"/>
                <a:ea typeface="ＭＳ Ｐゴシック" pitchFamily="-107" charset="-128"/>
                <a:cs typeface="ＭＳ Ｐゴシック" pitchFamily="-107" charset="-128"/>
              </a:rPr>
              <a:t>Each protocol may contain multiple transforms. And each transform may</a:t>
            </a:r>
          </a:p>
          <a:p>
            <a:r>
              <a:rPr lang="en-US" sz="1200" kern="1200" baseline="0" dirty="0">
                <a:solidFill>
                  <a:schemeClr val="tx1"/>
                </a:solidFill>
                <a:latin typeface="Arial" pitchFamily="-107" charset="0"/>
                <a:ea typeface="ＭＳ Ｐゴシック" pitchFamily="-107" charset="-128"/>
                <a:cs typeface="ＭＳ Ｐゴシック" pitchFamily="-107" charset="-128"/>
              </a:rPr>
              <a:t>contain multiple attributes. These elements are formatted as substructures within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payload as follows.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Proposal:  This substructure includes a proposal number, a protocol ID (AH,</a:t>
            </a:r>
          </a:p>
          <a:p>
            <a:r>
              <a:rPr lang="en-US" sz="1200" kern="1200" baseline="0" dirty="0">
                <a:solidFill>
                  <a:schemeClr val="tx1"/>
                </a:solidFill>
                <a:latin typeface="Arial" pitchFamily="-107" charset="0"/>
                <a:ea typeface="ＭＳ Ｐゴシック" pitchFamily="-107" charset="-128"/>
                <a:cs typeface="ＭＳ Ｐゴシック" pitchFamily="-107" charset="-128"/>
              </a:rPr>
              <a:t>ESP, or IKE), an indicator of the number of transforms, and then a transform</a:t>
            </a:r>
          </a:p>
          <a:p>
            <a:r>
              <a:rPr lang="en-US" sz="1200" kern="1200" baseline="0" dirty="0">
                <a:solidFill>
                  <a:schemeClr val="tx1"/>
                </a:solidFill>
                <a:latin typeface="Arial" pitchFamily="-107" charset="0"/>
                <a:ea typeface="ＭＳ Ｐゴシック" pitchFamily="-107" charset="-128"/>
                <a:cs typeface="ＭＳ Ｐゴシック" pitchFamily="-107" charset="-128"/>
              </a:rPr>
              <a:t>substructure. If more than one protocol is to be included in a proposal,</a:t>
            </a:r>
          </a:p>
          <a:p>
            <a:r>
              <a:rPr lang="en-US" sz="1200" kern="1200" baseline="0" dirty="0">
                <a:solidFill>
                  <a:schemeClr val="tx1"/>
                </a:solidFill>
                <a:latin typeface="Arial" pitchFamily="-107" charset="0"/>
                <a:ea typeface="ＭＳ Ｐゴシック" pitchFamily="-107" charset="-128"/>
                <a:cs typeface="ＭＳ Ｐゴシック" pitchFamily="-107" charset="-128"/>
              </a:rPr>
              <a:t>then there is a subsequent proposal substructure with the same proposal</a:t>
            </a:r>
          </a:p>
          <a:p>
            <a:r>
              <a:rPr lang="en-US" sz="1200" kern="1200" baseline="0" dirty="0">
                <a:solidFill>
                  <a:schemeClr val="tx1"/>
                </a:solidFill>
                <a:latin typeface="Arial" pitchFamily="-107" charset="0"/>
                <a:ea typeface="ＭＳ Ｐゴシック" pitchFamily="-107" charset="-128"/>
                <a:cs typeface="ＭＳ Ｐゴシック" pitchFamily="-107" charset="-128"/>
              </a:rPr>
              <a:t>number.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Transform:  Different protocols support different transform types. The transforms</a:t>
            </a:r>
          </a:p>
          <a:p>
            <a:r>
              <a:rPr lang="en-US" sz="1200" kern="1200" baseline="0" dirty="0">
                <a:solidFill>
                  <a:schemeClr val="tx1"/>
                </a:solidFill>
                <a:latin typeface="Arial" pitchFamily="-107" charset="0"/>
                <a:ea typeface="ＭＳ Ｐゴシック" pitchFamily="-107" charset="-128"/>
                <a:cs typeface="ＭＳ Ｐゴシック" pitchFamily="-107" charset="-128"/>
              </a:rPr>
              <a:t>are used primarily to define cryptographic algorithms to be used with a</a:t>
            </a:r>
          </a:p>
          <a:p>
            <a:r>
              <a:rPr lang="en-US" sz="1200" kern="1200" baseline="0" dirty="0">
                <a:solidFill>
                  <a:schemeClr val="tx1"/>
                </a:solidFill>
                <a:latin typeface="Arial" pitchFamily="-107" charset="0"/>
                <a:ea typeface="ＭＳ Ｐゴシック" pitchFamily="-107" charset="-128"/>
                <a:cs typeface="ＭＳ Ｐゴシック" pitchFamily="-107" charset="-128"/>
              </a:rPr>
              <a:t>particular protocol.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Attribute:  Each transform may include attributes that modify or complete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specification of the transform. An example is key length.</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Key Exchange payload  can be used for a variety of key exchange techniques,</a:t>
            </a:r>
          </a:p>
          <a:p>
            <a:r>
              <a:rPr lang="en-US" sz="1200" kern="1200" baseline="0" dirty="0">
                <a:solidFill>
                  <a:schemeClr val="tx1"/>
                </a:solidFill>
                <a:latin typeface="Arial" pitchFamily="-107" charset="0"/>
                <a:ea typeface="ＭＳ Ｐゴシック" pitchFamily="-107" charset="-128"/>
                <a:cs typeface="ＭＳ Ｐゴシック" pitchFamily="-107" charset="-128"/>
              </a:rPr>
              <a:t>including Oakley, Diffie-Hellman, and the RSA-based key exchange used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PGP. The Key Exchange data field contains the data required to generate a session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and is dependent on the key exchange algorithm used.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Identification payload  is used to determine the identity of communicating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peers and may be used for determining authenticity of information. Typically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ID Data field will contain an IPv4 or IPv6 address.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Certificate payload  transfers a public-key certificate. The Certificate</a:t>
            </a:r>
          </a:p>
          <a:p>
            <a:r>
              <a:rPr lang="en-US" sz="1200" kern="1200" baseline="0" dirty="0">
                <a:solidFill>
                  <a:schemeClr val="tx1"/>
                </a:solidFill>
                <a:latin typeface="Arial" pitchFamily="-107" charset="0"/>
                <a:ea typeface="ＭＳ Ｐゴシック" pitchFamily="-107" charset="-128"/>
                <a:cs typeface="ＭＳ Ｐゴシック" pitchFamily="-107" charset="-128"/>
              </a:rPr>
              <a:t>Encoding field indicates the type of certificate or certificate-related information,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which may include the following: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PKCS #7 wrapped X.509 certificate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PGP certificate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DNS signed key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X.509 certificate—signature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X.509 certificate—key exchange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Kerberos tokens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Certificate Revocation List (CRL)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Authority Revocation List (ARL)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SPKI certificate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At any point in an IKE exchange, the sender may include a Certificate Request</a:t>
            </a:r>
          </a:p>
          <a:p>
            <a:r>
              <a:rPr lang="en-US" sz="1200" kern="1200" baseline="0" dirty="0">
                <a:solidFill>
                  <a:schemeClr val="tx1"/>
                </a:solidFill>
                <a:latin typeface="Arial" pitchFamily="-107" charset="0"/>
                <a:ea typeface="ＭＳ Ｐゴシック" pitchFamily="-107" charset="-128"/>
                <a:cs typeface="ＭＳ Ｐゴシック" pitchFamily="-107" charset="-128"/>
              </a:rPr>
              <a:t> payload to request the certificate of the other communicating entity. The payload</a:t>
            </a:r>
          </a:p>
          <a:p>
            <a:r>
              <a:rPr lang="en-US" sz="1200" kern="1200" baseline="0" dirty="0">
                <a:solidFill>
                  <a:schemeClr val="tx1"/>
                </a:solidFill>
                <a:latin typeface="Arial" pitchFamily="-107" charset="0"/>
                <a:ea typeface="ＭＳ Ｐゴシック" pitchFamily="-107" charset="-128"/>
                <a:cs typeface="ＭＳ Ｐゴシック" pitchFamily="-107" charset="-128"/>
              </a:rPr>
              <a:t>may list more than one certificate type that is acceptable and more than one certificate</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authority that is acceptable.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Authentication  payload contains data used for message authentication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purposes. The authentication method types so far defined are RSA digital signature,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shared-key message integrity code, and DSS digital signature.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Nonce  payload contains random data used to guarantee liveness during</a:t>
            </a:r>
          </a:p>
          <a:p>
            <a:r>
              <a:rPr lang="en-US" sz="1200" kern="1200" baseline="0" dirty="0">
                <a:solidFill>
                  <a:schemeClr val="tx1"/>
                </a:solidFill>
                <a:latin typeface="Arial" pitchFamily="-107" charset="0"/>
                <a:ea typeface="ＭＳ Ｐゴシック" pitchFamily="-107" charset="-128"/>
                <a:cs typeface="ＭＳ Ｐゴシック" pitchFamily="-107" charset="-128"/>
              </a:rPr>
              <a:t>an exchange and to protect against replay attacks.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Notify  payload contains either error or status information associated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SA or this SA negotiation. The following table lists the IKE notify messages.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Delete  payload indicates one or more SAs that the sender has deleted</a:t>
            </a:r>
          </a:p>
          <a:p>
            <a:r>
              <a:rPr lang="en-US" sz="1200" kern="1200" baseline="0" dirty="0">
                <a:solidFill>
                  <a:schemeClr val="tx1"/>
                </a:solidFill>
                <a:latin typeface="Arial" pitchFamily="-107" charset="0"/>
                <a:ea typeface="ＭＳ Ｐゴシック" pitchFamily="-107" charset="-128"/>
                <a:cs typeface="ＭＳ Ｐゴシック" pitchFamily="-107" charset="-128"/>
              </a:rPr>
              <a:t>from its database and that therefore are no longer valid.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Vendor ID  payload contains a vendor-defined constant. The constant is</a:t>
            </a:r>
          </a:p>
          <a:p>
            <a:r>
              <a:rPr lang="en-US" sz="1200" kern="1200" baseline="0" dirty="0">
                <a:solidFill>
                  <a:schemeClr val="tx1"/>
                </a:solidFill>
                <a:latin typeface="Arial" pitchFamily="-107" charset="0"/>
                <a:ea typeface="ＭＳ Ｐゴシック" pitchFamily="-107" charset="-128"/>
                <a:cs typeface="ＭＳ Ｐゴシック" pitchFamily="-107" charset="-128"/>
              </a:rPr>
              <a:t>used by vendors to identify and recognize remote instances of their implementations.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mechanism allows a vendor to experiment with new features while maintaining</a:t>
            </a:r>
          </a:p>
          <a:p>
            <a:r>
              <a:rPr lang="en-US" sz="1200" kern="1200" baseline="0" dirty="0">
                <a:solidFill>
                  <a:schemeClr val="tx1"/>
                </a:solidFill>
                <a:latin typeface="Arial" pitchFamily="-107" charset="0"/>
                <a:ea typeface="ＭＳ Ｐゴシック" pitchFamily="-107" charset="-128"/>
                <a:cs typeface="ＭＳ Ｐゴシック" pitchFamily="-107" charset="-128"/>
              </a:rPr>
              <a:t>backward compatibility.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Traffic Selector  payload allows peers to identify packet flows for processing</a:t>
            </a:r>
          </a:p>
          <a:p>
            <a:r>
              <a:rPr lang="en-US" sz="1200" kern="1200" baseline="0" dirty="0">
                <a:solidFill>
                  <a:schemeClr val="tx1"/>
                </a:solidFill>
                <a:latin typeface="Arial" pitchFamily="-107" charset="0"/>
                <a:ea typeface="ＭＳ Ｐゴシック" pitchFamily="-107" charset="-128"/>
                <a:cs typeface="ＭＳ Ｐゴシック" pitchFamily="-107" charset="-128"/>
              </a:rPr>
              <a:t>by IPsec services.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Encrypted  payload contains other payloads in encrypted form. The encrypted</a:t>
            </a:r>
          </a:p>
          <a:p>
            <a:r>
              <a:rPr lang="en-US" sz="1200" kern="1200" baseline="0" dirty="0">
                <a:solidFill>
                  <a:schemeClr val="tx1"/>
                </a:solidFill>
                <a:latin typeface="Arial" pitchFamily="-107" charset="0"/>
                <a:ea typeface="ＭＳ Ｐゴシック" pitchFamily="-107" charset="-128"/>
                <a:cs typeface="ＭＳ Ｐゴシック" pitchFamily="-107" charset="-128"/>
              </a:rPr>
              <a:t>payload format is similar to that of ESP. It may include an IV if the encryption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algorithm requires it and an ICV if authentication is selected.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Configuration  payload is used to exchange configuration information between</a:t>
            </a:r>
          </a:p>
          <a:p>
            <a:r>
              <a:rPr lang="en-US" sz="1200" kern="1200" baseline="0" dirty="0">
                <a:solidFill>
                  <a:schemeClr val="tx1"/>
                </a:solidFill>
                <a:latin typeface="Arial" pitchFamily="-107" charset="0"/>
                <a:ea typeface="ＭＳ Ｐゴシック" pitchFamily="-107" charset="-128"/>
                <a:cs typeface="ＭＳ Ｐゴシック" pitchFamily="-107" charset="-128"/>
              </a:rPr>
              <a:t>IKE peers.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Extensible Authentication Protocol (EAP)  payload allows IKE SAs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be authenticated using EAP, which was discussed in Chapter 5.</a:t>
            </a:r>
            <a:endParaRPr lang="en-US"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353563926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p:cNvSpPr>
          <p:nvPr>
            <p:ph type="sldImg"/>
          </p:nvPr>
        </p:nvSpPr>
        <p:spPr>
          <a:ln/>
        </p:spPr>
      </p:sp>
      <p:sp>
        <p:nvSpPr>
          <p:cNvPr id="67587"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IPsecv3 and IKEv3 protocols rely on a variety of types of cryptographic algorithms.</a:t>
            </a:r>
          </a:p>
          <a:p>
            <a:r>
              <a:rPr lang="en-US" sz="1200" kern="1200" baseline="0" dirty="0">
                <a:solidFill>
                  <a:schemeClr val="tx1"/>
                </a:solidFill>
                <a:latin typeface="Arial" pitchFamily="-107" charset="0"/>
                <a:ea typeface="ＭＳ Ｐゴシック" pitchFamily="-107" charset="-128"/>
                <a:cs typeface="ＭＳ Ｐゴシック" pitchFamily="-107" charset="-128"/>
              </a:rPr>
              <a:t>As we have seen in this book, there are many cryptographic algorithms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each type, each with a variety of parameters, such as key size. To promote interoperability,</a:t>
            </a:r>
          </a:p>
          <a:p>
            <a:r>
              <a:rPr lang="en-US" sz="1200" kern="1200" baseline="0" dirty="0">
                <a:solidFill>
                  <a:schemeClr val="tx1"/>
                </a:solidFill>
                <a:latin typeface="Arial" pitchFamily="-107" charset="0"/>
                <a:ea typeface="ＭＳ Ｐゴシック" pitchFamily="-107" charset="-128"/>
                <a:cs typeface="ＭＳ Ｐゴシック" pitchFamily="-107" charset="-128"/>
              </a:rPr>
              <a:t>two RFCs define recommended suites of cryptographic algorithms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parameters for various applications.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RFC 4308 defines two cryptographic suites for establishing virtual private networks.</a:t>
            </a:r>
          </a:p>
          <a:p>
            <a:r>
              <a:rPr lang="en-US" sz="1200" kern="1200" baseline="0" dirty="0">
                <a:solidFill>
                  <a:schemeClr val="tx1"/>
                </a:solidFill>
                <a:latin typeface="Arial" pitchFamily="-107" charset="0"/>
                <a:ea typeface="ＭＳ Ｐゴシック" pitchFamily="-107" charset="-128"/>
                <a:cs typeface="ＭＳ Ｐゴシック" pitchFamily="-107" charset="-128"/>
              </a:rPr>
              <a:t>Suite VPN-A matches the commonly used corporate VPN security used in</a:t>
            </a:r>
          </a:p>
          <a:p>
            <a:r>
              <a:rPr lang="en-US" sz="1200" kern="1200" baseline="0" dirty="0">
                <a:solidFill>
                  <a:schemeClr val="tx1"/>
                </a:solidFill>
                <a:latin typeface="Arial" pitchFamily="-107" charset="0"/>
                <a:ea typeface="ＭＳ Ｐゴシック" pitchFamily="-107" charset="-128"/>
                <a:cs typeface="ＭＳ Ｐゴシック" pitchFamily="-107" charset="-128"/>
              </a:rPr>
              <a:t>older IKEv1 implementations at the time of the issuance of IKEv2 in 2005. Suite</a:t>
            </a:r>
          </a:p>
          <a:p>
            <a:r>
              <a:rPr lang="en-US" sz="1200" kern="1200" baseline="0" dirty="0">
                <a:solidFill>
                  <a:schemeClr val="tx1"/>
                </a:solidFill>
                <a:latin typeface="Arial" pitchFamily="-107" charset="0"/>
                <a:ea typeface="ＭＳ Ｐゴシック" pitchFamily="-107" charset="-128"/>
                <a:cs typeface="ＭＳ Ｐゴシック" pitchFamily="-107" charset="-128"/>
              </a:rPr>
              <a:t>VPN-B provides stronger security and is recommended for new VPNs that implement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IPsecv3 and IKEv2.</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Table 9.4a lists the algorithms and parameters for the two suites. There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several points to note about these two suites. Note that for symmetric cryptography,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VPN-A relies on 3DES and HMAC, while VPN-B relies exclusively on AES. Three</a:t>
            </a:r>
          </a:p>
          <a:p>
            <a:r>
              <a:rPr lang="en-US" sz="1200" kern="1200" baseline="0" dirty="0">
                <a:solidFill>
                  <a:schemeClr val="tx1"/>
                </a:solidFill>
                <a:latin typeface="Arial" pitchFamily="-107" charset="0"/>
                <a:ea typeface="ＭＳ Ｐゴシック" pitchFamily="-107" charset="-128"/>
                <a:cs typeface="ＭＳ Ｐゴシック" pitchFamily="-107" charset="-128"/>
              </a:rPr>
              <a:t>types of secret-key algorithms are used: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Encryption:  For encryption, the cipher block chaining (CBC) mode is used.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Message authentication:  For message authentication, VPN-A relies on HMAC</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SHA-1 with the output truncated to 96 bits. VPN-B relies on a variant of</a:t>
            </a:r>
          </a:p>
          <a:p>
            <a:r>
              <a:rPr lang="en-US" sz="1200" kern="1200" baseline="0" dirty="0">
                <a:solidFill>
                  <a:schemeClr val="tx1"/>
                </a:solidFill>
                <a:latin typeface="Arial" pitchFamily="-107" charset="0"/>
                <a:ea typeface="ＭＳ Ｐゴシック" pitchFamily="-107" charset="-128"/>
                <a:cs typeface="ＭＳ Ｐゴシック" pitchFamily="-107" charset="-128"/>
              </a:rPr>
              <a:t>CMAC with the output truncated to 96 bits.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Pseudorandom function:  IKEv2 generates pseudorandom bits by repeated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use of the MAC used for message authentication.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RFC 6379 defines four optional cryptographic suites that are compatible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United States National Security Agency’s Suite B specifications. In 2005,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NSA issued Suite B, which defined the algorithms and strengths needed to protect</a:t>
            </a:r>
          </a:p>
          <a:p>
            <a:r>
              <a:rPr lang="en-US" sz="1200" kern="1200" baseline="0" dirty="0">
                <a:solidFill>
                  <a:schemeClr val="tx1"/>
                </a:solidFill>
                <a:latin typeface="Arial" pitchFamily="-107" charset="0"/>
                <a:ea typeface="ＭＳ Ｐゴシック" pitchFamily="-107" charset="-128"/>
                <a:cs typeface="ＭＳ Ｐゴシック" pitchFamily="-107" charset="-128"/>
              </a:rPr>
              <a:t>both sensitive but unclassified (SBU) and classified information for use in</a:t>
            </a:r>
          </a:p>
          <a:p>
            <a:r>
              <a:rPr lang="en-US" sz="1200" kern="1200" baseline="0" dirty="0">
                <a:solidFill>
                  <a:schemeClr val="tx1"/>
                </a:solidFill>
                <a:latin typeface="Arial" pitchFamily="-107" charset="0"/>
                <a:ea typeface="ＭＳ Ｐゴシック" pitchFamily="-107" charset="-128"/>
                <a:cs typeface="ＭＳ Ｐゴシック" pitchFamily="-107" charset="-128"/>
              </a:rPr>
              <a:t>its Cryptographic Modernization program [LATT09]. The four suites defined in</a:t>
            </a:r>
          </a:p>
          <a:p>
            <a:r>
              <a:rPr lang="en-US" sz="1200" kern="1200" baseline="0" dirty="0">
                <a:solidFill>
                  <a:schemeClr val="tx1"/>
                </a:solidFill>
                <a:latin typeface="Arial" pitchFamily="-107" charset="0"/>
                <a:ea typeface="ＭＳ Ｐゴシック" pitchFamily="-107" charset="-128"/>
                <a:cs typeface="ＭＳ Ｐゴシック" pitchFamily="-107" charset="-128"/>
              </a:rPr>
              <a:t>RFC 4869 provide choices for ESP and IKE. The four suites are differentiated by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choice of cryptographic algorithm strengths and a choice of whether ESP is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provide both confidentiality and integrity or integrity only. All of the suites offer</a:t>
            </a:r>
          </a:p>
          <a:p>
            <a:r>
              <a:rPr lang="en-US" sz="1200" kern="1200" baseline="0" dirty="0">
                <a:solidFill>
                  <a:schemeClr val="tx1"/>
                </a:solidFill>
                <a:latin typeface="Arial" pitchFamily="-107" charset="0"/>
                <a:ea typeface="ＭＳ Ｐゴシック" pitchFamily="-107" charset="-128"/>
                <a:cs typeface="ＭＳ Ｐゴシック" pitchFamily="-107" charset="-128"/>
              </a:rPr>
              <a:t>greater protection than the two VPN suites defined in RFC 4308.</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Table 9.4b lists the algorithms and parameters for the two suites. As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RFC 4308, three categories of secret key algorithms are listed: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Encryption:  For ESP, authenticated encryption is provided using the GCM</a:t>
            </a:r>
          </a:p>
          <a:p>
            <a:r>
              <a:rPr lang="en-US" sz="1200" kern="1200" baseline="0" dirty="0">
                <a:solidFill>
                  <a:schemeClr val="tx1"/>
                </a:solidFill>
                <a:latin typeface="Arial" pitchFamily="-107" charset="0"/>
                <a:ea typeface="ＭＳ Ｐゴシック" pitchFamily="-107" charset="-128"/>
                <a:cs typeface="ＭＳ Ｐゴシック" pitchFamily="-107" charset="-128"/>
              </a:rPr>
              <a:t>mode with either 128-bit or 256-bit AES keys. For IKE encryption, CBC is</a:t>
            </a:r>
          </a:p>
          <a:p>
            <a:r>
              <a:rPr lang="en-US" sz="1200" kern="1200" baseline="0" dirty="0">
                <a:solidFill>
                  <a:schemeClr val="tx1"/>
                </a:solidFill>
                <a:latin typeface="Arial" pitchFamily="-107" charset="0"/>
                <a:ea typeface="ＭＳ Ｐゴシック" pitchFamily="-107" charset="-128"/>
                <a:cs typeface="ＭＳ Ｐゴシック" pitchFamily="-107" charset="-128"/>
              </a:rPr>
              <a:t>used, as it was for the VPN suites.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Message authentication:  For ESP, if only authentication is required, then</a:t>
            </a:r>
          </a:p>
          <a:p>
            <a:r>
              <a:rPr lang="en-US" sz="1200" kern="1200" baseline="0" dirty="0">
                <a:solidFill>
                  <a:schemeClr val="tx1"/>
                </a:solidFill>
                <a:latin typeface="Arial" pitchFamily="-107" charset="0"/>
                <a:ea typeface="ＭＳ Ｐゴシック" pitchFamily="-107" charset="-128"/>
                <a:cs typeface="ＭＳ Ｐゴシック" pitchFamily="-107" charset="-128"/>
              </a:rPr>
              <a:t>GMAC is used. As discussed in Chapter 12, GMAC is simply the authentication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portion of GMC. For IKE, message authentication is provided using</a:t>
            </a:r>
          </a:p>
          <a:p>
            <a:r>
              <a:rPr lang="en-US" sz="1200" kern="1200" baseline="0" dirty="0">
                <a:solidFill>
                  <a:schemeClr val="tx1"/>
                </a:solidFill>
                <a:latin typeface="Arial" pitchFamily="-107" charset="0"/>
                <a:ea typeface="ＭＳ Ｐゴシック" pitchFamily="-107" charset="-128"/>
                <a:cs typeface="ＭＳ Ｐゴシック" pitchFamily="-107" charset="-128"/>
              </a:rPr>
              <a:t>HMAC with one of the SHA-3 hash functions.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Pseudorandom function:  As with the VPN suites, IKEv2 in these suites generates</a:t>
            </a:r>
          </a:p>
          <a:p>
            <a:r>
              <a:rPr lang="en-US" sz="1200" kern="1200" baseline="0" dirty="0">
                <a:solidFill>
                  <a:schemeClr val="tx1"/>
                </a:solidFill>
                <a:latin typeface="Arial" pitchFamily="-107" charset="0"/>
                <a:ea typeface="ＭＳ Ｐゴシック" pitchFamily="-107" charset="-128"/>
                <a:cs typeface="ＭＳ Ｐゴシック" pitchFamily="-107" charset="-128"/>
              </a:rPr>
              <a:t>pseudorandom bits by repeated use of the MAC used for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authentication.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For the Diffie-Hellman algorithm, the use of elliptic curve groups modulo</a:t>
            </a:r>
          </a:p>
          <a:p>
            <a:r>
              <a:rPr lang="en-US" sz="1200" kern="1200" baseline="0" dirty="0">
                <a:solidFill>
                  <a:schemeClr val="tx1"/>
                </a:solidFill>
                <a:latin typeface="Arial" pitchFamily="-107" charset="0"/>
                <a:ea typeface="ＭＳ Ｐゴシック" pitchFamily="-107" charset="-128"/>
                <a:cs typeface="ＭＳ Ｐゴシック" pitchFamily="-107" charset="-128"/>
              </a:rPr>
              <a:t>a prime is specified. For authentication, elliptic curve digital signatures are listed.</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original IKEv2 documents used RSA-based digital signatures. Equivalent or</a:t>
            </a:r>
          </a:p>
          <a:p>
            <a:r>
              <a:rPr lang="en-US" sz="1200" kern="1200" baseline="0" dirty="0">
                <a:solidFill>
                  <a:schemeClr val="tx1"/>
                </a:solidFill>
                <a:latin typeface="Arial" pitchFamily="-107" charset="0"/>
                <a:ea typeface="ＭＳ Ｐゴシック" pitchFamily="-107" charset="-128"/>
                <a:cs typeface="ＭＳ Ｐゴシック" pitchFamily="-107" charset="-128"/>
              </a:rPr>
              <a:t>greater strength can be achieved using ECC with fewer key bits.</a:t>
            </a:r>
            <a:endParaRPr lang="en-US" sz="1100" dirty="0">
              <a:latin typeface="Arial" pitchFamily="-1" charset="0"/>
              <a:ea typeface="ＭＳ Ｐゴシック" pitchFamily="-1" charset="-128"/>
              <a:cs typeface="ＭＳ Ｐゴシック" pitchFamily="-1" charset="-128"/>
            </a:endParaRPr>
          </a:p>
        </p:txBody>
      </p:sp>
      <p:sp>
        <p:nvSpPr>
          <p:cNvPr id="67588" name="Slide Number Placeholder 3"/>
          <p:cNvSpPr>
            <a:spLocks noGrp="1"/>
          </p:cNvSpPr>
          <p:nvPr>
            <p:ph type="sldNum" sz="quarter" idx="5"/>
          </p:nvPr>
        </p:nvSpPr>
        <p:spPr>
          <a:noFill/>
        </p:spPr>
        <p:txBody>
          <a:bodyPr/>
          <a:lstStyle/>
          <a:p>
            <a:fld id="{459BFD2A-0DB5-EA4B-8534-F11840263534}" type="slidenum">
              <a:rPr lang="en-AU" smtClean="0">
                <a:latin typeface="Arial" pitchFamily="-1" charset="0"/>
              </a:rPr>
              <a:pPr/>
              <a:t>116</a:t>
            </a:fld>
            <a:endParaRPr lang="en-AU" dirty="0">
              <a:latin typeface="Arial" pitchFamily="-1" charset="0"/>
            </a:endParaRPr>
          </a:p>
        </p:txBody>
      </p:sp>
    </p:spTree>
    <p:extLst>
      <p:ext uri="{BB962C8B-B14F-4D97-AF65-F5344CB8AC3E}">
        <p14:creationId xmlns:p14="http://schemas.microsoft.com/office/powerpoint/2010/main" val="10088143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31"/>
          <p:cNvSpPr>
            <a:spLocks noGrp="1" noChangeArrowheads="1"/>
          </p:cNvSpPr>
          <p:nvPr>
            <p:ph type="sldNum" sz="quarter" idx="5"/>
          </p:nvPr>
        </p:nvSpPr>
        <p:spPr>
          <a:noFill/>
        </p:spPr>
        <p:txBody>
          <a:bodyPr/>
          <a:lstStyle/>
          <a:p>
            <a:fld id="{645F3BD3-6F3C-694C-8E1B-CF3CF7A9ECD3}" type="slidenum">
              <a:rPr lang="en-AU">
                <a:latin typeface="Arial" pitchFamily="-84" charset="0"/>
              </a:rPr>
              <a:pPr/>
              <a:t>117</a:t>
            </a:fld>
            <a:endParaRPr lang="en-AU" dirty="0">
              <a:latin typeface="Arial" pitchFamily="-8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Chapter 9 summary.</a:t>
            </a:r>
          </a:p>
        </p:txBody>
      </p:sp>
    </p:spTree>
    <p:extLst>
      <p:ext uri="{BB962C8B-B14F-4D97-AF65-F5344CB8AC3E}">
        <p14:creationId xmlns:p14="http://schemas.microsoft.com/office/powerpoint/2010/main" val="94360598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p:spPr>
        <p:txBody>
          <a:bodyPr/>
          <a:lstStyle/>
          <a:p>
            <a:fld id="{83797CDE-EF53-504B-BFCD-94AE144A17CE}" type="slidenum">
              <a:rPr lang="en-AU">
                <a:latin typeface="Arial" pitchFamily="-1" charset="0"/>
              </a:rPr>
              <a:pPr/>
              <a:t>118</a:t>
            </a:fld>
            <a:endParaRPr lang="en-AU" dirty="0">
              <a:latin typeface="Arial" pitchFamily="-1"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r>
              <a:rPr lang="en-US" dirty="0">
                <a:latin typeface="Arial" pitchFamily="-1" charset="0"/>
                <a:ea typeface="ＭＳ Ｐゴシック" pitchFamily="-1" charset="-128"/>
                <a:cs typeface="ＭＳ Ｐゴシック" pitchFamily="-1" charset="-128"/>
              </a:rPr>
              <a:t>Lecture slides</a:t>
            </a:r>
            <a:r>
              <a:rPr lang="en-US" baseline="0" dirty="0">
                <a:latin typeface="Arial" pitchFamily="-1" charset="0"/>
                <a:ea typeface="ＭＳ Ｐゴシック" pitchFamily="-1" charset="-128"/>
                <a:cs typeface="ＭＳ Ｐゴシック" pitchFamily="-1" charset="-128"/>
              </a:rPr>
              <a:t> prepared</a:t>
            </a:r>
            <a:r>
              <a:rPr lang="en-US" dirty="0">
                <a:latin typeface="Arial" pitchFamily="-1" charset="0"/>
                <a:ea typeface="ＭＳ Ｐゴシック" pitchFamily="-1" charset="-128"/>
                <a:cs typeface="ＭＳ Ｐゴシック" pitchFamily="-1" charset="-128"/>
              </a:rPr>
              <a:t> for “Network Security Essentials”, 5/e, by William Stallings, </a:t>
            </a:r>
            <a:r>
              <a:rPr lang="en-US" dirty="0">
                <a:latin typeface="Arial" pitchFamily="-84" charset="0"/>
                <a:ea typeface="Arial" pitchFamily="-84" charset="0"/>
                <a:cs typeface="Arial" pitchFamily="-84" charset="0"/>
              </a:rPr>
              <a:t>Chapter 10 – “Malicious Software”.</a:t>
            </a:r>
            <a:endParaRPr lang="en-AU" dirty="0">
              <a:latin typeface="Arial" pitchFamily="-84" charset="0"/>
              <a:ea typeface="Arial" pitchFamily="-84" charset="0"/>
              <a:cs typeface="Arial" pitchFamily="-84" charset="0"/>
            </a:endParaRPr>
          </a:p>
          <a:p>
            <a:pPr eaLnBrk="1" hangingPunct="1"/>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157967652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This chapter examines the wide spectrum of malware threats and countermeasures.</a:t>
            </a:r>
          </a:p>
          <a:p>
            <a:r>
              <a:rPr lang="en-US" sz="1200" kern="1200" baseline="0" dirty="0">
                <a:solidFill>
                  <a:schemeClr val="tx1"/>
                </a:solidFill>
                <a:latin typeface="Arial" pitchFamily="-107" charset="0"/>
                <a:ea typeface="ＭＳ Ｐゴシック" pitchFamily="-107" charset="-128"/>
                <a:cs typeface="ＭＳ Ｐゴシック" pitchFamily="-107" charset="-128"/>
              </a:rPr>
              <a:t>We begin with a survey of various types of malware and offer a broad</a:t>
            </a:r>
          </a:p>
          <a:p>
            <a:r>
              <a:rPr lang="en-US" sz="1200" kern="1200" baseline="0" dirty="0">
                <a:solidFill>
                  <a:schemeClr val="tx1"/>
                </a:solidFill>
                <a:latin typeface="Arial" pitchFamily="-107" charset="0"/>
                <a:ea typeface="ＭＳ Ｐゴシック" pitchFamily="-107" charset="-128"/>
                <a:cs typeface="ＭＳ Ｐゴシック" pitchFamily="-107" charset="-128"/>
              </a:rPr>
              <a:t>classification based first on the means malware uses to spread or propagate ,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then on the variety of actions or payloads  used once the malware has reached a</a:t>
            </a:r>
          </a:p>
          <a:p>
            <a:r>
              <a:rPr lang="en-US" sz="1200" kern="1200" baseline="0" dirty="0">
                <a:solidFill>
                  <a:schemeClr val="tx1"/>
                </a:solidFill>
                <a:latin typeface="Arial" pitchFamily="-107" charset="0"/>
                <a:ea typeface="ＭＳ Ｐゴシック" pitchFamily="-107" charset="-128"/>
                <a:cs typeface="ＭＳ Ｐゴシック" pitchFamily="-107" charset="-128"/>
              </a:rPr>
              <a:t>target. Propagation mechanisms include those used by viruses, worms, and trojans.</a:t>
            </a:r>
          </a:p>
          <a:p>
            <a:r>
              <a:rPr lang="en-US" sz="1200" kern="1200" baseline="0" dirty="0">
                <a:solidFill>
                  <a:schemeClr val="tx1"/>
                </a:solidFill>
                <a:latin typeface="Arial" pitchFamily="-107" charset="0"/>
                <a:ea typeface="ＭＳ Ｐゴシック" pitchFamily="-107" charset="-128"/>
                <a:cs typeface="ＭＳ Ｐゴシック" pitchFamily="-107" charset="-128"/>
              </a:rPr>
              <a:t>Payloads include system corruption, bots, phishing, spyware, and rootkits. The discussion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then includes a review of countermeasure approaches. Finally, distributed</a:t>
            </a:r>
          </a:p>
          <a:p>
            <a:r>
              <a:rPr lang="en-US" sz="1200" kern="1200" baseline="0" dirty="0">
                <a:solidFill>
                  <a:schemeClr val="tx1"/>
                </a:solidFill>
                <a:latin typeface="Arial" pitchFamily="-107" charset="0"/>
                <a:ea typeface="ＭＳ Ｐゴシック" pitchFamily="-107" charset="-128"/>
                <a:cs typeface="ＭＳ Ｐゴシック" pitchFamily="-107" charset="-128"/>
              </a:rPr>
              <a:t>denial-of-service (DDoS) attacks are reviewed.</a:t>
            </a:r>
            <a:endParaRPr lang="en-US" dirty="0">
              <a:latin typeface="Arial" pitchFamily="-1" charset="0"/>
              <a:ea typeface="ＭＳ Ｐゴシック" pitchFamily="-1" charset="-128"/>
              <a:cs typeface="ＭＳ Ｐゴシック" pitchFamily="-1" charset="-128"/>
            </a:endParaRPr>
          </a:p>
        </p:txBody>
      </p:sp>
      <p:sp>
        <p:nvSpPr>
          <p:cNvPr id="20484" name="Slide Number Placeholder 3"/>
          <p:cNvSpPr>
            <a:spLocks noGrp="1"/>
          </p:cNvSpPr>
          <p:nvPr>
            <p:ph type="sldNum" sz="quarter" idx="5"/>
          </p:nvPr>
        </p:nvSpPr>
        <p:spPr>
          <a:noFill/>
        </p:spPr>
        <p:txBody>
          <a:bodyPr/>
          <a:lstStyle/>
          <a:p>
            <a:fld id="{9CFA8CB0-B256-FB46-8B41-13A19D2B6A57}" type="slidenum">
              <a:rPr lang="en-AU" smtClean="0">
                <a:latin typeface="Arial" pitchFamily="-1" charset="0"/>
              </a:rPr>
              <a:pPr/>
              <a:t>119</a:t>
            </a:fld>
            <a:endParaRPr lang="en-AU" dirty="0">
              <a:latin typeface="Arial" pitchFamily="-1" charset="0"/>
            </a:endParaRPr>
          </a:p>
        </p:txBody>
      </p:sp>
    </p:spTree>
    <p:extLst>
      <p:ext uri="{BB962C8B-B14F-4D97-AF65-F5344CB8AC3E}">
        <p14:creationId xmlns:p14="http://schemas.microsoft.com/office/powerpoint/2010/main" val="584892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baseline="0" dirty="0">
                <a:solidFill>
                  <a:schemeClr val="tx1"/>
                </a:solidFill>
                <a:latin typeface="Arial" charset="0"/>
                <a:ea typeface="ＭＳ Ｐゴシック" pitchFamily="-107" charset="-128"/>
                <a:cs typeface="ＭＳ Ｐゴシック" pitchFamily="-107" charset="-128"/>
              </a:rPr>
              <a:t>Mobile devices need additional, specialized protection measures beyond those</a:t>
            </a:r>
          </a:p>
          <a:p>
            <a:r>
              <a:rPr lang="en-US" sz="1200" kern="1200" baseline="0" dirty="0">
                <a:solidFill>
                  <a:schemeClr val="tx1"/>
                </a:solidFill>
                <a:latin typeface="Arial" charset="0"/>
                <a:ea typeface="ＭＳ Ｐゴシック" pitchFamily="-107" charset="-128"/>
                <a:cs typeface="ＭＳ Ｐゴシック" pitchFamily="-107" charset="-128"/>
              </a:rPr>
              <a:t>implemented for other client devices, such as desktop and laptop devices that are</a:t>
            </a:r>
          </a:p>
          <a:p>
            <a:r>
              <a:rPr lang="en-US" sz="1200" kern="1200" baseline="0" dirty="0">
                <a:solidFill>
                  <a:schemeClr val="tx1"/>
                </a:solidFill>
                <a:latin typeface="Arial" charset="0"/>
                <a:ea typeface="ＭＳ Ｐゴシック" pitchFamily="-107" charset="-128"/>
                <a:cs typeface="ＭＳ Ｐゴシック" pitchFamily="-107" charset="-128"/>
              </a:rPr>
              <a:t>used only within the organization’s facilities and on the organization’s networks.</a:t>
            </a:r>
          </a:p>
          <a:p>
            <a:r>
              <a:rPr lang="en-US" sz="1200" kern="1200" baseline="0" dirty="0">
                <a:solidFill>
                  <a:schemeClr val="tx1"/>
                </a:solidFill>
                <a:latin typeface="Arial" charset="0"/>
                <a:ea typeface="ＭＳ Ｐゴシック" pitchFamily="-107" charset="-128"/>
                <a:cs typeface="ＭＳ Ｐゴシック" pitchFamily="-107" charset="-128"/>
              </a:rPr>
              <a:t>SP 800-14 (Guidelines for Managing and Securing Mobile Devices in the Enterprise ,</a:t>
            </a:r>
          </a:p>
          <a:p>
            <a:r>
              <a:rPr lang="en-US" sz="1200" kern="1200" baseline="0" dirty="0">
                <a:solidFill>
                  <a:schemeClr val="tx1"/>
                </a:solidFill>
                <a:latin typeface="Arial" charset="0"/>
                <a:ea typeface="ＭＳ Ｐゴシック" pitchFamily="-107" charset="-128"/>
                <a:cs typeface="ＭＳ Ｐゴシック" pitchFamily="-107" charset="-128"/>
              </a:rPr>
              <a:t>July 2012) lists seven major security concerns for mobile devices. We examine each</a:t>
            </a:r>
          </a:p>
          <a:p>
            <a:r>
              <a:rPr lang="en-US" sz="1200" kern="1200" baseline="0" dirty="0">
                <a:solidFill>
                  <a:schemeClr val="tx1"/>
                </a:solidFill>
                <a:latin typeface="Arial" charset="0"/>
                <a:ea typeface="ＭＳ Ｐゴシック" pitchFamily="-107" charset="-128"/>
                <a:cs typeface="ＭＳ Ｐゴシック" pitchFamily="-107" charset="-128"/>
              </a:rPr>
              <a:t>of these in turn.</a:t>
            </a:r>
          </a:p>
          <a:p>
            <a:endParaRPr lang="en-US" sz="1200" b="1" kern="1200" baseline="0" dirty="0">
              <a:solidFill>
                <a:schemeClr val="tx1"/>
              </a:solidFill>
              <a:latin typeface="Arial" charset="0"/>
              <a:ea typeface="ＭＳ Ｐゴシック" pitchFamily="-107" charset="-128"/>
              <a:cs typeface="ＭＳ Ｐゴシック" pitchFamily="-107" charset="-128"/>
            </a:endParaRPr>
          </a:p>
          <a:p>
            <a:r>
              <a:rPr lang="en-US" sz="1200" b="1" kern="1200" baseline="0" dirty="0">
                <a:solidFill>
                  <a:schemeClr val="tx1"/>
                </a:solidFill>
                <a:latin typeface="Arial" charset="0"/>
                <a:ea typeface="ＭＳ Ｐゴシック" pitchFamily="-107" charset="-128"/>
                <a:cs typeface="ＭＳ Ｐゴシック" pitchFamily="-107" charset="-128"/>
              </a:rPr>
              <a:t>Lack of Physical Security Controls  </a:t>
            </a:r>
          </a:p>
          <a:p>
            <a:endParaRPr lang="en-US" sz="1200" b="1"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Mobile devices are typically under the complete</a:t>
            </a:r>
          </a:p>
          <a:p>
            <a:r>
              <a:rPr lang="en-US" sz="1200" kern="1200" baseline="0" dirty="0">
                <a:solidFill>
                  <a:schemeClr val="tx1"/>
                </a:solidFill>
                <a:latin typeface="Arial" charset="0"/>
                <a:ea typeface="ＭＳ Ｐゴシック" pitchFamily="-107" charset="-128"/>
                <a:cs typeface="ＭＳ Ｐゴシック" pitchFamily="-107" charset="-128"/>
              </a:rPr>
              <a:t>control of the user, and are used and kept in a variety of locations outside the</a:t>
            </a:r>
          </a:p>
          <a:p>
            <a:r>
              <a:rPr lang="en-US" sz="1200" kern="1200" baseline="0" dirty="0">
                <a:solidFill>
                  <a:schemeClr val="tx1"/>
                </a:solidFill>
                <a:latin typeface="Arial" charset="0"/>
                <a:ea typeface="ＭＳ Ｐゴシック" pitchFamily="-107" charset="-128"/>
                <a:cs typeface="ＭＳ Ｐゴシック" pitchFamily="-107" charset="-128"/>
              </a:rPr>
              <a:t>organization’s control, including off premises. Even if a device is required to remain</a:t>
            </a:r>
          </a:p>
          <a:p>
            <a:r>
              <a:rPr lang="en-US" sz="1200" kern="1200" baseline="0" dirty="0">
                <a:solidFill>
                  <a:schemeClr val="tx1"/>
                </a:solidFill>
                <a:latin typeface="Arial" charset="0"/>
                <a:ea typeface="ＭＳ Ｐゴシック" pitchFamily="-107" charset="-128"/>
                <a:cs typeface="ＭＳ Ｐゴシック" pitchFamily="-107" charset="-128"/>
              </a:rPr>
              <a:t>on premises, the user may move the device within the organization between secure</a:t>
            </a:r>
          </a:p>
          <a:p>
            <a:r>
              <a:rPr lang="en-US" sz="1200" kern="1200" baseline="0" dirty="0">
                <a:solidFill>
                  <a:schemeClr val="tx1"/>
                </a:solidFill>
                <a:latin typeface="Arial" charset="0"/>
                <a:ea typeface="ＭＳ Ｐゴシック" pitchFamily="-107" charset="-128"/>
                <a:cs typeface="ＭＳ Ｐゴシック" pitchFamily="-107" charset="-128"/>
              </a:rPr>
              <a:t>and nonsecured locations. Thus, theft and tampering are realistic threats.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security policy for mobile devices must be based on the assumption that</a:t>
            </a:r>
          </a:p>
          <a:p>
            <a:r>
              <a:rPr lang="en-US" sz="1200" kern="1200" baseline="0" dirty="0">
                <a:solidFill>
                  <a:schemeClr val="tx1"/>
                </a:solidFill>
                <a:latin typeface="Arial" charset="0"/>
                <a:ea typeface="ＭＳ Ｐゴシック" pitchFamily="-107" charset="-128"/>
                <a:cs typeface="ＭＳ Ｐゴシック" pitchFamily="-107" charset="-128"/>
              </a:rPr>
              <a:t>any mobile device may be stolen or at least accessed by a malicious party. The threat</a:t>
            </a:r>
          </a:p>
          <a:p>
            <a:r>
              <a:rPr lang="en-US" sz="1200" kern="1200" baseline="0" dirty="0">
                <a:solidFill>
                  <a:schemeClr val="tx1"/>
                </a:solidFill>
                <a:latin typeface="Arial" charset="0"/>
                <a:ea typeface="ＭＳ Ｐゴシック" pitchFamily="-107" charset="-128"/>
                <a:cs typeface="ＭＳ Ｐゴシック" pitchFamily="-107" charset="-128"/>
              </a:rPr>
              <a:t> is twofold: A malicious party may attempt to recover sensitive data from the device</a:t>
            </a:r>
          </a:p>
          <a:p>
            <a:r>
              <a:rPr lang="en-US" sz="1200" kern="1200" baseline="0" dirty="0">
                <a:solidFill>
                  <a:schemeClr val="tx1"/>
                </a:solidFill>
                <a:latin typeface="Arial" charset="0"/>
                <a:ea typeface="ＭＳ Ｐゴシック" pitchFamily="-107" charset="-128"/>
                <a:cs typeface="ＭＳ Ｐゴシック" pitchFamily="-107" charset="-128"/>
              </a:rPr>
              <a:t>itself, or may use the device to gain access to the organization’s resources.</a:t>
            </a:r>
          </a:p>
          <a:p>
            <a:endParaRPr lang="en-US" sz="1200" b="1" kern="1200" baseline="0" dirty="0">
              <a:solidFill>
                <a:schemeClr val="tx1"/>
              </a:solidFill>
              <a:latin typeface="Arial" charset="0"/>
              <a:ea typeface="ＭＳ Ｐゴシック" pitchFamily="-107" charset="-128"/>
              <a:cs typeface="ＭＳ Ｐゴシック" pitchFamily="-107" charset="-128"/>
            </a:endParaRPr>
          </a:p>
          <a:p>
            <a:r>
              <a:rPr lang="en-US" sz="1200" b="1" kern="1200" baseline="0" dirty="0">
                <a:solidFill>
                  <a:schemeClr val="tx1"/>
                </a:solidFill>
                <a:latin typeface="Arial" charset="0"/>
                <a:ea typeface="ＭＳ Ｐゴシック" pitchFamily="-107" charset="-128"/>
                <a:cs typeface="ＭＳ Ｐゴシック" pitchFamily="-107" charset="-128"/>
              </a:rPr>
              <a:t>Use of Untrusted Mobile Devices  </a:t>
            </a:r>
          </a:p>
          <a:p>
            <a:endParaRPr lang="en-US" sz="1200" b="1"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In addition to company-issued and company controlled</a:t>
            </a:r>
          </a:p>
          <a:p>
            <a:r>
              <a:rPr lang="en-US" sz="1200" b="0" kern="1200" baseline="0" dirty="0">
                <a:solidFill>
                  <a:schemeClr val="tx1"/>
                </a:solidFill>
                <a:latin typeface="Arial" charset="0"/>
                <a:ea typeface="ＭＳ Ｐゴシック" pitchFamily="-107" charset="-128"/>
                <a:cs typeface="ＭＳ Ｐゴシック" pitchFamily="-107" charset="-128"/>
              </a:rPr>
              <a:t>mobile devices, virtually all employees will have personal smartphones</a:t>
            </a:r>
          </a:p>
          <a:p>
            <a:r>
              <a:rPr lang="en-US" sz="1200" b="0" kern="1200" baseline="0" dirty="0">
                <a:solidFill>
                  <a:schemeClr val="tx1"/>
                </a:solidFill>
                <a:latin typeface="Arial" charset="0"/>
                <a:ea typeface="ＭＳ Ｐゴシック" pitchFamily="-107" charset="-128"/>
                <a:cs typeface="ＭＳ Ｐゴシック" pitchFamily="-107" charset="-128"/>
              </a:rPr>
              <a:t>and/or tablets. The organization must assume that these devices are not trustworthy.</a:t>
            </a:r>
          </a:p>
          <a:p>
            <a:r>
              <a:rPr lang="en-US" sz="1200" b="0" kern="1200" baseline="0" dirty="0">
                <a:solidFill>
                  <a:schemeClr val="tx1"/>
                </a:solidFill>
                <a:latin typeface="Arial" charset="0"/>
                <a:ea typeface="ＭＳ Ｐゴシック" pitchFamily="-107" charset="-128"/>
                <a:cs typeface="ＭＳ Ｐゴシック" pitchFamily="-107" charset="-128"/>
              </a:rPr>
              <a:t>That is, the devices may not employ encryption and either the user or a third</a:t>
            </a:r>
          </a:p>
          <a:p>
            <a:r>
              <a:rPr lang="en-US" sz="1200" b="0" kern="1200" baseline="0" dirty="0">
                <a:solidFill>
                  <a:schemeClr val="tx1"/>
                </a:solidFill>
                <a:latin typeface="Arial" charset="0"/>
                <a:ea typeface="ＭＳ Ｐゴシック" pitchFamily="-107" charset="-128"/>
                <a:cs typeface="ＭＳ Ｐゴシック" pitchFamily="-107" charset="-128"/>
              </a:rPr>
              <a:t>party may have installed a bypass to the built-in restrictions on security, operating</a:t>
            </a:r>
          </a:p>
          <a:p>
            <a:r>
              <a:rPr lang="en-US" sz="1200" b="0" kern="1200" baseline="0" dirty="0">
                <a:solidFill>
                  <a:schemeClr val="tx1"/>
                </a:solidFill>
                <a:latin typeface="Arial" charset="0"/>
                <a:ea typeface="ＭＳ Ｐゴシック" pitchFamily="-107" charset="-128"/>
                <a:cs typeface="ＭＳ Ｐゴシック" pitchFamily="-107" charset="-128"/>
              </a:rPr>
              <a:t>system use, and so on.</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1" kern="1200" baseline="0" dirty="0">
                <a:solidFill>
                  <a:schemeClr val="tx1"/>
                </a:solidFill>
                <a:latin typeface="Arial" charset="0"/>
                <a:ea typeface="ＭＳ Ｐゴシック" pitchFamily="-107" charset="-128"/>
                <a:cs typeface="ＭＳ Ｐゴシック" pitchFamily="-107" charset="-128"/>
              </a:rPr>
              <a:t>Use of Untrusted Networks </a:t>
            </a:r>
          </a:p>
          <a:p>
            <a:endParaRPr lang="en-US" sz="1200" b="1"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If a mobile device is used on premises, it can connect</a:t>
            </a:r>
          </a:p>
          <a:p>
            <a:r>
              <a:rPr lang="en-US" sz="1200" b="0" kern="1200" baseline="0" dirty="0">
                <a:solidFill>
                  <a:schemeClr val="tx1"/>
                </a:solidFill>
                <a:latin typeface="Arial" charset="0"/>
                <a:ea typeface="ＭＳ Ｐゴシック" pitchFamily="-107" charset="-128"/>
                <a:cs typeface="ＭＳ Ｐゴシック" pitchFamily="-107" charset="-128"/>
              </a:rPr>
              <a:t>to organization resources over the organization’s own in-house wireless networks.</a:t>
            </a:r>
          </a:p>
          <a:p>
            <a:r>
              <a:rPr lang="en-US" sz="1200" b="0" kern="1200" baseline="0" dirty="0">
                <a:solidFill>
                  <a:schemeClr val="tx1"/>
                </a:solidFill>
                <a:latin typeface="Arial" charset="0"/>
                <a:ea typeface="ＭＳ Ｐゴシック" pitchFamily="-107" charset="-128"/>
                <a:cs typeface="ＭＳ Ｐゴシック" pitchFamily="-107" charset="-128"/>
              </a:rPr>
              <a:t>However, for off-premises use, the user will typically access </a:t>
            </a:r>
            <a:r>
              <a:rPr lang="en-US" sz="1200" kern="1200" baseline="0" dirty="0">
                <a:solidFill>
                  <a:schemeClr val="tx1"/>
                </a:solidFill>
                <a:latin typeface="Arial" charset="0"/>
                <a:ea typeface="ＭＳ Ｐゴシック" pitchFamily="-107" charset="-128"/>
                <a:cs typeface="ＭＳ Ｐゴシック" pitchFamily="-107" charset="-128"/>
              </a:rPr>
              <a:t>organizational</a:t>
            </a:r>
          </a:p>
          <a:p>
            <a:r>
              <a:rPr lang="en-US" sz="1200" kern="1200" baseline="0" dirty="0">
                <a:solidFill>
                  <a:schemeClr val="tx1"/>
                </a:solidFill>
                <a:latin typeface="Arial" charset="0"/>
                <a:ea typeface="ＭＳ Ｐゴシック" pitchFamily="-107" charset="-128"/>
                <a:cs typeface="ＭＳ Ｐゴシック" pitchFamily="-107" charset="-128"/>
              </a:rPr>
              <a:t>resources via Wi-Fi or cellular access to the Internet and from the Internet to the</a:t>
            </a:r>
          </a:p>
          <a:p>
            <a:r>
              <a:rPr lang="en-US" sz="1200" kern="1200" baseline="0" dirty="0">
                <a:solidFill>
                  <a:schemeClr val="tx1"/>
                </a:solidFill>
                <a:latin typeface="Arial" charset="0"/>
                <a:ea typeface="ＭＳ Ｐゴシック" pitchFamily="-107" charset="-128"/>
                <a:cs typeface="ＭＳ Ｐゴシック" pitchFamily="-107" charset="-128"/>
              </a:rPr>
              <a:t>organization. Thus, traffic that includes an off-premises segment is potentially susceptible</a:t>
            </a:r>
          </a:p>
          <a:p>
            <a:r>
              <a:rPr lang="en-US" sz="1200" kern="1200" baseline="0" dirty="0">
                <a:solidFill>
                  <a:schemeClr val="tx1"/>
                </a:solidFill>
                <a:latin typeface="Arial" charset="0"/>
                <a:ea typeface="ＭＳ Ｐゴシック" pitchFamily="-107" charset="-128"/>
                <a:cs typeface="ＭＳ Ｐゴシック" pitchFamily="-107" charset="-128"/>
              </a:rPr>
              <a:t>to eavesdropping or man-in-the-middle types of attacks. Thus, the security</a:t>
            </a:r>
          </a:p>
          <a:p>
            <a:r>
              <a:rPr lang="en-US" sz="1200" kern="1200" baseline="0" dirty="0">
                <a:solidFill>
                  <a:schemeClr val="tx1"/>
                </a:solidFill>
                <a:latin typeface="Arial" charset="0"/>
                <a:ea typeface="ＭＳ Ｐゴシック" pitchFamily="-107" charset="-128"/>
                <a:cs typeface="ＭＳ Ｐゴシック" pitchFamily="-107" charset="-128"/>
              </a:rPr>
              <a:t>policy must be based on the assumption that the networks between the mobile device</a:t>
            </a:r>
          </a:p>
          <a:p>
            <a:r>
              <a:rPr lang="en-US" sz="1200" kern="1200" baseline="0" dirty="0">
                <a:solidFill>
                  <a:schemeClr val="tx1"/>
                </a:solidFill>
                <a:latin typeface="Arial" charset="0"/>
                <a:ea typeface="ＭＳ Ｐゴシック" pitchFamily="-107" charset="-128"/>
                <a:cs typeface="ＭＳ Ｐゴシック" pitchFamily="-107" charset="-128"/>
              </a:rPr>
              <a:t>and the organization are not trustworthy.</a:t>
            </a:r>
          </a:p>
          <a:p>
            <a:endParaRPr lang="en-US" sz="1200" b="1" kern="1200" baseline="0" dirty="0">
              <a:solidFill>
                <a:schemeClr val="tx1"/>
              </a:solidFill>
              <a:latin typeface="Arial" charset="0"/>
              <a:ea typeface="ＭＳ Ｐゴシック" pitchFamily="-107" charset="-128"/>
              <a:cs typeface="ＭＳ Ｐゴシック" pitchFamily="-107" charset="-128"/>
            </a:endParaRPr>
          </a:p>
          <a:p>
            <a:r>
              <a:rPr lang="en-US" sz="1200" b="1" kern="1200" baseline="0" dirty="0">
                <a:solidFill>
                  <a:schemeClr val="tx1"/>
                </a:solidFill>
                <a:latin typeface="Arial" charset="0"/>
                <a:ea typeface="ＭＳ Ｐゴシック" pitchFamily="-107" charset="-128"/>
                <a:cs typeface="ＭＳ Ｐゴシック" pitchFamily="-107" charset="-128"/>
              </a:rPr>
              <a:t>Use of Applications Created by Unknown Parties </a:t>
            </a:r>
          </a:p>
          <a:p>
            <a:endParaRPr lang="en-US" sz="1200" b="1"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By design, it is easy to find</a:t>
            </a:r>
          </a:p>
          <a:p>
            <a:r>
              <a:rPr lang="en-US" sz="1200" kern="1200" baseline="0" dirty="0">
                <a:solidFill>
                  <a:schemeClr val="tx1"/>
                </a:solidFill>
                <a:latin typeface="Arial" charset="0"/>
                <a:ea typeface="ＭＳ Ｐゴシック" pitchFamily="-107" charset="-128"/>
                <a:cs typeface="ＭＳ Ｐゴシック" pitchFamily="-107" charset="-128"/>
              </a:rPr>
              <a:t>and install third-party applications on mobile devices. This poses the obvious risk of</a:t>
            </a:r>
          </a:p>
          <a:p>
            <a:r>
              <a:rPr lang="en-US" sz="1200" kern="1200" baseline="0" dirty="0">
                <a:solidFill>
                  <a:schemeClr val="tx1"/>
                </a:solidFill>
                <a:latin typeface="Arial" charset="0"/>
                <a:ea typeface="ＭＳ Ｐゴシック" pitchFamily="-107" charset="-128"/>
                <a:cs typeface="ＭＳ Ｐゴシック" pitchFamily="-107" charset="-128"/>
              </a:rPr>
              <a:t>installing malicious software. An organization has several options for dealing with</a:t>
            </a:r>
          </a:p>
          <a:p>
            <a:r>
              <a:rPr lang="en-US" sz="1200" kern="1200" baseline="0" dirty="0">
                <a:solidFill>
                  <a:schemeClr val="tx1"/>
                </a:solidFill>
                <a:latin typeface="Arial" charset="0"/>
                <a:ea typeface="ＭＳ Ｐゴシック" pitchFamily="-107" charset="-128"/>
                <a:cs typeface="ＭＳ Ｐゴシック" pitchFamily="-107" charset="-128"/>
              </a:rPr>
              <a:t>this threat, as described subsequently.</a:t>
            </a:r>
          </a:p>
          <a:p>
            <a:endParaRPr lang="en-US" sz="1200" b="1" kern="1200" baseline="0" dirty="0">
              <a:solidFill>
                <a:schemeClr val="tx1"/>
              </a:solidFill>
              <a:latin typeface="Arial" charset="0"/>
              <a:ea typeface="ＭＳ Ｐゴシック" pitchFamily="-107" charset="-128"/>
              <a:cs typeface="ＭＳ Ｐゴシック" pitchFamily="-107" charset="-128"/>
            </a:endParaRPr>
          </a:p>
          <a:p>
            <a:r>
              <a:rPr lang="en-US" sz="1200" b="1" kern="1200" baseline="0" dirty="0">
                <a:solidFill>
                  <a:schemeClr val="tx1"/>
                </a:solidFill>
                <a:latin typeface="Arial" charset="0"/>
                <a:ea typeface="ＭＳ Ｐゴシック" pitchFamily="-107" charset="-128"/>
                <a:cs typeface="ＭＳ Ｐゴシック" pitchFamily="-107" charset="-128"/>
              </a:rPr>
              <a:t>Interaction with Other Systems </a:t>
            </a:r>
          </a:p>
          <a:p>
            <a:endParaRPr lang="en-US" sz="1200" b="1"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A common feature found on smartphones and</a:t>
            </a:r>
          </a:p>
          <a:p>
            <a:r>
              <a:rPr lang="en-US" sz="1200" kern="1200" baseline="0" dirty="0">
                <a:solidFill>
                  <a:schemeClr val="tx1"/>
                </a:solidFill>
                <a:latin typeface="Arial" charset="0"/>
                <a:ea typeface="ＭＳ Ｐゴシック" pitchFamily="-107" charset="-128"/>
                <a:cs typeface="ＭＳ Ｐゴシック" pitchFamily="-107" charset="-128"/>
              </a:rPr>
              <a:t>tablets is the ability to automatically synchronize data, apps, contacts, photos, and</a:t>
            </a:r>
          </a:p>
          <a:p>
            <a:r>
              <a:rPr lang="en-US" sz="1200" kern="1200" baseline="0" dirty="0">
                <a:solidFill>
                  <a:schemeClr val="tx1"/>
                </a:solidFill>
                <a:latin typeface="Arial" charset="0"/>
                <a:ea typeface="ＭＳ Ｐゴシック" pitchFamily="-107" charset="-128"/>
                <a:cs typeface="ＭＳ Ｐゴシック" pitchFamily="-107" charset="-128"/>
              </a:rPr>
              <a:t>so on with other computing devices and with cloud-based storage. Unless an organization</a:t>
            </a:r>
          </a:p>
          <a:p>
            <a:r>
              <a:rPr lang="en-US" sz="1200" kern="1200" baseline="0" dirty="0">
                <a:solidFill>
                  <a:schemeClr val="tx1"/>
                </a:solidFill>
                <a:latin typeface="Arial" charset="0"/>
                <a:ea typeface="ＭＳ Ｐゴシック" pitchFamily="-107" charset="-128"/>
                <a:cs typeface="ＭＳ Ｐゴシック" pitchFamily="-107" charset="-128"/>
              </a:rPr>
              <a:t>has control of all the devices involved in synchronization, there is considerable</a:t>
            </a:r>
          </a:p>
          <a:p>
            <a:r>
              <a:rPr lang="en-US" sz="1200" kern="1200" baseline="0" dirty="0">
                <a:solidFill>
                  <a:schemeClr val="tx1"/>
                </a:solidFill>
                <a:latin typeface="Arial" charset="0"/>
                <a:ea typeface="ＭＳ Ｐゴシック" pitchFamily="-107" charset="-128"/>
                <a:cs typeface="ＭＳ Ｐゴシック" pitchFamily="-107" charset="-128"/>
              </a:rPr>
              <a:t>risk of the organization’s data being stored in an unsecured location, plus the</a:t>
            </a:r>
          </a:p>
          <a:p>
            <a:r>
              <a:rPr lang="en-US" sz="1200" kern="1200" baseline="0" dirty="0">
                <a:solidFill>
                  <a:schemeClr val="tx1"/>
                </a:solidFill>
                <a:latin typeface="Arial" charset="0"/>
                <a:ea typeface="ＭＳ Ｐゴシック" pitchFamily="-107" charset="-128"/>
                <a:cs typeface="ＭＳ Ｐゴシック" pitchFamily="-107" charset="-128"/>
              </a:rPr>
              <a:t>risk of the introduction of malware.</a:t>
            </a:r>
          </a:p>
          <a:p>
            <a:endParaRPr lang="en-US" sz="1200" b="1" kern="1200" baseline="0" dirty="0">
              <a:solidFill>
                <a:schemeClr val="tx1"/>
              </a:solidFill>
              <a:latin typeface="Arial" charset="0"/>
              <a:ea typeface="ＭＳ Ｐゴシック" pitchFamily="-107" charset="-128"/>
              <a:cs typeface="ＭＳ Ｐゴシック" pitchFamily="-107" charset="-128"/>
            </a:endParaRPr>
          </a:p>
          <a:p>
            <a:r>
              <a:rPr lang="en-US" sz="1200" b="1" kern="1200" baseline="0" dirty="0">
                <a:solidFill>
                  <a:schemeClr val="tx1"/>
                </a:solidFill>
                <a:latin typeface="Arial" charset="0"/>
                <a:ea typeface="ＭＳ Ｐゴシック" pitchFamily="-107" charset="-128"/>
                <a:cs typeface="ＭＳ Ｐゴシック" pitchFamily="-107" charset="-128"/>
              </a:rPr>
              <a:t>Use of Untrusted Content </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Mobile devices may access and use content that other</a:t>
            </a:r>
          </a:p>
          <a:p>
            <a:r>
              <a:rPr lang="en-US" sz="1200" kern="1200" baseline="0" dirty="0">
                <a:solidFill>
                  <a:schemeClr val="tx1"/>
                </a:solidFill>
                <a:latin typeface="Arial" charset="0"/>
                <a:ea typeface="ＭＳ Ｐゴシック" pitchFamily="-107" charset="-128"/>
                <a:cs typeface="ＭＳ Ｐゴシック" pitchFamily="-107" charset="-128"/>
              </a:rPr>
              <a:t>computing devices do not encounter. An example is the Quick Response (QR)</a:t>
            </a:r>
          </a:p>
          <a:p>
            <a:r>
              <a:rPr lang="en-US" sz="1200" kern="1200" baseline="0" dirty="0">
                <a:solidFill>
                  <a:schemeClr val="tx1"/>
                </a:solidFill>
                <a:latin typeface="Arial" charset="0"/>
                <a:ea typeface="ＭＳ Ｐゴシック" pitchFamily="-107" charset="-128"/>
                <a:cs typeface="ＭＳ Ｐゴシック" pitchFamily="-107" charset="-128"/>
              </a:rPr>
              <a:t>code, which is a two-dimensional barcode. QR codes are designed to be captured</a:t>
            </a:r>
          </a:p>
          <a:p>
            <a:r>
              <a:rPr lang="en-US" sz="1200" kern="1200" baseline="0" dirty="0">
                <a:solidFill>
                  <a:schemeClr val="tx1"/>
                </a:solidFill>
                <a:latin typeface="Arial" charset="0"/>
                <a:ea typeface="ＭＳ Ｐゴシック" pitchFamily="-107" charset="-128"/>
                <a:cs typeface="ＭＳ Ｐゴシック" pitchFamily="-107" charset="-128"/>
              </a:rPr>
              <a:t>by a mobile device camera and used by the mobile device. The QR code translates</a:t>
            </a:r>
          </a:p>
          <a:p>
            <a:r>
              <a:rPr lang="en-US" sz="1200" kern="1200" baseline="0" dirty="0">
                <a:solidFill>
                  <a:schemeClr val="tx1"/>
                </a:solidFill>
                <a:latin typeface="Arial" charset="0"/>
                <a:ea typeface="ＭＳ Ｐゴシック" pitchFamily="-107" charset="-128"/>
                <a:cs typeface="ＭＳ Ｐゴシック" pitchFamily="-107" charset="-128"/>
              </a:rPr>
              <a:t>to a URL, so that a malicious QR code could direct the mobile device to malicious</a:t>
            </a:r>
          </a:p>
          <a:p>
            <a:r>
              <a:rPr lang="en-US" sz="1200" kern="1200" baseline="0" dirty="0">
                <a:solidFill>
                  <a:schemeClr val="tx1"/>
                </a:solidFill>
                <a:latin typeface="Arial" charset="0"/>
                <a:ea typeface="ＭＳ Ｐゴシック" pitchFamily="-107" charset="-128"/>
                <a:cs typeface="ＭＳ Ｐゴシック" pitchFamily="-107" charset="-128"/>
              </a:rPr>
              <a:t>Web sites.</a:t>
            </a:r>
          </a:p>
          <a:p>
            <a:endParaRPr lang="en-US" sz="1200" b="1" kern="1200" baseline="0" dirty="0">
              <a:solidFill>
                <a:schemeClr val="tx1"/>
              </a:solidFill>
              <a:latin typeface="Arial" charset="0"/>
              <a:ea typeface="ＭＳ Ｐゴシック" pitchFamily="-107" charset="-128"/>
              <a:cs typeface="ＭＳ Ｐゴシック" pitchFamily="-107" charset="-128"/>
            </a:endParaRPr>
          </a:p>
          <a:p>
            <a:r>
              <a:rPr lang="en-US" sz="1200" b="1" kern="1200" baseline="0" dirty="0">
                <a:solidFill>
                  <a:schemeClr val="tx1"/>
                </a:solidFill>
                <a:latin typeface="Arial" charset="0"/>
                <a:ea typeface="ＭＳ Ｐゴシック" pitchFamily="-107" charset="-128"/>
                <a:cs typeface="ＭＳ Ｐゴシック" pitchFamily="-107" charset="-128"/>
              </a:rPr>
              <a:t>Use of Location Services </a:t>
            </a:r>
          </a:p>
          <a:p>
            <a:endParaRPr lang="en-US" sz="1200" b="1"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The GPS capability on mobile devices can be used to</a:t>
            </a:r>
          </a:p>
          <a:p>
            <a:r>
              <a:rPr lang="en-US" sz="1200" kern="1200" baseline="0" dirty="0">
                <a:solidFill>
                  <a:schemeClr val="tx1"/>
                </a:solidFill>
                <a:latin typeface="Arial" charset="0"/>
                <a:ea typeface="ＭＳ Ｐゴシック" pitchFamily="-107" charset="-128"/>
                <a:cs typeface="ＭＳ Ｐゴシック" pitchFamily="-107" charset="-128"/>
              </a:rPr>
              <a:t>maintain a knowledge of the physical location of the device. While this feature</a:t>
            </a:r>
          </a:p>
          <a:p>
            <a:r>
              <a:rPr lang="en-US" sz="1200" kern="1200" baseline="0" dirty="0">
                <a:solidFill>
                  <a:schemeClr val="tx1"/>
                </a:solidFill>
                <a:latin typeface="Arial" charset="0"/>
                <a:ea typeface="ＭＳ Ｐゴシック" pitchFamily="-107" charset="-128"/>
                <a:cs typeface="ＭＳ Ｐゴシック" pitchFamily="-107" charset="-128"/>
              </a:rPr>
              <a:t>might be useful to an organization as part of a presence service, it creates security</a:t>
            </a:r>
          </a:p>
          <a:p>
            <a:r>
              <a:rPr lang="en-US" sz="1200" kern="1200" baseline="0" dirty="0">
                <a:solidFill>
                  <a:schemeClr val="tx1"/>
                </a:solidFill>
                <a:latin typeface="Arial" charset="0"/>
                <a:ea typeface="ＭＳ Ｐゴシック" pitchFamily="-107" charset="-128"/>
                <a:cs typeface="ＭＳ Ｐゴシック" pitchFamily="-107" charset="-128"/>
              </a:rPr>
              <a:t>risks. An attacker can use the location information to determine where the device</a:t>
            </a:r>
          </a:p>
          <a:p>
            <a:r>
              <a:rPr lang="en-US" sz="1200" kern="1200" baseline="0" dirty="0">
                <a:solidFill>
                  <a:schemeClr val="tx1"/>
                </a:solidFill>
                <a:latin typeface="Arial" charset="0"/>
                <a:ea typeface="ＭＳ Ｐゴシック" pitchFamily="-107" charset="-128"/>
                <a:cs typeface="ＭＳ Ｐゴシック" pitchFamily="-107" charset="-128"/>
              </a:rPr>
              <a:t>and user are located, which may be of use to the attacker.</a:t>
            </a:r>
            <a:endParaRPr lang="en-US" b="0"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12</a:t>
            </a:fld>
            <a:endParaRPr lang="en-AU"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5D81E6CD-A2E9-FE4C-8FCE-9E798CECA907}" type="slidenum">
              <a:rPr lang="en-AU">
                <a:latin typeface="Arial" pitchFamily="-84" charset="0"/>
              </a:rPr>
              <a:pPr/>
              <a:t>120</a:t>
            </a:fld>
            <a:endParaRPr lang="en-AU" dirty="0">
              <a:latin typeface="Arial" pitchFamily="-84"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Malicious software, or  malware, arguably constitutes one of the most significant categories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threats to computer systems. [SOUP12a] defines malware as “a program that is</a:t>
            </a:r>
          </a:p>
          <a:p>
            <a:r>
              <a:rPr lang="en-US" sz="1200" kern="1200" baseline="0" dirty="0">
                <a:solidFill>
                  <a:schemeClr val="tx1"/>
                </a:solidFill>
                <a:latin typeface="Arial" pitchFamily="-107" charset="0"/>
                <a:ea typeface="ＭＳ Ｐゴシック" pitchFamily="-107" charset="-128"/>
                <a:cs typeface="ＭＳ Ｐゴシック" pitchFamily="-107" charset="-128"/>
              </a:rPr>
              <a:t>covertly inserted into another program with the intent to destroy data, run destructive</a:t>
            </a:r>
          </a:p>
          <a:p>
            <a:r>
              <a:rPr lang="en-US" sz="1200" kern="1200" baseline="0" dirty="0">
                <a:solidFill>
                  <a:schemeClr val="tx1"/>
                </a:solidFill>
                <a:latin typeface="Arial" pitchFamily="-107" charset="0"/>
                <a:ea typeface="ＭＳ Ｐゴシック" pitchFamily="-107" charset="-128"/>
                <a:cs typeface="ＭＳ Ｐゴシック" pitchFamily="-107" charset="-128"/>
              </a:rPr>
              <a:t>or intrusive programs, or otherwise compromise the confidentiality, integrity, or availability</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victim’s data, applications, or operating system.” Hence, we are concerned</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the threat malware poses to application programs, to utility programs, such as editors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compilers, and to kernel-level programs. We are also concerned with its use on</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compromised or malicious Web sites and servers, or in especially crafted spam e-mails</a:t>
            </a:r>
          </a:p>
          <a:p>
            <a:r>
              <a:rPr lang="en-US" sz="1200" kern="1200" baseline="0" dirty="0">
                <a:solidFill>
                  <a:schemeClr val="tx1"/>
                </a:solidFill>
                <a:latin typeface="Arial" pitchFamily="-107" charset="0"/>
                <a:ea typeface="ＭＳ Ｐゴシック" pitchFamily="-107" charset="-128"/>
                <a:cs typeface="ＭＳ Ｐゴシック" pitchFamily="-107" charset="-128"/>
              </a:rPr>
              <a:t>or other messages, which aim to trick users into revealing sensitive personal information.</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425229168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5E27B185-AD4A-5540-8B30-851C3A4AC8F7}" type="slidenum">
              <a:rPr lang="en-AU">
                <a:latin typeface="Arial" pitchFamily="-84" charset="0"/>
              </a:rPr>
              <a:pPr/>
              <a:t>121</a:t>
            </a:fld>
            <a:endParaRPr lang="en-AU" dirty="0">
              <a:latin typeface="Arial" pitchFamily="-84"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terminology in this area presents problems because of a lack of universal agreement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on all of the terms and because some of the categories overlap. Table 10.1 is a</a:t>
            </a:r>
          </a:p>
          <a:p>
            <a:r>
              <a:rPr lang="en-US" sz="1200" kern="1200" baseline="0" dirty="0">
                <a:solidFill>
                  <a:schemeClr val="tx1"/>
                </a:solidFill>
                <a:latin typeface="Arial" pitchFamily="-107" charset="0"/>
                <a:ea typeface="ＭＳ Ｐゴシック" pitchFamily="-107" charset="-128"/>
                <a:cs typeface="ＭＳ Ｐゴシック" pitchFamily="-107" charset="-128"/>
              </a:rPr>
              <a:t>useful guide to some of the terms in use.</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37656529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45BE2DDE-D830-2E43-873F-AB31E062C846}" type="slidenum">
              <a:rPr lang="en-AU">
                <a:latin typeface="Arial" pitchFamily="-84" charset="0"/>
              </a:rPr>
              <a:pPr/>
              <a:t>122</a:t>
            </a:fld>
            <a:endParaRPr lang="en-AU" dirty="0">
              <a:latin typeface="Arial" pitchFamily="-84" charset="0"/>
            </a:endParaRPr>
          </a:p>
        </p:txBody>
      </p:sp>
      <p:sp>
        <p:nvSpPr>
          <p:cNvPr id="23555" name="Rectangle 1026"/>
          <p:cNvSpPr>
            <a:spLocks noGrp="1" noRot="1" noChangeAspect="1" noChangeArrowheads="1" noTextEdit="1"/>
          </p:cNvSpPr>
          <p:nvPr>
            <p:ph type="sldImg"/>
          </p:nvPr>
        </p:nvSpPr>
        <p:spPr>
          <a:ln/>
        </p:spPr>
      </p:sp>
      <p:sp>
        <p:nvSpPr>
          <p:cNvPr id="23556"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Although a range of schemes can be used, one useful approach classifies malware</a:t>
            </a:r>
          </a:p>
          <a:p>
            <a:r>
              <a:rPr lang="en-US" sz="1200" kern="1200" baseline="0" dirty="0">
                <a:solidFill>
                  <a:schemeClr val="tx1"/>
                </a:solidFill>
                <a:latin typeface="Arial" pitchFamily="-107" charset="0"/>
                <a:ea typeface="ＭＳ Ｐゴシック" pitchFamily="-107" charset="-128"/>
                <a:cs typeface="ＭＳ Ｐゴシック" pitchFamily="-107" charset="-128"/>
              </a:rPr>
              <a:t>into two broad categories, based first on how it spreads or propagates to reach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desired targets and then on the actions or payloads it performs once a target is</a:t>
            </a:r>
          </a:p>
          <a:p>
            <a:r>
              <a:rPr lang="en-US" sz="1200" kern="1200" baseline="0" dirty="0">
                <a:solidFill>
                  <a:schemeClr val="tx1"/>
                </a:solidFill>
                <a:latin typeface="Arial" pitchFamily="-107" charset="0"/>
                <a:ea typeface="ＭＳ Ｐゴシック" pitchFamily="-107" charset="-128"/>
                <a:cs typeface="ＭＳ Ｐゴシック" pitchFamily="-107" charset="-128"/>
              </a:rPr>
              <a:t>reached.</a:t>
            </a:r>
          </a:p>
          <a:p>
            <a:r>
              <a:rPr lang="en-US" sz="1200" kern="1200" baseline="0" dirty="0">
                <a:solidFill>
                  <a:schemeClr val="tx1"/>
                </a:solidFill>
                <a:latin typeface="Arial" pitchFamily="-107" charset="0"/>
                <a:ea typeface="ＭＳ Ｐゴシック" pitchFamily="-107" charset="-128"/>
                <a:cs typeface="ＭＳ Ｐゴシック" pitchFamily="-107" charset="-128"/>
              </a:rPr>
              <a:t>Propagation mechanisms include infection of existing executable or interpreted</a:t>
            </a:r>
          </a:p>
          <a:p>
            <a:r>
              <a:rPr lang="en-US" sz="1200" kern="1200" baseline="0" dirty="0">
                <a:solidFill>
                  <a:schemeClr val="tx1"/>
                </a:solidFill>
                <a:latin typeface="Arial" pitchFamily="-107" charset="0"/>
                <a:ea typeface="ＭＳ Ｐゴシック" pitchFamily="-107" charset="-128"/>
                <a:cs typeface="ＭＳ Ｐゴシック" pitchFamily="-107" charset="-128"/>
              </a:rPr>
              <a:t>content by viruses that is subsequently spread to other systems; exploit of software</a:t>
            </a:r>
          </a:p>
          <a:p>
            <a:r>
              <a:rPr lang="en-US" sz="1200" kern="1200" baseline="0" dirty="0">
                <a:solidFill>
                  <a:schemeClr val="tx1"/>
                </a:solidFill>
                <a:latin typeface="Arial" pitchFamily="-107" charset="0"/>
                <a:ea typeface="ＭＳ Ｐゴシック" pitchFamily="-107" charset="-128"/>
                <a:cs typeface="ＭＳ Ｐゴシック" pitchFamily="-107" charset="-128"/>
              </a:rPr>
              <a:t>vulnerabilities either locally or over a network by worms or drive-by-downloads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allow the malware to replicate; and social engineering attacks that convince users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bypass security mechanisms to install trojans or to respond to phishing attacks.</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5265194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DE2BDEC-90F0-F04A-84AA-FDEEF3503781}" type="slidenum">
              <a:rPr lang="en-AU">
                <a:latin typeface="Arial" pitchFamily="-84" charset="0"/>
              </a:rPr>
              <a:pPr/>
              <a:t>123</a:t>
            </a:fld>
            <a:endParaRPr lang="en-AU" dirty="0">
              <a:latin typeface="Arial" pitchFamily="-84"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Earlier approaches to malware classification distinguished between those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need a host program, being parasitic code such as viruses, and those that are independent,</a:t>
            </a:r>
          </a:p>
          <a:p>
            <a:r>
              <a:rPr lang="en-US" sz="1200" kern="1200" baseline="0" dirty="0">
                <a:solidFill>
                  <a:schemeClr val="tx1"/>
                </a:solidFill>
                <a:latin typeface="Arial" pitchFamily="-107" charset="0"/>
                <a:ea typeface="ＭＳ Ｐゴシック" pitchFamily="-107" charset="-128"/>
                <a:cs typeface="ＭＳ Ｐゴシック" pitchFamily="-107" charset="-128"/>
              </a:rPr>
              <a:t>self-contained programs run on the system such as worms, </a:t>
            </a:r>
            <a:r>
              <a:rPr lang="en-US" sz="1200" kern="1200" baseline="0" dirty="0" err="1">
                <a:solidFill>
                  <a:schemeClr val="tx1"/>
                </a:solidFill>
                <a:latin typeface="Arial" pitchFamily="-107" charset="0"/>
                <a:ea typeface="ＭＳ Ｐゴシック" pitchFamily="-107" charset="-128"/>
                <a:cs typeface="ＭＳ Ｐゴシック" pitchFamily="-107" charset="-128"/>
              </a:rPr>
              <a:t>trojans</a:t>
            </a:r>
            <a:r>
              <a:rPr lang="en-US" sz="1200" kern="1200" baseline="0" dirty="0">
                <a:solidFill>
                  <a:schemeClr val="tx1"/>
                </a:solidFill>
                <a:latin typeface="Arial" pitchFamily="-107" charset="0"/>
                <a:ea typeface="ＭＳ Ｐゴシック" pitchFamily="-107" charset="-128"/>
                <a:cs typeface="ＭＳ Ｐゴシック" pitchFamily="-107" charset="-128"/>
              </a:rPr>
              <a:t>, and bots. Another distinction used was between malware that does not replicate, such as</a:t>
            </a:r>
          </a:p>
          <a:p>
            <a:r>
              <a:rPr lang="en-US" sz="1200" kern="1200" baseline="0" dirty="0">
                <a:solidFill>
                  <a:schemeClr val="tx1"/>
                </a:solidFill>
                <a:latin typeface="Arial" pitchFamily="-107" charset="0"/>
                <a:ea typeface="ＭＳ Ｐゴシック" pitchFamily="-107" charset="-128"/>
                <a:cs typeface="ＭＳ Ｐゴシック" pitchFamily="-107" charset="-128"/>
              </a:rPr>
              <a:t>trojans and spam e-mail, and malware that does, including viruses and worms.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Payload actions performed by malware once it reaches a target system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include corruption of system or data files; theft of service in order to make the system</a:t>
            </a:r>
          </a:p>
          <a:p>
            <a:r>
              <a:rPr lang="en-US" sz="1200" kern="1200" baseline="0" dirty="0">
                <a:solidFill>
                  <a:schemeClr val="tx1"/>
                </a:solidFill>
                <a:latin typeface="Arial" pitchFamily="-107" charset="0"/>
                <a:ea typeface="ＭＳ Ｐゴシック" pitchFamily="-107" charset="-128"/>
                <a:cs typeface="ＭＳ Ｐゴシック" pitchFamily="-107" charset="-128"/>
              </a:rPr>
              <a:t>a zombie agent of attack as part of a botnet; theft of information from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especially of logins, passwords, or other personal details by keylogging</a:t>
            </a:r>
          </a:p>
          <a:p>
            <a:r>
              <a:rPr lang="en-US" sz="1200" kern="1200" baseline="0" dirty="0">
                <a:solidFill>
                  <a:schemeClr val="tx1"/>
                </a:solidFill>
                <a:latin typeface="Arial" pitchFamily="-107" charset="0"/>
                <a:ea typeface="ＭＳ Ｐゴシック" pitchFamily="-107" charset="-128"/>
                <a:cs typeface="ＭＳ Ｐゴシック" pitchFamily="-107" charset="-128"/>
              </a:rPr>
              <a:t>or spyware programs; and stealthing where the malware hides its presence on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from attempts to detect and block it.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While early malware tended to use a single means of propagation to deliver a</a:t>
            </a:r>
          </a:p>
          <a:p>
            <a:r>
              <a:rPr lang="en-US" sz="1200" kern="1200" baseline="0" dirty="0">
                <a:solidFill>
                  <a:schemeClr val="tx1"/>
                </a:solidFill>
                <a:latin typeface="Arial" pitchFamily="-107" charset="0"/>
                <a:ea typeface="ＭＳ Ｐゴシック" pitchFamily="-107" charset="-128"/>
                <a:cs typeface="ＭＳ Ｐゴシック" pitchFamily="-107" charset="-128"/>
              </a:rPr>
              <a:t>single payload, as it evolved we see a growth of blended malware that incorporates</a:t>
            </a:r>
          </a:p>
          <a:p>
            <a:r>
              <a:rPr lang="en-US" sz="1200" kern="1200" baseline="0" dirty="0">
                <a:solidFill>
                  <a:schemeClr val="tx1"/>
                </a:solidFill>
                <a:latin typeface="Arial" pitchFamily="-107" charset="0"/>
                <a:ea typeface="ＭＳ Ｐゴシック" pitchFamily="-107" charset="-128"/>
                <a:cs typeface="ＭＳ Ｐゴシック" pitchFamily="-107" charset="-128"/>
              </a:rPr>
              <a:t>a range of both propagation mechanisms and payloads that increase its ability to</a:t>
            </a:r>
          </a:p>
          <a:p>
            <a:r>
              <a:rPr lang="en-US" sz="1200" kern="1200" baseline="0" dirty="0">
                <a:solidFill>
                  <a:schemeClr val="tx1"/>
                </a:solidFill>
                <a:latin typeface="Arial" pitchFamily="-107" charset="0"/>
                <a:ea typeface="ＭＳ Ｐゴシック" pitchFamily="-107" charset="-128"/>
                <a:cs typeface="ＭＳ Ｐゴシック" pitchFamily="-107" charset="-128"/>
              </a:rPr>
              <a:t>spread, hide, and perform a range of actions on targets. A blended attack  uses multiple</a:t>
            </a:r>
          </a:p>
          <a:p>
            <a:r>
              <a:rPr lang="en-US" sz="1200" kern="1200" baseline="0" dirty="0">
                <a:solidFill>
                  <a:schemeClr val="tx1"/>
                </a:solidFill>
                <a:latin typeface="Arial" pitchFamily="-107" charset="0"/>
                <a:ea typeface="ＭＳ Ｐゴシック" pitchFamily="-107" charset="-128"/>
                <a:cs typeface="ＭＳ Ｐゴシック" pitchFamily="-107" charset="-128"/>
              </a:rPr>
              <a:t>methods of infection or propagation, to maximize the speed of contagion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severity of the attack. Some malware even support an update mechanism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allows it to change the range of propagation and payload mechanisms utilized once</a:t>
            </a:r>
          </a:p>
          <a:p>
            <a:r>
              <a:rPr lang="en-US" sz="1200" kern="1200" baseline="0" dirty="0">
                <a:solidFill>
                  <a:schemeClr val="tx1"/>
                </a:solidFill>
                <a:latin typeface="Arial" pitchFamily="-107" charset="0"/>
                <a:ea typeface="ＭＳ Ｐゴシック" pitchFamily="-107" charset="-128"/>
                <a:cs typeface="ＭＳ Ｐゴシック" pitchFamily="-107" charset="-128"/>
              </a:rPr>
              <a:t>it is deployed.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In the following sections, we survey these various categories of malware, and then follow with a discussion of appropriate countermeasures. W</a:t>
            </a:r>
            <a:r>
              <a:rPr lang="en-US" sz="1200" kern="1200" dirty="0">
                <a:solidFill>
                  <a:schemeClr val="tx1"/>
                </a:solidFill>
                <a:effectLst/>
                <a:latin typeface="Arial" charset="0"/>
                <a:ea typeface="ＭＳ Ｐゴシック" pitchFamily="-107" charset="-128"/>
                <a:cs typeface="ＭＳ Ｐゴシック" pitchFamily="-107" charset="-128"/>
              </a:rPr>
              <a:t>orm is an independent malicious program that need not any host program - even from Cisco (http://www.cisco.com/c/en/us/about/security-center/virus-differences.html) site it says</a:t>
            </a:r>
          </a:p>
          <a:p>
            <a:r>
              <a:rPr lang="en-US" sz="1200" kern="1200" dirty="0">
                <a:solidFill>
                  <a:schemeClr val="tx1"/>
                </a:solidFill>
                <a:effectLst/>
                <a:latin typeface="Arial" charset="0"/>
                <a:ea typeface="ＭＳ Ｐゴシック" pitchFamily="-107" charset="-128"/>
                <a:cs typeface="ＭＳ Ｐゴシック" pitchFamily="-107" charset="-128"/>
              </a:rPr>
              <a:t>“</a:t>
            </a:r>
            <a:r>
              <a:rPr lang="id-ID" sz="1200" kern="1200" dirty="0" err="1">
                <a:solidFill>
                  <a:schemeClr val="tx1"/>
                </a:solidFill>
                <a:effectLst/>
                <a:latin typeface="Arial" charset="0"/>
                <a:ea typeface="ＭＳ Ｐゴシック" pitchFamily="-107" charset="-128"/>
                <a:cs typeface="ＭＳ Ｐゴシック" pitchFamily="-107" charset="-128"/>
              </a:rPr>
              <a:t>worms</a:t>
            </a:r>
            <a:r>
              <a:rPr lang="id-ID" sz="1200" kern="1200" dirty="0">
                <a:solidFill>
                  <a:schemeClr val="tx1"/>
                </a:solidFill>
                <a:effectLst/>
                <a:latin typeface="Arial" charset="0"/>
                <a:ea typeface="ＭＳ Ｐゴシック" pitchFamily="-107" charset="-128"/>
                <a:cs typeface="ＭＳ Ｐゴシック" pitchFamily="-107" charset="-128"/>
              </a:rPr>
              <a:t> are </a:t>
            </a:r>
            <a:r>
              <a:rPr lang="id-ID" sz="1200" b="1" kern="1200" dirty="0" err="1">
                <a:solidFill>
                  <a:schemeClr val="tx1"/>
                </a:solidFill>
                <a:effectLst/>
                <a:latin typeface="Arial" charset="0"/>
                <a:ea typeface="ＭＳ Ｐゴシック" pitchFamily="-107" charset="-128"/>
                <a:cs typeface="ＭＳ Ｐゴシック" pitchFamily="-107" charset="-128"/>
              </a:rPr>
              <a:t>standalone</a:t>
            </a:r>
            <a:r>
              <a:rPr lang="id-ID" sz="1200" b="1" kern="1200" dirty="0">
                <a:solidFill>
                  <a:schemeClr val="tx1"/>
                </a:solidFill>
                <a:effectLst/>
                <a:latin typeface="Arial" charset="0"/>
                <a:ea typeface="ＭＳ Ｐゴシック" pitchFamily="-107" charset="-128"/>
                <a:cs typeface="ＭＳ Ｐゴシック" pitchFamily="-107" charset="-128"/>
              </a:rPr>
              <a:t> </a:t>
            </a:r>
            <a:r>
              <a:rPr lang="id-ID" sz="1200" b="1" kern="1200" dirty="0" err="1">
                <a:solidFill>
                  <a:schemeClr val="tx1"/>
                </a:solidFill>
                <a:effectLst/>
                <a:latin typeface="Arial" charset="0"/>
                <a:ea typeface="ＭＳ Ｐゴシック" pitchFamily="-107" charset="-128"/>
                <a:cs typeface="ＭＳ Ｐゴシック" pitchFamily="-107" charset="-128"/>
              </a:rPr>
              <a:t>software</a:t>
            </a:r>
            <a:r>
              <a:rPr lang="id-ID" sz="1200" b="1" kern="1200" dirty="0">
                <a:solidFill>
                  <a:schemeClr val="tx1"/>
                </a:solidFill>
                <a:effectLst/>
                <a:latin typeface="Arial" charset="0"/>
                <a:ea typeface="ＭＳ Ｐゴシック" pitchFamily="-107" charset="-128"/>
                <a:cs typeface="ＭＳ Ｐゴシック" pitchFamily="-107" charset="-128"/>
              </a:rPr>
              <a:t> </a:t>
            </a:r>
            <a:r>
              <a:rPr lang="id-ID" sz="1200" b="1" kern="1200" dirty="0" err="1">
                <a:solidFill>
                  <a:schemeClr val="tx1"/>
                </a:solidFill>
                <a:effectLst/>
                <a:latin typeface="Arial" charset="0"/>
                <a:ea typeface="ＭＳ Ｐゴシック" pitchFamily="-107" charset="-128"/>
                <a:cs typeface="ＭＳ Ｐゴシック" pitchFamily="-107" charset="-128"/>
              </a:rPr>
              <a:t>and</a:t>
            </a:r>
            <a:r>
              <a:rPr lang="id-ID" sz="1200" b="1" kern="1200" dirty="0">
                <a:solidFill>
                  <a:schemeClr val="tx1"/>
                </a:solidFill>
                <a:effectLst/>
                <a:latin typeface="Arial" charset="0"/>
                <a:ea typeface="ＭＳ Ｐゴシック" pitchFamily="-107" charset="-128"/>
                <a:cs typeface="ＭＳ Ｐゴシック" pitchFamily="-107" charset="-128"/>
              </a:rPr>
              <a:t> </a:t>
            </a:r>
            <a:r>
              <a:rPr lang="id-ID" sz="1200" b="1" kern="1200" dirty="0" err="1">
                <a:solidFill>
                  <a:schemeClr val="tx1"/>
                </a:solidFill>
                <a:effectLst/>
                <a:latin typeface="Arial" charset="0"/>
                <a:ea typeface="ＭＳ Ｐゴシック" pitchFamily="-107" charset="-128"/>
                <a:cs typeface="ＭＳ Ｐゴシック" pitchFamily="-107" charset="-128"/>
              </a:rPr>
              <a:t>do</a:t>
            </a:r>
            <a:r>
              <a:rPr lang="id-ID" sz="1200" b="1" kern="1200" dirty="0">
                <a:solidFill>
                  <a:schemeClr val="tx1"/>
                </a:solidFill>
                <a:effectLst/>
                <a:latin typeface="Arial" charset="0"/>
                <a:ea typeface="ＭＳ Ｐゴシック" pitchFamily="-107" charset="-128"/>
                <a:cs typeface="ＭＳ Ｐゴシック" pitchFamily="-107" charset="-128"/>
              </a:rPr>
              <a:t> not </a:t>
            </a:r>
            <a:r>
              <a:rPr lang="id-ID" sz="1200" b="1" kern="1200" dirty="0" err="1">
                <a:solidFill>
                  <a:schemeClr val="tx1"/>
                </a:solidFill>
                <a:effectLst/>
                <a:latin typeface="Arial" charset="0"/>
                <a:ea typeface="ＭＳ Ｐゴシック" pitchFamily="-107" charset="-128"/>
                <a:cs typeface="ＭＳ Ｐゴシック" pitchFamily="-107" charset="-128"/>
              </a:rPr>
              <a:t>require</a:t>
            </a:r>
            <a:r>
              <a:rPr lang="id-ID" sz="1200" b="1" kern="1200" dirty="0">
                <a:solidFill>
                  <a:schemeClr val="tx1"/>
                </a:solidFill>
                <a:effectLst/>
                <a:latin typeface="Arial" charset="0"/>
                <a:ea typeface="ＭＳ Ｐゴシック" pitchFamily="-107" charset="-128"/>
                <a:cs typeface="ＭＳ Ｐゴシック" pitchFamily="-107" charset="-128"/>
              </a:rPr>
              <a:t> a </a:t>
            </a:r>
            <a:r>
              <a:rPr lang="id-ID" sz="1200" b="1" kern="1200" dirty="0" err="1">
                <a:solidFill>
                  <a:schemeClr val="tx1"/>
                </a:solidFill>
                <a:effectLst/>
                <a:latin typeface="Arial" charset="0"/>
                <a:ea typeface="ＭＳ Ｐゴシック" pitchFamily="-107" charset="-128"/>
                <a:cs typeface="ＭＳ Ｐゴシック" pitchFamily="-107" charset="-128"/>
              </a:rPr>
              <a:t>host</a:t>
            </a:r>
            <a:r>
              <a:rPr lang="id-ID" sz="1200" b="1" kern="1200" dirty="0">
                <a:solidFill>
                  <a:schemeClr val="tx1"/>
                </a:solidFill>
                <a:effectLst/>
                <a:latin typeface="Arial" charset="0"/>
                <a:ea typeface="ＭＳ Ｐゴシック" pitchFamily="-107" charset="-128"/>
                <a:cs typeface="ＭＳ Ｐゴシック" pitchFamily="-107" charset="-128"/>
              </a:rPr>
              <a:t> program </a:t>
            </a:r>
            <a:r>
              <a:rPr lang="id-ID" sz="1200" b="1" kern="1200" dirty="0" err="1">
                <a:solidFill>
                  <a:schemeClr val="tx1"/>
                </a:solidFill>
                <a:effectLst/>
                <a:latin typeface="Arial" charset="0"/>
                <a:ea typeface="ＭＳ Ｐゴシック" pitchFamily="-107" charset="-128"/>
                <a:cs typeface="ＭＳ Ｐゴシック" pitchFamily="-107" charset="-128"/>
              </a:rPr>
              <a:t>or</a:t>
            </a:r>
            <a:r>
              <a:rPr lang="id-ID" sz="1200" b="1" kern="1200" dirty="0">
                <a:solidFill>
                  <a:schemeClr val="tx1"/>
                </a:solidFill>
                <a:effectLst/>
                <a:latin typeface="Arial" charset="0"/>
                <a:ea typeface="ＭＳ Ｐゴシック" pitchFamily="-107" charset="-128"/>
                <a:cs typeface="ＭＳ Ｐゴシック" pitchFamily="-107" charset="-128"/>
              </a:rPr>
              <a:t> human </a:t>
            </a:r>
            <a:r>
              <a:rPr lang="id-ID" sz="1200" b="1" kern="1200" dirty="0" err="1">
                <a:solidFill>
                  <a:schemeClr val="tx1"/>
                </a:solidFill>
                <a:effectLst/>
                <a:latin typeface="Arial" charset="0"/>
                <a:ea typeface="ＭＳ Ｐゴシック" pitchFamily="-107" charset="-128"/>
                <a:cs typeface="ＭＳ Ｐゴシック" pitchFamily="-107" charset="-128"/>
              </a:rPr>
              <a:t>help</a:t>
            </a:r>
            <a:r>
              <a:rPr lang="id-ID" sz="1200" b="1" kern="1200" dirty="0">
                <a:solidFill>
                  <a:schemeClr val="tx1"/>
                </a:solidFill>
                <a:effectLst/>
                <a:latin typeface="Arial" charset="0"/>
                <a:ea typeface="ＭＳ Ｐゴシック" pitchFamily="-107" charset="-128"/>
                <a:cs typeface="ＭＳ Ｐゴシック" pitchFamily="-107" charset="-128"/>
              </a:rPr>
              <a:t> </a:t>
            </a:r>
            <a:r>
              <a:rPr lang="id-ID" sz="1200" b="1" kern="1200" dirty="0" err="1">
                <a:solidFill>
                  <a:schemeClr val="tx1"/>
                </a:solidFill>
                <a:effectLst/>
                <a:latin typeface="Arial" charset="0"/>
                <a:ea typeface="ＭＳ Ｐゴシック" pitchFamily="-107" charset="-128"/>
                <a:cs typeface="ＭＳ Ｐゴシック" pitchFamily="-107" charset="-128"/>
              </a:rPr>
              <a:t>to</a:t>
            </a:r>
            <a:r>
              <a:rPr lang="id-ID" sz="1200" b="1" kern="1200" dirty="0">
                <a:solidFill>
                  <a:schemeClr val="tx1"/>
                </a:solidFill>
                <a:effectLst/>
                <a:latin typeface="Arial" charset="0"/>
                <a:ea typeface="ＭＳ Ｐゴシック" pitchFamily="-107" charset="-128"/>
                <a:cs typeface="ＭＳ Ｐゴシック" pitchFamily="-107" charset="-128"/>
              </a:rPr>
              <a:t> </a:t>
            </a:r>
            <a:r>
              <a:rPr lang="id-ID" sz="1200" b="1" kern="1200" dirty="0" err="1">
                <a:solidFill>
                  <a:schemeClr val="tx1"/>
                </a:solidFill>
                <a:effectLst/>
                <a:latin typeface="Arial" charset="0"/>
                <a:ea typeface="ＭＳ Ｐゴシック" pitchFamily="-107" charset="-128"/>
                <a:cs typeface="ＭＳ Ｐゴシック" pitchFamily="-107" charset="-128"/>
              </a:rPr>
              <a:t>propagate</a:t>
            </a:r>
            <a:r>
              <a:rPr lang="id-ID" sz="1200" kern="1200" dirty="0">
                <a:solidFill>
                  <a:schemeClr val="tx1"/>
                </a:solidFill>
                <a:effectLst/>
                <a:latin typeface="Arial" charset="0"/>
                <a:ea typeface="ＭＳ Ｐゴシック" pitchFamily="-107" charset="-128"/>
                <a:cs typeface="ＭＳ Ｐゴシック" pitchFamily="-107" charset="-128"/>
              </a:rPr>
              <a:t>. To </a:t>
            </a:r>
            <a:r>
              <a:rPr lang="id-ID" sz="1200" kern="1200" dirty="0" err="1">
                <a:solidFill>
                  <a:schemeClr val="tx1"/>
                </a:solidFill>
                <a:effectLst/>
                <a:latin typeface="Arial" charset="0"/>
                <a:ea typeface="ＭＳ Ｐゴシック" pitchFamily="-107" charset="-128"/>
                <a:cs typeface="ＭＳ Ｐゴシック" pitchFamily="-107" charset="-128"/>
              </a:rPr>
              <a:t>spread</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worms</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either</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exploit</a:t>
            </a:r>
            <a:r>
              <a:rPr lang="id-ID" sz="1200" kern="1200" dirty="0">
                <a:solidFill>
                  <a:schemeClr val="tx1"/>
                </a:solidFill>
                <a:effectLst/>
                <a:latin typeface="Arial" charset="0"/>
                <a:ea typeface="ＭＳ Ｐゴシック" pitchFamily="-107" charset="-128"/>
                <a:cs typeface="ＭＳ Ｐゴシック" pitchFamily="-107" charset="-128"/>
              </a:rPr>
              <a:t> a </a:t>
            </a:r>
            <a:r>
              <a:rPr lang="id-ID" sz="1200" kern="1200" dirty="0" err="1">
                <a:solidFill>
                  <a:schemeClr val="tx1"/>
                </a:solidFill>
                <a:effectLst/>
                <a:latin typeface="Arial" charset="0"/>
                <a:ea typeface="ＭＳ Ｐゴシック" pitchFamily="-107" charset="-128"/>
                <a:cs typeface="ＭＳ Ｐゴシック" pitchFamily="-107" charset="-128"/>
              </a:rPr>
              <a:t>vulnerability</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on</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the</a:t>
            </a:r>
            <a:r>
              <a:rPr lang="id-ID" sz="1200" kern="1200" dirty="0">
                <a:solidFill>
                  <a:schemeClr val="tx1"/>
                </a:solidFill>
                <a:effectLst/>
                <a:latin typeface="Arial" charset="0"/>
                <a:ea typeface="ＭＳ Ｐゴシック" pitchFamily="-107" charset="-128"/>
                <a:cs typeface="ＭＳ Ｐゴシック" pitchFamily="-107" charset="-128"/>
              </a:rPr>
              <a:t> target </a:t>
            </a:r>
            <a:r>
              <a:rPr lang="id-ID" sz="1200" kern="1200" dirty="0" err="1">
                <a:solidFill>
                  <a:schemeClr val="tx1"/>
                </a:solidFill>
                <a:effectLst/>
                <a:latin typeface="Arial" charset="0"/>
                <a:ea typeface="ＭＳ Ｐゴシック" pitchFamily="-107" charset="-128"/>
                <a:cs typeface="ＭＳ Ｐゴシック" pitchFamily="-107" charset="-128"/>
              </a:rPr>
              <a:t>system</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or</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use</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some</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kind</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of</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u="sng" kern="1200" dirty="0" err="1">
                <a:solidFill>
                  <a:schemeClr val="tx1"/>
                </a:solidFill>
                <a:effectLst/>
                <a:latin typeface="Arial" charset="0"/>
                <a:ea typeface="ＭＳ Ｐゴシック" pitchFamily="-107" charset="-128"/>
                <a:cs typeface="ＭＳ Ｐゴシック" pitchFamily="-107" charset="-128"/>
                <a:hlinkClick r:id="rId3"/>
              </a:rPr>
              <a:t>social</a:t>
            </a:r>
            <a:r>
              <a:rPr lang="id-ID" sz="1200" u="sng" kern="1200" dirty="0">
                <a:solidFill>
                  <a:schemeClr val="tx1"/>
                </a:solidFill>
                <a:effectLst/>
                <a:latin typeface="Arial" charset="0"/>
                <a:ea typeface="ＭＳ Ｐゴシック" pitchFamily="-107" charset="-128"/>
                <a:cs typeface="ＭＳ Ｐゴシック" pitchFamily="-107" charset="-128"/>
                <a:hlinkClick r:id="rId3"/>
              </a:rPr>
              <a:t> </a:t>
            </a:r>
            <a:r>
              <a:rPr lang="id-ID" sz="1200" u="sng" kern="1200" dirty="0" err="1">
                <a:solidFill>
                  <a:schemeClr val="tx1"/>
                </a:solidFill>
                <a:effectLst/>
                <a:latin typeface="Arial" charset="0"/>
                <a:ea typeface="ＭＳ Ｐゴシック" pitchFamily="-107" charset="-128"/>
                <a:cs typeface="ＭＳ Ｐゴシック" pitchFamily="-107" charset="-128"/>
                <a:hlinkClick r:id="rId3"/>
              </a:rPr>
              <a:t>engineering</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to</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trick</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users</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into</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executing</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them</a:t>
            </a:r>
            <a:r>
              <a:rPr lang="id-ID" sz="1200" kern="1200" dirty="0">
                <a:solidFill>
                  <a:schemeClr val="tx1"/>
                </a:solidFill>
                <a:effectLst/>
                <a:latin typeface="Arial" charset="0"/>
                <a:ea typeface="ＭＳ Ｐゴシック" pitchFamily="-107" charset="-128"/>
                <a:cs typeface="ＭＳ Ｐゴシック" pitchFamily="-107" charset="-128"/>
              </a:rPr>
              <a:t>. A </a:t>
            </a:r>
            <a:r>
              <a:rPr lang="id-ID" sz="1200" kern="1200" dirty="0" err="1">
                <a:solidFill>
                  <a:schemeClr val="tx1"/>
                </a:solidFill>
                <a:effectLst/>
                <a:latin typeface="Arial" charset="0"/>
                <a:ea typeface="ＭＳ Ｐゴシック" pitchFamily="-107" charset="-128"/>
                <a:cs typeface="ＭＳ Ｐゴシック" pitchFamily="-107" charset="-128"/>
              </a:rPr>
              <a:t>worm</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enters</a:t>
            </a:r>
            <a:r>
              <a:rPr lang="id-ID" sz="1200" kern="1200" dirty="0">
                <a:solidFill>
                  <a:schemeClr val="tx1"/>
                </a:solidFill>
                <a:effectLst/>
                <a:latin typeface="Arial" charset="0"/>
                <a:ea typeface="ＭＳ Ｐゴシック" pitchFamily="-107" charset="-128"/>
                <a:cs typeface="ＭＳ Ｐゴシック" pitchFamily="-107" charset="-128"/>
              </a:rPr>
              <a:t> a </a:t>
            </a:r>
            <a:r>
              <a:rPr lang="id-ID" sz="1200" kern="1200" dirty="0" err="1">
                <a:solidFill>
                  <a:schemeClr val="tx1"/>
                </a:solidFill>
                <a:effectLst/>
                <a:latin typeface="Arial" charset="0"/>
                <a:ea typeface="ＭＳ Ｐゴシック" pitchFamily="-107" charset="-128"/>
                <a:cs typeface="ＭＳ Ｐゴシック" pitchFamily="-107" charset="-128"/>
              </a:rPr>
              <a:t>computer</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through</a:t>
            </a:r>
            <a:r>
              <a:rPr lang="id-ID" sz="1200" kern="1200" dirty="0">
                <a:solidFill>
                  <a:schemeClr val="tx1"/>
                </a:solidFill>
                <a:effectLst/>
                <a:latin typeface="Arial" charset="0"/>
                <a:ea typeface="ＭＳ Ｐゴシック" pitchFamily="-107" charset="-128"/>
                <a:cs typeface="ＭＳ Ｐゴシック" pitchFamily="-107" charset="-128"/>
              </a:rPr>
              <a:t> a </a:t>
            </a:r>
            <a:r>
              <a:rPr lang="id-ID" sz="1200" kern="1200" dirty="0" err="1">
                <a:solidFill>
                  <a:schemeClr val="tx1"/>
                </a:solidFill>
                <a:effectLst/>
                <a:latin typeface="Arial" charset="0"/>
                <a:ea typeface="ＭＳ Ｐゴシック" pitchFamily="-107" charset="-128"/>
                <a:cs typeface="ＭＳ Ｐゴシック" pitchFamily="-107" charset="-128"/>
              </a:rPr>
              <a:t>vulnerability</a:t>
            </a:r>
            <a:r>
              <a:rPr lang="id-ID" sz="1200" kern="1200" dirty="0">
                <a:solidFill>
                  <a:schemeClr val="tx1"/>
                </a:solidFill>
                <a:effectLst/>
                <a:latin typeface="Arial" charset="0"/>
                <a:ea typeface="ＭＳ Ｐゴシック" pitchFamily="-107" charset="-128"/>
                <a:cs typeface="ＭＳ Ｐゴシック" pitchFamily="-107" charset="-128"/>
              </a:rPr>
              <a:t> in </a:t>
            </a:r>
            <a:r>
              <a:rPr lang="id-ID" sz="1200" kern="1200" dirty="0" err="1">
                <a:solidFill>
                  <a:schemeClr val="tx1"/>
                </a:solidFill>
                <a:effectLst/>
                <a:latin typeface="Arial" charset="0"/>
                <a:ea typeface="ＭＳ Ｐゴシック" pitchFamily="-107" charset="-128"/>
                <a:cs typeface="ＭＳ Ｐゴシック" pitchFamily="-107" charset="-128"/>
              </a:rPr>
              <a:t>the</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system</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and</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takes</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advantage</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of</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file-transport</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or</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information-transport</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features</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on</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the</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system</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allowing</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it</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to</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travel</a:t>
            </a:r>
            <a:r>
              <a:rPr lang="id-ID" sz="1200" kern="1200" dirty="0">
                <a:solidFill>
                  <a:schemeClr val="tx1"/>
                </a:solidFill>
                <a:effectLst/>
                <a:latin typeface="Arial" charset="0"/>
                <a:ea typeface="ＭＳ Ｐゴシック" pitchFamily="-107" charset="-128"/>
                <a:cs typeface="ＭＳ Ｐゴシック" pitchFamily="-107" charset="-128"/>
              </a:rPr>
              <a:t> </a:t>
            </a:r>
            <a:r>
              <a:rPr lang="id-ID" sz="1200" kern="1200" dirty="0" err="1">
                <a:solidFill>
                  <a:schemeClr val="tx1"/>
                </a:solidFill>
                <a:effectLst/>
                <a:latin typeface="Arial" charset="0"/>
                <a:ea typeface="ＭＳ Ｐゴシック" pitchFamily="-107" charset="-128"/>
                <a:cs typeface="ＭＳ Ｐゴシック" pitchFamily="-107" charset="-128"/>
              </a:rPr>
              <a:t>unaided</a:t>
            </a:r>
            <a:r>
              <a:rPr lang="id-ID" sz="1200" kern="1200" dirty="0">
                <a:solidFill>
                  <a:schemeClr val="tx1"/>
                </a:solidFill>
                <a:effectLst/>
                <a:latin typeface="Arial" charset="0"/>
                <a:ea typeface="ＭＳ Ｐゴシック" pitchFamily="-107" charset="-128"/>
                <a:cs typeface="ＭＳ Ｐゴシック" pitchFamily="-107" charset="-128"/>
              </a:rPr>
              <a:t>.</a:t>
            </a:r>
            <a:r>
              <a:rPr lang="en-US" sz="1200" kern="1200" dirty="0">
                <a:solidFill>
                  <a:schemeClr val="tx1"/>
                </a:solidFill>
                <a:effectLst/>
                <a:latin typeface="Arial" charset="0"/>
                <a:ea typeface="ＭＳ Ｐゴシック" pitchFamily="-107" charset="-128"/>
                <a:cs typeface="ＭＳ Ｐゴシック" pitchFamily="-107" charset="-128"/>
              </a:rPr>
              <a:t>”</a:t>
            </a:r>
          </a:p>
          <a:p>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2292367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14A473BE-07C8-C84D-AB77-25A2665CB2B1}" type="slidenum">
              <a:rPr lang="en-AU">
                <a:latin typeface="Arial" pitchFamily="-84" charset="0"/>
              </a:rPr>
              <a:pPr/>
              <a:t>124</a:t>
            </a:fld>
            <a:endParaRPr lang="en-AU" dirty="0">
              <a:latin typeface="Arial" pitchFamily="-84"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Initially, the development and deployment of malware required considerable technical</a:t>
            </a:r>
          </a:p>
          <a:p>
            <a:r>
              <a:rPr lang="en-US" sz="1200" kern="1200" baseline="0" dirty="0">
                <a:solidFill>
                  <a:schemeClr val="tx1"/>
                </a:solidFill>
                <a:latin typeface="Arial" pitchFamily="-107" charset="0"/>
                <a:ea typeface="ＭＳ Ｐゴシック" pitchFamily="-107" charset="-128"/>
                <a:cs typeface="ＭＳ Ｐゴシック" pitchFamily="-107" charset="-128"/>
              </a:rPr>
              <a:t>skill by software authors. This changed with the development of virus-creation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toolkits in the early 1990s, and then later of more general attack kits in the 2000s,</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greatly assisted in the development and deployment of malware [FOSS10].</a:t>
            </a:r>
          </a:p>
          <a:p>
            <a:r>
              <a:rPr lang="en-US" sz="1200" kern="1200" baseline="0" dirty="0">
                <a:solidFill>
                  <a:schemeClr val="tx1"/>
                </a:solidFill>
                <a:latin typeface="Arial" pitchFamily="-107" charset="0"/>
                <a:ea typeface="ＭＳ Ｐゴシック" pitchFamily="-107" charset="-128"/>
                <a:cs typeface="ＭＳ Ｐゴシック" pitchFamily="-107" charset="-128"/>
              </a:rPr>
              <a:t>These toolkits, often known as crimeware , now include a variety of propagation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mechanisms and payload modules that even novices can combine, select, and deploy.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They can also easily be customized with the latest discovered vulnerabilities in</a:t>
            </a:r>
          </a:p>
          <a:p>
            <a:r>
              <a:rPr lang="en-US" sz="1200" kern="1200" baseline="0" dirty="0">
                <a:solidFill>
                  <a:schemeClr val="tx1"/>
                </a:solidFill>
                <a:latin typeface="Arial" pitchFamily="-107" charset="0"/>
                <a:ea typeface="ＭＳ Ｐゴシック" pitchFamily="-107" charset="-128"/>
                <a:cs typeface="ＭＳ Ｐゴシック" pitchFamily="-107" charset="-128"/>
              </a:rPr>
              <a:t>order to exploit the window of opportunity between the publication of a weakness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the widespread deployment of patches to close it. These kits greatly enlarged</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population of attackers able to deploy malware. Although the malware created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such toolkits tends to be less sophisticated than that designed from scratch,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sheer number of new variants that can be generated by attackers using these toolkits</a:t>
            </a:r>
          </a:p>
          <a:p>
            <a:r>
              <a:rPr lang="en-US" sz="1200" kern="1200" baseline="0" dirty="0">
                <a:solidFill>
                  <a:schemeClr val="tx1"/>
                </a:solidFill>
                <a:latin typeface="Arial" pitchFamily="-107" charset="0"/>
                <a:ea typeface="ＭＳ Ｐゴシック" pitchFamily="-107" charset="-128"/>
                <a:cs typeface="ＭＳ Ｐゴシック" pitchFamily="-107" charset="-128"/>
              </a:rPr>
              <a:t>creates a significant problem for those defending systems against them.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Zeus crimeware toolkit is a prominent, recent example of such an attack</a:t>
            </a:r>
          </a:p>
          <a:p>
            <a:r>
              <a:rPr lang="en-US" sz="1200" kern="1200" baseline="0" dirty="0">
                <a:solidFill>
                  <a:schemeClr val="tx1"/>
                </a:solidFill>
                <a:latin typeface="Arial" pitchFamily="-107" charset="0"/>
                <a:ea typeface="ＭＳ Ｐゴシック" pitchFamily="-107" charset="-128"/>
                <a:cs typeface="ＭＳ Ｐゴシック" pitchFamily="-107" charset="-128"/>
              </a:rPr>
              <a:t>kit, which was used to generate a wide range of very effective, stealthed malware</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facilitates a range of criminal activities, in particular capturing and exploiting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banking credentials [BINS10].</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42589577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nvPr>
        </p:nvSpPr>
        <p:spPr>
          <a:ln/>
        </p:spPr>
      </p:sp>
      <p:sp>
        <p:nvSpPr>
          <p:cNvPr id="29699"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Another significant malware development over the last couple of decades is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change from attackers being individuals, often motivated to demonstrate their</a:t>
            </a:r>
          </a:p>
          <a:p>
            <a:r>
              <a:rPr lang="en-US" sz="1200" kern="1200" baseline="0" dirty="0">
                <a:solidFill>
                  <a:schemeClr val="tx1"/>
                </a:solidFill>
                <a:latin typeface="Arial" pitchFamily="-107" charset="0"/>
                <a:ea typeface="ＭＳ Ｐゴシック" pitchFamily="-107" charset="-128"/>
                <a:cs typeface="ＭＳ Ｐゴシック" pitchFamily="-107" charset="-128"/>
              </a:rPr>
              <a:t>technical competence to their peers, to more organized and dangerous attack</a:t>
            </a:r>
          </a:p>
          <a:p>
            <a:r>
              <a:rPr lang="en-US" sz="1200" kern="1200" baseline="0" dirty="0">
                <a:solidFill>
                  <a:schemeClr val="tx1"/>
                </a:solidFill>
                <a:latin typeface="Arial" pitchFamily="-107" charset="0"/>
                <a:ea typeface="ＭＳ Ｐゴシック" pitchFamily="-107" charset="-128"/>
                <a:cs typeface="ＭＳ Ｐゴシック" pitchFamily="-107" charset="-128"/>
              </a:rPr>
              <a:t>sources. These include politically motivated attackers, criminals, and organized</a:t>
            </a:r>
          </a:p>
          <a:p>
            <a:r>
              <a:rPr lang="en-US" sz="1200" kern="1200" baseline="0" dirty="0">
                <a:solidFill>
                  <a:schemeClr val="tx1"/>
                </a:solidFill>
                <a:latin typeface="Arial" pitchFamily="-107" charset="0"/>
                <a:ea typeface="ＭＳ Ｐゴシック" pitchFamily="-107" charset="-128"/>
                <a:cs typeface="ＭＳ Ｐゴシック" pitchFamily="-107" charset="-128"/>
              </a:rPr>
              <a:t> crime; organizations that sell their services to companies and nations; and national</a:t>
            </a:r>
          </a:p>
          <a:p>
            <a:r>
              <a:rPr lang="en-US" sz="1200" kern="1200" baseline="0" dirty="0">
                <a:solidFill>
                  <a:schemeClr val="tx1"/>
                </a:solidFill>
                <a:latin typeface="Arial" pitchFamily="-107" charset="0"/>
                <a:ea typeface="ＭＳ Ｐゴシック" pitchFamily="-107" charset="-128"/>
                <a:cs typeface="ＭＳ Ｐゴシック" pitchFamily="-107" charset="-128"/>
              </a:rPr>
              <a:t>government agencies. This has significantly changed the resources available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motivation behind the rise of malware, and indeed has led to development of a</a:t>
            </a:r>
          </a:p>
          <a:p>
            <a:r>
              <a:rPr lang="en-US" sz="1200" kern="1200" baseline="0" dirty="0">
                <a:solidFill>
                  <a:schemeClr val="tx1"/>
                </a:solidFill>
                <a:latin typeface="Arial" pitchFamily="-107" charset="0"/>
                <a:ea typeface="ＭＳ Ｐゴシック" pitchFamily="-107" charset="-128"/>
                <a:cs typeface="ＭＳ Ｐゴシック" pitchFamily="-107" charset="-128"/>
              </a:rPr>
              <a:t>large underground economy involving the sale of attack kits, access to compromised</a:t>
            </a:r>
          </a:p>
          <a:p>
            <a:r>
              <a:rPr lang="en-US" sz="1200" kern="1200" baseline="0" dirty="0">
                <a:solidFill>
                  <a:schemeClr val="tx1"/>
                </a:solidFill>
                <a:latin typeface="Arial" pitchFamily="-107" charset="0"/>
                <a:ea typeface="ＭＳ Ｐゴシック" pitchFamily="-107" charset="-128"/>
                <a:cs typeface="ＭＳ Ｐゴシック" pitchFamily="-107" charset="-128"/>
              </a:rPr>
              <a:t>hosts, and to stolen information.</a:t>
            </a:r>
            <a:endParaRPr lang="en-US" dirty="0">
              <a:latin typeface="Arial" pitchFamily="-84" charset="0"/>
              <a:ea typeface="ＭＳ Ｐゴシック" pitchFamily="-84" charset="-128"/>
              <a:cs typeface="ＭＳ Ｐゴシック" pitchFamily="-84" charset="-128"/>
            </a:endParaRPr>
          </a:p>
        </p:txBody>
      </p:sp>
      <p:sp>
        <p:nvSpPr>
          <p:cNvPr id="29700" name="Slide Number Placeholder 3"/>
          <p:cNvSpPr>
            <a:spLocks noGrp="1"/>
          </p:cNvSpPr>
          <p:nvPr>
            <p:ph type="sldNum" sz="quarter" idx="5"/>
          </p:nvPr>
        </p:nvSpPr>
        <p:spPr>
          <a:noFill/>
        </p:spPr>
        <p:txBody>
          <a:bodyPr/>
          <a:lstStyle/>
          <a:p>
            <a:fld id="{30E0AA22-3AAE-B644-9E6B-A4DAA3CCDBB1}" type="slidenum">
              <a:rPr lang="en-AU" smtClean="0">
                <a:latin typeface="Arial" pitchFamily="-84" charset="0"/>
              </a:rPr>
              <a:pPr/>
              <a:t>125</a:t>
            </a:fld>
            <a:endParaRPr lang="en-AU" dirty="0">
              <a:latin typeface="Arial" pitchFamily="-84" charset="0"/>
            </a:endParaRPr>
          </a:p>
        </p:txBody>
      </p:sp>
    </p:spTree>
    <p:extLst>
      <p:ext uri="{BB962C8B-B14F-4D97-AF65-F5344CB8AC3E}">
        <p14:creationId xmlns:p14="http://schemas.microsoft.com/office/powerpoint/2010/main" val="248845868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3DFDAB14-630D-794B-B7B0-B1AEF0DC4033}" type="slidenum">
              <a:rPr lang="en-AU">
                <a:latin typeface="Arial" pitchFamily="-84" charset="0"/>
              </a:rPr>
              <a:pPr/>
              <a:t>126</a:t>
            </a:fld>
            <a:endParaRPr lang="en-AU" dirty="0">
              <a:latin typeface="Arial" pitchFamily="-8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xfrm>
            <a:off x="522288" y="4343400"/>
            <a:ext cx="5797550" cy="4114800"/>
          </a:xfrm>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 computer virus is a piece of software that can “infect” other programs, or indeed</a:t>
            </a:r>
          </a:p>
          <a:p>
            <a:r>
              <a:rPr lang="en-US" sz="1200" kern="1200" baseline="0" dirty="0">
                <a:solidFill>
                  <a:schemeClr val="tx1"/>
                </a:solidFill>
                <a:latin typeface="Arial" pitchFamily="-107" charset="0"/>
                <a:ea typeface="ＭＳ Ｐゴシック" pitchFamily="-107" charset="-128"/>
                <a:cs typeface="ＭＳ Ｐゴシック" pitchFamily="-107" charset="-128"/>
              </a:rPr>
              <a:t>any type of executable content, by modifying them. The modification includes</a:t>
            </a:r>
          </a:p>
          <a:p>
            <a:r>
              <a:rPr lang="en-US" sz="1200" kern="1200" baseline="0" dirty="0">
                <a:solidFill>
                  <a:schemeClr val="tx1"/>
                </a:solidFill>
                <a:latin typeface="Arial" pitchFamily="-107" charset="0"/>
                <a:ea typeface="ＭＳ Ｐゴシック" pitchFamily="-107" charset="-128"/>
                <a:cs typeface="ＭＳ Ｐゴシック" pitchFamily="-107" charset="-128"/>
              </a:rPr>
              <a:t>injecting the original code with a routine to make copies of the virus code, which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then go on to infect other content.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computer virus carries in its instructional code the recipe for making perfect</a:t>
            </a:r>
          </a:p>
          <a:p>
            <a:r>
              <a:rPr lang="en-US" sz="1200" kern="1200" baseline="0" dirty="0">
                <a:solidFill>
                  <a:schemeClr val="tx1"/>
                </a:solidFill>
                <a:latin typeface="Arial" pitchFamily="-107" charset="0"/>
                <a:ea typeface="ＭＳ Ｐゴシック" pitchFamily="-107" charset="-128"/>
                <a:cs typeface="ＭＳ Ｐゴシック" pitchFamily="-107" charset="-128"/>
              </a:rPr>
              <a:t>copies of itself. The typical virus becomes embedded in a program, or carrier of</a:t>
            </a:r>
          </a:p>
          <a:p>
            <a:r>
              <a:rPr lang="en-US" sz="1200" kern="1200" baseline="0" dirty="0">
                <a:solidFill>
                  <a:schemeClr val="tx1"/>
                </a:solidFill>
                <a:latin typeface="Arial" pitchFamily="-107" charset="0"/>
                <a:ea typeface="ＭＳ Ｐゴシック" pitchFamily="-107" charset="-128"/>
                <a:cs typeface="ＭＳ Ｐゴシック" pitchFamily="-107" charset="-128"/>
              </a:rPr>
              <a:t>executable content, on a computer. Then, whenever the infected computer comes</a:t>
            </a:r>
          </a:p>
          <a:p>
            <a:r>
              <a:rPr lang="en-US" sz="1200" kern="1200" baseline="0" dirty="0">
                <a:solidFill>
                  <a:schemeClr val="tx1"/>
                </a:solidFill>
                <a:latin typeface="Arial" pitchFamily="-107" charset="0"/>
                <a:ea typeface="ＭＳ Ｐゴシック" pitchFamily="-107" charset="-128"/>
                <a:cs typeface="ＭＳ Ｐゴシック" pitchFamily="-107" charset="-128"/>
              </a:rPr>
              <a:t>into contact with an uninfected piece of code, a fresh copy of the virus passes into</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new location. Thus, the infection can spread from computer to computer, aided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unsuspecting users, who exchange these programs or carrier files on disk or USB</a:t>
            </a:r>
          </a:p>
          <a:p>
            <a:r>
              <a:rPr lang="en-US" sz="1200" kern="1200" baseline="0" dirty="0">
                <a:solidFill>
                  <a:schemeClr val="tx1"/>
                </a:solidFill>
                <a:latin typeface="Arial" pitchFamily="-107" charset="0"/>
                <a:ea typeface="ＭＳ Ｐゴシック" pitchFamily="-107" charset="-128"/>
                <a:cs typeface="ＭＳ Ｐゴシック" pitchFamily="-107" charset="-128"/>
              </a:rPr>
              <a:t>stick, or who send them to one another over a network. In a network environment,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ability to access documents, applications, and system services on other computers</a:t>
            </a:r>
          </a:p>
          <a:p>
            <a:r>
              <a:rPr lang="en-US" sz="1200" kern="1200" baseline="0" dirty="0">
                <a:solidFill>
                  <a:schemeClr val="tx1"/>
                </a:solidFill>
                <a:latin typeface="Arial" pitchFamily="-107" charset="0"/>
                <a:ea typeface="ＭＳ Ｐゴシック" pitchFamily="-107" charset="-128"/>
                <a:cs typeface="ＭＳ Ｐゴシック" pitchFamily="-107" charset="-128"/>
              </a:rPr>
              <a:t>provides a perfect culture for the spread of such viral code.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virus that attaches to an executable program can do anything that the program</a:t>
            </a:r>
          </a:p>
          <a:p>
            <a:r>
              <a:rPr lang="en-US" sz="1200" kern="1200" baseline="0" dirty="0">
                <a:solidFill>
                  <a:schemeClr val="tx1"/>
                </a:solidFill>
                <a:latin typeface="Arial" pitchFamily="-107" charset="0"/>
                <a:ea typeface="ＭＳ Ｐゴシック" pitchFamily="-107" charset="-128"/>
                <a:cs typeface="ＭＳ Ｐゴシック" pitchFamily="-107" charset="-128"/>
              </a:rPr>
              <a:t>is permitted to do. It executes secretly when the host program is run. Once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virus code is executing, it can perform any function, such as erasing files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programs, that is allowed by the privileges of the current user. One reason viruses</a:t>
            </a:r>
          </a:p>
          <a:p>
            <a:r>
              <a:rPr lang="en-US" sz="1200" kern="1200" baseline="0" dirty="0">
                <a:solidFill>
                  <a:schemeClr val="tx1"/>
                </a:solidFill>
                <a:latin typeface="Arial" pitchFamily="-107" charset="0"/>
                <a:ea typeface="ＭＳ Ｐゴシック" pitchFamily="-107" charset="-128"/>
                <a:cs typeface="ＭＳ Ｐゴシック" pitchFamily="-107" charset="-128"/>
              </a:rPr>
              <a:t>dominated the malware scene in earlier years was the lack of user authentication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access controls on personal computer systems at that time. This enabled a virus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infect any executable content on the system. The significant quantity of programs</a:t>
            </a:r>
          </a:p>
          <a:p>
            <a:r>
              <a:rPr lang="en-US" sz="1200" kern="1200" baseline="0" dirty="0">
                <a:solidFill>
                  <a:schemeClr val="tx1"/>
                </a:solidFill>
                <a:latin typeface="Arial" pitchFamily="-107" charset="0"/>
                <a:ea typeface="ＭＳ Ｐゴシック" pitchFamily="-107" charset="-128"/>
                <a:cs typeface="ＭＳ Ｐゴシック" pitchFamily="-107" charset="-128"/>
              </a:rPr>
              <a:t>shared on floppy disk also enabled its easy, if somewhat slow, spread. The inclusion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tighter access controls on modern operating systems significantly hinders the ease</a:t>
            </a:r>
          </a:p>
          <a:p>
            <a:r>
              <a:rPr lang="en-US" sz="1200" kern="1200" baseline="0" dirty="0">
                <a:solidFill>
                  <a:schemeClr val="tx1"/>
                </a:solidFill>
                <a:latin typeface="Arial" pitchFamily="-107" charset="0"/>
                <a:ea typeface="ＭＳ Ｐゴシック" pitchFamily="-107" charset="-128"/>
                <a:cs typeface="ＭＳ Ｐゴシック" pitchFamily="-107" charset="-128"/>
              </a:rPr>
              <a:t>of infection of such traditional, machine-executable code, viruses. This resulted in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development of macro viruses that exploit the active content supported by some</a:t>
            </a:r>
          </a:p>
          <a:p>
            <a:r>
              <a:rPr lang="en-US" sz="1200" kern="1200" baseline="0" dirty="0">
                <a:solidFill>
                  <a:schemeClr val="tx1"/>
                </a:solidFill>
                <a:latin typeface="Arial" pitchFamily="-107" charset="0"/>
                <a:ea typeface="ＭＳ Ｐゴシック" pitchFamily="-107" charset="-128"/>
                <a:cs typeface="ＭＳ Ｐゴシック" pitchFamily="-107" charset="-128"/>
              </a:rPr>
              <a:t>document types, such as Microsoft Word or Excel files, or Adobe PDF documents.</a:t>
            </a:r>
          </a:p>
          <a:p>
            <a:r>
              <a:rPr lang="en-US" sz="1200" kern="1200" baseline="0" dirty="0">
                <a:solidFill>
                  <a:schemeClr val="tx1"/>
                </a:solidFill>
                <a:latin typeface="Arial" pitchFamily="-107" charset="0"/>
                <a:ea typeface="ＭＳ Ｐゴシック" pitchFamily="-107" charset="-128"/>
                <a:cs typeface="ＭＳ Ｐゴシック" pitchFamily="-107" charset="-128"/>
              </a:rPr>
              <a:t>Such documents are easily modified and shared by users as part of their normal system</a:t>
            </a:r>
          </a:p>
          <a:p>
            <a:r>
              <a:rPr lang="en-US" sz="1200" kern="1200" baseline="0" dirty="0">
                <a:solidFill>
                  <a:schemeClr val="tx1"/>
                </a:solidFill>
                <a:latin typeface="Arial" pitchFamily="-107" charset="0"/>
                <a:ea typeface="ＭＳ Ｐゴシック" pitchFamily="-107" charset="-128"/>
                <a:cs typeface="ＭＳ Ｐゴシック" pitchFamily="-107" charset="-128"/>
              </a:rPr>
              <a:t>use and are not protected by the same access controls as programs. Currently,</a:t>
            </a:r>
          </a:p>
          <a:p>
            <a:r>
              <a:rPr lang="en-US" sz="1200" kern="1200" baseline="0" dirty="0">
                <a:solidFill>
                  <a:schemeClr val="tx1"/>
                </a:solidFill>
                <a:latin typeface="Arial" pitchFamily="-107" charset="0"/>
                <a:ea typeface="ＭＳ Ｐゴシック" pitchFamily="-107" charset="-128"/>
                <a:cs typeface="ＭＳ Ｐゴシック" pitchFamily="-107" charset="-128"/>
              </a:rPr>
              <a:t>a viral mode of infection is typically one of several propagation mechanisms used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contemporary malware, which may also include worm and Trojan capabilities.</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16728712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A190692A-339B-3F41-A4BD-CE15210AC8BD}" type="slidenum">
              <a:rPr lang="en-AU">
                <a:latin typeface="Arial" pitchFamily="-84" charset="0"/>
              </a:rPr>
              <a:pPr/>
              <a:t>127</a:t>
            </a:fld>
            <a:endParaRPr lang="en-AU" dirty="0">
              <a:latin typeface="Arial" pitchFamily="-8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522288" y="4343400"/>
            <a:ext cx="5837237" cy="4114800"/>
          </a:xfrm>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 computer virus, and more generally many contemporary types of malware,</a:t>
            </a:r>
          </a:p>
          <a:p>
            <a:r>
              <a:rPr lang="en-US" sz="1200" kern="1200" baseline="0" dirty="0">
                <a:solidFill>
                  <a:schemeClr val="tx1"/>
                </a:solidFill>
                <a:latin typeface="Arial" pitchFamily="-107" charset="0"/>
                <a:ea typeface="ＭＳ Ｐゴシック" pitchFamily="-107" charset="-128"/>
                <a:cs typeface="ＭＳ Ｐゴシック" pitchFamily="-107" charset="-128"/>
              </a:rPr>
              <a:t>includes one or more variants of each of these components: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Infection mechanism:  The means by which a virus spreads or propagates,</a:t>
            </a:r>
          </a:p>
          <a:p>
            <a:r>
              <a:rPr lang="en-US" sz="1200" kern="1200" baseline="0" dirty="0">
                <a:solidFill>
                  <a:schemeClr val="tx1"/>
                </a:solidFill>
                <a:latin typeface="Arial" pitchFamily="-107" charset="0"/>
                <a:ea typeface="ＭＳ Ｐゴシック" pitchFamily="-107" charset="-128"/>
                <a:cs typeface="ＭＳ Ｐゴシック" pitchFamily="-107" charset="-128"/>
              </a:rPr>
              <a:t>enabling it to replicate. The mechanism is also referred to as the infection vector .</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Trigger:  The event or condition that determines when the payload is activated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or delivered, sometimes known as a logic bomb .</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Payload:  What the virus does, besides spreading. The payload may involve</a:t>
            </a:r>
          </a:p>
          <a:p>
            <a:r>
              <a:rPr lang="en-US" sz="1200" kern="1200" baseline="0" dirty="0">
                <a:solidFill>
                  <a:schemeClr val="tx1"/>
                </a:solidFill>
                <a:latin typeface="Arial" pitchFamily="-107" charset="0"/>
                <a:ea typeface="ＭＳ Ｐゴシック" pitchFamily="-107" charset="-128"/>
                <a:cs typeface="ＭＳ Ｐゴシック" pitchFamily="-107" charset="-128"/>
              </a:rPr>
              <a:t>damage or benign but noticeable activity.</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15858888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During its lifetime, a typical virus goes through the following four phases: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Dormant phase:  The virus is idle. The virus will eventually be activated by</a:t>
            </a:r>
          </a:p>
          <a:p>
            <a:r>
              <a:rPr lang="en-US" sz="1200" kern="1200" baseline="0" dirty="0">
                <a:solidFill>
                  <a:schemeClr val="tx1"/>
                </a:solidFill>
                <a:latin typeface="Arial" pitchFamily="-107" charset="0"/>
                <a:ea typeface="ＭＳ Ｐゴシック" pitchFamily="-107" charset="-128"/>
                <a:cs typeface="ＭＳ Ｐゴシック" pitchFamily="-107" charset="-128"/>
              </a:rPr>
              <a:t>some event, such as a date, the presence of another program or file, or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capacity of the disk exceeding some limit. Not all viruses have this stage.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Propagation phase:  The virus places a copy of itself into other programs or</a:t>
            </a:r>
          </a:p>
          <a:p>
            <a:r>
              <a:rPr lang="en-US" sz="1200" kern="1200" baseline="0" dirty="0">
                <a:solidFill>
                  <a:schemeClr val="tx1"/>
                </a:solidFill>
                <a:latin typeface="Arial" pitchFamily="-107" charset="0"/>
                <a:ea typeface="ＭＳ Ｐゴシック" pitchFamily="-107" charset="-128"/>
                <a:cs typeface="ＭＳ Ｐゴシック" pitchFamily="-107" charset="-128"/>
              </a:rPr>
              <a:t>into certain system areas on the disk. The copy may not be identical to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propagating version; viruses often morph to evade detection. Each infected</a:t>
            </a:r>
          </a:p>
          <a:p>
            <a:r>
              <a:rPr lang="en-US" sz="1200" kern="1200" baseline="0" dirty="0">
                <a:solidFill>
                  <a:schemeClr val="tx1"/>
                </a:solidFill>
                <a:latin typeface="Arial" pitchFamily="-107" charset="0"/>
                <a:ea typeface="ＭＳ Ｐゴシック" pitchFamily="-107" charset="-128"/>
                <a:cs typeface="ＭＳ Ｐゴシック" pitchFamily="-107" charset="-128"/>
              </a:rPr>
              <a:t>program will now contain a clone of the virus, which will itself enter a propagation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phase.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Triggering phase:  The virus is activated to perform the function for which it</a:t>
            </a:r>
          </a:p>
          <a:p>
            <a:r>
              <a:rPr lang="en-US" sz="1200" kern="1200" baseline="0" dirty="0">
                <a:solidFill>
                  <a:schemeClr val="tx1"/>
                </a:solidFill>
                <a:latin typeface="Arial" pitchFamily="-107" charset="0"/>
                <a:ea typeface="ＭＳ Ｐゴシック" pitchFamily="-107" charset="-128"/>
                <a:cs typeface="ＭＳ Ｐゴシック" pitchFamily="-107" charset="-128"/>
              </a:rPr>
              <a:t>was intended. As with the dormant phase, the triggering phase can be caused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a variety of system events, including a count of the number of times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copy of the virus has made copies of itself.</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Execution phase:  The function is performed. The function may be harmless,</a:t>
            </a:r>
          </a:p>
          <a:p>
            <a:r>
              <a:rPr lang="en-US" sz="1200" kern="1200" baseline="0" dirty="0">
                <a:solidFill>
                  <a:schemeClr val="tx1"/>
                </a:solidFill>
                <a:latin typeface="Arial" pitchFamily="-107" charset="0"/>
                <a:ea typeface="ＭＳ Ｐゴシック" pitchFamily="-107" charset="-128"/>
                <a:cs typeface="ＭＳ Ｐゴシック" pitchFamily="-107" charset="-128"/>
              </a:rPr>
              <a:t>such as a message on the screen, or damaging, such as the destruction of programs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data files.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Most viruses that infect executable program files carry out their work in a</a:t>
            </a:r>
          </a:p>
          <a:p>
            <a:r>
              <a:rPr lang="en-US" sz="1200" kern="1200" baseline="0" dirty="0">
                <a:solidFill>
                  <a:schemeClr val="tx1"/>
                </a:solidFill>
                <a:latin typeface="Arial" pitchFamily="-107" charset="0"/>
                <a:ea typeface="ＭＳ Ｐゴシック" pitchFamily="-107" charset="-128"/>
                <a:cs typeface="ＭＳ Ｐゴシック" pitchFamily="-107" charset="-128"/>
              </a:rPr>
              <a:t>manner that is specific to a particular operating system and, in some cases, specific</a:t>
            </a:r>
          </a:p>
          <a:p>
            <a:r>
              <a:rPr lang="en-US" sz="1200" kern="1200" baseline="0" dirty="0">
                <a:solidFill>
                  <a:schemeClr val="tx1"/>
                </a:solidFill>
                <a:latin typeface="Arial" pitchFamily="-107" charset="0"/>
                <a:ea typeface="ＭＳ Ｐゴシック" pitchFamily="-107" charset="-128"/>
                <a:cs typeface="ＭＳ Ｐゴシック" pitchFamily="-107" charset="-128"/>
              </a:rPr>
              <a:t>to a particular hardware platform. Thus, they are designed to take advantage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details and weaknesses of particular systems. Macro viruses, though, target specific</a:t>
            </a:r>
          </a:p>
          <a:p>
            <a:r>
              <a:rPr lang="en-US" sz="1200" kern="1200" baseline="0" dirty="0">
                <a:solidFill>
                  <a:schemeClr val="tx1"/>
                </a:solidFill>
                <a:latin typeface="Arial" pitchFamily="-107" charset="0"/>
                <a:ea typeface="ＭＳ Ｐゴシック" pitchFamily="-107" charset="-128"/>
                <a:cs typeface="ＭＳ Ｐゴシック" pitchFamily="-107" charset="-128"/>
              </a:rPr>
              <a:t>document types, which are often supported on a variety of systems.</a:t>
            </a:r>
            <a:endParaRPr lang="en-US" dirty="0"/>
          </a:p>
        </p:txBody>
      </p:sp>
      <p:sp>
        <p:nvSpPr>
          <p:cNvPr id="4" name="Slide Number Placeholder 3"/>
          <p:cNvSpPr>
            <a:spLocks noGrp="1"/>
          </p:cNvSpPr>
          <p:nvPr>
            <p:ph type="sldNum" sz="quarter" idx="10"/>
          </p:nvPr>
        </p:nvSpPr>
        <p:spPr/>
        <p:txBody>
          <a:bodyPr/>
          <a:lstStyle/>
          <a:p>
            <a:pPr>
              <a:defRPr/>
            </a:pPr>
            <a:fld id="{5808CE95-6C75-CD4A-9F20-890F2F3F24EC}" type="slidenum">
              <a:rPr lang="en-AU" smtClean="0"/>
              <a:pPr>
                <a:defRPr/>
              </a:pPr>
              <a:t>128</a:t>
            </a:fld>
            <a:endParaRPr lang="en-AU" dirty="0"/>
          </a:p>
        </p:txBody>
      </p:sp>
    </p:spTree>
    <p:extLst>
      <p:ext uri="{BB962C8B-B14F-4D97-AF65-F5344CB8AC3E}">
        <p14:creationId xmlns:p14="http://schemas.microsoft.com/office/powerpoint/2010/main" val="372918116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74CF9918-4C28-0742-890E-E32E989FD7A5}" type="slidenum">
              <a:rPr lang="en-AU">
                <a:latin typeface="Arial" pitchFamily="-84" charset="0"/>
              </a:rPr>
              <a:pPr/>
              <a:t>129</a:t>
            </a:fld>
            <a:endParaRPr lang="en-AU" dirty="0">
              <a:latin typeface="Arial" pitchFamily="-84"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Traditional machine-executable virus code can be</a:t>
            </a:r>
          </a:p>
          <a:p>
            <a:r>
              <a:rPr lang="en-US" sz="1200" kern="1200" baseline="0" dirty="0">
                <a:solidFill>
                  <a:schemeClr val="tx1"/>
                </a:solidFill>
                <a:latin typeface="Arial" pitchFamily="-107" charset="0"/>
                <a:ea typeface="ＭＳ Ｐゴシック" pitchFamily="-107" charset="-128"/>
                <a:cs typeface="ＭＳ Ｐゴシック" pitchFamily="-107" charset="-128"/>
              </a:rPr>
              <a:t>prepended or postpended to some executable program, or it can be embedded into</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program in some other fashion. The key to its operation is that the infected program,</a:t>
            </a:r>
          </a:p>
          <a:p>
            <a:r>
              <a:rPr lang="en-US" sz="1200" kern="1200" baseline="0" dirty="0">
                <a:solidFill>
                  <a:schemeClr val="tx1"/>
                </a:solidFill>
                <a:latin typeface="Arial" pitchFamily="-107" charset="0"/>
                <a:ea typeface="ＭＳ Ｐゴシック" pitchFamily="-107" charset="-128"/>
                <a:cs typeface="ＭＳ Ｐゴシック" pitchFamily="-107" charset="-128"/>
              </a:rPr>
              <a:t>when invoked, will first execute the virus code and then execute the original</a:t>
            </a:r>
          </a:p>
          <a:p>
            <a:r>
              <a:rPr lang="en-US" sz="1200" kern="1200" baseline="0" dirty="0">
                <a:solidFill>
                  <a:schemeClr val="tx1"/>
                </a:solidFill>
                <a:latin typeface="Arial" pitchFamily="-107" charset="0"/>
                <a:ea typeface="ＭＳ Ｐゴシック" pitchFamily="-107" charset="-128"/>
                <a:cs typeface="ＭＳ Ｐゴシック" pitchFamily="-107" charset="-128"/>
              </a:rPr>
              <a:t>code of the program.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very general depiction of virus structure is shown in Figure 10.1a. In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case, the virus code, V, is prepended to infected programs, and it is assumed that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entry point to the program, when invoked, is the first line of the program.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infected program begins with the virus code and works as follows.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first line of code labels the program, which then begins execution with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main action block of the virus. The second line is a special marker that is used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the virus to determine whether or not a potential victim program has already</a:t>
            </a:r>
          </a:p>
          <a:p>
            <a:r>
              <a:rPr lang="en-US" sz="1200" kern="1200" baseline="0" dirty="0">
                <a:solidFill>
                  <a:schemeClr val="tx1"/>
                </a:solidFill>
                <a:latin typeface="Arial" pitchFamily="-107" charset="0"/>
                <a:ea typeface="ＭＳ Ｐゴシック" pitchFamily="-107" charset="-128"/>
                <a:cs typeface="ＭＳ Ｐゴシック" pitchFamily="-107" charset="-128"/>
              </a:rPr>
              <a:t>been infected with this virus. When the program is invoked, control is immediately</a:t>
            </a:r>
          </a:p>
          <a:p>
            <a:r>
              <a:rPr lang="en-US" sz="1200" kern="1200" baseline="0" dirty="0">
                <a:solidFill>
                  <a:schemeClr val="tx1"/>
                </a:solidFill>
                <a:latin typeface="Arial" pitchFamily="-107" charset="0"/>
                <a:ea typeface="ＭＳ Ｐゴシック" pitchFamily="-107" charset="-128"/>
                <a:cs typeface="ＭＳ Ｐゴシック" pitchFamily="-107" charset="-128"/>
              </a:rPr>
              <a:t>transferred to the main virus program. The virus program may first seek</a:t>
            </a:r>
          </a:p>
          <a:p>
            <a:r>
              <a:rPr lang="en-US" sz="1200" kern="1200" baseline="0" dirty="0">
                <a:solidFill>
                  <a:schemeClr val="tx1"/>
                </a:solidFill>
                <a:latin typeface="Arial" pitchFamily="-107" charset="0"/>
                <a:ea typeface="ＭＳ Ｐゴシック" pitchFamily="-107" charset="-128"/>
                <a:cs typeface="ＭＳ Ｐゴシック" pitchFamily="-107" charset="-128"/>
              </a:rPr>
              <a:t> out uninfected executable files and infect them. Next, the virus may execute its</a:t>
            </a:r>
          </a:p>
          <a:p>
            <a:r>
              <a:rPr lang="en-US" sz="1200" kern="1200" baseline="0" dirty="0">
                <a:solidFill>
                  <a:schemeClr val="tx1"/>
                </a:solidFill>
                <a:latin typeface="Arial" pitchFamily="-107" charset="0"/>
                <a:ea typeface="ＭＳ Ｐゴシック" pitchFamily="-107" charset="-128"/>
                <a:cs typeface="ＭＳ Ｐゴシック" pitchFamily="-107" charset="-128"/>
              </a:rPr>
              <a:t>payload if the required trigger conditions, if any, are met. Finally, the virus</a:t>
            </a:r>
          </a:p>
          <a:p>
            <a:r>
              <a:rPr lang="en-US" sz="1200" kern="1200" baseline="0" dirty="0">
                <a:solidFill>
                  <a:schemeClr val="tx1"/>
                </a:solidFill>
                <a:latin typeface="Arial" pitchFamily="-107" charset="0"/>
                <a:ea typeface="ＭＳ Ｐゴシック" pitchFamily="-107" charset="-128"/>
                <a:cs typeface="ＭＳ Ｐゴシック" pitchFamily="-107" charset="-128"/>
              </a:rPr>
              <a:t>transfers control to the original program. If the infection phase of the program</a:t>
            </a:r>
          </a:p>
          <a:p>
            <a:r>
              <a:rPr lang="en-US" sz="1200" kern="1200" baseline="0" dirty="0">
                <a:solidFill>
                  <a:schemeClr val="tx1"/>
                </a:solidFill>
                <a:latin typeface="Arial" pitchFamily="-107" charset="0"/>
                <a:ea typeface="ＭＳ Ｐゴシック" pitchFamily="-107" charset="-128"/>
                <a:cs typeface="ＭＳ Ｐゴシック" pitchFamily="-107" charset="-128"/>
              </a:rPr>
              <a:t>is reasonably rapid, a user is unlikely to notice any difference between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execution of an infected and an uninfected program.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 virus such as the one just described is easily detected because an infected version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of a program is longer than the corresponding uninfected one. A way to thwart</a:t>
            </a:r>
          </a:p>
          <a:p>
            <a:r>
              <a:rPr lang="en-US" sz="1200" kern="1200" baseline="0" dirty="0">
                <a:solidFill>
                  <a:schemeClr val="tx1"/>
                </a:solidFill>
                <a:latin typeface="Arial" pitchFamily="-107" charset="0"/>
                <a:ea typeface="ＭＳ Ｐゴシック" pitchFamily="-107" charset="-128"/>
                <a:cs typeface="ＭＳ Ｐゴシック" pitchFamily="-107" charset="-128"/>
              </a:rPr>
              <a:t>such a simple means of detecting a virus is to compress the executable file so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both the infected and uninfected versions are of identical length. Figure 10.1b shows</a:t>
            </a:r>
          </a:p>
          <a:p>
            <a:r>
              <a:rPr lang="en-US" sz="1200" kern="1200" baseline="0" dirty="0">
                <a:solidFill>
                  <a:schemeClr val="tx1"/>
                </a:solidFill>
                <a:latin typeface="Arial" pitchFamily="-107" charset="0"/>
                <a:ea typeface="ＭＳ Ｐゴシック" pitchFamily="-107" charset="-128"/>
                <a:cs typeface="ＭＳ Ｐゴシック" pitchFamily="-107" charset="-128"/>
              </a:rPr>
              <a:t>in general terms the logic required. The key lines in this virus are labeled with times,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Figure 10.2 illustrates the operation.</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3157336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baseline="0" dirty="0">
                <a:solidFill>
                  <a:schemeClr val="tx1"/>
                </a:solidFill>
                <a:latin typeface="Arial" charset="0"/>
                <a:ea typeface="ＭＳ Ｐゴシック" pitchFamily="-107" charset="-128"/>
                <a:cs typeface="ＭＳ Ｐゴシック" pitchFamily="-107" charset="-128"/>
              </a:rPr>
              <a:t>With the threats listed in the preceding discussion in mind, we outline the principal</a:t>
            </a:r>
          </a:p>
          <a:p>
            <a:r>
              <a:rPr lang="en-US" sz="1200" kern="1200" baseline="0" dirty="0">
                <a:solidFill>
                  <a:schemeClr val="tx1"/>
                </a:solidFill>
                <a:latin typeface="Arial" charset="0"/>
                <a:ea typeface="ＭＳ Ｐゴシック" pitchFamily="-107" charset="-128"/>
                <a:cs typeface="ＭＳ Ｐゴシック" pitchFamily="-107" charset="-128"/>
              </a:rPr>
              <a:t>elements of a mobile device security strategy. They fall into three categories: device</a:t>
            </a:r>
          </a:p>
          <a:p>
            <a:r>
              <a:rPr lang="en-US" sz="1200" kern="1200" baseline="0" dirty="0">
                <a:solidFill>
                  <a:schemeClr val="tx1"/>
                </a:solidFill>
                <a:latin typeface="Arial" charset="0"/>
                <a:ea typeface="ＭＳ Ｐゴシック" pitchFamily="-107" charset="-128"/>
                <a:cs typeface="ＭＳ Ｐゴシック" pitchFamily="-107" charset="-128"/>
              </a:rPr>
              <a:t>security, client/server traffic security, and barrier security (Figure 7.2).</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b="1" kern="1200" baseline="0" dirty="0">
                <a:solidFill>
                  <a:schemeClr val="tx1"/>
                </a:solidFill>
                <a:latin typeface="Arial" charset="0"/>
                <a:ea typeface="ＭＳ Ｐゴシック" pitchFamily="-107" charset="-128"/>
                <a:cs typeface="ＭＳ Ｐゴシック" pitchFamily="-107" charset="-128"/>
              </a:rPr>
              <a:t>Device Security </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A number of organizations will supply mobile devices for employee</a:t>
            </a:r>
          </a:p>
          <a:p>
            <a:r>
              <a:rPr lang="en-US" sz="1200" kern="1200" baseline="0" dirty="0">
                <a:solidFill>
                  <a:schemeClr val="tx1"/>
                </a:solidFill>
                <a:latin typeface="Arial" charset="0"/>
                <a:ea typeface="ＭＳ Ｐゴシック" pitchFamily="-107" charset="-128"/>
                <a:cs typeface="ＭＳ Ｐゴシック" pitchFamily="-107" charset="-128"/>
              </a:rPr>
              <a:t>use and preconfigure those devices to conform to the enterprise security policy.</a:t>
            </a:r>
          </a:p>
          <a:p>
            <a:r>
              <a:rPr lang="en-US" sz="1200" kern="1200" baseline="0" dirty="0">
                <a:solidFill>
                  <a:schemeClr val="tx1"/>
                </a:solidFill>
                <a:latin typeface="Arial" charset="0"/>
                <a:ea typeface="ＭＳ Ｐゴシック" pitchFamily="-107" charset="-128"/>
                <a:cs typeface="ＭＳ Ｐゴシック" pitchFamily="-107" charset="-128"/>
              </a:rPr>
              <a:t>However, many organizations will find it convenient or even necessary to adopt a bring-your-</a:t>
            </a:r>
          </a:p>
          <a:p>
            <a:r>
              <a:rPr lang="en-US" sz="1200" kern="1200" baseline="0" dirty="0">
                <a:solidFill>
                  <a:schemeClr val="tx1"/>
                </a:solidFill>
                <a:latin typeface="Arial" charset="0"/>
                <a:ea typeface="ＭＳ Ｐゴシック" pitchFamily="-107" charset="-128"/>
                <a:cs typeface="ＭＳ Ｐゴシック" pitchFamily="-107" charset="-128"/>
              </a:rPr>
              <a:t>own-device (BYOD) policy that allows the personal mobile devices of employees</a:t>
            </a:r>
          </a:p>
          <a:p>
            <a:r>
              <a:rPr lang="en-US" sz="1200" kern="1200" baseline="0" dirty="0">
                <a:solidFill>
                  <a:schemeClr val="tx1"/>
                </a:solidFill>
                <a:latin typeface="Arial" charset="0"/>
                <a:ea typeface="ＭＳ Ｐゴシック" pitchFamily="-107" charset="-128"/>
                <a:cs typeface="ＭＳ Ｐゴシック" pitchFamily="-107" charset="-128"/>
              </a:rPr>
              <a:t>to have access to corporate resources. IT managers should be able to inspect each</a:t>
            </a:r>
          </a:p>
          <a:p>
            <a:r>
              <a:rPr lang="en-US" sz="1200" kern="1200" baseline="0" dirty="0">
                <a:solidFill>
                  <a:schemeClr val="tx1"/>
                </a:solidFill>
                <a:latin typeface="Arial" charset="0"/>
                <a:ea typeface="ＭＳ Ｐゴシック" pitchFamily="-107" charset="-128"/>
                <a:cs typeface="ＭＳ Ｐゴシック" pitchFamily="-107" charset="-128"/>
              </a:rPr>
              <a:t>device before allowing network access. IT will want to establish configuration guidelines</a:t>
            </a:r>
          </a:p>
          <a:p>
            <a:r>
              <a:rPr lang="en-US" sz="1200" kern="1200" baseline="0" dirty="0">
                <a:solidFill>
                  <a:schemeClr val="tx1"/>
                </a:solidFill>
                <a:latin typeface="Arial" charset="0"/>
                <a:ea typeface="ＭＳ Ｐゴシック" pitchFamily="-107" charset="-128"/>
                <a:cs typeface="ＭＳ Ｐゴシック" pitchFamily="-107" charset="-128"/>
              </a:rPr>
              <a:t>for operating systems and applications. For example, “rooted” or “jail-broken”</a:t>
            </a:r>
          </a:p>
          <a:p>
            <a:r>
              <a:rPr lang="en-US" sz="1200" kern="1200" baseline="0" dirty="0">
                <a:solidFill>
                  <a:schemeClr val="tx1"/>
                </a:solidFill>
                <a:latin typeface="Arial" charset="0"/>
                <a:ea typeface="ＭＳ Ｐゴシック" pitchFamily="-107" charset="-128"/>
                <a:cs typeface="ＭＳ Ｐゴシック" pitchFamily="-107" charset="-128"/>
              </a:rPr>
              <a:t>devices are not permitted on the network, and mobile devices cannot store corporate</a:t>
            </a:r>
          </a:p>
          <a:p>
            <a:r>
              <a:rPr lang="en-US" sz="1200" kern="1200" baseline="0" dirty="0">
                <a:solidFill>
                  <a:schemeClr val="tx1"/>
                </a:solidFill>
                <a:latin typeface="Arial" charset="0"/>
                <a:ea typeface="ＭＳ Ｐゴシック" pitchFamily="-107" charset="-128"/>
                <a:cs typeface="ＭＳ Ｐゴシック" pitchFamily="-107" charset="-128"/>
              </a:rPr>
              <a:t>contacts on local storage. Whether a device is owned by the organization or BYOD, the</a:t>
            </a:r>
          </a:p>
          <a:p>
            <a:r>
              <a:rPr lang="en-US" sz="1200" kern="1200" baseline="0" dirty="0">
                <a:solidFill>
                  <a:schemeClr val="tx1"/>
                </a:solidFill>
                <a:latin typeface="Arial" charset="0"/>
                <a:ea typeface="ＭＳ Ｐゴシック" pitchFamily="-107" charset="-128"/>
                <a:cs typeface="ＭＳ Ｐゴシック" pitchFamily="-107" charset="-128"/>
              </a:rPr>
              <a:t>organization should configure the device with security controls, including the following:</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Enable auto-lock, which causes the device to lock if it has not been used for a</a:t>
            </a:r>
          </a:p>
          <a:p>
            <a:r>
              <a:rPr lang="en-US" sz="1200" kern="1200" baseline="0" dirty="0">
                <a:solidFill>
                  <a:schemeClr val="tx1"/>
                </a:solidFill>
                <a:latin typeface="Arial" charset="0"/>
                <a:ea typeface="ＭＳ Ｐゴシック" pitchFamily="-107" charset="-128"/>
                <a:cs typeface="ＭＳ Ｐゴシック" pitchFamily="-107" charset="-128"/>
              </a:rPr>
              <a:t>given amount of time, requiring the user to re-enter a four-digit PIN or a password</a:t>
            </a:r>
          </a:p>
          <a:p>
            <a:r>
              <a:rPr lang="en-US" sz="1200" kern="1200" baseline="0" dirty="0">
                <a:solidFill>
                  <a:schemeClr val="tx1"/>
                </a:solidFill>
                <a:latin typeface="Arial" charset="0"/>
                <a:ea typeface="ＭＳ Ｐゴシック" pitchFamily="-107" charset="-128"/>
                <a:cs typeface="ＭＳ Ｐゴシック" pitchFamily="-107" charset="-128"/>
              </a:rPr>
              <a:t>to re-activate the device.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Enable password or PIN protection. The PIN or password is needed to unlock</a:t>
            </a:r>
          </a:p>
          <a:p>
            <a:r>
              <a:rPr lang="en-US" sz="1200" kern="1200" baseline="0" dirty="0">
                <a:solidFill>
                  <a:schemeClr val="tx1"/>
                </a:solidFill>
                <a:latin typeface="Arial" charset="0"/>
                <a:ea typeface="ＭＳ Ｐゴシック" pitchFamily="-107" charset="-128"/>
                <a:cs typeface="ＭＳ Ｐゴシック" pitchFamily="-107" charset="-128"/>
              </a:rPr>
              <a:t>the device. In addition, it can be configured so that e-mail and other data on</a:t>
            </a:r>
          </a:p>
          <a:p>
            <a:r>
              <a:rPr lang="en-US" sz="1200" kern="1200" baseline="0" dirty="0">
                <a:solidFill>
                  <a:schemeClr val="tx1"/>
                </a:solidFill>
                <a:latin typeface="Arial" charset="0"/>
                <a:ea typeface="ＭＳ Ｐゴシック" pitchFamily="-107" charset="-128"/>
                <a:cs typeface="ＭＳ Ｐゴシック" pitchFamily="-107" charset="-128"/>
              </a:rPr>
              <a:t>the device are encrypted using the PIN or password and can only be retrieved</a:t>
            </a:r>
          </a:p>
          <a:p>
            <a:r>
              <a:rPr lang="en-US" sz="1200" kern="1200" baseline="0" dirty="0">
                <a:solidFill>
                  <a:schemeClr val="tx1"/>
                </a:solidFill>
                <a:latin typeface="Arial" charset="0"/>
                <a:ea typeface="ＭＳ Ｐゴシック" pitchFamily="-107" charset="-128"/>
                <a:cs typeface="ＭＳ Ｐゴシック" pitchFamily="-107" charset="-128"/>
              </a:rPr>
              <a:t>with the PIN or password.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Avoid using auto-complete features that remember user names or passwords.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Enable remote wipe.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Ensure that SSL protection is enabled, if available.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Make sure that software, including operating systems and applications, is up</a:t>
            </a:r>
          </a:p>
          <a:p>
            <a:r>
              <a:rPr lang="en-US" sz="1200" kern="1200" baseline="0" dirty="0">
                <a:solidFill>
                  <a:schemeClr val="tx1"/>
                </a:solidFill>
                <a:latin typeface="Arial" charset="0"/>
                <a:ea typeface="ＭＳ Ｐゴシック" pitchFamily="-107" charset="-128"/>
                <a:cs typeface="ＭＳ Ｐゴシック" pitchFamily="-107" charset="-128"/>
              </a:rPr>
              <a:t>to date.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Install antivirus software as it becomes available.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Either sensitive data should be prohibited from storage on the mobile device</a:t>
            </a:r>
          </a:p>
          <a:p>
            <a:r>
              <a:rPr lang="en-US" sz="1200" kern="1200" baseline="0" dirty="0">
                <a:solidFill>
                  <a:schemeClr val="tx1"/>
                </a:solidFill>
                <a:latin typeface="Arial" charset="0"/>
                <a:ea typeface="ＭＳ Ｐゴシック" pitchFamily="-107" charset="-128"/>
                <a:cs typeface="ＭＳ Ｐゴシック" pitchFamily="-107" charset="-128"/>
              </a:rPr>
              <a:t>or it should be encrypted.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IT staff should also have the ability to remotely access devices, wipe the device</a:t>
            </a:r>
          </a:p>
          <a:p>
            <a:r>
              <a:rPr lang="en-US" sz="1200" kern="1200" baseline="0" dirty="0">
                <a:solidFill>
                  <a:schemeClr val="tx1"/>
                </a:solidFill>
                <a:latin typeface="Arial" charset="0"/>
                <a:ea typeface="ＭＳ Ｐゴシック" pitchFamily="-107" charset="-128"/>
                <a:cs typeface="ＭＳ Ｐゴシック" pitchFamily="-107" charset="-128"/>
              </a:rPr>
              <a:t>of all data, and then disable the device in the event of loss or theft.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The organization may prohibit all installation of third-party applications,</a:t>
            </a:r>
          </a:p>
          <a:p>
            <a:r>
              <a:rPr lang="en-US" sz="1200" kern="1200" baseline="0" dirty="0">
                <a:solidFill>
                  <a:schemeClr val="tx1"/>
                </a:solidFill>
                <a:latin typeface="Arial" charset="0"/>
                <a:ea typeface="ＭＳ Ｐゴシック" pitchFamily="-107" charset="-128"/>
                <a:cs typeface="ＭＳ Ｐゴシック" pitchFamily="-107" charset="-128"/>
              </a:rPr>
              <a:t>implement white-listing to prohibit installation of all unapproved applications,</a:t>
            </a:r>
          </a:p>
          <a:p>
            <a:r>
              <a:rPr lang="en-US" sz="1200" kern="1200" baseline="0" dirty="0">
                <a:solidFill>
                  <a:schemeClr val="tx1"/>
                </a:solidFill>
                <a:latin typeface="Arial" charset="0"/>
                <a:ea typeface="ＭＳ Ｐゴシック" pitchFamily="-107" charset="-128"/>
                <a:cs typeface="ＭＳ Ｐゴシック" pitchFamily="-107" charset="-128"/>
              </a:rPr>
              <a:t>or implement a secure sandbox that isolates the organization’s data and</a:t>
            </a:r>
          </a:p>
          <a:p>
            <a:r>
              <a:rPr lang="en-US" sz="1200" kern="1200" baseline="0" dirty="0">
                <a:solidFill>
                  <a:schemeClr val="tx1"/>
                </a:solidFill>
                <a:latin typeface="Arial" charset="0"/>
                <a:ea typeface="ＭＳ Ｐゴシック" pitchFamily="-107" charset="-128"/>
                <a:cs typeface="ＭＳ Ｐゴシック" pitchFamily="-107" charset="-128"/>
              </a:rPr>
              <a:t>applications from all other data and applications on the mobile device. Any</a:t>
            </a:r>
          </a:p>
          <a:p>
            <a:r>
              <a:rPr lang="en-US" sz="1200" kern="1200" baseline="0" dirty="0">
                <a:solidFill>
                  <a:schemeClr val="tx1"/>
                </a:solidFill>
                <a:latin typeface="Arial" charset="0"/>
                <a:ea typeface="ＭＳ Ｐゴシック" pitchFamily="-107" charset="-128"/>
                <a:cs typeface="ＭＳ Ｐゴシック" pitchFamily="-107" charset="-128"/>
              </a:rPr>
              <a:t>application that is on an approved list should be accompanied by a digital</a:t>
            </a:r>
          </a:p>
          <a:p>
            <a:r>
              <a:rPr lang="en-US" sz="1200" kern="1200" baseline="0" dirty="0">
                <a:solidFill>
                  <a:schemeClr val="tx1"/>
                </a:solidFill>
                <a:latin typeface="Arial" charset="0"/>
                <a:ea typeface="ＭＳ Ｐゴシック" pitchFamily="-107" charset="-128"/>
                <a:cs typeface="ＭＳ Ｐゴシック" pitchFamily="-107" charset="-128"/>
              </a:rPr>
              <a:t>signature and a public-key certificate from an approved authority.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The organization can implement and enforce restrictions on what devices can</a:t>
            </a:r>
          </a:p>
          <a:p>
            <a:r>
              <a:rPr lang="en-US" sz="1200" kern="1200" baseline="0" dirty="0">
                <a:solidFill>
                  <a:schemeClr val="tx1"/>
                </a:solidFill>
                <a:latin typeface="Arial" charset="0"/>
                <a:ea typeface="ＭＳ Ｐゴシック" pitchFamily="-107" charset="-128"/>
                <a:cs typeface="ＭＳ Ｐゴシック" pitchFamily="-107" charset="-128"/>
              </a:rPr>
              <a:t>synchronize and on the use of cloud-based storage.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To deal with the threat of untrusted content, security responses can include</a:t>
            </a:r>
          </a:p>
          <a:p>
            <a:r>
              <a:rPr lang="en-US" sz="1200" kern="1200" baseline="0" dirty="0">
                <a:solidFill>
                  <a:schemeClr val="tx1"/>
                </a:solidFill>
                <a:latin typeface="Arial" charset="0"/>
                <a:ea typeface="ＭＳ Ｐゴシック" pitchFamily="-107" charset="-128"/>
                <a:cs typeface="ＭＳ Ｐゴシック" pitchFamily="-107" charset="-128"/>
              </a:rPr>
              <a:t>training of personnel on the risks inherent in untrusted content and disabling</a:t>
            </a:r>
          </a:p>
          <a:p>
            <a:r>
              <a:rPr lang="en-US" sz="1200" kern="1200" baseline="0" dirty="0">
                <a:solidFill>
                  <a:schemeClr val="tx1"/>
                </a:solidFill>
                <a:latin typeface="Arial" charset="0"/>
                <a:ea typeface="ＭＳ Ｐゴシック" pitchFamily="-107" charset="-128"/>
                <a:cs typeface="ＭＳ Ｐゴシック" pitchFamily="-107" charset="-128"/>
              </a:rPr>
              <a:t>camera use on corporate mobile devices.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To counter the threat of malicious use of location services, the security policy</a:t>
            </a:r>
          </a:p>
          <a:p>
            <a:r>
              <a:rPr lang="en-US" sz="1200" kern="1200" baseline="0" dirty="0">
                <a:solidFill>
                  <a:schemeClr val="tx1"/>
                </a:solidFill>
                <a:latin typeface="Arial" charset="0"/>
                <a:ea typeface="ＭＳ Ｐゴシック" pitchFamily="-107" charset="-128"/>
                <a:cs typeface="ＭＳ Ｐゴシック" pitchFamily="-107" charset="-128"/>
              </a:rPr>
              <a:t>can dictate that such service is disabled on all mobile devices.</a:t>
            </a:r>
          </a:p>
          <a:p>
            <a:endParaRPr lang="en-US" sz="1200" b="1" kern="1200" baseline="0" dirty="0">
              <a:solidFill>
                <a:schemeClr val="tx1"/>
              </a:solidFill>
              <a:latin typeface="Arial" charset="0"/>
              <a:ea typeface="ＭＳ Ｐゴシック" pitchFamily="-107" charset="-128"/>
              <a:cs typeface="ＭＳ Ｐゴシック" pitchFamily="-107" charset="-128"/>
            </a:endParaRPr>
          </a:p>
          <a:p>
            <a:r>
              <a:rPr lang="en-US" sz="1200" b="1" kern="1200" baseline="0" dirty="0">
                <a:solidFill>
                  <a:schemeClr val="tx1"/>
                </a:solidFill>
                <a:latin typeface="Arial" charset="0"/>
                <a:ea typeface="ＭＳ Ｐゴシック" pitchFamily="-107" charset="-128"/>
                <a:cs typeface="ＭＳ Ｐゴシック" pitchFamily="-107" charset="-128"/>
              </a:rPr>
              <a:t>Traffic Security </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Traffic security is based on the usual mechanisms for encryption</a:t>
            </a:r>
          </a:p>
          <a:p>
            <a:r>
              <a:rPr lang="en-US" sz="1200" kern="1200" baseline="0" dirty="0">
                <a:solidFill>
                  <a:schemeClr val="tx1"/>
                </a:solidFill>
                <a:latin typeface="Arial" charset="0"/>
                <a:ea typeface="ＭＳ Ｐゴシック" pitchFamily="-107" charset="-128"/>
                <a:cs typeface="ＭＳ Ｐゴシック" pitchFamily="-107" charset="-128"/>
              </a:rPr>
              <a:t>and authentication. All traffic should be encrypted and travel by secure means, such</a:t>
            </a:r>
          </a:p>
          <a:p>
            <a:r>
              <a:rPr lang="en-US" sz="1200" kern="1200" baseline="0" dirty="0">
                <a:solidFill>
                  <a:schemeClr val="tx1"/>
                </a:solidFill>
                <a:latin typeface="Arial" charset="0"/>
                <a:ea typeface="ＭＳ Ｐゴシック" pitchFamily="-107" charset="-128"/>
                <a:cs typeface="ＭＳ Ｐゴシック" pitchFamily="-107" charset="-128"/>
              </a:rPr>
              <a:t>as SSL or IPv6. Virtual private networks (VPNs) can be configured so that all traffic</a:t>
            </a:r>
          </a:p>
          <a:p>
            <a:r>
              <a:rPr lang="en-US" sz="1200" kern="1200" baseline="0" dirty="0">
                <a:solidFill>
                  <a:schemeClr val="tx1"/>
                </a:solidFill>
                <a:latin typeface="Arial" charset="0"/>
                <a:ea typeface="ＭＳ Ｐゴシック" pitchFamily="-107" charset="-128"/>
                <a:cs typeface="ＭＳ Ｐゴシック" pitchFamily="-107" charset="-128"/>
              </a:rPr>
              <a:t>between the mobile device and the organization’s network is via a VPN.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 strong authentication protocol should be used to limit the access from the</a:t>
            </a:r>
          </a:p>
          <a:p>
            <a:r>
              <a:rPr lang="en-US" sz="1200" kern="1200" baseline="0" dirty="0">
                <a:solidFill>
                  <a:schemeClr val="tx1"/>
                </a:solidFill>
                <a:latin typeface="Arial" charset="0"/>
                <a:ea typeface="ＭＳ Ｐゴシック" pitchFamily="-107" charset="-128"/>
                <a:cs typeface="ＭＳ Ｐゴシック" pitchFamily="-107" charset="-128"/>
              </a:rPr>
              <a:t>device to the resources of the organization. Often, a mobile device has a single</a:t>
            </a:r>
          </a:p>
          <a:p>
            <a:r>
              <a:rPr lang="en-US" sz="1200" kern="1200" baseline="0" dirty="0">
                <a:solidFill>
                  <a:schemeClr val="tx1"/>
                </a:solidFill>
                <a:latin typeface="Arial" charset="0"/>
                <a:ea typeface="ＭＳ Ｐゴシック" pitchFamily="-107" charset="-128"/>
                <a:cs typeface="ＭＳ Ｐゴシック" pitchFamily="-107" charset="-128"/>
              </a:rPr>
              <a:t>device-specific authenticator, because it is assumed that the device has only one</a:t>
            </a:r>
          </a:p>
          <a:p>
            <a:r>
              <a:rPr lang="en-US" sz="1200" kern="1200" baseline="0" dirty="0">
                <a:solidFill>
                  <a:schemeClr val="tx1"/>
                </a:solidFill>
                <a:latin typeface="Arial" charset="0"/>
                <a:ea typeface="ＭＳ Ｐゴシック" pitchFamily="-107" charset="-128"/>
                <a:cs typeface="ＭＳ Ｐゴシック" pitchFamily="-107" charset="-128"/>
              </a:rPr>
              <a:t>user. A preferable strategy is to have a two-layer authentication mechanism, which</a:t>
            </a:r>
          </a:p>
          <a:p>
            <a:r>
              <a:rPr lang="en-US" sz="1200" kern="1200" baseline="0" dirty="0">
                <a:solidFill>
                  <a:schemeClr val="tx1"/>
                </a:solidFill>
                <a:latin typeface="Arial" charset="0"/>
                <a:ea typeface="ＭＳ Ｐゴシック" pitchFamily="-107" charset="-128"/>
                <a:cs typeface="ＭＳ Ｐゴシック" pitchFamily="-107" charset="-128"/>
              </a:rPr>
              <a:t>involves authenticating the device and then authenticating the user of the device.</a:t>
            </a:r>
          </a:p>
          <a:p>
            <a:endParaRPr lang="en-US" sz="1200" b="1" kern="1200" baseline="0" dirty="0">
              <a:solidFill>
                <a:schemeClr val="tx1"/>
              </a:solidFill>
              <a:latin typeface="Arial" charset="0"/>
              <a:ea typeface="ＭＳ Ｐゴシック" pitchFamily="-107" charset="-128"/>
              <a:cs typeface="ＭＳ Ｐゴシック" pitchFamily="-107" charset="-128"/>
            </a:endParaRPr>
          </a:p>
          <a:p>
            <a:r>
              <a:rPr lang="en-US" sz="1200" b="1" kern="1200" baseline="0" dirty="0">
                <a:solidFill>
                  <a:schemeClr val="tx1"/>
                </a:solidFill>
                <a:latin typeface="Arial" charset="0"/>
                <a:ea typeface="ＭＳ Ｐゴシック" pitchFamily="-107" charset="-128"/>
                <a:cs typeface="ＭＳ Ｐゴシック" pitchFamily="-107" charset="-128"/>
              </a:rPr>
              <a:t>Barrier Security </a:t>
            </a:r>
          </a:p>
          <a:p>
            <a:endParaRPr lang="en-US" sz="1200" b="1"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The organization should have security mechanisms to protect the</a:t>
            </a:r>
          </a:p>
          <a:p>
            <a:r>
              <a:rPr lang="en-US" sz="1200" kern="1200" baseline="0" dirty="0">
                <a:solidFill>
                  <a:schemeClr val="tx1"/>
                </a:solidFill>
                <a:latin typeface="Arial" charset="0"/>
                <a:ea typeface="ＭＳ Ｐゴシック" pitchFamily="-107" charset="-128"/>
                <a:cs typeface="ＭＳ Ｐゴシック" pitchFamily="-107" charset="-128"/>
              </a:rPr>
              <a:t>network from unauthorized access. The security strategy can also include firewall policies</a:t>
            </a:r>
          </a:p>
          <a:p>
            <a:r>
              <a:rPr lang="en-US" sz="1200" kern="1200" baseline="0" dirty="0">
                <a:solidFill>
                  <a:schemeClr val="tx1"/>
                </a:solidFill>
                <a:latin typeface="Arial" charset="0"/>
                <a:ea typeface="ＭＳ Ｐゴシック" pitchFamily="-107" charset="-128"/>
                <a:cs typeface="ＭＳ Ｐゴシック" pitchFamily="-107" charset="-128"/>
              </a:rPr>
              <a:t>specific to mobile device traffic. Firewall policies can limit the scope of data and</a:t>
            </a:r>
          </a:p>
          <a:p>
            <a:r>
              <a:rPr lang="en-US" sz="1200" kern="1200" baseline="0" dirty="0">
                <a:solidFill>
                  <a:schemeClr val="tx1"/>
                </a:solidFill>
                <a:latin typeface="Arial" charset="0"/>
                <a:ea typeface="ＭＳ Ｐゴシック" pitchFamily="-107" charset="-128"/>
                <a:cs typeface="ＭＳ Ｐゴシック" pitchFamily="-107" charset="-128"/>
              </a:rPr>
              <a:t>application access for all mobile devices. Similarly, intrusion detection and intrusion</a:t>
            </a:r>
          </a:p>
          <a:p>
            <a:r>
              <a:rPr lang="en-US" sz="1200" kern="1200" baseline="0" dirty="0">
                <a:solidFill>
                  <a:schemeClr val="tx1"/>
                </a:solidFill>
                <a:latin typeface="Arial" charset="0"/>
                <a:ea typeface="ＭＳ Ｐゴシック" pitchFamily="-107" charset="-128"/>
                <a:cs typeface="ＭＳ Ｐゴシック" pitchFamily="-107" charset="-128"/>
              </a:rPr>
              <a:t>prevention systems can be configured to have tighter rules for mobile device traffic.</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13</a:t>
            </a:fld>
            <a:endParaRPr lang="en-AU"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35432375-18CF-474E-B2E6-0D996490F948}" type="slidenum">
              <a:rPr lang="en-AU">
                <a:latin typeface="Arial" pitchFamily="-84" charset="0"/>
              </a:rPr>
              <a:pPr/>
              <a:t>130</a:t>
            </a:fld>
            <a:endParaRPr lang="en-AU" dirty="0">
              <a:latin typeface="Arial" pitchFamily="-8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Once a virus has gained entry to a system by infecting a single program,</a:t>
            </a:r>
          </a:p>
          <a:p>
            <a:r>
              <a:rPr lang="en-US" sz="1200" kern="1200" baseline="0" dirty="0">
                <a:solidFill>
                  <a:schemeClr val="tx1"/>
                </a:solidFill>
                <a:latin typeface="Arial" pitchFamily="-107" charset="0"/>
                <a:ea typeface="ＭＳ Ｐゴシック" pitchFamily="-107" charset="-128"/>
                <a:cs typeface="ＭＳ Ｐゴシック" pitchFamily="-107" charset="-128"/>
              </a:rPr>
              <a:t>it is in a position to potentially infect some or all other executable files on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when the infected program executes, depending on the access permissions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infected program has. Thus, viral infection can be completely prevented by</a:t>
            </a:r>
          </a:p>
          <a:p>
            <a:r>
              <a:rPr lang="en-US" sz="1200" kern="1200" baseline="0" dirty="0">
                <a:solidFill>
                  <a:schemeClr val="tx1"/>
                </a:solidFill>
                <a:latin typeface="Arial" pitchFamily="-107" charset="0"/>
                <a:ea typeface="ＭＳ Ｐゴシック" pitchFamily="-107" charset="-128"/>
                <a:cs typeface="ＭＳ Ｐゴシック" pitchFamily="-107" charset="-128"/>
              </a:rPr>
              <a:t>blocking the virus from gaining entry in the first place. Unfortunately, prevention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is extraordinarily difficult because a virus can be part of any program outside a</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Thus, unless one is content to take an absolutely bare piece of iron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write all one’s own system and application programs, one is vulnerable. Many</a:t>
            </a:r>
          </a:p>
          <a:p>
            <a:r>
              <a:rPr lang="en-US" sz="1200" kern="1200" baseline="0" dirty="0">
                <a:solidFill>
                  <a:schemeClr val="tx1"/>
                </a:solidFill>
                <a:latin typeface="Arial" pitchFamily="-107" charset="0"/>
                <a:ea typeface="ＭＳ Ｐゴシック" pitchFamily="-107" charset="-128"/>
                <a:cs typeface="ＭＳ Ｐゴシック" pitchFamily="-107" charset="-128"/>
              </a:rPr>
              <a:t>forms of infection can also be blocked by denying normal users the right to modify</a:t>
            </a:r>
          </a:p>
          <a:p>
            <a:r>
              <a:rPr lang="en-US" sz="1200" kern="1200" baseline="0" dirty="0">
                <a:solidFill>
                  <a:schemeClr val="tx1"/>
                </a:solidFill>
                <a:latin typeface="Arial" pitchFamily="-107" charset="0"/>
                <a:ea typeface="ＭＳ Ｐゴシック" pitchFamily="-107" charset="-128"/>
                <a:cs typeface="ＭＳ Ｐゴシック" pitchFamily="-107" charset="-128"/>
              </a:rPr>
              <a:t>programs on the system.</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428033292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DA34CDC0-0E79-564E-8598-0D70327E04CA}" type="slidenum">
              <a:rPr lang="en-AU">
                <a:latin typeface="Arial" pitchFamily="-84" charset="0"/>
              </a:rPr>
              <a:pPr/>
              <a:t>131</a:t>
            </a:fld>
            <a:endParaRPr lang="en-AU" dirty="0">
              <a:latin typeface="Arial" pitchFamily="-84"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511175" y="4343400"/>
            <a:ext cx="5829300" cy="4506913"/>
          </a:xfrm>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There has been a continuous arms race between virus writers and writers of antivirus</a:t>
            </a:r>
          </a:p>
          <a:p>
            <a:r>
              <a:rPr lang="en-US" sz="1200" kern="1200" baseline="0" dirty="0">
                <a:solidFill>
                  <a:schemeClr val="tx1"/>
                </a:solidFill>
                <a:latin typeface="Arial" pitchFamily="-107" charset="0"/>
                <a:ea typeface="ＭＳ Ｐゴシック" pitchFamily="-107" charset="-128"/>
                <a:cs typeface="ＭＳ Ｐゴシック" pitchFamily="-107" charset="-128"/>
              </a:rPr>
              <a:t>software since viruses first appeared. As effective countermeasures are developed</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existing types of viruses, newer types are developed. There is no simple or</a:t>
            </a:r>
          </a:p>
          <a:p>
            <a:r>
              <a:rPr lang="en-US" sz="1200" kern="1200" baseline="0" dirty="0">
                <a:solidFill>
                  <a:schemeClr val="tx1"/>
                </a:solidFill>
                <a:latin typeface="Arial" pitchFamily="-107" charset="0"/>
                <a:ea typeface="ＭＳ Ｐゴシック" pitchFamily="-107" charset="-128"/>
                <a:cs typeface="ＭＳ Ｐゴシック" pitchFamily="-107" charset="-128"/>
              </a:rPr>
              <a:t> universally agreed-upon classification scheme for viruses. In this section, we follow</a:t>
            </a:r>
          </a:p>
          <a:p>
            <a:r>
              <a:rPr lang="en-US" sz="1200" kern="1200" baseline="0" dirty="0">
                <a:solidFill>
                  <a:schemeClr val="tx1"/>
                </a:solidFill>
                <a:latin typeface="Arial" pitchFamily="-107" charset="0"/>
                <a:ea typeface="ＭＳ Ｐゴシック" pitchFamily="-107" charset="-128"/>
                <a:cs typeface="ＭＳ Ｐゴシック" pitchFamily="-107" charset="-128"/>
              </a:rPr>
              <a:t>[AYCO06] and classify viruses along two orthogonal axes: the type of target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virus tries to infect and the method the virus uses to conceal itself from detection by</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users and antivirus software.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virus classification by target  includes the following categories: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Boot sector infector:  Infects a master boot record or boot record and spreads</a:t>
            </a:r>
          </a:p>
          <a:p>
            <a:r>
              <a:rPr lang="en-US" sz="1200" kern="1200" baseline="0" dirty="0">
                <a:solidFill>
                  <a:schemeClr val="tx1"/>
                </a:solidFill>
                <a:latin typeface="Arial" pitchFamily="-107" charset="0"/>
                <a:ea typeface="ＭＳ Ｐゴシック" pitchFamily="-107" charset="-128"/>
                <a:cs typeface="ＭＳ Ｐゴシック" pitchFamily="-107" charset="-128"/>
              </a:rPr>
              <a:t>when a system is booted from the disk containing the virus.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File infector:  Infects files that the operating system or shell consider to be</a:t>
            </a:r>
          </a:p>
          <a:p>
            <a:r>
              <a:rPr lang="en-US" sz="1200" kern="1200" baseline="0" dirty="0">
                <a:solidFill>
                  <a:schemeClr val="tx1"/>
                </a:solidFill>
                <a:latin typeface="Arial" pitchFamily="-107" charset="0"/>
                <a:ea typeface="ＭＳ Ｐゴシック" pitchFamily="-107" charset="-128"/>
                <a:cs typeface="ＭＳ Ｐゴシック" pitchFamily="-107" charset="-128"/>
              </a:rPr>
              <a:t>executable.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Macro virus:  Infects files with macro or scripting code that is interpreted by an</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Multipartite virus:  Infects files in multiple ways. Typically, the multipartite</a:t>
            </a:r>
          </a:p>
          <a:p>
            <a:r>
              <a:rPr lang="en-US" sz="1200" kern="1200" baseline="0" dirty="0">
                <a:solidFill>
                  <a:schemeClr val="tx1"/>
                </a:solidFill>
                <a:latin typeface="Arial" pitchFamily="-107" charset="0"/>
                <a:ea typeface="ＭＳ Ｐゴシック" pitchFamily="-107" charset="-128"/>
                <a:cs typeface="ＭＳ Ｐゴシック" pitchFamily="-107" charset="-128"/>
              </a:rPr>
              <a:t>virus is capable of infecting multiple types of files, so that virus eradication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must deal with all of the possible sites of infection.</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20794489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E09E3D7-269D-3146-836F-BA2F04935332}" type="slidenum">
              <a:rPr lang="en-AU">
                <a:latin typeface="Arial" pitchFamily="-84" charset="0"/>
              </a:rPr>
              <a:pPr/>
              <a:t>132</a:t>
            </a:fld>
            <a:endParaRPr lang="en-AU" dirty="0">
              <a:latin typeface="Arial" pitchFamily="-84"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531813" y="4343400"/>
            <a:ext cx="5788025" cy="4114800"/>
          </a:xfrm>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A virus classification by concealment strategy includes the following categories: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Encrypted virus:  A typical approach is as follows. A portion of the virus creates</a:t>
            </a:r>
          </a:p>
          <a:p>
            <a:r>
              <a:rPr lang="en-US" sz="1200" kern="1200" baseline="0" dirty="0">
                <a:solidFill>
                  <a:schemeClr val="tx1"/>
                </a:solidFill>
                <a:latin typeface="Arial" pitchFamily="-107" charset="0"/>
                <a:ea typeface="ＭＳ Ｐゴシック" pitchFamily="-107" charset="-128"/>
                <a:cs typeface="ＭＳ Ｐゴシック" pitchFamily="-107" charset="-128"/>
              </a:rPr>
              <a:t>a random encryption key and encrypts the remainder of the virus.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is stored with the virus. When an infected program is invoked, the virus</a:t>
            </a:r>
          </a:p>
          <a:p>
            <a:r>
              <a:rPr lang="en-US" sz="1200" kern="1200" baseline="0" dirty="0">
                <a:solidFill>
                  <a:schemeClr val="tx1"/>
                </a:solidFill>
                <a:latin typeface="Arial" pitchFamily="-107" charset="0"/>
                <a:ea typeface="ＭＳ Ｐゴシック" pitchFamily="-107" charset="-128"/>
                <a:cs typeface="ＭＳ Ｐゴシック" pitchFamily="-107" charset="-128"/>
              </a:rPr>
              <a:t>uses the stored random key to decrypt the virus. When the virus replicates, a</a:t>
            </a:r>
          </a:p>
          <a:p>
            <a:r>
              <a:rPr lang="en-US" sz="1200" kern="1200" baseline="0" dirty="0">
                <a:solidFill>
                  <a:schemeClr val="tx1"/>
                </a:solidFill>
                <a:latin typeface="Arial" pitchFamily="-107" charset="0"/>
                <a:ea typeface="ＭＳ Ｐゴシック" pitchFamily="-107" charset="-128"/>
                <a:cs typeface="ＭＳ Ｐゴシック" pitchFamily="-107" charset="-128"/>
              </a:rPr>
              <a:t>different random key is selected. Because the bulk of the virus is encrypted</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a different key for each instance, there is no constant bit pattern to</a:t>
            </a:r>
          </a:p>
          <a:p>
            <a:r>
              <a:rPr lang="en-US" sz="1200" kern="1200" baseline="0" dirty="0">
                <a:solidFill>
                  <a:schemeClr val="tx1"/>
                </a:solidFill>
                <a:latin typeface="Arial" pitchFamily="-107" charset="0"/>
                <a:ea typeface="ＭＳ Ｐゴシック" pitchFamily="-107" charset="-128"/>
                <a:cs typeface="ＭＳ Ｐゴシック" pitchFamily="-107" charset="-128"/>
              </a:rPr>
              <a:t>observe.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Stealth virus:  A form of virus explicitly designed to hide itself from detection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by antivirus software. Thus, the entire virus, not just a payload, is hidden.</a:t>
            </a:r>
          </a:p>
          <a:p>
            <a:r>
              <a:rPr lang="en-US" sz="1200" kern="1200" baseline="0" dirty="0">
                <a:solidFill>
                  <a:schemeClr val="tx1"/>
                </a:solidFill>
                <a:latin typeface="Arial" pitchFamily="-107" charset="0"/>
                <a:ea typeface="ＭＳ Ｐゴシック" pitchFamily="-107" charset="-128"/>
                <a:cs typeface="ＭＳ Ｐゴシック" pitchFamily="-107" charset="-128"/>
              </a:rPr>
              <a:t>It may use both code mutation, for example, compression, and rootkit techniques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achieve this.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Polymorphic virus:  A virus that mutates with every infection, making detection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by the “signature” of the virus impossible.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Metamorphic virus:  As with a polymorphic virus, a metamorphic virus</a:t>
            </a:r>
          </a:p>
          <a:p>
            <a:r>
              <a:rPr lang="en-US" sz="1200" kern="1200" baseline="0" dirty="0">
                <a:solidFill>
                  <a:schemeClr val="tx1"/>
                </a:solidFill>
                <a:latin typeface="Arial" pitchFamily="-107" charset="0"/>
                <a:ea typeface="ＭＳ Ｐゴシック" pitchFamily="-107" charset="-128"/>
                <a:cs typeface="ＭＳ Ｐゴシック" pitchFamily="-107" charset="-128"/>
              </a:rPr>
              <a:t>mutates with every infection. The difference is that a metamorphic virus</a:t>
            </a:r>
          </a:p>
          <a:p>
            <a:r>
              <a:rPr lang="en-US" sz="1200" kern="1200" baseline="0" dirty="0">
                <a:solidFill>
                  <a:schemeClr val="tx1"/>
                </a:solidFill>
                <a:latin typeface="Arial" pitchFamily="-107" charset="0"/>
                <a:ea typeface="ＭＳ Ｐゴシック" pitchFamily="-107" charset="-128"/>
                <a:cs typeface="ＭＳ Ｐゴシック" pitchFamily="-107" charset="-128"/>
              </a:rPr>
              <a:t>rewrites itself completely at each iteration, increasing the difficulty of</a:t>
            </a:r>
          </a:p>
          <a:p>
            <a:r>
              <a:rPr lang="en-US" sz="1200" kern="1200" baseline="0" dirty="0">
                <a:solidFill>
                  <a:schemeClr val="tx1"/>
                </a:solidFill>
                <a:latin typeface="Arial" pitchFamily="-107" charset="0"/>
                <a:ea typeface="ＭＳ Ｐゴシック" pitchFamily="-107" charset="-128"/>
                <a:cs typeface="ＭＳ Ｐゴシック" pitchFamily="-107" charset="-128"/>
              </a:rPr>
              <a:t>detection. Metamorphic viruses may change their behavior as well as their</a:t>
            </a:r>
          </a:p>
          <a:p>
            <a:r>
              <a:rPr lang="en-US" sz="1200" kern="1200" baseline="0" dirty="0">
                <a:solidFill>
                  <a:schemeClr val="tx1"/>
                </a:solidFill>
                <a:latin typeface="Arial" pitchFamily="-107" charset="0"/>
                <a:ea typeface="ＭＳ Ｐゴシック" pitchFamily="-107" charset="-128"/>
                <a:cs typeface="ＭＳ Ｐゴシック" pitchFamily="-107" charset="-128"/>
              </a:rPr>
              <a:t>appearance.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 polymorphic virus  creates copies during replication that are functionally equivalent</a:t>
            </a:r>
          </a:p>
          <a:p>
            <a:r>
              <a:rPr lang="en-US" sz="1200" kern="1200" baseline="0" dirty="0">
                <a:solidFill>
                  <a:schemeClr val="tx1"/>
                </a:solidFill>
                <a:latin typeface="Arial" pitchFamily="-107" charset="0"/>
                <a:ea typeface="ＭＳ Ｐゴシック" pitchFamily="-107" charset="-128"/>
                <a:cs typeface="ＭＳ Ｐゴシック" pitchFamily="-107" charset="-128"/>
              </a:rPr>
              <a:t>but have distinctly different bit patterns, in order to defeat programs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scan for viruses. In this case, the “signature” of the virus will vary with each copy.</a:t>
            </a:r>
          </a:p>
          <a:p>
            <a:r>
              <a:rPr lang="en-US" sz="1200" kern="1200" baseline="0" dirty="0">
                <a:solidFill>
                  <a:schemeClr val="tx1"/>
                </a:solidFill>
                <a:latin typeface="Arial" pitchFamily="-107" charset="0"/>
                <a:ea typeface="ＭＳ Ｐゴシック" pitchFamily="-107" charset="-128"/>
                <a:cs typeface="ＭＳ Ｐゴシック" pitchFamily="-107" charset="-128"/>
              </a:rPr>
              <a:t>To achieve this variation, the virus may randomly insert superfluous instructions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or interchange the order of independent instructions. A more effective approach</a:t>
            </a:r>
          </a:p>
          <a:p>
            <a:r>
              <a:rPr lang="en-US" sz="1200" kern="1200" baseline="0" dirty="0">
                <a:solidFill>
                  <a:schemeClr val="tx1"/>
                </a:solidFill>
                <a:latin typeface="Arial" pitchFamily="-107" charset="0"/>
                <a:ea typeface="ＭＳ Ｐゴシック" pitchFamily="-107" charset="-128"/>
                <a:cs typeface="ＭＳ Ｐゴシック" pitchFamily="-107" charset="-128"/>
              </a:rPr>
              <a:t>is to use encryption. The strategy of the encryption virus is followed. The portion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virus that is responsible for generating keys and performing encryption/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decryption is referred to as the mutation engine . The mutation engine itself is</a:t>
            </a:r>
          </a:p>
          <a:p>
            <a:r>
              <a:rPr lang="en-US" sz="1200" kern="1200" baseline="0" dirty="0">
                <a:solidFill>
                  <a:schemeClr val="tx1"/>
                </a:solidFill>
                <a:latin typeface="Arial" pitchFamily="-107" charset="0"/>
                <a:ea typeface="ＭＳ Ｐゴシック" pitchFamily="-107" charset="-128"/>
                <a:cs typeface="ＭＳ Ｐゴシック" pitchFamily="-107" charset="-128"/>
              </a:rPr>
              <a:t>altered with each use.</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209666240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182BCB6-0A2E-E443-8CF7-8D5BED0E2386}" type="slidenum">
              <a:rPr lang="en-AU">
                <a:latin typeface="Arial" pitchFamily="-84" charset="0"/>
              </a:rPr>
              <a:pPr/>
              <a:t>133</a:t>
            </a:fld>
            <a:endParaRPr lang="en-AU" dirty="0">
              <a:latin typeface="Arial" pitchFamily="-84" charset="0"/>
            </a:endParaRPr>
          </a:p>
        </p:txBody>
      </p:sp>
      <p:sp>
        <p:nvSpPr>
          <p:cNvPr id="46083" name="Rectangle 1026"/>
          <p:cNvSpPr>
            <a:spLocks noGrp="1" noRot="1" noChangeAspect="1" noChangeArrowheads="1" noTextEdit="1"/>
          </p:cNvSpPr>
          <p:nvPr>
            <p:ph type="sldImg"/>
          </p:nvPr>
        </p:nvSpPr>
        <p:spPr>
          <a:ln/>
        </p:spPr>
      </p:sp>
      <p:sp>
        <p:nvSpPr>
          <p:cNvPr id="46084"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Macro viruses infect scripting code used to support active content in a variety of user</a:t>
            </a:r>
          </a:p>
          <a:p>
            <a:r>
              <a:rPr lang="en-US" sz="1200" kern="1200" baseline="0" dirty="0">
                <a:solidFill>
                  <a:schemeClr val="tx1"/>
                </a:solidFill>
                <a:latin typeface="Arial" pitchFamily="-107" charset="0"/>
                <a:ea typeface="ＭＳ Ｐゴシック" pitchFamily="-107" charset="-128"/>
                <a:cs typeface="ＭＳ Ｐゴシック" pitchFamily="-107" charset="-128"/>
              </a:rPr>
              <a:t>document types. Macro viruses are particularly threatening for a number of reasons: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A macro virus is platform independent. Many macro viruses infect active content</a:t>
            </a:r>
          </a:p>
          <a:p>
            <a:r>
              <a:rPr lang="en-US" sz="1200" kern="1200" baseline="0" dirty="0">
                <a:solidFill>
                  <a:schemeClr val="tx1"/>
                </a:solidFill>
                <a:latin typeface="Arial" pitchFamily="-107" charset="0"/>
                <a:ea typeface="ＭＳ Ｐゴシック" pitchFamily="-107" charset="-128"/>
                <a:cs typeface="ＭＳ Ｐゴシック" pitchFamily="-107" charset="-128"/>
              </a:rPr>
              <a:t>in commonly used applications, such as macros in Microsoft Word documents</a:t>
            </a:r>
          </a:p>
          <a:p>
            <a:r>
              <a:rPr lang="en-US" sz="1200" kern="1200" baseline="0" dirty="0">
                <a:solidFill>
                  <a:schemeClr val="tx1"/>
                </a:solidFill>
                <a:latin typeface="Arial" pitchFamily="-107" charset="0"/>
                <a:ea typeface="ＭＳ Ｐゴシック" pitchFamily="-107" charset="-128"/>
                <a:cs typeface="ＭＳ Ｐゴシック" pitchFamily="-107" charset="-128"/>
              </a:rPr>
              <a:t>or other Microsoft Office documents, or scripting code in Adobe PDF</a:t>
            </a:r>
          </a:p>
          <a:p>
            <a:r>
              <a:rPr lang="en-US" sz="1200" kern="1200" baseline="0" dirty="0">
                <a:solidFill>
                  <a:schemeClr val="tx1"/>
                </a:solidFill>
                <a:latin typeface="Arial" pitchFamily="-107" charset="0"/>
                <a:ea typeface="ＭＳ Ｐゴシック" pitchFamily="-107" charset="-128"/>
                <a:cs typeface="ＭＳ Ｐゴシック" pitchFamily="-107" charset="-128"/>
              </a:rPr>
              <a:t>documents. Any hardware platform and operating system that supports these</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applications can be infected.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Macro viruses infect documents, not executable portions of code. Most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information introduced onto a computer system is in the form of documents</a:t>
            </a:r>
          </a:p>
          <a:p>
            <a:r>
              <a:rPr lang="en-US" sz="1200" kern="1200" baseline="0" dirty="0">
                <a:solidFill>
                  <a:schemeClr val="tx1"/>
                </a:solidFill>
                <a:latin typeface="Arial" pitchFamily="-107" charset="0"/>
                <a:ea typeface="ＭＳ Ｐゴシック" pitchFamily="-107" charset="-128"/>
                <a:cs typeface="ＭＳ Ｐゴシック" pitchFamily="-107" charset="-128"/>
              </a:rPr>
              <a:t>rather than programs.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Macro viruses are easily spread, as the documents they exploit are shared in</a:t>
            </a:r>
          </a:p>
          <a:p>
            <a:r>
              <a:rPr lang="en-US" sz="1200" kern="1200" baseline="0" dirty="0">
                <a:solidFill>
                  <a:schemeClr val="tx1"/>
                </a:solidFill>
                <a:latin typeface="Arial" pitchFamily="-107" charset="0"/>
                <a:ea typeface="ＭＳ Ｐゴシック" pitchFamily="-107" charset="-128"/>
                <a:cs typeface="ＭＳ Ｐゴシック" pitchFamily="-107" charset="-128"/>
              </a:rPr>
              <a:t>normal use. A very common method is by electronic mail.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4.  Because macro viruses infect user documents rather than system programs,</a:t>
            </a:r>
          </a:p>
          <a:p>
            <a:r>
              <a:rPr lang="en-US" sz="1200" kern="1200" baseline="0" dirty="0">
                <a:solidFill>
                  <a:schemeClr val="tx1"/>
                </a:solidFill>
                <a:latin typeface="Arial" pitchFamily="-107" charset="0"/>
                <a:ea typeface="ＭＳ Ｐゴシック" pitchFamily="-107" charset="-128"/>
                <a:cs typeface="ＭＳ Ｐゴシック" pitchFamily="-107" charset="-128"/>
              </a:rPr>
              <a:t>traditional file system access controls are of limited use in preventing their</a:t>
            </a:r>
          </a:p>
          <a:p>
            <a:r>
              <a:rPr lang="en-US" sz="1200" kern="1200" baseline="0" dirty="0">
                <a:solidFill>
                  <a:schemeClr val="tx1"/>
                </a:solidFill>
                <a:latin typeface="Arial" pitchFamily="-107" charset="0"/>
                <a:ea typeface="ＭＳ Ｐゴシック" pitchFamily="-107" charset="-128"/>
                <a:cs typeface="ＭＳ Ｐゴシック" pitchFamily="-107" charset="-128"/>
              </a:rPr>
              <a:t>spread, since users are expected to modify them.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Macro viruses take advantage of support for active content using a scripting or</a:t>
            </a:r>
          </a:p>
          <a:p>
            <a:r>
              <a:rPr lang="en-US" sz="1200" kern="1200" baseline="0" dirty="0">
                <a:solidFill>
                  <a:schemeClr val="tx1"/>
                </a:solidFill>
                <a:latin typeface="Arial" pitchFamily="-107" charset="0"/>
                <a:ea typeface="ＭＳ Ｐゴシック" pitchFamily="-107" charset="-128"/>
                <a:cs typeface="ＭＳ Ｐゴシック" pitchFamily="-107" charset="-128"/>
              </a:rPr>
              <a:t>macro language, embedded in a word processing document or other type of file.</a:t>
            </a:r>
          </a:p>
          <a:p>
            <a:r>
              <a:rPr lang="en-US" sz="1200" kern="1200" baseline="0" dirty="0">
                <a:solidFill>
                  <a:schemeClr val="tx1"/>
                </a:solidFill>
                <a:latin typeface="Arial" pitchFamily="-107" charset="0"/>
                <a:ea typeface="ＭＳ Ｐゴシック" pitchFamily="-107" charset="-128"/>
                <a:cs typeface="ＭＳ Ｐゴシック" pitchFamily="-107" charset="-128"/>
              </a:rPr>
              <a:t>Typically, users employ macros to automate repetitive tasks and thereby save keystrokes.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They are also used to support dynamic content, form validation, and other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useful tasks associated with these documents.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Successive releases of MS Office products provide increased protection against</a:t>
            </a:r>
          </a:p>
          <a:p>
            <a:r>
              <a:rPr lang="en-US" sz="1200" kern="1200" baseline="0" dirty="0">
                <a:solidFill>
                  <a:schemeClr val="tx1"/>
                </a:solidFill>
                <a:latin typeface="Arial" pitchFamily="-107" charset="0"/>
                <a:ea typeface="ＭＳ Ｐゴシック" pitchFamily="-107" charset="-128"/>
                <a:cs typeface="ＭＳ Ｐゴシック" pitchFamily="-107" charset="-128"/>
              </a:rPr>
              <a:t>macro viruses. For example, Microsoft offers an optional Macro Virus Protection tool</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detects suspicious Word files and alerts the customer to the potential risk of opening</a:t>
            </a:r>
          </a:p>
          <a:p>
            <a:r>
              <a:rPr lang="en-US" sz="1200" kern="1200" baseline="0" dirty="0">
                <a:solidFill>
                  <a:schemeClr val="tx1"/>
                </a:solidFill>
                <a:latin typeface="Arial" pitchFamily="-107" charset="0"/>
                <a:ea typeface="ＭＳ Ｐゴシック" pitchFamily="-107" charset="-128"/>
                <a:cs typeface="ＭＳ Ｐゴシック" pitchFamily="-107" charset="-128"/>
              </a:rPr>
              <a:t>a file with macros. Various antivirus product vendors have also developed tools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detect and remove macro viruses. As in other types of viruses, the arms race continues</a:t>
            </a:r>
          </a:p>
          <a:p>
            <a:r>
              <a:rPr lang="en-US" sz="1200" kern="1200" baseline="0" dirty="0">
                <a:solidFill>
                  <a:schemeClr val="tx1"/>
                </a:solidFill>
                <a:latin typeface="Arial" pitchFamily="-107" charset="0"/>
                <a:ea typeface="ＭＳ Ｐゴシック" pitchFamily="-107" charset="-128"/>
                <a:cs typeface="ＭＳ Ｐゴシック" pitchFamily="-107" charset="-128"/>
              </a:rPr>
              <a:t>in the field of macro viruses, but they no longer are the predominant virus threat.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Another possible host for macro virus–style malware is in Adobe’s PDF documents.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These can support a range of embedded components, including Javascript</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other types of scripting code. Although recent PDF viewers include measures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warn users when such code is run, the message the user is shown can be</a:t>
            </a:r>
          </a:p>
          <a:p>
            <a:r>
              <a:rPr lang="en-US" sz="1200" kern="1200" baseline="0" dirty="0">
                <a:solidFill>
                  <a:schemeClr val="tx1"/>
                </a:solidFill>
                <a:latin typeface="Arial" pitchFamily="-107" charset="0"/>
                <a:ea typeface="ＭＳ Ｐゴシック" pitchFamily="-107" charset="-128"/>
                <a:cs typeface="ＭＳ Ｐゴシック" pitchFamily="-107" charset="-128"/>
              </a:rPr>
              <a:t>manipulated to trick them into permitting its execution. If this occurs, the code</a:t>
            </a:r>
          </a:p>
          <a:p>
            <a:r>
              <a:rPr lang="en-US" sz="1200" kern="1200" baseline="0" dirty="0">
                <a:solidFill>
                  <a:schemeClr val="tx1"/>
                </a:solidFill>
                <a:latin typeface="Arial" pitchFamily="-107" charset="0"/>
                <a:ea typeface="ＭＳ Ｐゴシック" pitchFamily="-107" charset="-128"/>
                <a:cs typeface="ＭＳ Ｐゴシック" pitchFamily="-107" charset="-128"/>
              </a:rPr>
              <a:t>could potentially act as a virus to infect other PDF documents the user can access</a:t>
            </a:r>
          </a:p>
          <a:p>
            <a:r>
              <a:rPr lang="en-US" sz="1200" kern="1200" baseline="0" dirty="0">
                <a:solidFill>
                  <a:schemeClr val="tx1"/>
                </a:solidFill>
                <a:latin typeface="Arial" pitchFamily="-107" charset="0"/>
                <a:ea typeface="ＭＳ Ｐゴシック" pitchFamily="-107" charset="-128"/>
                <a:cs typeface="ＭＳ Ｐゴシック" pitchFamily="-107" charset="-128"/>
              </a:rPr>
              <a:t>on his or her system. Alternatively, it can install a Trojan, or act as a worm, as we</a:t>
            </a:r>
          </a:p>
          <a:p>
            <a:r>
              <a:rPr lang="en-US" sz="1200" kern="1200" baseline="0" dirty="0">
                <a:solidFill>
                  <a:schemeClr val="tx1"/>
                </a:solidFill>
                <a:latin typeface="Arial" pitchFamily="-107" charset="0"/>
                <a:ea typeface="ＭＳ Ｐゴシック" pitchFamily="-107" charset="-128"/>
                <a:cs typeface="ＭＳ Ｐゴシック" pitchFamily="-107" charset="-128"/>
              </a:rPr>
              <a:t>discuss later [STEV11].</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132374544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189B2186-0D37-B24E-9E97-6C8497EBAF96}" type="slidenum">
              <a:rPr lang="en-AU">
                <a:latin typeface="Arial" pitchFamily="-84" charset="0"/>
              </a:rPr>
              <a:pPr/>
              <a:t>134</a:t>
            </a:fld>
            <a:endParaRPr lang="en-AU" dirty="0">
              <a:latin typeface="Arial" pitchFamily="-84"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 worm is a program that actively seeks out more machines to infect, and then</a:t>
            </a:r>
          </a:p>
          <a:p>
            <a:r>
              <a:rPr lang="en-US" sz="1200" kern="1200" baseline="0" dirty="0">
                <a:solidFill>
                  <a:schemeClr val="tx1"/>
                </a:solidFill>
                <a:latin typeface="Arial" pitchFamily="-107" charset="0"/>
                <a:ea typeface="ＭＳ Ｐゴシック" pitchFamily="-107" charset="-128"/>
                <a:cs typeface="ＭＳ Ｐゴシック" pitchFamily="-107" charset="-128"/>
              </a:rPr>
              <a:t>each infected machine serves as an automated launching pad for attacks on other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machines. Worm programs exploit software vulnerabilities in client or server programs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gain access to each new system. They can use network connections to spread</a:t>
            </a:r>
          </a:p>
          <a:p>
            <a:r>
              <a:rPr lang="en-US" sz="1200" kern="1200" baseline="0" dirty="0">
                <a:solidFill>
                  <a:schemeClr val="tx1"/>
                </a:solidFill>
                <a:latin typeface="Arial" pitchFamily="-107" charset="0"/>
                <a:ea typeface="ＭＳ Ｐゴシック" pitchFamily="-107" charset="-128"/>
                <a:cs typeface="ＭＳ Ｐゴシック" pitchFamily="-107" charset="-128"/>
              </a:rPr>
              <a:t>from system to system. They can also spread through shared media, such as USB</a:t>
            </a:r>
          </a:p>
          <a:p>
            <a:r>
              <a:rPr lang="en-US" sz="1200" kern="1200" baseline="0" dirty="0">
                <a:solidFill>
                  <a:schemeClr val="tx1"/>
                </a:solidFill>
                <a:latin typeface="Arial" pitchFamily="-107" charset="0"/>
                <a:ea typeface="ＭＳ Ｐゴシック" pitchFamily="-107" charset="-128"/>
                <a:cs typeface="ＭＳ Ｐゴシック" pitchFamily="-107" charset="-128"/>
              </a:rPr>
              <a:t> drives or CD and DVD data disks. E-mail worms spread in macro or script code included</a:t>
            </a:r>
          </a:p>
          <a:p>
            <a:r>
              <a:rPr lang="en-US" sz="1200" kern="1200" baseline="0" dirty="0">
                <a:solidFill>
                  <a:schemeClr val="tx1"/>
                </a:solidFill>
                <a:latin typeface="Arial" pitchFamily="-107" charset="0"/>
                <a:ea typeface="ＭＳ Ｐゴシック" pitchFamily="-107" charset="-128"/>
                <a:cs typeface="ＭＳ Ｐゴシック" pitchFamily="-107" charset="-128"/>
              </a:rPr>
              <a:t>in documents attached to e-mail or to instant messenger file transfers. Upon</a:t>
            </a:r>
          </a:p>
          <a:p>
            <a:r>
              <a:rPr lang="en-US" sz="1200" kern="1200" baseline="0" dirty="0">
                <a:solidFill>
                  <a:schemeClr val="tx1"/>
                </a:solidFill>
                <a:latin typeface="Arial" pitchFamily="-107" charset="0"/>
                <a:ea typeface="ＭＳ Ｐゴシック" pitchFamily="-107" charset="-128"/>
                <a:cs typeface="ＭＳ Ｐゴシック" pitchFamily="-107" charset="-128"/>
              </a:rPr>
              <a:t>activation, the worm may replicate and propagate again. In addition to propagation,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worm usually carries some form of payload, such as those we discuss later.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To replicate itself, a worm uses some means to access remote systems. These</a:t>
            </a:r>
          </a:p>
          <a:p>
            <a:r>
              <a:rPr lang="en-US" sz="1200" kern="1200" baseline="0" dirty="0">
                <a:solidFill>
                  <a:schemeClr val="tx1"/>
                </a:solidFill>
                <a:latin typeface="Arial" pitchFamily="-107" charset="0"/>
                <a:ea typeface="ＭＳ Ｐゴシック" pitchFamily="-107" charset="-128"/>
                <a:cs typeface="ＭＳ Ｐゴシック" pitchFamily="-107" charset="-128"/>
              </a:rPr>
              <a:t>include the following: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Electronic mail or instant messenger facility:  A worm e-mails a copy of itself</a:t>
            </a:r>
          </a:p>
          <a:p>
            <a:r>
              <a:rPr lang="en-US" sz="1200" kern="1200" baseline="0" dirty="0">
                <a:solidFill>
                  <a:schemeClr val="tx1"/>
                </a:solidFill>
                <a:latin typeface="Arial" pitchFamily="-107" charset="0"/>
                <a:ea typeface="ＭＳ Ｐゴシック" pitchFamily="-107" charset="-128"/>
                <a:cs typeface="ＭＳ Ｐゴシック" pitchFamily="-107" charset="-128"/>
              </a:rPr>
              <a:t>to other systems or sends itself as an attachment via an of instant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 so that its code is run when the e-mail or attachment is received or</a:t>
            </a:r>
          </a:p>
          <a:p>
            <a:r>
              <a:rPr lang="en-US" sz="1200" kern="1200" baseline="0" dirty="0">
                <a:solidFill>
                  <a:schemeClr val="tx1"/>
                </a:solidFill>
                <a:latin typeface="Arial" pitchFamily="-107" charset="0"/>
                <a:ea typeface="ＭＳ Ｐゴシック" pitchFamily="-107" charset="-128"/>
                <a:cs typeface="ＭＳ Ｐゴシック" pitchFamily="-107" charset="-128"/>
              </a:rPr>
              <a:t>viewed.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File sharing:  A worm either creates a copy of itself or infects other suitable</a:t>
            </a:r>
          </a:p>
          <a:p>
            <a:r>
              <a:rPr lang="en-US" sz="1200" kern="1200" baseline="0" dirty="0">
                <a:solidFill>
                  <a:schemeClr val="tx1"/>
                </a:solidFill>
                <a:latin typeface="Arial" pitchFamily="-107" charset="0"/>
                <a:ea typeface="ＭＳ Ｐゴシック" pitchFamily="-107" charset="-128"/>
                <a:cs typeface="ＭＳ Ｐゴシック" pitchFamily="-107" charset="-128"/>
              </a:rPr>
              <a:t>files as a virus on removable media such as a USB drive; it then executes when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drive is connected to another system using the autorun mechanism by</a:t>
            </a:r>
          </a:p>
          <a:p>
            <a:r>
              <a:rPr lang="en-US" sz="1200" kern="1200" baseline="0" dirty="0">
                <a:solidFill>
                  <a:schemeClr val="tx1"/>
                </a:solidFill>
                <a:latin typeface="Arial" pitchFamily="-107" charset="0"/>
                <a:ea typeface="ＭＳ Ｐゴシック" pitchFamily="-107" charset="-128"/>
                <a:cs typeface="ＭＳ Ｐゴシック" pitchFamily="-107" charset="-128"/>
              </a:rPr>
              <a:t>exploiting some software vulnerability or when a user opens the infected file</a:t>
            </a:r>
          </a:p>
          <a:p>
            <a:r>
              <a:rPr lang="en-US" sz="1200" kern="1200" baseline="0" dirty="0">
                <a:solidFill>
                  <a:schemeClr val="tx1"/>
                </a:solidFill>
                <a:latin typeface="Arial" pitchFamily="-107" charset="0"/>
                <a:ea typeface="ＭＳ Ｐゴシック" pitchFamily="-107" charset="-128"/>
                <a:cs typeface="ＭＳ Ｐゴシック" pitchFamily="-107" charset="-128"/>
              </a:rPr>
              <a:t>on the target system.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Remote execution capability:  A worm executes a copy of itself on another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either by using an explicit remote execution facility or by exploiting a</a:t>
            </a:r>
          </a:p>
          <a:p>
            <a:r>
              <a:rPr lang="en-US" sz="1200" kern="1200" baseline="0" dirty="0">
                <a:solidFill>
                  <a:schemeClr val="tx1"/>
                </a:solidFill>
                <a:latin typeface="Arial" pitchFamily="-107" charset="0"/>
                <a:ea typeface="ＭＳ Ｐゴシック" pitchFamily="-107" charset="-128"/>
                <a:cs typeface="ＭＳ Ｐゴシック" pitchFamily="-107" charset="-128"/>
              </a:rPr>
              <a:t>program flaw in a network service to subvert its operations.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Remote file access or transfer capability:  A worm uses a remote file access or</a:t>
            </a:r>
          </a:p>
          <a:p>
            <a:r>
              <a:rPr lang="en-US" sz="1200" kern="1200" baseline="0" dirty="0">
                <a:solidFill>
                  <a:schemeClr val="tx1"/>
                </a:solidFill>
                <a:latin typeface="Arial" pitchFamily="-107" charset="0"/>
                <a:ea typeface="ＭＳ Ｐゴシック" pitchFamily="-107" charset="-128"/>
                <a:cs typeface="ＭＳ Ｐゴシック" pitchFamily="-107" charset="-128"/>
              </a:rPr>
              <a:t>transfer service to another system to copy itself from one system to the other,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where users on that system may then execute it.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Remote login capability:  A worm logs onto a remote system as a user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then uses commands to copy itself from one system to the other, where it then</a:t>
            </a:r>
          </a:p>
          <a:p>
            <a:r>
              <a:rPr lang="en-US" sz="1200" kern="1200" baseline="0" dirty="0">
                <a:solidFill>
                  <a:schemeClr val="tx1"/>
                </a:solidFill>
                <a:latin typeface="Arial" pitchFamily="-107" charset="0"/>
                <a:ea typeface="ＭＳ Ｐゴシック" pitchFamily="-107" charset="-128"/>
                <a:cs typeface="ＭＳ Ｐゴシック" pitchFamily="-107" charset="-128"/>
              </a:rPr>
              <a:t>executes.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new copy of the worm program is then run on the remote system where,</a:t>
            </a:r>
          </a:p>
          <a:p>
            <a:r>
              <a:rPr lang="en-US" sz="1200" kern="1200" baseline="0" dirty="0">
                <a:solidFill>
                  <a:schemeClr val="tx1"/>
                </a:solidFill>
                <a:latin typeface="Arial" pitchFamily="-107" charset="0"/>
                <a:ea typeface="ＭＳ Ｐゴシック" pitchFamily="-107" charset="-128"/>
                <a:cs typeface="ＭＳ Ｐゴシック" pitchFamily="-107" charset="-128"/>
              </a:rPr>
              <a:t>in addition to any payload functions that it performs on that system, it continues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propagate.</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30561456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576C8DC6-CC24-0544-9018-98EECF959709}" type="slidenum">
              <a:rPr lang="en-AU">
                <a:latin typeface="Arial" pitchFamily="-84" charset="0"/>
              </a:rPr>
              <a:pPr/>
              <a:t>135</a:t>
            </a:fld>
            <a:endParaRPr lang="en-AU" dirty="0">
              <a:latin typeface="Arial" pitchFamily="-8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xfrm>
            <a:off x="452438" y="4343400"/>
            <a:ext cx="5926137" cy="4487863"/>
          </a:xfrm>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A worm typically uses the same phases as a computer virus: dormant, propagation,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triggering, and execution. The propagation phase generally performs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following functions: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Search for appropriate access mechanisms to other systems to infect by</a:t>
            </a:r>
          </a:p>
          <a:p>
            <a:r>
              <a:rPr lang="en-US" sz="1200" kern="1200" baseline="0" dirty="0">
                <a:solidFill>
                  <a:schemeClr val="tx1"/>
                </a:solidFill>
                <a:latin typeface="Arial" pitchFamily="-107" charset="0"/>
                <a:ea typeface="ＭＳ Ｐゴシック" pitchFamily="-107" charset="-128"/>
                <a:cs typeface="ＭＳ Ｐゴシック" pitchFamily="-107" charset="-128"/>
              </a:rPr>
              <a:t>examining host tables, address books, buddy lists, trusted peers, and other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similar repositories of remote system access details; by scanning possible</a:t>
            </a:r>
          </a:p>
          <a:p>
            <a:r>
              <a:rPr lang="en-US" sz="1200" kern="1200" baseline="0" dirty="0">
                <a:solidFill>
                  <a:schemeClr val="tx1"/>
                </a:solidFill>
                <a:latin typeface="Arial" pitchFamily="-107" charset="0"/>
                <a:ea typeface="ＭＳ Ｐゴシック" pitchFamily="-107" charset="-128"/>
                <a:cs typeface="ＭＳ Ｐゴシック" pitchFamily="-107" charset="-128"/>
              </a:rPr>
              <a:t>target host addresses; or by searching for suitable removable media devices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use.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Use the access mechanisms found to transfer a copy of itself to the remote</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and cause the copy to be run.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worm may also attempt to determine whether a system has previously</a:t>
            </a:r>
          </a:p>
          <a:p>
            <a:r>
              <a:rPr lang="en-US" sz="1200" kern="1200" baseline="0" dirty="0">
                <a:solidFill>
                  <a:schemeClr val="tx1"/>
                </a:solidFill>
                <a:latin typeface="Arial" pitchFamily="-107" charset="0"/>
                <a:ea typeface="ＭＳ Ｐゴシック" pitchFamily="-107" charset="-128"/>
                <a:cs typeface="ＭＳ Ｐゴシック" pitchFamily="-107" charset="-128"/>
              </a:rPr>
              <a:t>been infected before copying itself to the system. In a multiprogramming system,</a:t>
            </a:r>
          </a:p>
          <a:p>
            <a:r>
              <a:rPr lang="en-US" sz="1200" kern="1200" baseline="0" dirty="0">
                <a:solidFill>
                  <a:schemeClr val="tx1"/>
                </a:solidFill>
                <a:latin typeface="Arial" pitchFamily="-107" charset="0"/>
                <a:ea typeface="ＭＳ Ｐゴシック" pitchFamily="-107" charset="-128"/>
                <a:cs typeface="ＭＳ Ｐゴシック" pitchFamily="-107" charset="-128"/>
              </a:rPr>
              <a:t>it can also disguise its presence by naming itself as a system process or using some</a:t>
            </a:r>
          </a:p>
          <a:p>
            <a:r>
              <a:rPr lang="en-US" sz="1200" kern="1200" baseline="0" dirty="0">
                <a:solidFill>
                  <a:schemeClr val="tx1"/>
                </a:solidFill>
                <a:latin typeface="Arial" pitchFamily="-107" charset="0"/>
                <a:ea typeface="ＭＳ Ｐゴシック" pitchFamily="-107" charset="-128"/>
                <a:cs typeface="ＭＳ Ｐゴシック" pitchFamily="-107" charset="-128"/>
              </a:rPr>
              <a:t>other name that may not be noticed by a system operator. More recent worms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even inject their code into existing processes on the system and run using additional</a:t>
            </a:r>
          </a:p>
          <a:p>
            <a:r>
              <a:rPr lang="en-US" sz="1200" kern="1200" baseline="0" dirty="0">
                <a:solidFill>
                  <a:schemeClr val="tx1"/>
                </a:solidFill>
                <a:latin typeface="Arial" pitchFamily="-107" charset="0"/>
                <a:ea typeface="ＭＳ Ｐゴシック" pitchFamily="-107" charset="-128"/>
                <a:cs typeface="ＭＳ Ｐゴシック" pitchFamily="-107" charset="-128"/>
              </a:rPr>
              <a:t>threads in that process, to further disguise their presence.</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187260956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F5216AB9-C6D2-724E-9E00-5B549669E2A0}" type="slidenum">
              <a:rPr lang="en-AU">
                <a:latin typeface="Arial" pitchFamily="-84" charset="0"/>
              </a:rPr>
              <a:pPr/>
              <a:t>136</a:t>
            </a:fld>
            <a:endParaRPr lang="en-AU" dirty="0">
              <a:latin typeface="Arial" pitchFamily="-84"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first function in the propagation phase for a network worm is for it to search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other systems to infect, a process known as scanning  or fingerprinting . For such worms,</a:t>
            </a:r>
          </a:p>
          <a:p>
            <a:r>
              <a:rPr lang="en-US" sz="1200" kern="1200" baseline="0" dirty="0">
                <a:solidFill>
                  <a:schemeClr val="tx1"/>
                </a:solidFill>
                <a:latin typeface="Arial" pitchFamily="-107" charset="0"/>
                <a:ea typeface="ＭＳ Ｐゴシック" pitchFamily="-107" charset="-128"/>
                <a:cs typeface="ＭＳ Ｐゴシック" pitchFamily="-107" charset="-128"/>
              </a:rPr>
              <a:t>which exploit software vulnerabilities in remotely accessible network services, it must</a:t>
            </a:r>
          </a:p>
          <a:p>
            <a:r>
              <a:rPr lang="en-US" sz="1200" kern="1200" baseline="0" dirty="0">
                <a:solidFill>
                  <a:schemeClr val="tx1"/>
                </a:solidFill>
                <a:latin typeface="Arial" pitchFamily="-107" charset="0"/>
                <a:ea typeface="ＭＳ Ｐゴシック" pitchFamily="-107" charset="-128"/>
                <a:cs typeface="ＭＳ Ｐゴシック" pitchFamily="-107" charset="-128"/>
              </a:rPr>
              <a:t>identify potential systems running the vulnerable service, and then infect them. Then,</a:t>
            </a:r>
          </a:p>
          <a:p>
            <a:r>
              <a:rPr lang="en-US" sz="1200" kern="1200" baseline="0" dirty="0">
                <a:solidFill>
                  <a:schemeClr val="tx1"/>
                </a:solidFill>
                <a:latin typeface="Arial" pitchFamily="-107" charset="0"/>
                <a:ea typeface="ＭＳ Ｐゴシック" pitchFamily="-107" charset="-128"/>
                <a:cs typeface="ＭＳ Ｐゴシック" pitchFamily="-107" charset="-128"/>
              </a:rPr>
              <a:t>typically, the worm code now installed on the infected machines repeats the same</a:t>
            </a:r>
          </a:p>
          <a:p>
            <a:r>
              <a:rPr lang="en-US" sz="1200" kern="1200" baseline="0" dirty="0">
                <a:solidFill>
                  <a:schemeClr val="tx1"/>
                </a:solidFill>
                <a:latin typeface="Arial" pitchFamily="-107" charset="0"/>
                <a:ea typeface="ＭＳ Ｐゴシック" pitchFamily="-107" charset="-128"/>
                <a:cs typeface="ＭＳ Ｐゴシック" pitchFamily="-107" charset="-128"/>
              </a:rPr>
              <a:t>scanning process, until a large distributed network of infected machines is created.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[MIRK04] lists the following types of network address scanning strategies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such a worm can use: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Random:  Each compromised host probes random addresses in the IP</a:t>
            </a:r>
          </a:p>
          <a:p>
            <a:r>
              <a:rPr lang="en-US" sz="1200" kern="1200" baseline="0" dirty="0">
                <a:solidFill>
                  <a:schemeClr val="tx1"/>
                </a:solidFill>
                <a:latin typeface="Arial" pitchFamily="-107" charset="0"/>
                <a:ea typeface="ＭＳ Ｐゴシック" pitchFamily="-107" charset="-128"/>
                <a:cs typeface="ＭＳ Ｐゴシック" pitchFamily="-107" charset="-128"/>
              </a:rPr>
              <a:t>address space, using a different seed. This technique produces a high volume</a:t>
            </a:r>
          </a:p>
          <a:p>
            <a:r>
              <a:rPr lang="en-US" sz="1200" kern="1200" baseline="0" dirty="0">
                <a:solidFill>
                  <a:schemeClr val="tx1"/>
                </a:solidFill>
                <a:latin typeface="Arial" pitchFamily="-107" charset="0"/>
                <a:ea typeface="ＭＳ Ｐゴシック" pitchFamily="-107" charset="-128"/>
                <a:cs typeface="ＭＳ Ｐゴシック" pitchFamily="-107" charset="-128"/>
              </a:rPr>
              <a:t>of Internet traffic, which may cause generalized disruption even before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actual attack is launched.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Hit list:  The attacker first compiles a long list of potential vulnerable machines.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can be a slow process done over a long period to avoid detection that an</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 is underway. Once the list is compiled, the attacker begins infecting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machines on the list. Each infected machine is provided with a portion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list to scan. This strategy results in a very short scanning period, which may</a:t>
            </a:r>
          </a:p>
          <a:p>
            <a:r>
              <a:rPr lang="en-US" sz="1200" kern="1200" baseline="0" dirty="0">
                <a:solidFill>
                  <a:schemeClr val="tx1"/>
                </a:solidFill>
                <a:latin typeface="Arial" pitchFamily="-107" charset="0"/>
                <a:ea typeface="ＭＳ Ｐゴシック" pitchFamily="-107" charset="-128"/>
                <a:cs typeface="ＭＳ Ｐゴシック" pitchFamily="-107" charset="-128"/>
              </a:rPr>
              <a:t>make it difficult to detect that infection is taking place.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Topological:  This method uses information contained on an infected victim</a:t>
            </a:r>
          </a:p>
          <a:p>
            <a:r>
              <a:rPr lang="en-US" sz="1200" kern="1200" baseline="0" dirty="0">
                <a:solidFill>
                  <a:schemeClr val="tx1"/>
                </a:solidFill>
                <a:latin typeface="Arial" pitchFamily="-107" charset="0"/>
                <a:ea typeface="ＭＳ Ｐゴシック" pitchFamily="-107" charset="-128"/>
                <a:cs typeface="ＭＳ Ｐゴシック" pitchFamily="-107" charset="-128"/>
              </a:rPr>
              <a:t>machine to find more hosts to scan.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Local subnet:  If a host is infected behind a firewall, that host then looks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targets in its own local network. The host uses the subnet address structure to</a:t>
            </a:r>
          </a:p>
          <a:p>
            <a:r>
              <a:rPr lang="en-US" sz="1200" kern="1200" baseline="0" dirty="0">
                <a:solidFill>
                  <a:schemeClr val="tx1"/>
                </a:solidFill>
                <a:latin typeface="Arial" pitchFamily="-107" charset="0"/>
                <a:ea typeface="ＭＳ Ｐゴシック" pitchFamily="-107" charset="-128"/>
                <a:cs typeface="ＭＳ Ｐゴシック" pitchFamily="-107" charset="-128"/>
              </a:rPr>
              <a:t>find other hosts that would otherwise be protected by the firewall.</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186696795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FB5BA39D-5F52-F042-B9E4-5B0A238B6E27}" type="slidenum">
              <a:rPr lang="en-AU">
                <a:latin typeface="Arial" pitchFamily="-84" charset="0"/>
              </a:rPr>
              <a:pPr/>
              <a:t>137</a:t>
            </a:fld>
            <a:endParaRPr lang="en-AU" dirty="0">
              <a:latin typeface="Arial" pitchFamily="-84"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 well-designed worm can spread rapidly and infect massive numbers of hosts. It is</a:t>
            </a:r>
          </a:p>
          <a:p>
            <a:r>
              <a:rPr lang="en-US" sz="1200" kern="1200" baseline="0" dirty="0">
                <a:solidFill>
                  <a:schemeClr val="tx1"/>
                </a:solidFill>
                <a:latin typeface="Arial" pitchFamily="-107" charset="0"/>
                <a:ea typeface="ＭＳ Ｐゴシック" pitchFamily="-107" charset="-128"/>
                <a:cs typeface="ＭＳ Ｐゴシック" pitchFamily="-107" charset="-128"/>
              </a:rPr>
              <a:t>useful to have a general model for the rate of worm propagation. Computer viruses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worms exhibit similar self-replication and propagation behavior to biological</a:t>
            </a:r>
          </a:p>
          <a:p>
            <a:r>
              <a:rPr lang="en-US" sz="1200" kern="1200" baseline="0" dirty="0">
                <a:solidFill>
                  <a:schemeClr val="tx1"/>
                </a:solidFill>
                <a:latin typeface="Arial" pitchFamily="-107" charset="0"/>
                <a:ea typeface="ＭＳ Ｐゴシック" pitchFamily="-107" charset="-128"/>
                <a:cs typeface="ＭＳ Ｐゴシック" pitchFamily="-107" charset="-128"/>
              </a:rPr>
              <a:t>viruses. Thus we can look to classic epidemic models for understanding computer</a:t>
            </a:r>
          </a:p>
          <a:p>
            <a:r>
              <a:rPr lang="en-US" sz="1200" kern="1200" baseline="0" dirty="0">
                <a:solidFill>
                  <a:schemeClr val="tx1"/>
                </a:solidFill>
                <a:latin typeface="Arial" pitchFamily="-107" charset="0"/>
                <a:ea typeface="ＭＳ Ｐゴシック" pitchFamily="-107" charset="-128"/>
                <a:cs typeface="ＭＳ Ｐゴシック" pitchFamily="-107" charset="-128"/>
              </a:rPr>
              <a:t>virus and worm propagation behavior.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Figure 10.3 shows the dynamics of worm propagation.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Propagation proceeds through three phases. In the initial phase, the number of hosts</a:t>
            </a:r>
          </a:p>
          <a:p>
            <a:r>
              <a:rPr lang="en-US" sz="1200" kern="1200" baseline="0" dirty="0">
                <a:solidFill>
                  <a:schemeClr val="tx1"/>
                </a:solidFill>
                <a:latin typeface="Arial" pitchFamily="-107" charset="0"/>
                <a:ea typeface="ＭＳ Ｐゴシック" pitchFamily="-107" charset="-128"/>
                <a:cs typeface="ＭＳ Ｐゴシック" pitchFamily="-107" charset="-128"/>
              </a:rPr>
              <a:t> increases exponentially. To see that this is so, consider a simplified case in which a</a:t>
            </a:r>
          </a:p>
          <a:p>
            <a:r>
              <a:rPr lang="en-US" sz="1200" kern="1200" baseline="0" dirty="0">
                <a:solidFill>
                  <a:schemeClr val="tx1"/>
                </a:solidFill>
                <a:latin typeface="Arial" pitchFamily="-107" charset="0"/>
                <a:ea typeface="ＭＳ Ｐゴシック" pitchFamily="-107" charset="-128"/>
                <a:cs typeface="ＭＳ Ｐゴシック" pitchFamily="-107" charset="-128"/>
              </a:rPr>
              <a:t>worm is launched from a single host and infects two nearby hosts. Each of these</a:t>
            </a:r>
          </a:p>
          <a:p>
            <a:r>
              <a:rPr lang="en-US" sz="1200" kern="1200" baseline="0" dirty="0">
                <a:solidFill>
                  <a:schemeClr val="tx1"/>
                </a:solidFill>
                <a:latin typeface="Arial" pitchFamily="-107" charset="0"/>
                <a:ea typeface="ＭＳ Ｐゴシック" pitchFamily="-107" charset="-128"/>
                <a:cs typeface="ＭＳ Ｐゴシック" pitchFamily="-107" charset="-128"/>
              </a:rPr>
              <a:t>hosts infects two more hosts, and so on. This results in exponential growth. After</a:t>
            </a:r>
          </a:p>
          <a:p>
            <a:r>
              <a:rPr lang="en-US" sz="1200" kern="1200" baseline="0" dirty="0">
                <a:solidFill>
                  <a:schemeClr val="tx1"/>
                </a:solidFill>
                <a:latin typeface="Arial" pitchFamily="-107" charset="0"/>
                <a:ea typeface="ＭＳ Ｐゴシック" pitchFamily="-107" charset="-128"/>
                <a:cs typeface="ＭＳ Ｐゴシック" pitchFamily="-107" charset="-128"/>
              </a:rPr>
              <a:t>a time, infecting hosts waste some time attacking already-infected hosts, which reduces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rate of infection. During this middle phase, growth is approximately linear,</a:t>
            </a:r>
          </a:p>
          <a:p>
            <a:r>
              <a:rPr lang="en-US" sz="1200" kern="1200" baseline="0" dirty="0">
                <a:solidFill>
                  <a:schemeClr val="tx1"/>
                </a:solidFill>
                <a:latin typeface="Arial" pitchFamily="-107" charset="0"/>
                <a:ea typeface="ＭＳ Ｐゴシック" pitchFamily="-107" charset="-128"/>
                <a:cs typeface="ＭＳ Ｐゴシック" pitchFamily="-107" charset="-128"/>
              </a:rPr>
              <a:t>but the rate of infection is rapid. When most vulnerable computers have been</a:t>
            </a:r>
          </a:p>
          <a:p>
            <a:r>
              <a:rPr lang="en-US" sz="1200" kern="1200" baseline="0" dirty="0">
                <a:solidFill>
                  <a:schemeClr val="tx1"/>
                </a:solidFill>
                <a:latin typeface="Arial" pitchFamily="-107" charset="0"/>
                <a:ea typeface="ＭＳ Ｐゴシック" pitchFamily="-107" charset="-128"/>
                <a:cs typeface="ＭＳ Ｐゴシック" pitchFamily="-107" charset="-128"/>
              </a:rPr>
              <a:t>infected, the attack enters a slow finish phase as the worm seeks out those remaining</a:t>
            </a:r>
          </a:p>
          <a:p>
            <a:r>
              <a:rPr lang="en-US" sz="1200" kern="1200" baseline="0" dirty="0">
                <a:solidFill>
                  <a:schemeClr val="tx1"/>
                </a:solidFill>
                <a:latin typeface="Arial" pitchFamily="-107" charset="0"/>
                <a:ea typeface="ＭＳ Ｐゴシック" pitchFamily="-107" charset="-128"/>
                <a:cs typeface="ＭＳ Ｐゴシック" pitchFamily="-107" charset="-128"/>
              </a:rPr>
              <a:t>hosts that are difficult to identify.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Clearly, the objective in countering a worm is to catch the worm in its slow</a:t>
            </a:r>
          </a:p>
          <a:p>
            <a:r>
              <a:rPr lang="en-US" sz="1200" kern="1200" baseline="0" dirty="0">
                <a:solidFill>
                  <a:schemeClr val="tx1"/>
                </a:solidFill>
                <a:latin typeface="Arial" pitchFamily="-107" charset="0"/>
                <a:ea typeface="ＭＳ Ｐゴシック" pitchFamily="-107" charset="-128"/>
                <a:cs typeface="ＭＳ Ｐゴシック" pitchFamily="-107" charset="-128"/>
              </a:rPr>
              <a:t>start phase, at a time when few hosts have been infected.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Zou and others [ZOU05] describe a model for worm propagation based on</a:t>
            </a:r>
          </a:p>
          <a:p>
            <a:r>
              <a:rPr lang="en-US" sz="1200" kern="1200" baseline="0" dirty="0">
                <a:solidFill>
                  <a:schemeClr val="tx1"/>
                </a:solidFill>
                <a:latin typeface="Arial" pitchFamily="-107" charset="0"/>
                <a:ea typeface="ＭＳ Ｐゴシック" pitchFamily="-107" charset="-128"/>
                <a:cs typeface="ＭＳ Ｐゴシック" pitchFamily="-107" charset="-128"/>
              </a:rPr>
              <a:t>an analysis of network worm attacks at that time. The speed of propagation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total number of hosts infected depend on a number of factors, including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mode of propagation, the vulnerability or vulnerabilities exploited, and the degree</a:t>
            </a:r>
          </a:p>
          <a:p>
            <a:r>
              <a:rPr lang="en-US" sz="1200" kern="1200" baseline="0" dirty="0">
                <a:solidFill>
                  <a:schemeClr val="tx1"/>
                </a:solidFill>
                <a:latin typeface="Arial" pitchFamily="-107" charset="0"/>
                <a:ea typeface="ＭＳ Ｐゴシック" pitchFamily="-107" charset="-128"/>
                <a:cs typeface="ＭＳ Ｐゴシック" pitchFamily="-107" charset="-128"/>
              </a:rPr>
              <a:t>of similarity to preceding attacks. For the latter factor, an attack that is a variation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of a recent previous attack may be countered more effectively than a more novel</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 Zou's model agrees closely with Figure 10.3.</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258021067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F52FC655-E334-0346-AB29-FC528DBD3C80}" type="slidenum">
              <a:rPr lang="en-AU">
                <a:latin typeface="Arial" pitchFamily="-84" charset="0"/>
              </a:rPr>
              <a:pPr/>
              <a:t>138</a:t>
            </a:fld>
            <a:endParaRPr lang="en-AU" dirty="0">
              <a:latin typeface="Arial" pitchFamily="-84"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xfrm>
            <a:off x="560388" y="4343400"/>
            <a:ext cx="5789612" cy="4478338"/>
          </a:xfrm>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earliest significant worm infection was released onto the Internet by Robert Morris in 1988 [ORMA03]. The Morris worm was designed to spread on UNIX systems and used a number of different techniques for propagation. When a copy began execution, its first task was to discover other hosts known to this host that would allow entry from this host. The worm performed this task by examining a variety of lists and tables, including system tables that declared which other machines were trusted by this host, users’ mail forwarding files, tables by which users gave themselves permission for access to remote accounts, and from a program that reported the status of network connections. For each discovered host, the worm</a:t>
            </a:r>
          </a:p>
          <a:p>
            <a:r>
              <a:rPr lang="en-US" sz="1200" kern="1200" baseline="0" dirty="0">
                <a:solidFill>
                  <a:schemeClr val="tx1"/>
                </a:solidFill>
                <a:latin typeface="Arial" pitchFamily="-107" charset="0"/>
                <a:ea typeface="ＭＳ Ｐゴシック" pitchFamily="-107" charset="-128"/>
                <a:cs typeface="ＭＳ Ｐゴシック" pitchFamily="-107" charset="-128"/>
              </a:rPr>
              <a:t>tried a number of methods for gaining access:</a:t>
            </a:r>
          </a:p>
          <a:p>
            <a:r>
              <a:rPr lang="en-US" sz="1200" kern="1200" baseline="0" dirty="0">
                <a:solidFill>
                  <a:schemeClr val="tx1"/>
                </a:solidFill>
                <a:latin typeface="Arial" pitchFamily="-107" charset="0"/>
                <a:ea typeface="ＭＳ Ｐゴシック" pitchFamily="-107" charset="-128"/>
                <a:cs typeface="ＭＳ Ｐゴシック" pitchFamily="-107" charset="-128"/>
              </a:rPr>
              <a:t>1.  It attempted to log on to a remote host as a legitimate user. In this method,</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worm first attempted to crack the local password file and then used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discovered passwords and corresponding user IDs. The assumption was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many users would use the same password on different systems. To obtain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passwords, the worm ran a password-cracking program that tried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Each user’s account name and simple permutations of it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b.  A list of 432 built-in passwords that Morris thought to be likely candidates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c.  All the words in the local system dictionary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It exploited a bug in the UNIX finger protocol, which reports the whereabouts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a remote user.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It exploited a trapdoor in the debug option of the remote process that receives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sends mail.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If any of these attacks succeeded, the worm achieved communication with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operating system command interpreter. It then sent this interpreter a short bootstrap</a:t>
            </a:r>
          </a:p>
          <a:p>
            <a:r>
              <a:rPr lang="en-US" sz="1200" kern="1200" baseline="0" dirty="0">
                <a:solidFill>
                  <a:schemeClr val="tx1"/>
                </a:solidFill>
                <a:latin typeface="Arial" pitchFamily="-107" charset="0"/>
                <a:ea typeface="ＭＳ Ｐゴシック" pitchFamily="-107" charset="-128"/>
                <a:cs typeface="ＭＳ Ｐゴシック" pitchFamily="-107" charset="-128"/>
              </a:rPr>
              <a:t>program, issued a command to execute that program, and then logged off.</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bootstrap program then called back the parent program and downloaded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remainder of the worm. The new worm was then executed.</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328714743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B496AAE9-53D1-4A43-B191-93EBD844FE44}" type="slidenum">
              <a:rPr lang="en-AU">
                <a:latin typeface="Arial" pitchFamily="-84" charset="0"/>
              </a:rPr>
              <a:pPr/>
              <a:t>139</a:t>
            </a:fld>
            <a:endParaRPr lang="en-AU" dirty="0">
              <a:latin typeface="Arial" pitchFamily="-8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xfrm>
            <a:off x="541338" y="4343400"/>
            <a:ext cx="5768975" cy="4478338"/>
          </a:xfrm>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state of the art in worm technology includes the following: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Multiplatform:  Newer worms are not limited to Windows machines but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 a variety of platforms, especially the popular varieties of UNIX, or</a:t>
            </a:r>
          </a:p>
          <a:p>
            <a:r>
              <a:rPr lang="en-US" sz="1200" kern="1200" baseline="0" dirty="0">
                <a:solidFill>
                  <a:schemeClr val="tx1"/>
                </a:solidFill>
                <a:latin typeface="Arial" pitchFamily="-107" charset="0"/>
                <a:ea typeface="ＭＳ Ｐゴシック" pitchFamily="-107" charset="-128"/>
                <a:cs typeface="ＭＳ Ｐゴシック" pitchFamily="-107" charset="-128"/>
              </a:rPr>
              <a:t>exploit macro or scripting languages supported in popular document types.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Multiexploit:  New worms penetrate systems in a variety of ways, using</a:t>
            </a:r>
          </a:p>
          <a:p>
            <a:r>
              <a:rPr lang="en-US" sz="1200" kern="1200" baseline="0" dirty="0">
                <a:solidFill>
                  <a:schemeClr val="tx1"/>
                </a:solidFill>
                <a:latin typeface="Arial" pitchFamily="-107" charset="0"/>
                <a:ea typeface="ＭＳ Ｐゴシック" pitchFamily="-107" charset="-128"/>
                <a:cs typeface="ＭＳ Ｐゴシック" pitchFamily="-107" charset="-128"/>
              </a:rPr>
              <a:t>exploits against Web servers, browsers, e-mail, file sharing, and other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based applications, or via shared media.</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Ultrafast spreading:  Exploit various techniques to optimize the rate of spread</a:t>
            </a:r>
          </a:p>
          <a:p>
            <a:r>
              <a:rPr lang="en-US" sz="1200" kern="1200" baseline="0" dirty="0">
                <a:solidFill>
                  <a:schemeClr val="tx1"/>
                </a:solidFill>
                <a:latin typeface="Arial" pitchFamily="-107" charset="0"/>
                <a:ea typeface="ＭＳ Ｐゴシック" pitchFamily="-107" charset="-128"/>
                <a:cs typeface="ＭＳ Ｐゴシック" pitchFamily="-107" charset="-128"/>
              </a:rPr>
              <a:t>of a worm to maximize its likelihood of locating as many vulnerable machines</a:t>
            </a:r>
          </a:p>
          <a:p>
            <a:r>
              <a:rPr lang="en-US" sz="1200" kern="1200" baseline="0" dirty="0">
                <a:solidFill>
                  <a:schemeClr val="tx1"/>
                </a:solidFill>
                <a:latin typeface="Arial" pitchFamily="-107" charset="0"/>
                <a:ea typeface="ＭＳ Ｐゴシック" pitchFamily="-107" charset="-128"/>
                <a:cs typeface="ＭＳ Ｐゴシック" pitchFamily="-107" charset="-128"/>
              </a:rPr>
              <a:t>as possible in a short time period.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Polymorphic:  To evade detection, skip past filters, and foil real-time analysis,</a:t>
            </a:r>
          </a:p>
          <a:p>
            <a:r>
              <a:rPr lang="en-US" sz="1200" kern="1200" baseline="0" dirty="0">
                <a:solidFill>
                  <a:schemeClr val="tx1"/>
                </a:solidFill>
                <a:latin typeface="Arial" pitchFamily="-107" charset="0"/>
                <a:ea typeface="ＭＳ Ｐゴシック" pitchFamily="-107" charset="-128"/>
                <a:cs typeface="ＭＳ Ｐゴシック" pitchFamily="-107" charset="-128"/>
              </a:rPr>
              <a:t>worms adopt the virus polymorphic technique. Each copy of the worm has</a:t>
            </a:r>
          </a:p>
          <a:p>
            <a:r>
              <a:rPr lang="en-US" sz="1200" kern="1200" baseline="0" dirty="0">
                <a:solidFill>
                  <a:schemeClr val="tx1"/>
                </a:solidFill>
                <a:latin typeface="Arial" pitchFamily="-107" charset="0"/>
                <a:ea typeface="ＭＳ Ｐゴシック" pitchFamily="-107" charset="-128"/>
                <a:cs typeface="ＭＳ Ｐゴシック" pitchFamily="-107" charset="-128"/>
              </a:rPr>
              <a:t>new code generated on the fly using functionally equivalent instructions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encryption techniques.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Metamorphic:  In addition to changing their appearance, metamorphic worms</a:t>
            </a:r>
          </a:p>
          <a:p>
            <a:r>
              <a:rPr lang="en-US" sz="1200" kern="1200" baseline="0" dirty="0">
                <a:solidFill>
                  <a:schemeClr val="tx1"/>
                </a:solidFill>
                <a:latin typeface="Arial" pitchFamily="-107" charset="0"/>
                <a:ea typeface="ＭＳ Ｐゴシック" pitchFamily="-107" charset="-128"/>
                <a:cs typeface="ＭＳ Ｐゴシック" pitchFamily="-107" charset="-128"/>
              </a:rPr>
              <a:t>have a repertoire of behavior patterns that are unleashed at different stages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propagation.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Transport vehicles:  Because worms can rapidly compromise a large number</a:t>
            </a:r>
          </a:p>
          <a:p>
            <a:r>
              <a:rPr lang="en-US" sz="1200" kern="1200" baseline="0" dirty="0">
                <a:solidFill>
                  <a:schemeClr val="tx1"/>
                </a:solidFill>
                <a:latin typeface="Arial" pitchFamily="-107" charset="0"/>
                <a:ea typeface="ＭＳ Ｐゴシック" pitchFamily="-107" charset="-128"/>
                <a:cs typeface="ＭＳ Ｐゴシック" pitchFamily="-107" charset="-128"/>
              </a:rPr>
              <a:t>of systems, they are ideal for spreading a wide variety of malicious payloads,</a:t>
            </a:r>
          </a:p>
          <a:p>
            <a:r>
              <a:rPr lang="en-US" sz="1200" kern="1200" baseline="0" dirty="0">
                <a:solidFill>
                  <a:schemeClr val="tx1"/>
                </a:solidFill>
                <a:latin typeface="Arial" pitchFamily="-107" charset="0"/>
                <a:ea typeface="ＭＳ Ｐゴシック" pitchFamily="-107" charset="-128"/>
                <a:cs typeface="ＭＳ Ｐゴシック" pitchFamily="-107" charset="-128"/>
              </a:rPr>
              <a:t> such as distributed denial-of-service bots, rootkits, spam e-mail generators,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spyware.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Zero-day exploit:  To achieve maximum surprise and distribution, a worm</a:t>
            </a:r>
          </a:p>
          <a:p>
            <a:r>
              <a:rPr lang="en-US" sz="1200" kern="1200" baseline="0" dirty="0">
                <a:solidFill>
                  <a:schemeClr val="tx1"/>
                </a:solidFill>
                <a:latin typeface="Arial" pitchFamily="-107" charset="0"/>
                <a:ea typeface="ＭＳ Ｐゴシック" pitchFamily="-107" charset="-128"/>
                <a:cs typeface="ＭＳ Ｐゴシック" pitchFamily="-107" charset="-128"/>
              </a:rPr>
              <a:t>should exploit an unknown vulnerability that is only discovered by the general</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 community when the worm is launched.</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369949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IEEE 802 is a committee that has developed standards for a wide range of local</a:t>
            </a:r>
          </a:p>
          <a:p>
            <a:r>
              <a:rPr lang="en-US" sz="1200" kern="1200" baseline="0" dirty="0">
                <a:solidFill>
                  <a:schemeClr val="tx1"/>
                </a:solidFill>
                <a:latin typeface="Arial" charset="0"/>
                <a:ea typeface="ＭＳ Ｐゴシック" pitchFamily="-107" charset="-128"/>
                <a:cs typeface="ＭＳ Ｐゴシック" pitchFamily="-107" charset="-128"/>
              </a:rPr>
              <a:t>area networks (LANs). In 1990, the IEEE 802 Committee formed a new working</a:t>
            </a:r>
          </a:p>
          <a:p>
            <a:r>
              <a:rPr lang="en-US" sz="1200" kern="1200" baseline="0" dirty="0">
                <a:solidFill>
                  <a:schemeClr val="tx1"/>
                </a:solidFill>
                <a:latin typeface="Arial" charset="0"/>
                <a:ea typeface="ＭＳ Ｐゴシック" pitchFamily="-107" charset="-128"/>
                <a:cs typeface="ＭＳ Ｐゴシック" pitchFamily="-107" charset="-128"/>
              </a:rPr>
              <a:t>group, IEEE 802.11, with a charter to develop a protocol and transmission</a:t>
            </a:r>
          </a:p>
          <a:p>
            <a:r>
              <a:rPr lang="en-US" sz="1200" kern="1200" baseline="0" dirty="0">
                <a:solidFill>
                  <a:schemeClr val="tx1"/>
                </a:solidFill>
                <a:latin typeface="Arial" charset="0"/>
                <a:ea typeface="ＭＳ Ｐゴシック" pitchFamily="-107" charset="-128"/>
                <a:cs typeface="ＭＳ Ｐゴシック" pitchFamily="-107" charset="-128"/>
              </a:rPr>
              <a:t>specifications for wireless LANs (WLANs). Since that time, the demand for</a:t>
            </a:r>
          </a:p>
          <a:p>
            <a:r>
              <a:rPr lang="en-US" sz="1200" kern="1200" baseline="0" dirty="0">
                <a:solidFill>
                  <a:schemeClr val="tx1"/>
                </a:solidFill>
                <a:latin typeface="Arial" charset="0"/>
                <a:ea typeface="ＭＳ Ｐゴシック" pitchFamily="-107" charset="-128"/>
                <a:cs typeface="ＭＳ Ｐゴシック" pitchFamily="-107" charset="-128"/>
              </a:rPr>
              <a:t> WLANs at different frequencies and data rates has exploded. Keeping pace</a:t>
            </a:r>
          </a:p>
          <a:p>
            <a:r>
              <a:rPr lang="en-US" sz="1200" kern="1200" baseline="0" dirty="0">
                <a:solidFill>
                  <a:schemeClr val="tx1"/>
                </a:solidFill>
                <a:latin typeface="Arial" charset="0"/>
                <a:ea typeface="ＭＳ Ｐゴシック" pitchFamily="-107" charset="-128"/>
                <a:cs typeface="ＭＳ Ｐゴシック" pitchFamily="-107" charset="-128"/>
              </a:rPr>
              <a:t>with this demand, the IEEE 802.11 working group has issued an ever-expanding</a:t>
            </a:r>
          </a:p>
          <a:p>
            <a:r>
              <a:rPr lang="en-US" sz="1200" kern="1200" baseline="0" dirty="0">
                <a:solidFill>
                  <a:schemeClr val="tx1"/>
                </a:solidFill>
                <a:latin typeface="Arial" charset="0"/>
                <a:ea typeface="ＭＳ Ｐゴシック" pitchFamily="-107" charset="-128"/>
                <a:cs typeface="ＭＳ Ｐゴシック" pitchFamily="-107" charset="-128"/>
              </a:rPr>
              <a:t>list of standards.</a:t>
            </a:r>
            <a:endParaRPr lang="en-US" dirty="0">
              <a:latin typeface="Arial" pitchFamily="-84" charset="0"/>
              <a:ea typeface="ＭＳ Ｐゴシック" pitchFamily="-84" charset="-128"/>
              <a:cs typeface="ＭＳ Ｐゴシック" pitchFamily="-84" charset="-128"/>
            </a:endParaRPr>
          </a:p>
        </p:txBody>
      </p:sp>
      <p:sp>
        <p:nvSpPr>
          <p:cNvPr id="20484" name="Slide Number Placeholder 3"/>
          <p:cNvSpPr>
            <a:spLocks noGrp="1"/>
          </p:cNvSpPr>
          <p:nvPr>
            <p:ph type="sldNum" sz="quarter" idx="5"/>
          </p:nvPr>
        </p:nvSpPr>
        <p:spPr>
          <a:noFill/>
        </p:spPr>
        <p:txBody>
          <a:bodyPr/>
          <a:lstStyle/>
          <a:p>
            <a:fld id="{0CEB56EB-6CA8-6D45-9BFB-982BA6A26982}" type="slidenum">
              <a:rPr lang="en-AU" smtClean="0">
                <a:latin typeface="Arial" pitchFamily="-84" charset="0"/>
              </a:rPr>
              <a:pPr/>
              <a:t>14</a:t>
            </a:fld>
            <a:endParaRPr lang="en-AU" dirty="0">
              <a:latin typeface="Arial" pitchFamily="-84"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p:cNvSpPr>
          <p:nvPr>
            <p:ph type="sldImg"/>
          </p:nvPr>
        </p:nvSpPr>
        <p:spPr>
          <a:ln/>
        </p:spPr>
      </p:sp>
      <p:sp>
        <p:nvSpPr>
          <p:cNvPr id="68611"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Mobile code refers to programs (e.g., script, macro, or other portable instruction)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can be shipped unchanged to a heterogeneous collection of platforms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execute with identical semantics [JANS08].</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Mobile code is transmitted from a remote system to a local system and then</a:t>
            </a:r>
          </a:p>
          <a:p>
            <a:r>
              <a:rPr lang="en-US" sz="1200" kern="1200" baseline="0" dirty="0">
                <a:solidFill>
                  <a:schemeClr val="tx1"/>
                </a:solidFill>
                <a:latin typeface="Arial" pitchFamily="-107" charset="0"/>
                <a:ea typeface="ＭＳ Ｐゴシック" pitchFamily="-107" charset="-128"/>
                <a:cs typeface="ＭＳ Ｐゴシック" pitchFamily="-107" charset="-128"/>
              </a:rPr>
              <a:t>executed on the local system without the user’s explicit instruction. Mobile code</a:t>
            </a:r>
          </a:p>
          <a:p>
            <a:r>
              <a:rPr lang="en-US" sz="1200" kern="1200" baseline="0" dirty="0">
                <a:solidFill>
                  <a:schemeClr val="tx1"/>
                </a:solidFill>
                <a:latin typeface="Arial" pitchFamily="-107" charset="0"/>
                <a:ea typeface="ＭＳ Ｐゴシック" pitchFamily="-107" charset="-128"/>
                <a:cs typeface="ＭＳ Ｐゴシック" pitchFamily="-107" charset="-128"/>
              </a:rPr>
              <a:t>often acts as a mechanism for a virus, worm, or Trojan horse to be transmitted to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user’s workstation. In other cases, mobile code takes advantage of vulnerabilities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perform its own exploits, such as unauthorized data access or root compromise.</a:t>
            </a:r>
          </a:p>
          <a:p>
            <a:r>
              <a:rPr lang="en-US" sz="1200" kern="1200" baseline="0" dirty="0">
                <a:solidFill>
                  <a:schemeClr val="tx1"/>
                </a:solidFill>
                <a:latin typeface="Arial" pitchFamily="-107" charset="0"/>
                <a:ea typeface="ＭＳ Ｐゴシック" pitchFamily="-107" charset="-128"/>
                <a:cs typeface="ＭＳ Ｐゴシック" pitchFamily="-107" charset="-128"/>
              </a:rPr>
              <a:t>Popular vehicles for mobile code include Java applets, ActiveX, JavaScript,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VBScript. The most common ways of using mobile code for malicious operations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on local system are cross-site scripting, interactive and dynamic Web sites, e-mail</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attachments, and downloads from untrusted sites or of untrusted software.</a:t>
            </a:r>
            <a:endParaRPr lang="en-US" dirty="0">
              <a:latin typeface="Arial" pitchFamily="-84" charset="0"/>
              <a:ea typeface="ＭＳ Ｐゴシック" pitchFamily="-84" charset="-128"/>
              <a:cs typeface="ＭＳ Ｐゴシック" pitchFamily="-84" charset="-128"/>
            </a:endParaRPr>
          </a:p>
        </p:txBody>
      </p:sp>
      <p:sp>
        <p:nvSpPr>
          <p:cNvPr id="68612" name="Slide Number Placeholder 3"/>
          <p:cNvSpPr>
            <a:spLocks noGrp="1"/>
          </p:cNvSpPr>
          <p:nvPr>
            <p:ph type="sldNum" sz="quarter" idx="5"/>
          </p:nvPr>
        </p:nvSpPr>
        <p:spPr>
          <a:noFill/>
        </p:spPr>
        <p:txBody>
          <a:bodyPr/>
          <a:lstStyle/>
          <a:p>
            <a:fld id="{8ED500BF-8E28-0742-B361-B1269BCEEC10}" type="slidenum">
              <a:rPr lang="en-AU" smtClean="0">
                <a:latin typeface="Arial" pitchFamily="-84" charset="0"/>
              </a:rPr>
              <a:pPr/>
              <a:t>140</a:t>
            </a:fld>
            <a:endParaRPr lang="en-AU" dirty="0">
              <a:latin typeface="Arial" pitchFamily="-84" charset="0"/>
            </a:endParaRPr>
          </a:p>
        </p:txBody>
      </p:sp>
    </p:spTree>
    <p:extLst>
      <p:ext uri="{BB962C8B-B14F-4D97-AF65-F5344CB8AC3E}">
        <p14:creationId xmlns:p14="http://schemas.microsoft.com/office/powerpoint/2010/main" val="73091351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FCFF3A4-6C18-0A41-93F8-1A99D5893333}" type="slidenum">
              <a:rPr lang="en-AU">
                <a:latin typeface="Arial" pitchFamily="-84" charset="0"/>
              </a:rPr>
              <a:pPr/>
              <a:t>141</a:t>
            </a:fld>
            <a:endParaRPr lang="en-AU" dirty="0">
              <a:latin typeface="Arial" pitchFamily="-84"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Another approach to exploiting software vulnerabilities involves the exploit of</a:t>
            </a:r>
          </a:p>
          <a:p>
            <a:r>
              <a:rPr lang="en-US" sz="1200" kern="1200" baseline="0" dirty="0">
                <a:solidFill>
                  <a:schemeClr val="tx1"/>
                </a:solidFill>
                <a:latin typeface="Arial" pitchFamily="-107" charset="0"/>
                <a:ea typeface="ＭＳ Ｐゴシック" pitchFamily="-107" charset="-128"/>
                <a:cs typeface="ＭＳ Ｐゴシック" pitchFamily="-107" charset="-128"/>
              </a:rPr>
              <a:t>bugs in user applications to install malware. One common approach to this exploits</a:t>
            </a:r>
          </a:p>
          <a:p>
            <a:r>
              <a:rPr lang="en-US" sz="1200" kern="1200" baseline="0" dirty="0">
                <a:solidFill>
                  <a:schemeClr val="tx1"/>
                </a:solidFill>
                <a:latin typeface="Arial" pitchFamily="-107" charset="0"/>
                <a:ea typeface="ＭＳ Ｐゴシック" pitchFamily="-107" charset="-128"/>
                <a:cs typeface="ＭＳ Ｐゴシック" pitchFamily="-107" charset="-128"/>
              </a:rPr>
              <a:t>browser vulnerabilities so that when the user views a Web page controlled by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attacker, it contains code that exploits the browser bug to download and install malware</a:t>
            </a:r>
          </a:p>
          <a:p>
            <a:r>
              <a:rPr lang="en-US" sz="1200" kern="1200" baseline="0" dirty="0">
                <a:solidFill>
                  <a:schemeClr val="tx1"/>
                </a:solidFill>
                <a:latin typeface="Arial" pitchFamily="-107" charset="0"/>
                <a:ea typeface="ＭＳ Ｐゴシック" pitchFamily="-107" charset="-128"/>
                <a:cs typeface="ＭＳ Ｐゴシック" pitchFamily="-107" charset="-128"/>
              </a:rPr>
              <a:t>on the system without the user’s knowledge or consent. This is known as a</a:t>
            </a:r>
          </a:p>
          <a:p>
            <a:r>
              <a:rPr lang="en-US" sz="1200" kern="1200" baseline="0" dirty="0">
                <a:solidFill>
                  <a:schemeClr val="tx1"/>
                </a:solidFill>
                <a:latin typeface="Arial" pitchFamily="-107" charset="0"/>
                <a:ea typeface="ＭＳ Ｐゴシック" pitchFamily="-107" charset="-128"/>
                <a:cs typeface="ＭＳ Ｐゴシック" pitchFamily="-107" charset="-128"/>
              </a:rPr>
              <a:t>drive-by-download  and is a common exploit in recent attack kits. In most cases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malware does not actively propagate as a worm does, but rather waits for unsuspecting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users to visit the malicious Web page in order to spread to their systems.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Related variants can exploit bugs in common e-mail clients, such as the Klez</a:t>
            </a:r>
          </a:p>
          <a:p>
            <a:r>
              <a:rPr lang="en-US" sz="1200" kern="1200" baseline="0" dirty="0">
                <a:solidFill>
                  <a:schemeClr val="tx1"/>
                </a:solidFill>
                <a:latin typeface="Arial" pitchFamily="-107" charset="0"/>
                <a:ea typeface="ＭＳ Ｐゴシック" pitchFamily="-107" charset="-128"/>
                <a:cs typeface="ＭＳ Ｐゴシック" pitchFamily="-107" charset="-128"/>
              </a:rPr>
              <a:t>mass-mailing worm seen in October 2001, which targeted a bug in the HTML handling</a:t>
            </a:r>
          </a:p>
          <a:p>
            <a:r>
              <a:rPr lang="en-US" sz="1200" kern="1200" baseline="0" dirty="0">
                <a:solidFill>
                  <a:schemeClr val="tx1"/>
                </a:solidFill>
                <a:latin typeface="Arial" pitchFamily="-107" charset="0"/>
                <a:ea typeface="ＭＳ Ｐゴシック" pitchFamily="-107" charset="-128"/>
                <a:cs typeface="ＭＳ Ｐゴシック" pitchFamily="-107" charset="-128"/>
              </a:rPr>
              <a:t>in Microsoft’s Outlook and Outlook Express programs to automatically run</a:t>
            </a:r>
          </a:p>
          <a:p>
            <a:r>
              <a:rPr lang="en-US" sz="1200" kern="1200" baseline="0" dirty="0">
                <a:solidFill>
                  <a:schemeClr val="tx1"/>
                </a:solidFill>
                <a:latin typeface="Arial" pitchFamily="-107" charset="0"/>
                <a:ea typeface="ＭＳ Ｐゴシック" pitchFamily="-107" charset="-128"/>
                <a:cs typeface="ＭＳ Ｐゴシック" pitchFamily="-107" charset="-128"/>
              </a:rPr>
              <a:t>itself. Or, such malware may target common PDF viewers to also download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install malware without the user’s consent, when they view a malicious PDF document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[STEV11]. Such documents may be spread by spam e-mail or be part of a</a:t>
            </a:r>
          </a:p>
          <a:p>
            <a:r>
              <a:rPr lang="en-US" sz="1200" kern="1200" baseline="0" dirty="0">
                <a:solidFill>
                  <a:schemeClr val="tx1"/>
                </a:solidFill>
                <a:latin typeface="Arial" pitchFamily="-107" charset="0"/>
                <a:ea typeface="ＭＳ Ｐゴシック" pitchFamily="-107" charset="-128"/>
                <a:cs typeface="ＭＳ Ｐゴシック" pitchFamily="-107" charset="-128"/>
              </a:rPr>
              <a:t>targeted phishing attack, as we discuss next.</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347141422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Unsolicited bulk e-mail, commonly known as spam, imposes significant costs on</a:t>
            </a:r>
          </a:p>
          <a:p>
            <a:r>
              <a:rPr lang="en-US" sz="1200" kern="1200" baseline="0" dirty="0">
                <a:solidFill>
                  <a:schemeClr val="tx1"/>
                </a:solidFill>
                <a:latin typeface="Arial" pitchFamily="-107" charset="0"/>
                <a:ea typeface="ＭＳ Ｐゴシック" pitchFamily="-107" charset="-128"/>
                <a:cs typeface="ＭＳ Ｐゴシック" pitchFamily="-107" charset="-128"/>
              </a:rPr>
              <a:t>both the network infrastructure needed to relay this traffic and on users who need</a:t>
            </a:r>
          </a:p>
          <a:p>
            <a:r>
              <a:rPr lang="en-US" sz="1200" kern="1200" baseline="0" dirty="0">
                <a:solidFill>
                  <a:schemeClr val="tx1"/>
                </a:solidFill>
                <a:latin typeface="Arial" pitchFamily="-107" charset="0"/>
                <a:ea typeface="ＭＳ Ｐゴシック" pitchFamily="-107" charset="-128"/>
                <a:cs typeface="ＭＳ Ｐゴシック" pitchFamily="-107" charset="-128"/>
              </a:rPr>
              <a:t>to filter their legitimate e-mails out of this flood. In response to the explosive growth</a:t>
            </a:r>
          </a:p>
          <a:p>
            <a:r>
              <a:rPr lang="en-US" sz="1200" kern="1200" baseline="0" dirty="0">
                <a:solidFill>
                  <a:schemeClr val="tx1"/>
                </a:solidFill>
                <a:latin typeface="Arial" pitchFamily="-107" charset="0"/>
                <a:ea typeface="ＭＳ Ｐゴシック" pitchFamily="-107" charset="-128"/>
                <a:cs typeface="ＭＳ Ｐゴシック" pitchFamily="-107" charset="-128"/>
              </a:rPr>
              <a:t>in spam, there has been the equally rapid growth of the antispam industry, which</a:t>
            </a:r>
          </a:p>
          <a:p>
            <a:r>
              <a:rPr lang="en-US" sz="1200" kern="1200" baseline="0" dirty="0">
                <a:solidFill>
                  <a:schemeClr val="tx1"/>
                </a:solidFill>
                <a:latin typeface="Arial" pitchFamily="-107" charset="0"/>
                <a:ea typeface="ＭＳ Ｐゴシック" pitchFamily="-107" charset="-128"/>
                <a:cs typeface="ＭＳ Ｐゴシック" pitchFamily="-107" charset="-128"/>
              </a:rPr>
              <a:t>provides products to detect and filter spam e-mails. This has led to an arms race</a:t>
            </a:r>
          </a:p>
          <a:p>
            <a:r>
              <a:rPr lang="en-US" sz="1200" kern="1200" baseline="0" dirty="0">
                <a:solidFill>
                  <a:schemeClr val="tx1"/>
                </a:solidFill>
                <a:latin typeface="Arial" pitchFamily="-107" charset="0"/>
                <a:ea typeface="ＭＳ Ｐゴシック" pitchFamily="-107" charset="-128"/>
                <a:cs typeface="ＭＳ Ｐゴシック" pitchFamily="-107" charset="-128"/>
              </a:rPr>
              <a:t>between the spammers devising techniques to sneak their content through and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defenders taking efforts to block them [KREI09].</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While some spam is sent from legitimate mail servers, most recent spam is</a:t>
            </a:r>
          </a:p>
          <a:p>
            <a:r>
              <a:rPr lang="en-US" sz="1200" kern="1200" baseline="0" dirty="0">
                <a:solidFill>
                  <a:schemeClr val="tx1"/>
                </a:solidFill>
                <a:latin typeface="Arial" pitchFamily="-107" charset="0"/>
                <a:ea typeface="ＭＳ Ｐゴシック" pitchFamily="-107" charset="-128"/>
                <a:cs typeface="ＭＳ Ｐゴシック" pitchFamily="-107" charset="-128"/>
              </a:rPr>
              <a:t>sent by botnets using compromised user systems, as we discuss in Section 10.6.</a:t>
            </a:r>
          </a:p>
          <a:p>
            <a:r>
              <a:rPr lang="en-US" sz="1200" kern="1200" baseline="0" dirty="0">
                <a:solidFill>
                  <a:schemeClr val="tx1"/>
                </a:solidFill>
                <a:latin typeface="Arial" pitchFamily="-107" charset="0"/>
                <a:ea typeface="ＭＳ Ｐゴシック" pitchFamily="-107" charset="-128"/>
                <a:cs typeface="ＭＳ Ｐゴシック" pitchFamily="-107" charset="-128"/>
              </a:rPr>
              <a:t>A significant portion of spam e-mail content is just advertising, trying to convince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recipient to purchase some product online, or used in scams, such as stock</a:t>
            </a:r>
          </a:p>
          <a:p>
            <a:r>
              <a:rPr lang="en-US" sz="1200" kern="1200" baseline="0" dirty="0">
                <a:solidFill>
                  <a:schemeClr val="tx1"/>
                </a:solidFill>
                <a:latin typeface="Arial" pitchFamily="-107" charset="0"/>
                <a:ea typeface="ＭＳ Ｐゴシック" pitchFamily="-107" charset="-128"/>
                <a:cs typeface="ＭＳ Ｐゴシック" pitchFamily="-107" charset="-128"/>
              </a:rPr>
              <a:t>scams or money mule job ads. But spam is also a significant carrier of malware.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e-mail may have an attached document, which, if opened, may exploit a software</a:t>
            </a:r>
          </a:p>
          <a:p>
            <a:r>
              <a:rPr lang="en-US" sz="1200" kern="1200" baseline="0" dirty="0">
                <a:solidFill>
                  <a:schemeClr val="tx1"/>
                </a:solidFill>
                <a:latin typeface="Arial" pitchFamily="-107" charset="0"/>
                <a:ea typeface="ＭＳ Ｐゴシック" pitchFamily="-107" charset="-128"/>
                <a:cs typeface="ＭＳ Ｐゴシック" pitchFamily="-107" charset="-128"/>
              </a:rPr>
              <a:t>vulnerability to install malware on the user’s system, as we discussed in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previous section. Or, it may have an attached Trojan horse program or scripting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code that, if run, also installs malware on the user’s system. Some trojans avoid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need for user agreement by exploiting a software vulnerability in order to install</a:t>
            </a:r>
          </a:p>
          <a:p>
            <a:r>
              <a:rPr lang="en-US" sz="1200" kern="1200" baseline="0" dirty="0">
                <a:solidFill>
                  <a:schemeClr val="tx1"/>
                </a:solidFill>
                <a:latin typeface="Arial" pitchFamily="-107" charset="0"/>
                <a:ea typeface="ＭＳ Ｐゴシック" pitchFamily="-107" charset="-128"/>
                <a:cs typeface="ＭＳ Ｐゴシック" pitchFamily="-107" charset="-128"/>
              </a:rPr>
              <a:t>themselves, as we discuss next. Finally the spam may be used in a phishing attack,</a:t>
            </a:r>
          </a:p>
          <a:p>
            <a:r>
              <a:rPr lang="en-US" sz="1200" kern="1200" baseline="0" dirty="0">
                <a:solidFill>
                  <a:schemeClr val="tx1"/>
                </a:solidFill>
                <a:latin typeface="Arial" pitchFamily="-107" charset="0"/>
                <a:ea typeface="ＭＳ Ｐゴシック" pitchFamily="-107" charset="-128"/>
                <a:cs typeface="ＭＳ Ｐゴシック" pitchFamily="-107" charset="-128"/>
              </a:rPr>
              <a:t>typically directing the user either to a fake Web site that mirrors some legitimate</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 such as an online banking site, where it attempts to capture the user’s</a:t>
            </a:r>
          </a:p>
          <a:p>
            <a:r>
              <a:rPr lang="en-US" sz="1200" kern="1200" baseline="0" dirty="0">
                <a:solidFill>
                  <a:schemeClr val="tx1"/>
                </a:solidFill>
                <a:latin typeface="Arial" pitchFamily="-107" charset="0"/>
                <a:ea typeface="ＭＳ Ｐゴシック" pitchFamily="-107" charset="-128"/>
                <a:cs typeface="ＭＳ Ｐゴシック" pitchFamily="-107" charset="-128"/>
              </a:rPr>
              <a:t>login and password details, or to complete some form with sufficient personal details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allow the attacker to impersonate the user in an identity theft. All of these</a:t>
            </a:r>
          </a:p>
          <a:p>
            <a:r>
              <a:rPr lang="en-US" sz="1200" kern="1200" baseline="0" dirty="0">
                <a:solidFill>
                  <a:schemeClr val="tx1"/>
                </a:solidFill>
                <a:latin typeface="Arial" pitchFamily="-107" charset="0"/>
                <a:ea typeface="ＭＳ Ｐゴシック" pitchFamily="-107" charset="-128"/>
                <a:cs typeface="ＭＳ Ｐゴシック" pitchFamily="-107" charset="-128"/>
              </a:rPr>
              <a:t>uses make spam e-mails a significant security concern. However, in many cases it</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requires the user’s active choice to view the e-mail and any attached document or</a:t>
            </a:r>
          </a:p>
          <a:p>
            <a:r>
              <a:rPr lang="en-US" sz="1200" kern="1200" baseline="0" dirty="0">
                <a:solidFill>
                  <a:schemeClr val="tx1"/>
                </a:solidFill>
                <a:latin typeface="Arial" pitchFamily="-107" charset="0"/>
                <a:ea typeface="ＭＳ Ｐゴシック" pitchFamily="-107" charset="-128"/>
                <a:cs typeface="ＭＳ Ｐゴシック" pitchFamily="-107" charset="-128"/>
              </a:rPr>
              <a:t>to permit the installation of some program, in order for the compromise to occur.</a:t>
            </a:r>
            <a:endParaRPr lang="en-US" dirty="0"/>
          </a:p>
        </p:txBody>
      </p:sp>
      <p:sp>
        <p:nvSpPr>
          <p:cNvPr id="4" name="Slide Number Placeholder 3"/>
          <p:cNvSpPr>
            <a:spLocks noGrp="1"/>
          </p:cNvSpPr>
          <p:nvPr>
            <p:ph type="sldNum" sz="quarter" idx="10"/>
          </p:nvPr>
        </p:nvSpPr>
        <p:spPr/>
        <p:txBody>
          <a:bodyPr/>
          <a:lstStyle/>
          <a:p>
            <a:pPr>
              <a:defRPr/>
            </a:pPr>
            <a:fld id="{5808CE95-6C75-CD4A-9F20-890F2F3F24EC}" type="slidenum">
              <a:rPr lang="en-AU" smtClean="0"/>
              <a:pPr>
                <a:defRPr/>
              </a:pPr>
              <a:t>142</a:t>
            </a:fld>
            <a:endParaRPr lang="en-AU" dirty="0"/>
          </a:p>
        </p:txBody>
      </p:sp>
    </p:spTree>
    <p:extLst>
      <p:ext uri="{BB962C8B-B14F-4D97-AF65-F5344CB8AC3E}">
        <p14:creationId xmlns:p14="http://schemas.microsoft.com/office/powerpoint/2010/main" val="371027034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A Trojan horse is a useful, or apparently useful, program or utility containing hidden</a:t>
            </a:r>
          </a:p>
          <a:p>
            <a:r>
              <a:rPr lang="en-US" sz="1200" kern="1200" baseline="0" dirty="0">
                <a:solidFill>
                  <a:schemeClr val="tx1"/>
                </a:solidFill>
                <a:latin typeface="Arial" pitchFamily="-107" charset="0"/>
                <a:ea typeface="ＭＳ Ｐゴシック" pitchFamily="-107" charset="-128"/>
                <a:cs typeface="ＭＳ Ｐゴシック" pitchFamily="-107" charset="-128"/>
              </a:rPr>
              <a:t>code that, when invoked, performs some unwanted or harmful function.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Trojan horse programs can be used to accomplish functions indirectly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attacker could not accomplish directly. For example, to gain access to sensitive,</a:t>
            </a:r>
          </a:p>
          <a:p>
            <a:r>
              <a:rPr lang="en-US" sz="1200" kern="1200" baseline="0" dirty="0">
                <a:solidFill>
                  <a:schemeClr val="tx1"/>
                </a:solidFill>
                <a:latin typeface="Arial" pitchFamily="-107" charset="0"/>
                <a:ea typeface="ＭＳ Ｐゴシック" pitchFamily="-107" charset="-128"/>
                <a:cs typeface="ＭＳ Ｐゴシック" pitchFamily="-107" charset="-128"/>
              </a:rPr>
              <a:t>personal information stored in the files of a user, an attacker could create a Trojan</a:t>
            </a:r>
          </a:p>
          <a:p>
            <a:r>
              <a:rPr lang="en-US" sz="1200" kern="1200" baseline="0" dirty="0">
                <a:solidFill>
                  <a:schemeClr val="tx1"/>
                </a:solidFill>
                <a:latin typeface="Arial" pitchFamily="-107" charset="0"/>
                <a:ea typeface="ＭＳ Ｐゴシック" pitchFamily="-107" charset="-128"/>
                <a:cs typeface="ＭＳ Ｐゴシック" pitchFamily="-107" charset="-128"/>
              </a:rPr>
              <a:t>horse program that, when executed, scans the user’s files for the desired sensitive</a:t>
            </a:r>
          </a:p>
          <a:p>
            <a:r>
              <a:rPr lang="en-US" sz="1200" kern="1200" baseline="0" dirty="0">
                <a:solidFill>
                  <a:schemeClr val="tx1"/>
                </a:solidFill>
                <a:latin typeface="Arial" pitchFamily="-107" charset="0"/>
                <a:ea typeface="ＭＳ Ｐゴシック" pitchFamily="-107" charset="-128"/>
                <a:cs typeface="ＭＳ Ｐゴシック" pitchFamily="-107" charset="-128"/>
              </a:rPr>
              <a:t>information and sends a copy of it to the attacker via a Web form or e-mail or text</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The author could then entice users to run the program by incorporating it</a:t>
            </a:r>
          </a:p>
          <a:p>
            <a:r>
              <a:rPr lang="en-US" sz="1200" kern="1200" baseline="0" dirty="0">
                <a:solidFill>
                  <a:schemeClr val="tx1"/>
                </a:solidFill>
                <a:latin typeface="Arial" pitchFamily="-107" charset="0"/>
                <a:ea typeface="ＭＳ Ｐゴシック" pitchFamily="-107" charset="-128"/>
                <a:cs typeface="ＭＳ Ｐゴシック" pitchFamily="-107" charset="-128"/>
              </a:rPr>
              <a:t>into a game or useful utility program and making it available via a known software</a:t>
            </a:r>
          </a:p>
          <a:p>
            <a:r>
              <a:rPr lang="en-US" sz="1200" kern="1200" baseline="0" dirty="0">
                <a:solidFill>
                  <a:schemeClr val="tx1"/>
                </a:solidFill>
                <a:latin typeface="Arial" pitchFamily="-107" charset="0"/>
                <a:ea typeface="ＭＳ Ｐゴシック" pitchFamily="-107" charset="-128"/>
                <a:cs typeface="ＭＳ Ｐゴシック" pitchFamily="-107" charset="-128"/>
              </a:rPr>
              <a:t>distribution site or app store. This approach has been used recently with utilities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“claim” to be the latest antivirus scanner, or security update, for systems, but</a:t>
            </a:r>
          </a:p>
          <a:p>
            <a:r>
              <a:rPr lang="en-US" sz="1200" kern="1200" baseline="0" dirty="0">
                <a:solidFill>
                  <a:schemeClr val="tx1"/>
                </a:solidFill>
                <a:latin typeface="Arial" pitchFamily="-107" charset="0"/>
                <a:ea typeface="ＭＳ Ｐゴシック" pitchFamily="-107" charset="-128"/>
                <a:cs typeface="ＭＳ Ｐゴシック" pitchFamily="-107" charset="-128"/>
              </a:rPr>
              <a:t>which are actually malicious trojans, often carrying payloads such as spyware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searches for banking credentials. Hence, users need to take precautions to validate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source of any software they install.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Trojan horses fit into one of three models: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Continuing to perform the function of the original program and additionally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performing a separate malicious activity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Continuing to perform the function of the original program but modifying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function to perform malicious activity (e.g., a Trojan horse version of a login</a:t>
            </a:r>
          </a:p>
          <a:p>
            <a:r>
              <a:rPr lang="en-US" sz="1200" kern="1200" baseline="0" dirty="0">
                <a:solidFill>
                  <a:schemeClr val="tx1"/>
                </a:solidFill>
                <a:latin typeface="Arial" pitchFamily="-107" charset="0"/>
                <a:ea typeface="ＭＳ Ｐゴシック" pitchFamily="-107" charset="-128"/>
                <a:cs typeface="ＭＳ Ｐゴシック" pitchFamily="-107" charset="-128"/>
              </a:rPr>
              <a:t>program that collects passwords) or to disguise other malicious activity (e.g., a</a:t>
            </a:r>
          </a:p>
          <a:p>
            <a:r>
              <a:rPr lang="en-US" sz="1200" kern="1200" baseline="0" dirty="0">
                <a:solidFill>
                  <a:schemeClr val="tx1"/>
                </a:solidFill>
                <a:latin typeface="Arial" pitchFamily="-107" charset="0"/>
                <a:ea typeface="ＭＳ Ｐゴシック" pitchFamily="-107" charset="-128"/>
                <a:cs typeface="ＭＳ Ｐゴシック" pitchFamily="-107" charset="-128"/>
              </a:rPr>
              <a:t>Trojan horse version of a process-listing program that does not display certain</a:t>
            </a:r>
          </a:p>
          <a:p>
            <a:r>
              <a:rPr lang="en-US" sz="1200" kern="1200" baseline="0" dirty="0">
                <a:solidFill>
                  <a:schemeClr val="tx1"/>
                </a:solidFill>
                <a:latin typeface="Arial" pitchFamily="-107" charset="0"/>
                <a:ea typeface="ＭＳ Ｐゴシック" pitchFamily="-107" charset="-128"/>
                <a:cs typeface="ＭＳ Ｐゴシック" pitchFamily="-107" charset="-128"/>
              </a:rPr>
              <a:t>processes that are malicious)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Performing a malicious function that completely replaces the function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original program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Some trojans avoid the requirement for user assistance by exploiting some software</a:t>
            </a:r>
          </a:p>
          <a:p>
            <a:r>
              <a:rPr lang="en-US" sz="1200" kern="1200" baseline="0" dirty="0">
                <a:solidFill>
                  <a:schemeClr val="tx1"/>
                </a:solidFill>
                <a:latin typeface="Arial" pitchFamily="-107" charset="0"/>
                <a:ea typeface="ＭＳ Ｐゴシック" pitchFamily="-107" charset="-128"/>
                <a:cs typeface="ＭＳ Ｐゴシック" pitchFamily="-107" charset="-128"/>
              </a:rPr>
              <a:t>vulnerability to enable their automatic installation and execution. In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they share some features of a worm, but unlike it, they do not replicate. A prominent</a:t>
            </a:r>
          </a:p>
          <a:p>
            <a:r>
              <a:rPr lang="en-US" sz="1200" kern="1200" baseline="0" dirty="0">
                <a:solidFill>
                  <a:schemeClr val="tx1"/>
                </a:solidFill>
                <a:latin typeface="Arial" pitchFamily="-107" charset="0"/>
                <a:ea typeface="ＭＳ Ｐゴシック" pitchFamily="-107" charset="-128"/>
                <a:cs typeface="ＭＳ Ｐゴシック" pitchFamily="-107" charset="-128"/>
              </a:rPr>
              <a:t>example of such an attack was the Hydraq Trojan used in Operation Aurora</a:t>
            </a:r>
          </a:p>
          <a:p>
            <a:r>
              <a:rPr lang="en-US" sz="1200" kern="1200" baseline="0" dirty="0">
                <a:solidFill>
                  <a:schemeClr val="tx1"/>
                </a:solidFill>
                <a:latin typeface="Arial" pitchFamily="-107" charset="0"/>
                <a:ea typeface="ＭＳ Ｐゴシック" pitchFamily="-107" charset="-128"/>
                <a:cs typeface="ＭＳ Ｐゴシック" pitchFamily="-107" charset="-128"/>
              </a:rPr>
              <a:t>in 2009 and early 2010. This exploited a vulnerability in Internet Explorer to install</a:t>
            </a:r>
          </a:p>
          <a:p>
            <a:r>
              <a:rPr lang="en-US" sz="1200" kern="1200" baseline="0" dirty="0">
                <a:solidFill>
                  <a:schemeClr val="tx1"/>
                </a:solidFill>
                <a:latin typeface="Arial" pitchFamily="-107" charset="0"/>
                <a:ea typeface="ＭＳ Ｐゴシック" pitchFamily="-107" charset="-128"/>
                <a:cs typeface="ＭＳ Ｐゴシック" pitchFamily="-107" charset="-128"/>
              </a:rPr>
              <a:t>itself and targeted several high-profile companies [SYMA11]. It was typically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distributed either by spam e-mail or via a compromised Web site using a</a:t>
            </a:r>
          </a:p>
          <a:p>
            <a:r>
              <a:rPr lang="en-US" sz="1200" kern="1200" baseline="0" dirty="0">
                <a:solidFill>
                  <a:schemeClr val="tx1"/>
                </a:solidFill>
                <a:latin typeface="Arial" pitchFamily="-107" charset="0"/>
                <a:ea typeface="ＭＳ Ｐゴシック" pitchFamily="-107" charset="-128"/>
                <a:cs typeface="ＭＳ Ｐゴシック" pitchFamily="-107" charset="-128"/>
              </a:rPr>
              <a:t>“drive-by-download.”</a:t>
            </a:r>
          </a:p>
          <a:p>
            <a:endParaRPr lang="en-US" dirty="0"/>
          </a:p>
        </p:txBody>
      </p:sp>
      <p:sp>
        <p:nvSpPr>
          <p:cNvPr id="4" name="Slide Number Placeholder 3"/>
          <p:cNvSpPr>
            <a:spLocks noGrp="1"/>
          </p:cNvSpPr>
          <p:nvPr>
            <p:ph type="sldNum" sz="quarter" idx="10"/>
          </p:nvPr>
        </p:nvSpPr>
        <p:spPr/>
        <p:txBody>
          <a:bodyPr/>
          <a:lstStyle/>
          <a:p>
            <a:pPr>
              <a:defRPr/>
            </a:pPr>
            <a:fld id="{5808CE95-6C75-CD4A-9F20-890F2F3F24EC}" type="slidenum">
              <a:rPr lang="en-AU" smtClean="0"/>
              <a:pPr>
                <a:defRPr/>
              </a:pPr>
              <a:t>143</a:t>
            </a:fld>
            <a:endParaRPr lang="en-AU" dirty="0"/>
          </a:p>
        </p:txBody>
      </p:sp>
    </p:spTree>
    <p:extLst>
      <p:ext uri="{BB962C8B-B14F-4D97-AF65-F5344CB8AC3E}">
        <p14:creationId xmlns:p14="http://schemas.microsoft.com/office/powerpoint/2010/main" val="309742935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Once malware is active on the target system, the next concern is what actions it</a:t>
            </a:r>
          </a:p>
          <a:p>
            <a:r>
              <a:rPr lang="en-US" sz="1200" kern="1200" baseline="0" dirty="0">
                <a:solidFill>
                  <a:schemeClr val="tx1"/>
                </a:solidFill>
                <a:latin typeface="Arial" pitchFamily="-107" charset="0"/>
                <a:ea typeface="ＭＳ Ｐゴシック" pitchFamily="-107" charset="-128"/>
                <a:cs typeface="ＭＳ Ｐゴシック" pitchFamily="-107" charset="-128"/>
              </a:rPr>
              <a:t>will take on this system, that is, what payload does it carry. Some malware has a</a:t>
            </a:r>
          </a:p>
          <a:p>
            <a:r>
              <a:rPr lang="en-US" sz="1200" kern="1200" baseline="0" dirty="0">
                <a:solidFill>
                  <a:schemeClr val="tx1"/>
                </a:solidFill>
                <a:latin typeface="Arial" pitchFamily="-107" charset="0"/>
                <a:ea typeface="ＭＳ Ｐゴシック" pitchFamily="-107" charset="-128"/>
                <a:cs typeface="ＭＳ Ｐゴシック" pitchFamily="-107" charset="-128"/>
              </a:rPr>
              <a:t>nonexistent or nonfunctional payload. Its only purpose, either deliberate or due to</a:t>
            </a:r>
          </a:p>
          <a:p>
            <a:r>
              <a:rPr lang="en-US" sz="1200" kern="1200" baseline="0" dirty="0">
                <a:solidFill>
                  <a:schemeClr val="tx1"/>
                </a:solidFill>
                <a:latin typeface="Arial" pitchFamily="-107" charset="0"/>
                <a:ea typeface="ＭＳ Ｐゴシック" pitchFamily="-107" charset="-128"/>
                <a:cs typeface="ＭＳ Ｐゴシック" pitchFamily="-107" charset="-128"/>
              </a:rPr>
              <a:t>accidental early release, is to spread. More commonly, it carries one or more payloads</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perform covert actions for the attacker.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An early payload seen in a number of viruses and worms resulted in data</a:t>
            </a:r>
          </a:p>
          <a:p>
            <a:r>
              <a:rPr lang="en-US" sz="1200" kern="1200" baseline="0" dirty="0">
                <a:solidFill>
                  <a:schemeClr val="tx1"/>
                </a:solidFill>
                <a:latin typeface="Arial" pitchFamily="-107" charset="0"/>
                <a:ea typeface="ＭＳ Ｐゴシック" pitchFamily="-107" charset="-128"/>
                <a:cs typeface="ＭＳ Ｐゴシック" pitchFamily="-107" charset="-128"/>
              </a:rPr>
              <a:t>destruction on the infected system when certain trigger conditions were met [WEAV03].</a:t>
            </a:r>
          </a:p>
          <a:p>
            <a:r>
              <a:rPr lang="en-US" sz="1200" kern="1200" baseline="0" dirty="0">
                <a:solidFill>
                  <a:schemeClr val="tx1"/>
                </a:solidFill>
                <a:latin typeface="Arial" pitchFamily="-107" charset="0"/>
                <a:ea typeface="ＭＳ Ｐゴシック" pitchFamily="-107" charset="-128"/>
                <a:cs typeface="ＭＳ Ｐゴシック" pitchFamily="-107" charset="-128"/>
              </a:rPr>
              <a:t>A related payload is one that displays unwanted messages or content on the user’s</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when triggered. More seriously, another variant attempts to inflict real-world</a:t>
            </a:r>
          </a:p>
          <a:p>
            <a:r>
              <a:rPr lang="en-US" sz="1200" kern="1200" baseline="0" dirty="0">
                <a:solidFill>
                  <a:schemeClr val="tx1"/>
                </a:solidFill>
                <a:latin typeface="Arial" pitchFamily="-107" charset="0"/>
                <a:ea typeface="ＭＳ Ｐゴシック" pitchFamily="-107" charset="-128"/>
                <a:cs typeface="ＭＳ Ｐゴシック" pitchFamily="-107" charset="-128"/>
              </a:rPr>
              <a:t>damage on the system. All of these actions target the integrity of the computer system’s</a:t>
            </a:r>
          </a:p>
          <a:p>
            <a:r>
              <a:rPr lang="en-US" sz="1200" kern="1200" baseline="0" dirty="0">
                <a:solidFill>
                  <a:schemeClr val="tx1"/>
                </a:solidFill>
                <a:latin typeface="Arial" pitchFamily="-107" charset="0"/>
                <a:ea typeface="ＭＳ Ｐゴシック" pitchFamily="-107" charset="-128"/>
                <a:cs typeface="ＭＳ Ｐゴシック" pitchFamily="-107" charset="-128"/>
              </a:rPr>
              <a:t>software or hardware, or of the user’s data. These changes may not occur immediately,</a:t>
            </a:r>
          </a:p>
          <a:p>
            <a:r>
              <a:rPr lang="en-US" sz="1200" kern="1200" baseline="0" dirty="0">
                <a:solidFill>
                  <a:schemeClr val="tx1"/>
                </a:solidFill>
                <a:latin typeface="Arial" pitchFamily="-107" charset="0"/>
                <a:ea typeface="ＭＳ Ｐゴシック" pitchFamily="-107" charset="-128"/>
                <a:cs typeface="ＭＳ Ｐゴシック" pitchFamily="-107" charset="-128"/>
              </a:rPr>
              <a:t>but only when specific trigger conditions are met that satisfy their logic-bomb code.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As an alternative to just destroying data, some malware encrypts the user’s</a:t>
            </a:r>
          </a:p>
          <a:p>
            <a:r>
              <a:rPr lang="en-US" sz="1200" kern="1200" baseline="0" dirty="0">
                <a:solidFill>
                  <a:schemeClr val="tx1"/>
                </a:solidFill>
                <a:latin typeface="Arial" pitchFamily="-107" charset="0"/>
                <a:ea typeface="ＭＳ Ｐゴシック" pitchFamily="-107" charset="-128"/>
                <a:cs typeface="ＭＳ Ｐゴシック" pitchFamily="-107" charset="-128"/>
              </a:rPr>
              <a:t>data and demands payment in order to access the key needed to recover this information.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is sometimes known as ransomware . The PC Cyborg Trojan seen in</a:t>
            </a:r>
          </a:p>
          <a:p>
            <a:r>
              <a:rPr lang="en-US" sz="1200" kern="1200" baseline="0" dirty="0">
                <a:solidFill>
                  <a:schemeClr val="tx1"/>
                </a:solidFill>
                <a:latin typeface="Arial" pitchFamily="-107" charset="0"/>
                <a:ea typeface="ＭＳ Ｐゴシック" pitchFamily="-107" charset="-128"/>
                <a:cs typeface="ＭＳ Ｐゴシック" pitchFamily="-107" charset="-128"/>
              </a:rPr>
              <a:t>1989 was an early example of this. However, around mid-2006 a number of worms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trojans, such as the Gpcode Trojan, that used public-key cryptography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increasingly larger key sizes to encrypt data. The user needed to pay a ransom or to</a:t>
            </a:r>
          </a:p>
          <a:p>
            <a:r>
              <a:rPr lang="en-US" sz="1200" kern="1200" baseline="0" dirty="0">
                <a:solidFill>
                  <a:schemeClr val="tx1"/>
                </a:solidFill>
                <a:latin typeface="Arial" pitchFamily="-107" charset="0"/>
                <a:ea typeface="ＭＳ Ｐゴシック" pitchFamily="-107" charset="-128"/>
                <a:cs typeface="ＭＳ Ｐゴシック" pitchFamily="-107" charset="-128"/>
              </a:rPr>
              <a:t>make a purchase from certain sites, in order to receive the key to decrypt this data.</a:t>
            </a:r>
          </a:p>
          <a:p>
            <a:r>
              <a:rPr lang="en-US" sz="1200" kern="1200" baseline="0" dirty="0">
                <a:solidFill>
                  <a:schemeClr val="tx1"/>
                </a:solidFill>
                <a:latin typeface="Arial" pitchFamily="-107" charset="0"/>
                <a:ea typeface="ＭＳ Ｐゴシック" pitchFamily="-107" charset="-128"/>
                <a:cs typeface="ＭＳ Ｐゴシック" pitchFamily="-107" charset="-128"/>
              </a:rPr>
              <a:t>While earlier instances used weaker cryptography that could be cracked without</a:t>
            </a:r>
          </a:p>
          <a:p>
            <a:r>
              <a:rPr lang="en-US" sz="1200" kern="1200" baseline="0" dirty="0">
                <a:solidFill>
                  <a:schemeClr val="tx1"/>
                </a:solidFill>
                <a:latin typeface="Arial" pitchFamily="-107" charset="0"/>
                <a:ea typeface="ＭＳ Ｐゴシック" pitchFamily="-107" charset="-128"/>
                <a:cs typeface="ＭＳ Ｐゴシック" pitchFamily="-107" charset="-128"/>
              </a:rPr>
              <a:t>paying the ransom, the later versions using public-key cryptography with large key</a:t>
            </a:r>
          </a:p>
          <a:p>
            <a:r>
              <a:rPr lang="en-US" sz="1200" kern="1200" baseline="0" dirty="0">
                <a:solidFill>
                  <a:schemeClr val="tx1"/>
                </a:solidFill>
                <a:latin typeface="Arial" pitchFamily="-107" charset="0"/>
                <a:ea typeface="ＭＳ Ｐゴシック" pitchFamily="-107" charset="-128"/>
                <a:cs typeface="ＭＳ Ｐゴシック" pitchFamily="-107" charset="-128"/>
              </a:rPr>
              <a:t>sizes could not be broken this way.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Real-World Damage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 further variant of system corruption payloads aims to cause damage to physical</a:t>
            </a:r>
          </a:p>
          <a:p>
            <a:r>
              <a:rPr lang="en-US" sz="1200" kern="1200" baseline="0" dirty="0">
                <a:solidFill>
                  <a:schemeClr val="tx1"/>
                </a:solidFill>
                <a:latin typeface="Arial" pitchFamily="-107" charset="0"/>
                <a:ea typeface="ＭＳ Ｐゴシック" pitchFamily="-107" charset="-128"/>
                <a:cs typeface="ＭＳ Ｐゴシック" pitchFamily="-107" charset="-128"/>
              </a:rPr>
              <a:t>equipment. The infected system is clearly the device most easily targeted.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Chernobyl virus not only corrupts data, it attempts to rewrite the BIOS code used</a:t>
            </a:r>
          </a:p>
          <a:p>
            <a:r>
              <a:rPr lang="en-US" sz="1200" kern="1200" baseline="0" dirty="0">
                <a:solidFill>
                  <a:schemeClr val="tx1"/>
                </a:solidFill>
                <a:latin typeface="Arial" pitchFamily="-107" charset="0"/>
                <a:ea typeface="ＭＳ Ｐゴシック" pitchFamily="-107" charset="-128"/>
                <a:cs typeface="ＭＳ Ｐゴシック" pitchFamily="-107" charset="-128"/>
              </a:rPr>
              <a:t> to initially boot the computer. If it is successful, the boot process fails, and the system</a:t>
            </a:r>
          </a:p>
          <a:p>
            <a:r>
              <a:rPr lang="en-US" sz="1200" kern="1200" baseline="0" dirty="0">
                <a:solidFill>
                  <a:schemeClr val="tx1"/>
                </a:solidFill>
                <a:latin typeface="Arial" pitchFamily="-107" charset="0"/>
                <a:ea typeface="ＭＳ Ｐゴシック" pitchFamily="-107" charset="-128"/>
                <a:cs typeface="ＭＳ Ｐゴシック" pitchFamily="-107" charset="-128"/>
              </a:rPr>
              <a:t>is unusable until the BIOS chip is either reprogrammed or replaced.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Stuxnet worm targets some specific industrial control system software as</a:t>
            </a:r>
          </a:p>
          <a:p>
            <a:r>
              <a:rPr lang="en-US" sz="1200" kern="1200" baseline="0" dirty="0">
                <a:solidFill>
                  <a:schemeClr val="tx1"/>
                </a:solidFill>
                <a:latin typeface="Arial" pitchFamily="-107" charset="0"/>
                <a:ea typeface="ＭＳ Ｐゴシック" pitchFamily="-107" charset="-128"/>
                <a:cs typeface="ＭＳ Ｐゴシック" pitchFamily="-107" charset="-128"/>
              </a:rPr>
              <a:t>its key payload [CHEN11]. If control systems using certain Siemens industrial control</a:t>
            </a:r>
          </a:p>
          <a:p>
            <a:r>
              <a:rPr lang="en-US" sz="1200" kern="1200" baseline="0" dirty="0">
                <a:solidFill>
                  <a:schemeClr val="tx1"/>
                </a:solidFill>
                <a:latin typeface="Arial" pitchFamily="-107" charset="0"/>
                <a:ea typeface="ＭＳ Ｐゴシック" pitchFamily="-107" charset="-128"/>
                <a:cs typeface="ＭＳ Ｐゴシック" pitchFamily="-107" charset="-128"/>
              </a:rPr>
              <a:t>software with a specific configuration of devices are infected, then the worm</a:t>
            </a:r>
          </a:p>
          <a:p>
            <a:r>
              <a:rPr lang="en-US" sz="1200" kern="1200" baseline="0" dirty="0">
                <a:solidFill>
                  <a:schemeClr val="tx1"/>
                </a:solidFill>
                <a:latin typeface="Arial" pitchFamily="-107" charset="0"/>
                <a:ea typeface="ＭＳ Ｐゴシック" pitchFamily="-107" charset="-128"/>
                <a:cs typeface="ＭＳ Ｐゴシック" pitchFamily="-107" charset="-128"/>
              </a:rPr>
              <a:t>replaces the original control code with code that deliberately drives the controlled</a:t>
            </a:r>
          </a:p>
          <a:p>
            <a:r>
              <a:rPr lang="en-US" sz="1200" kern="1200" baseline="0" dirty="0">
                <a:solidFill>
                  <a:schemeClr val="tx1"/>
                </a:solidFill>
                <a:latin typeface="Arial" pitchFamily="-107" charset="0"/>
                <a:ea typeface="ＭＳ Ｐゴシック" pitchFamily="-107" charset="-128"/>
                <a:cs typeface="ＭＳ Ｐゴシック" pitchFamily="-107" charset="-128"/>
              </a:rPr>
              <a:t>equipment outside its normal operating range, resulting in the failure of the attached</a:t>
            </a:r>
          </a:p>
          <a:p>
            <a:r>
              <a:rPr lang="en-US" sz="1200" kern="1200" baseline="0" dirty="0">
                <a:solidFill>
                  <a:schemeClr val="tx1"/>
                </a:solidFill>
                <a:latin typeface="Arial" pitchFamily="-107" charset="0"/>
                <a:ea typeface="ＭＳ Ｐゴシック" pitchFamily="-107" charset="-128"/>
                <a:cs typeface="ＭＳ Ｐゴシック" pitchFamily="-107" charset="-128"/>
              </a:rPr>
              <a:t>equipment. The centrifuges used in the Iranian uranium enrichment program were</a:t>
            </a:r>
          </a:p>
          <a:p>
            <a:r>
              <a:rPr lang="en-US" sz="1200" kern="1200" baseline="0" dirty="0">
                <a:solidFill>
                  <a:schemeClr val="tx1"/>
                </a:solidFill>
                <a:latin typeface="Arial" pitchFamily="-107" charset="0"/>
                <a:ea typeface="ＭＳ Ｐゴシック" pitchFamily="-107" charset="-128"/>
                <a:cs typeface="ＭＳ Ｐゴシック" pitchFamily="-107" charset="-128"/>
              </a:rPr>
              <a:t>strongly suspected as the target, with reports of much higher than normal failure</a:t>
            </a:r>
          </a:p>
          <a:p>
            <a:r>
              <a:rPr lang="en-US" sz="1200" kern="1200" baseline="0" dirty="0">
                <a:solidFill>
                  <a:schemeClr val="tx1"/>
                </a:solidFill>
                <a:latin typeface="Arial" pitchFamily="-107" charset="0"/>
                <a:ea typeface="ＭＳ Ｐゴシック" pitchFamily="-107" charset="-128"/>
                <a:cs typeface="ＭＳ Ｐゴシック" pitchFamily="-107" charset="-128"/>
              </a:rPr>
              <a:t>rates observed in them over the period when this worm was active. As noted in our</a:t>
            </a:r>
          </a:p>
          <a:p>
            <a:r>
              <a:rPr lang="en-US" sz="1200" kern="1200" baseline="0" dirty="0">
                <a:solidFill>
                  <a:schemeClr val="tx1"/>
                </a:solidFill>
                <a:latin typeface="Arial" pitchFamily="-107" charset="0"/>
                <a:ea typeface="ＭＳ Ｐゴシック" pitchFamily="-107" charset="-128"/>
                <a:cs typeface="ＭＳ Ｐゴシック" pitchFamily="-107" charset="-128"/>
              </a:rPr>
              <a:t>earlier discussion, this has raised concerns over the use of sophisticated targeted</a:t>
            </a:r>
          </a:p>
          <a:p>
            <a:r>
              <a:rPr lang="en-US" sz="1200" kern="1200" baseline="0" dirty="0">
                <a:solidFill>
                  <a:schemeClr val="tx1"/>
                </a:solidFill>
                <a:latin typeface="Arial" pitchFamily="-107" charset="0"/>
                <a:ea typeface="ＭＳ Ｐゴシック" pitchFamily="-107" charset="-128"/>
                <a:cs typeface="ＭＳ Ｐゴシック" pitchFamily="-107" charset="-128"/>
              </a:rPr>
              <a:t>malware for industrial sabotage.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Logic Bomb</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 key component of data-corrupting malware is the logic bomb. The logic bomb is</a:t>
            </a:r>
          </a:p>
          <a:p>
            <a:r>
              <a:rPr lang="en-US" sz="1200" kern="1200" baseline="0" dirty="0">
                <a:solidFill>
                  <a:schemeClr val="tx1"/>
                </a:solidFill>
                <a:latin typeface="Arial" pitchFamily="-107" charset="0"/>
                <a:ea typeface="ＭＳ Ｐゴシック" pitchFamily="-107" charset="-128"/>
                <a:cs typeface="ＭＳ Ｐゴシック" pitchFamily="-107" charset="-128"/>
              </a:rPr>
              <a:t>code embedded in the malware that is set to “explode” when certain conditions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met. Examples of conditions that can be used as triggers for a logic bomb are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presence or absence of certain files or devices on the system, a particular day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week or date, a particular version or configuration of some software, or a particular</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 running the application. Once triggered, a bomb may alter or delete data or</a:t>
            </a:r>
          </a:p>
          <a:p>
            <a:r>
              <a:rPr lang="en-US" sz="1200" kern="1200" baseline="0" dirty="0">
                <a:solidFill>
                  <a:schemeClr val="tx1"/>
                </a:solidFill>
                <a:latin typeface="Arial" pitchFamily="-107" charset="0"/>
                <a:ea typeface="ＭＳ Ｐゴシック" pitchFamily="-107" charset="-128"/>
                <a:cs typeface="ＭＳ Ｐゴシック" pitchFamily="-107" charset="-128"/>
              </a:rPr>
              <a:t>entire files, cause a machine halt, or do some other damage. All of the examples we</a:t>
            </a:r>
          </a:p>
          <a:p>
            <a:r>
              <a:rPr lang="en-US" sz="1200" kern="1200" baseline="0" dirty="0">
                <a:solidFill>
                  <a:schemeClr val="tx1"/>
                </a:solidFill>
                <a:latin typeface="Arial" pitchFamily="-107" charset="0"/>
                <a:ea typeface="ＭＳ Ｐゴシック" pitchFamily="-107" charset="-128"/>
                <a:cs typeface="ＭＳ Ｐゴシック" pitchFamily="-107" charset="-128"/>
              </a:rPr>
              <a:t>describe in this section include such code.</a:t>
            </a:r>
            <a:endParaRPr lang="en-US" dirty="0"/>
          </a:p>
        </p:txBody>
      </p:sp>
      <p:sp>
        <p:nvSpPr>
          <p:cNvPr id="4" name="Slide Number Placeholder 3"/>
          <p:cNvSpPr>
            <a:spLocks noGrp="1"/>
          </p:cNvSpPr>
          <p:nvPr>
            <p:ph type="sldNum" sz="quarter" idx="10"/>
          </p:nvPr>
        </p:nvSpPr>
        <p:spPr/>
        <p:txBody>
          <a:bodyPr/>
          <a:lstStyle/>
          <a:p>
            <a:pPr>
              <a:defRPr/>
            </a:pPr>
            <a:fld id="{5808CE95-6C75-CD4A-9F20-890F2F3F24EC}" type="slidenum">
              <a:rPr lang="en-AU" smtClean="0"/>
              <a:pPr>
                <a:defRPr/>
              </a:pPr>
              <a:t>144</a:t>
            </a:fld>
            <a:endParaRPr lang="en-AU" dirty="0"/>
          </a:p>
        </p:txBody>
      </p:sp>
    </p:spTree>
    <p:extLst>
      <p:ext uri="{BB962C8B-B14F-4D97-AF65-F5344CB8AC3E}">
        <p14:creationId xmlns:p14="http://schemas.microsoft.com/office/powerpoint/2010/main" val="32513315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next category of payload we discuss is where the malware subverts the computational</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network resources of the infected system for use by the attacker. Such a</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is known as a bot (robot), zombie, or drone, and secretly takes over another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Internet-attached computer and then uses that computer to launch or manage attacks</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are difficult to trace to the bot’s creator. The bot is typically planted on hundreds or</a:t>
            </a:r>
          </a:p>
          <a:p>
            <a:r>
              <a:rPr lang="en-US" sz="1200" kern="1200" baseline="0" dirty="0">
                <a:solidFill>
                  <a:schemeClr val="tx1"/>
                </a:solidFill>
                <a:latin typeface="Arial" pitchFamily="-107" charset="0"/>
                <a:ea typeface="ＭＳ Ｐゴシック" pitchFamily="-107" charset="-128"/>
                <a:cs typeface="ＭＳ Ｐゴシック" pitchFamily="-107" charset="-128"/>
              </a:rPr>
              <a:t>thousands of computers belonging to unsuspecting third parties. The collection of bots</a:t>
            </a:r>
          </a:p>
          <a:p>
            <a:r>
              <a:rPr lang="en-US" sz="1200" kern="1200" baseline="0" dirty="0">
                <a:solidFill>
                  <a:schemeClr val="tx1"/>
                </a:solidFill>
                <a:latin typeface="Arial" pitchFamily="-107" charset="0"/>
                <a:ea typeface="ＭＳ Ｐゴシック" pitchFamily="-107" charset="-128"/>
                <a:cs typeface="ＭＳ Ｐゴシック" pitchFamily="-107" charset="-128"/>
              </a:rPr>
              <a:t>often is capable of acting in a coordinated manner; such a collection is referred to as a</a:t>
            </a:r>
          </a:p>
          <a:p>
            <a:r>
              <a:rPr lang="en-US" sz="1200" kern="1200" baseline="0" dirty="0">
                <a:solidFill>
                  <a:schemeClr val="tx1"/>
                </a:solidFill>
                <a:latin typeface="Arial" pitchFamily="-107" charset="0"/>
                <a:ea typeface="ＭＳ Ｐゴシック" pitchFamily="-107" charset="-128"/>
                <a:cs typeface="ＭＳ Ｐゴシック" pitchFamily="-107" charset="-128"/>
              </a:rPr>
              <a:t>botnet . This type of payload attacks the integrity and availability of the infected system.</a:t>
            </a:r>
            <a:endParaRPr lang="en-US" dirty="0"/>
          </a:p>
        </p:txBody>
      </p:sp>
      <p:sp>
        <p:nvSpPr>
          <p:cNvPr id="4" name="Slide Number Placeholder 3"/>
          <p:cNvSpPr>
            <a:spLocks noGrp="1"/>
          </p:cNvSpPr>
          <p:nvPr>
            <p:ph type="sldNum" sz="quarter" idx="10"/>
          </p:nvPr>
        </p:nvSpPr>
        <p:spPr/>
        <p:txBody>
          <a:bodyPr/>
          <a:lstStyle/>
          <a:p>
            <a:pPr>
              <a:defRPr/>
            </a:pPr>
            <a:fld id="{5808CE95-6C75-CD4A-9F20-890F2F3F24EC}" type="slidenum">
              <a:rPr lang="en-AU" smtClean="0"/>
              <a:pPr>
                <a:defRPr/>
              </a:pPr>
              <a:t>145</a:t>
            </a:fld>
            <a:endParaRPr lang="en-AU" dirty="0"/>
          </a:p>
        </p:txBody>
      </p:sp>
    </p:spTree>
    <p:extLst>
      <p:ext uri="{BB962C8B-B14F-4D97-AF65-F5344CB8AC3E}">
        <p14:creationId xmlns:p14="http://schemas.microsoft.com/office/powerpoint/2010/main" val="348024816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b="0" kern="1200" baseline="0" dirty="0">
                <a:solidFill>
                  <a:schemeClr val="tx1"/>
                </a:solidFill>
                <a:latin typeface="Arial" pitchFamily="-107" charset="0"/>
                <a:ea typeface="ＭＳ Ｐゴシック" pitchFamily="-107" charset="-128"/>
                <a:cs typeface="ＭＳ Ｐゴシック" pitchFamily="-107" charset="-128"/>
              </a:rPr>
              <a:t>[HONE05] lists the following uses of bots:</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 Distributed denial-of-service (DDoS) attacks: A DDoS attack is an attack on</a:t>
            </a:r>
          </a:p>
          <a:p>
            <a:r>
              <a:rPr lang="en-US" sz="1200" b="0" kern="1200" baseline="0" dirty="0">
                <a:solidFill>
                  <a:schemeClr val="tx1"/>
                </a:solidFill>
                <a:latin typeface="Arial" pitchFamily="-107" charset="0"/>
                <a:ea typeface="ＭＳ Ｐゴシック" pitchFamily="-107" charset="-128"/>
                <a:cs typeface="ＭＳ Ｐゴシック" pitchFamily="-107" charset="-128"/>
              </a:rPr>
              <a:t>a computer system or network that causes a loss of service to users. We examine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DDoS attacks in Section 10.10.</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 Spamming: With the help of a botnet and thousands of bots, an attacker is able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to send massive amounts of bulk e-mail (spam).</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 Sniffing traffic: Bots can also use a packet sniffer to watch for interesting cleartext</a:t>
            </a:r>
          </a:p>
          <a:p>
            <a:r>
              <a:rPr lang="en-US" sz="1200" b="0" kern="1200" baseline="0" dirty="0">
                <a:solidFill>
                  <a:schemeClr val="tx1"/>
                </a:solidFill>
                <a:latin typeface="Arial" pitchFamily="-107" charset="0"/>
                <a:ea typeface="ＭＳ Ｐゴシック" pitchFamily="-107" charset="-128"/>
                <a:cs typeface="ＭＳ Ｐゴシック" pitchFamily="-107" charset="-128"/>
              </a:rPr>
              <a:t>data passing by a compromised machine. The sniffers are mostly used to</a:t>
            </a:r>
          </a:p>
          <a:p>
            <a:r>
              <a:rPr lang="en-US" sz="1200" b="0" kern="1200" baseline="0" dirty="0">
                <a:solidFill>
                  <a:schemeClr val="tx1"/>
                </a:solidFill>
                <a:latin typeface="Arial" pitchFamily="-107" charset="0"/>
                <a:ea typeface="ＭＳ Ｐゴシック" pitchFamily="-107" charset="-128"/>
                <a:cs typeface="ＭＳ Ｐゴシック" pitchFamily="-107" charset="-128"/>
              </a:rPr>
              <a:t>retrieve sensitive information like usernames and passwords.</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Keylogging: If the compromised machine uses encrypted communication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channels (e.g., HTTPS or POP3S), then just sniffing the network packets 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victim’s computer is useless because the appropriate key to decrypt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packets is missing. But by using a keylogger, which captures keystrokes on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infected machine, an attacker can retrieve sensitive information.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Spreading new malware: Botnets are used to spread new bots. This is very</a:t>
            </a:r>
          </a:p>
          <a:p>
            <a:r>
              <a:rPr lang="en-US" sz="1200" kern="1200" baseline="0" dirty="0">
                <a:solidFill>
                  <a:schemeClr val="tx1"/>
                </a:solidFill>
                <a:latin typeface="Arial" pitchFamily="-107" charset="0"/>
                <a:ea typeface="ＭＳ Ｐゴシック" pitchFamily="-107" charset="-128"/>
                <a:cs typeface="ＭＳ Ｐゴシック" pitchFamily="-107" charset="-128"/>
              </a:rPr>
              <a:t>easy since all bots implement mechanisms to download and execute a file via</a:t>
            </a:r>
          </a:p>
          <a:p>
            <a:r>
              <a:rPr lang="en-US" sz="1200" kern="1200" baseline="0" dirty="0">
                <a:solidFill>
                  <a:schemeClr val="tx1"/>
                </a:solidFill>
                <a:latin typeface="Arial" pitchFamily="-107" charset="0"/>
                <a:ea typeface="ＭＳ Ｐゴシック" pitchFamily="-107" charset="-128"/>
                <a:cs typeface="ＭＳ Ｐゴシック" pitchFamily="-107" charset="-128"/>
              </a:rPr>
              <a:t>HTTP or FTP. A botnet with 10,000 hosts that acts as the start base for a</a:t>
            </a:r>
          </a:p>
          <a:p>
            <a:r>
              <a:rPr lang="en-US" sz="1200" kern="1200" baseline="0" dirty="0">
                <a:solidFill>
                  <a:schemeClr val="tx1"/>
                </a:solidFill>
                <a:latin typeface="Arial" pitchFamily="-107" charset="0"/>
                <a:ea typeface="ＭＳ Ｐゴシック" pitchFamily="-107" charset="-128"/>
                <a:cs typeface="ＭＳ Ｐゴシック" pitchFamily="-107" charset="-128"/>
              </a:rPr>
              <a:t>worm or mail virus allows very fast spreading and thus causes more harm.</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Installing advertisement add-ons and browser helper objects (BHOs): Botnets</a:t>
            </a:r>
          </a:p>
          <a:p>
            <a:r>
              <a:rPr lang="en-US" sz="1200" kern="1200" baseline="0" dirty="0">
                <a:solidFill>
                  <a:schemeClr val="tx1"/>
                </a:solidFill>
                <a:latin typeface="Arial" pitchFamily="-107" charset="0"/>
                <a:ea typeface="ＭＳ Ｐゴシック" pitchFamily="-107" charset="-128"/>
                <a:cs typeface="ＭＳ Ｐゴシック" pitchFamily="-107" charset="-128"/>
              </a:rPr>
              <a:t>can also be used to gain financial advantages. This works by setting up a fake</a:t>
            </a:r>
          </a:p>
          <a:p>
            <a:r>
              <a:rPr lang="en-US" sz="1200" kern="1200" baseline="0" dirty="0">
                <a:solidFill>
                  <a:schemeClr val="tx1"/>
                </a:solidFill>
                <a:latin typeface="Arial" pitchFamily="-107" charset="0"/>
                <a:ea typeface="ＭＳ Ｐゴシック" pitchFamily="-107" charset="-128"/>
                <a:cs typeface="ＭＳ Ｐゴシック" pitchFamily="-107" charset="-128"/>
              </a:rPr>
              <a:t>Web site with some advertisements: The operator of this Web site negotiates a</a:t>
            </a:r>
          </a:p>
          <a:p>
            <a:r>
              <a:rPr lang="en-US" sz="1200" kern="1200" baseline="0" dirty="0">
                <a:solidFill>
                  <a:schemeClr val="tx1"/>
                </a:solidFill>
                <a:latin typeface="Arial" pitchFamily="-107" charset="0"/>
                <a:ea typeface="ＭＳ Ｐゴシック" pitchFamily="-107" charset="-128"/>
                <a:cs typeface="ＭＳ Ｐゴシック" pitchFamily="-107" charset="-128"/>
              </a:rPr>
              <a:t>deal with some hosting companies that pay for clicks on ads. With the help of</a:t>
            </a:r>
          </a:p>
          <a:p>
            <a:r>
              <a:rPr lang="en-US" sz="1200" kern="1200" baseline="0" dirty="0">
                <a:solidFill>
                  <a:schemeClr val="tx1"/>
                </a:solidFill>
                <a:latin typeface="Arial" pitchFamily="-107" charset="0"/>
                <a:ea typeface="ＭＳ Ｐゴシック" pitchFamily="-107" charset="-128"/>
                <a:cs typeface="ＭＳ Ｐゴシック" pitchFamily="-107" charset="-128"/>
              </a:rPr>
              <a:t>a botnet, these clicks can be “automated” so that instantly a few thousand bots</a:t>
            </a:r>
          </a:p>
          <a:p>
            <a:r>
              <a:rPr lang="en-US" sz="1200" kern="1200" baseline="0" dirty="0">
                <a:solidFill>
                  <a:schemeClr val="tx1"/>
                </a:solidFill>
                <a:latin typeface="Arial" pitchFamily="-107" charset="0"/>
                <a:ea typeface="ＭＳ Ｐゴシック" pitchFamily="-107" charset="-128"/>
                <a:cs typeface="ＭＳ Ｐゴシック" pitchFamily="-107" charset="-128"/>
              </a:rPr>
              <a:t>click on the pop-ups. This process can be further enhanced if the bot hijacks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start-page of a compromised machine so that the “clicks” are executed</a:t>
            </a:r>
          </a:p>
          <a:p>
            <a:r>
              <a:rPr lang="en-US" sz="1200" kern="1200" baseline="0" dirty="0">
                <a:solidFill>
                  <a:schemeClr val="tx1"/>
                </a:solidFill>
                <a:latin typeface="Arial" pitchFamily="-107" charset="0"/>
                <a:ea typeface="ＭＳ Ｐゴシック" pitchFamily="-107" charset="-128"/>
                <a:cs typeface="ＭＳ Ｐゴシック" pitchFamily="-107" charset="-128"/>
              </a:rPr>
              <a:t>each time the victim uses the browser.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Attacking IRC chat networks: Botnets are also used for attacks against</a:t>
            </a:r>
          </a:p>
          <a:p>
            <a:r>
              <a:rPr lang="en-US" sz="1200" kern="1200" baseline="0" dirty="0">
                <a:solidFill>
                  <a:schemeClr val="tx1"/>
                </a:solidFill>
                <a:latin typeface="Arial" pitchFamily="-107" charset="0"/>
                <a:ea typeface="ＭＳ Ｐゴシック" pitchFamily="-107" charset="-128"/>
                <a:cs typeface="ＭＳ Ｐゴシック" pitchFamily="-107" charset="-128"/>
              </a:rPr>
              <a:t>Internet Relay Chat (IRC) networks. Popular among attackers is the so-called</a:t>
            </a:r>
          </a:p>
          <a:p>
            <a:r>
              <a:rPr lang="en-US" sz="1200" kern="1200" baseline="0" dirty="0">
                <a:solidFill>
                  <a:schemeClr val="tx1"/>
                </a:solidFill>
                <a:latin typeface="Arial" pitchFamily="-107" charset="0"/>
                <a:ea typeface="ＭＳ Ｐゴシック" pitchFamily="-107" charset="-128"/>
                <a:cs typeface="ＭＳ Ｐゴシック" pitchFamily="-107" charset="-128"/>
              </a:rPr>
              <a:t>clone attack: In this kind of attack, the controller orders each bot to connect</a:t>
            </a:r>
          </a:p>
          <a:p>
            <a:r>
              <a:rPr lang="en-US" sz="1200" kern="1200" baseline="0" dirty="0">
                <a:solidFill>
                  <a:schemeClr val="tx1"/>
                </a:solidFill>
                <a:latin typeface="Arial" pitchFamily="-107" charset="0"/>
                <a:ea typeface="ＭＳ Ｐゴシック" pitchFamily="-107" charset="-128"/>
                <a:cs typeface="ＭＳ Ｐゴシック" pitchFamily="-107" charset="-128"/>
              </a:rPr>
              <a:t>a large number of clones to the victim IRC network. The victim is flooded by</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 requests from thousands of bots or thousands of channel-joins by these</a:t>
            </a:r>
          </a:p>
          <a:p>
            <a:r>
              <a:rPr lang="en-US" sz="1200" kern="1200" baseline="0" dirty="0">
                <a:solidFill>
                  <a:schemeClr val="tx1"/>
                </a:solidFill>
                <a:latin typeface="Arial" pitchFamily="-107" charset="0"/>
                <a:ea typeface="ＭＳ Ｐゴシック" pitchFamily="-107" charset="-128"/>
                <a:cs typeface="ＭＳ Ｐゴシック" pitchFamily="-107" charset="-128"/>
              </a:rPr>
              <a:t>cloned bots. In this way, the victim IRC network is brought down, similar to a</a:t>
            </a:r>
          </a:p>
          <a:p>
            <a:r>
              <a:rPr lang="en-US" sz="1200" kern="1200" baseline="0" dirty="0">
                <a:solidFill>
                  <a:schemeClr val="tx1"/>
                </a:solidFill>
                <a:latin typeface="Arial" pitchFamily="-107" charset="0"/>
                <a:ea typeface="ＭＳ Ｐゴシック" pitchFamily="-107" charset="-128"/>
                <a:cs typeface="ＭＳ Ｐゴシック" pitchFamily="-107" charset="-128"/>
              </a:rPr>
              <a:t>DDoS attack.</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Manipulating online polls/games: Online polls/games are getting more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more attention and it is rather easy to manipulate them with botnets. Since</a:t>
            </a:r>
          </a:p>
          <a:p>
            <a:r>
              <a:rPr lang="en-US" sz="1200" kern="1200" baseline="0" dirty="0">
                <a:solidFill>
                  <a:schemeClr val="tx1"/>
                </a:solidFill>
                <a:latin typeface="Arial" pitchFamily="-107" charset="0"/>
                <a:ea typeface="ＭＳ Ｐゴシック" pitchFamily="-107" charset="-128"/>
                <a:cs typeface="ＭＳ Ｐゴシック" pitchFamily="-107" charset="-128"/>
              </a:rPr>
              <a:t>every bot has a distinct IP address, every vote will have the same credibility as</a:t>
            </a:r>
          </a:p>
          <a:p>
            <a:r>
              <a:rPr lang="en-US" sz="1200" kern="1200" baseline="0" dirty="0">
                <a:solidFill>
                  <a:schemeClr val="tx1"/>
                </a:solidFill>
                <a:latin typeface="Arial" pitchFamily="-107" charset="0"/>
                <a:ea typeface="ＭＳ Ｐゴシック" pitchFamily="-107" charset="-128"/>
                <a:cs typeface="ＭＳ Ｐゴシック" pitchFamily="-107" charset="-128"/>
              </a:rPr>
              <a:t>a vote cast by a real person. Online games can be manipulated in a similar way.</a:t>
            </a:r>
            <a:endParaRPr lang="en-US" b="0" dirty="0"/>
          </a:p>
        </p:txBody>
      </p:sp>
      <p:sp>
        <p:nvSpPr>
          <p:cNvPr id="4" name="Slide Number Placeholder 3"/>
          <p:cNvSpPr>
            <a:spLocks noGrp="1"/>
          </p:cNvSpPr>
          <p:nvPr>
            <p:ph type="sldNum" sz="quarter" idx="10"/>
          </p:nvPr>
        </p:nvSpPr>
        <p:spPr/>
        <p:txBody>
          <a:bodyPr/>
          <a:lstStyle/>
          <a:p>
            <a:pPr>
              <a:defRPr/>
            </a:pPr>
            <a:fld id="{5808CE95-6C75-CD4A-9F20-890F2F3F24EC}" type="slidenum">
              <a:rPr lang="en-AU" smtClean="0"/>
              <a:pPr>
                <a:defRPr/>
              </a:pPr>
              <a:t>146</a:t>
            </a:fld>
            <a:endParaRPr lang="en-AU" dirty="0"/>
          </a:p>
        </p:txBody>
      </p:sp>
    </p:spTree>
    <p:extLst>
      <p:ext uri="{BB962C8B-B14F-4D97-AF65-F5344CB8AC3E}">
        <p14:creationId xmlns:p14="http://schemas.microsoft.com/office/powerpoint/2010/main" val="350954108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remote control facility is what distinguishes a bot from a worm. A worm propagates</a:t>
            </a:r>
          </a:p>
          <a:p>
            <a:r>
              <a:rPr lang="en-US" sz="1200" kern="1200" baseline="0" dirty="0">
                <a:solidFill>
                  <a:schemeClr val="tx1"/>
                </a:solidFill>
                <a:latin typeface="Arial" pitchFamily="-107" charset="0"/>
                <a:ea typeface="ＭＳ Ｐゴシック" pitchFamily="-107" charset="-128"/>
                <a:cs typeface="ＭＳ Ｐゴシック" pitchFamily="-107" charset="-128"/>
              </a:rPr>
              <a:t>itself and activates itself, whereas a bot is controlled from some central facility,</a:t>
            </a:r>
          </a:p>
          <a:p>
            <a:r>
              <a:rPr lang="en-US" sz="1200" kern="1200" baseline="0" dirty="0">
                <a:solidFill>
                  <a:schemeClr val="tx1"/>
                </a:solidFill>
                <a:latin typeface="Arial" pitchFamily="-107" charset="0"/>
                <a:ea typeface="ＭＳ Ｐゴシック" pitchFamily="-107" charset="-128"/>
                <a:cs typeface="ＭＳ Ｐゴシック" pitchFamily="-107" charset="-128"/>
              </a:rPr>
              <a:t>at least initially.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typical means of implementing the remote control facility is on an IRC</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 All bots join a specific channel on this server and treat incoming messages</a:t>
            </a:r>
          </a:p>
          <a:p>
            <a:r>
              <a:rPr lang="en-US" sz="1200" kern="1200" baseline="0" dirty="0">
                <a:solidFill>
                  <a:schemeClr val="tx1"/>
                </a:solidFill>
                <a:latin typeface="Arial" pitchFamily="-107" charset="0"/>
                <a:ea typeface="ＭＳ Ｐゴシック" pitchFamily="-107" charset="-128"/>
                <a:cs typeface="ＭＳ Ｐゴシック" pitchFamily="-107" charset="-128"/>
              </a:rPr>
              <a:t>as commands. More recent botnets tend to avoid IRC mechanisms and use covert</a:t>
            </a:r>
          </a:p>
          <a:p>
            <a:r>
              <a:rPr lang="en-US" sz="1200" kern="1200" baseline="0" dirty="0">
                <a:solidFill>
                  <a:schemeClr val="tx1"/>
                </a:solidFill>
                <a:latin typeface="Arial" pitchFamily="-107" charset="0"/>
                <a:ea typeface="ＭＳ Ｐゴシック" pitchFamily="-107" charset="-128"/>
                <a:cs typeface="ＭＳ Ｐゴシック" pitchFamily="-107" charset="-128"/>
              </a:rPr>
              <a:t>communication channels via protocols such as HTTP. Distributed control mechanisms,</a:t>
            </a:r>
          </a:p>
          <a:p>
            <a:r>
              <a:rPr lang="en-US" sz="1200" kern="1200" baseline="0" dirty="0">
                <a:solidFill>
                  <a:schemeClr val="tx1"/>
                </a:solidFill>
                <a:latin typeface="Arial" pitchFamily="-107" charset="0"/>
                <a:ea typeface="ＭＳ Ｐゴシック" pitchFamily="-107" charset="-128"/>
                <a:cs typeface="ＭＳ Ｐゴシック" pitchFamily="-107" charset="-128"/>
              </a:rPr>
              <a:t>using peer-to-peer protocols, are also used, to avoid a single point of failure.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Once a communications path is established between a control module and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bots, the control module can activate the bots. In its simplest form, the control module</a:t>
            </a:r>
          </a:p>
          <a:p>
            <a:r>
              <a:rPr lang="en-US" sz="1200" kern="1200" baseline="0" dirty="0">
                <a:solidFill>
                  <a:schemeClr val="tx1"/>
                </a:solidFill>
                <a:latin typeface="Arial" pitchFamily="-107" charset="0"/>
                <a:ea typeface="ＭＳ Ｐゴシック" pitchFamily="-107" charset="-128"/>
                <a:cs typeface="ＭＳ Ｐゴシック" pitchFamily="-107" charset="-128"/>
              </a:rPr>
              <a:t>simply issues command to the bot that causes the bot to execute routines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are already implemented in the bot. For greater flexibility, the control module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issue update commands that instruct the bots to download a file from some Internet</a:t>
            </a:r>
          </a:p>
          <a:p>
            <a:r>
              <a:rPr lang="en-US" sz="1200" kern="1200" baseline="0" dirty="0">
                <a:solidFill>
                  <a:schemeClr val="tx1"/>
                </a:solidFill>
                <a:latin typeface="Arial" pitchFamily="-107" charset="0"/>
                <a:ea typeface="ＭＳ Ｐゴシック" pitchFamily="-107" charset="-128"/>
                <a:cs typeface="ＭＳ Ｐゴシック" pitchFamily="-107" charset="-128"/>
              </a:rPr>
              <a:t>location and execute it. The bot in this latter case becomes a more general-purpose</a:t>
            </a:r>
          </a:p>
          <a:p>
            <a:r>
              <a:rPr lang="en-US" sz="1200" kern="1200" baseline="0" dirty="0">
                <a:solidFill>
                  <a:schemeClr val="tx1"/>
                </a:solidFill>
                <a:latin typeface="Arial" pitchFamily="-107" charset="0"/>
                <a:ea typeface="ＭＳ Ｐゴシック" pitchFamily="-107" charset="-128"/>
                <a:cs typeface="ＭＳ Ｐゴシック" pitchFamily="-107" charset="-128"/>
              </a:rPr>
              <a:t>tool that can be used for multiple attacks.</a:t>
            </a:r>
            <a:endParaRPr lang="en-US" dirty="0"/>
          </a:p>
        </p:txBody>
      </p:sp>
      <p:sp>
        <p:nvSpPr>
          <p:cNvPr id="4" name="Slide Number Placeholder 3"/>
          <p:cNvSpPr>
            <a:spLocks noGrp="1"/>
          </p:cNvSpPr>
          <p:nvPr>
            <p:ph type="sldNum" sz="quarter" idx="10"/>
          </p:nvPr>
        </p:nvSpPr>
        <p:spPr/>
        <p:txBody>
          <a:bodyPr/>
          <a:lstStyle/>
          <a:p>
            <a:pPr>
              <a:defRPr/>
            </a:pPr>
            <a:fld id="{5808CE95-6C75-CD4A-9F20-890F2F3F24EC}" type="slidenum">
              <a:rPr lang="en-AU" smtClean="0"/>
              <a:pPr>
                <a:defRPr/>
              </a:pPr>
              <a:t>147</a:t>
            </a:fld>
            <a:endParaRPr lang="en-AU" dirty="0"/>
          </a:p>
        </p:txBody>
      </p:sp>
    </p:spTree>
    <p:extLst>
      <p:ext uri="{BB962C8B-B14F-4D97-AF65-F5344CB8AC3E}">
        <p14:creationId xmlns:p14="http://schemas.microsoft.com/office/powerpoint/2010/main" val="274469206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Typically, users send their login and password credentials to banking, gaming,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related sites over encrypted communication channels (e.g., HTTPS or POP3S),</a:t>
            </a:r>
          </a:p>
          <a:p>
            <a:r>
              <a:rPr lang="en-US" sz="1200" kern="1200" baseline="0" dirty="0">
                <a:solidFill>
                  <a:schemeClr val="tx1"/>
                </a:solidFill>
                <a:latin typeface="Arial" pitchFamily="-107" charset="0"/>
                <a:ea typeface="ＭＳ Ｐゴシック" pitchFamily="-107" charset="-128"/>
                <a:cs typeface="ＭＳ Ｐゴシック" pitchFamily="-107" charset="-128"/>
              </a:rPr>
              <a:t>which protect them from capture by monitoring network packets. To bypass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an attacker can install a keylogger , which captures keystrokes on the infected machine</a:t>
            </a:r>
          </a:p>
          <a:p>
            <a:r>
              <a:rPr lang="en-US" sz="1200" kern="1200" baseline="0" dirty="0">
                <a:solidFill>
                  <a:schemeClr val="tx1"/>
                </a:solidFill>
                <a:latin typeface="Arial" pitchFamily="-107" charset="0"/>
                <a:ea typeface="ＭＳ Ｐゴシック" pitchFamily="-107" charset="-128"/>
                <a:cs typeface="ＭＳ Ｐゴシック" pitchFamily="-107" charset="-128"/>
              </a:rPr>
              <a:t>to allow an attacker to monitor this sensitive information. Since this would</a:t>
            </a:r>
          </a:p>
          <a:p>
            <a:r>
              <a:rPr lang="en-US" sz="1200" kern="1200" baseline="0" dirty="0">
                <a:solidFill>
                  <a:schemeClr val="tx1"/>
                </a:solidFill>
                <a:latin typeface="Arial" pitchFamily="-107" charset="0"/>
                <a:ea typeface="ＭＳ Ｐゴシック" pitchFamily="-107" charset="-128"/>
                <a:cs typeface="ＭＳ Ｐゴシック" pitchFamily="-107" charset="-128"/>
              </a:rPr>
              <a:t>result in the attacker receiving a copy of all text entered on the compromised</a:t>
            </a:r>
          </a:p>
          <a:p>
            <a:r>
              <a:rPr lang="en-US" sz="1200" kern="1200" baseline="0" dirty="0">
                <a:solidFill>
                  <a:schemeClr val="tx1"/>
                </a:solidFill>
                <a:latin typeface="Arial" pitchFamily="-107" charset="0"/>
                <a:ea typeface="ＭＳ Ｐゴシック" pitchFamily="-107" charset="-128"/>
                <a:cs typeface="ＭＳ Ｐゴシック" pitchFamily="-107" charset="-128"/>
              </a:rPr>
              <a:t>machine, keyloggers typically implement some form of filtering mechanism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only returns information close to desired keywords (e.g., “login” or “password” or</a:t>
            </a:r>
          </a:p>
          <a:p>
            <a:r>
              <a:rPr lang="en-US" sz="1200" kern="1200" baseline="0" dirty="0">
                <a:solidFill>
                  <a:schemeClr val="tx1"/>
                </a:solidFill>
                <a:latin typeface="Arial" pitchFamily="-107" charset="0"/>
                <a:ea typeface="ＭＳ Ｐゴシック" pitchFamily="-107" charset="-128"/>
                <a:cs typeface="ＭＳ Ｐゴシック" pitchFamily="-107" charset="-128"/>
              </a:rPr>
              <a:t>“paypal.com”).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In response to the use of keyloggers, some banking and other sites switched</a:t>
            </a:r>
          </a:p>
          <a:p>
            <a:r>
              <a:rPr lang="en-US" sz="1200" kern="1200" baseline="0" dirty="0">
                <a:solidFill>
                  <a:schemeClr val="tx1"/>
                </a:solidFill>
                <a:latin typeface="Arial" pitchFamily="-107" charset="0"/>
                <a:ea typeface="ＭＳ Ｐゴシック" pitchFamily="-107" charset="-128"/>
                <a:cs typeface="ＭＳ Ｐゴシック" pitchFamily="-107" charset="-128"/>
              </a:rPr>
              <a:t>to using a graphical applet to enter critical information, such as passwords. Since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these do not use text entered via the keyboard, traditional keyloggers do not capture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information. In response, attackers developed more general spyware  payloads,</a:t>
            </a:r>
          </a:p>
          <a:p>
            <a:r>
              <a:rPr lang="en-US" sz="1200" kern="1200" baseline="0" dirty="0">
                <a:solidFill>
                  <a:schemeClr val="tx1"/>
                </a:solidFill>
                <a:latin typeface="Arial" pitchFamily="-107" charset="0"/>
                <a:ea typeface="ＭＳ Ｐゴシック" pitchFamily="-107" charset="-128"/>
                <a:cs typeface="ＭＳ Ｐゴシック" pitchFamily="-107" charset="-128"/>
              </a:rPr>
              <a:t>which subvert the compromised machine to allow monitoring of a wide range</a:t>
            </a:r>
          </a:p>
          <a:p>
            <a:r>
              <a:rPr lang="en-US" sz="1200" kern="1200" baseline="0" dirty="0">
                <a:solidFill>
                  <a:schemeClr val="tx1"/>
                </a:solidFill>
                <a:latin typeface="Arial" pitchFamily="-107" charset="0"/>
                <a:ea typeface="ＭＳ Ｐゴシック" pitchFamily="-107" charset="-128"/>
                <a:cs typeface="ＭＳ Ｐゴシック" pitchFamily="-107" charset="-128"/>
              </a:rPr>
              <a:t>of activity on the system. This may include monitoring the history and content of</a:t>
            </a:r>
          </a:p>
          <a:p>
            <a:r>
              <a:rPr lang="en-US" sz="1200" kern="1200" baseline="0" dirty="0">
                <a:solidFill>
                  <a:schemeClr val="tx1"/>
                </a:solidFill>
                <a:latin typeface="Arial" pitchFamily="-107" charset="0"/>
                <a:ea typeface="ＭＳ Ｐゴシック" pitchFamily="-107" charset="-128"/>
                <a:cs typeface="ＭＳ Ｐゴシック" pitchFamily="-107" charset="-128"/>
              </a:rPr>
              <a:t>browsing activity, redirecting certain Web page requests to fake sites controlled by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attacker, dynamically modifying data exchanged between the browser and certain</a:t>
            </a:r>
          </a:p>
          <a:p>
            <a:r>
              <a:rPr lang="en-US" sz="1200" kern="1200" baseline="0" dirty="0">
                <a:solidFill>
                  <a:schemeClr val="tx1"/>
                </a:solidFill>
                <a:latin typeface="Arial" pitchFamily="-107" charset="0"/>
                <a:ea typeface="ＭＳ Ｐゴシック" pitchFamily="-107" charset="-128"/>
                <a:cs typeface="ＭＳ Ｐゴシック" pitchFamily="-107" charset="-128"/>
              </a:rPr>
              <a:t>Web sites of interest. All of which can result in significant compromise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user’s personal information.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Another approach used to capture a user’s login and password credentials is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include a URL in a spam e-mail that links to a fake Web site controlled by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attacker, but which mimics the login page of some banking, gaming, or similar site.</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is normally included in some message suggesting that urgent action is required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the user to authenticate his or her account, to prevent it being locked. If the user</a:t>
            </a:r>
          </a:p>
          <a:p>
            <a:r>
              <a:rPr lang="en-US" sz="1200" kern="1200" baseline="0" dirty="0">
                <a:solidFill>
                  <a:schemeClr val="tx1"/>
                </a:solidFill>
                <a:latin typeface="Arial" pitchFamily="-107" charset="0"/>
                <a:ea typeface="ＭＳ Ｐゴシック" pitchFamily="-107" charset="-128"/>
                <a:cs typeface="ＭＳ Ｐゴシック" pitchFamily="-107" charset="-128"/>
              </a:rPr>
              <a:t>is careless, and doesn’t realize that he or she is being conned, then following the link</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supplying the requested details will certainly result in the attackers exploiting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user’s account using the captured credentials.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More generally, such a spam e-mail may direct a user to a fake Web site controlled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the attacker or to complete some enclosed form and return to an e-mail</a:t>
            </a:r>
          </a:p>
          <a:p>
            <a:r>
              <a:rPr lang="en-US" sz="1200" kern="1200" baseline="0" dirty="0">
                <a:solidFill>
                  <a:schemeClr val="tx1"/>
                </a:solidFill>
                <a:latin typeface="Arial" pitchFamily="-107" charset="0"/>
                <a:ea typeface="ＭＳ Ｐゴシック" pitchFamily="-107" charset="-128"/>
                <a:cs typeface="ＭＳ Ｐゴシック" pitchFamily="-107" charset="-128"/>
              </a:rPr>
              <a:t>accessible to the attacker, which is used to gather a range of private, personal,</a:t>
            </a:r>
          </a:p>
          <a:p>
            <a:r>
              <a:rPr lang="en-US" sz="1200" kern="1200" baseline="0" dirty="0">
                <a:solidFill>
                  <a:schemeClr val="tx1"/>
                </a:solidFill>
                <a:latin typeface="Arial" pitchFamily="-107" charset="0"/>
                <a:ea typeface="ＭＳ Ｐゴシック" pitchFamily="-107" charset="-128"/>
                <a:cs typeface="ＭＳ Ｐゴシック" pitchFamily="-107" charset="-128"/>
              </a:rPr>
              <a:t>information on the user. Given sufficient details, the attacker can then “assume”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user’s identity for the purpose of obtaining credit or sensitive access to other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 resources. This is known as a phishing  attack, which exploits social engineering to</a:t>
            </a:r>
          </a:p>
          <a:p>
            <a:r>
              <a:rPr lang="en-US" sz="1200" kern="1200" baseline="0" dirty="0">
                <a:solidFill>
                  <a:schemeClr val="tx1"/>
                </a:solidFill>
                <a:latin typeface="Arial" pitchFamily="-107" charset="0"/>
                <a:ea typeface="ＭＳ Ｐゴシック" pitchFamily="-107" charset="-128"/>
                <a:cs typeface="ＭＳ Ｐゴシック" pitchFamily="-107" charset="-128"/>
              </a:rPr>
              <a:t>leverage user’s trust by masquerading as communications from a trusted source</a:t>
            </a:r>
          </a:p>
          <a:p>
            <a:r>
              <a:rPr lang="en-US" sz="1200" kern="1200" baseline="0" dirty="0">
                <a:solidFill>
                  <a:schemeClr val="tx1"/>
                </a:solidFill>
                <a:latin typeface="Arial" pitchFamily="-107" charset="0"/>
                <a:ea typeface="ＭＳ Ｐゴシック" pitchFamily="-107" charset="-128"/>
                <a:cs typeface="ＭＳ Ｐゴシック" pitchFamily="-107" charset="-128"/>
              </a:rPr>
              <a:t>[GOLD10].</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Such general spam e-mails are typically widely distributed to very large numbers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users, often via a botnet. While the content will not match appropriate</a:t>
            </a:r>
          </a:p>
          <a:p>
            <a:r>
              <a:rPr lang="en-US" sz="1200" kern="1200" baseline="0" dirty="0">
                <a:solidFill>
                  <a:schemeClr val="tx1"/>
                </a:solidFill>
                <a:latin typeface="Arial" pitchFamily="-107" charset="0"/>
                <a:ea typeface="ＭＳ Ｐゴシック" pitchFamily="-107" charset="-128"/>
                <a:cs typeface="ＭＳ Ｐゴシック" pitchFamily="-107" charset="-128"/>
              </a:rPr>
              <a:t>trusted sources for a significant fraction of the recipients, the attackers rely on it</a:t>
            </a:r>
          </a:p>
          <a:p>
            <a:r>
              <a:rPr lang="en-US" sz="1200" kern="1200" baseline="0" dirty="0">
                <a:solidFill>
                  <a:schemeClr val="tx1"/>
                </a:solidFill>
                <a:latin typeface="Arial" pitchFamily="-107" charset="0"/>
                <a:ea typeface="ＭＳ Ｐゴシック" pitchFamily="-107" charset="-128"/>
                <a:cs typeface="ＭＳ Ｐゴシック" pitchFamily="-107" charset="-128"/>
              </a:rPr>
              <a:t>reaching sufficient users of the named trusted source, a gullible portion of whom</a:t>
            </a:r>
          </a:p>
          <a:p>
            <a:r>
              <a:rPr lang="en-US" sz="1200" kern="1200" baseline="0" dirty="0">
                <a:solidFill>
                  <a:schemeClr val="tx1"/>
                </a:solidFill>
                <a:latin typeface="Arial" pitchFamily="-107" charset="0"/>
                <a:ea typeface="ＭＳ Ｐゴシック" pitchFamily="-107" charset="-128"/>
                <a:cs typeface="ＭＳ Ｐゴシック" pitchFamily="-107" charset="-128"/>
              </a:rPr>
              <a:t>will respond, for it to be profitable.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more dangerous variant of this is the spear-phishing  attack. This again is</a:t>
            </a:r>
          </a:p>
          <a:p>
            <a:r>
              <a:rPr lang="en-US" sz="1200" kern="1200" baseline="0" dirty="0">
                <a:solidFill>
                  <a:schemeClr val="tx1"/>
                </a:solidFill>
                <a:latin typeface="Arial" pitchFamily="-107" charset="0"/>
                <a:ea typeface="ＭＳ Ｐゴシック" pitchFamily="-107" charset="-128"/>
                <a:cs typeface="ＭＳ Ｐゴシック" pitchFamily="-107" charset="-128"/>
              </a:rPr>
              <a:t>an e-mail claiming to be from a trusted source. However, the recipients are carefully</a:t>
            </a:r>
          </a:p>
          <a:p>
            <a:r>
              <a:rPr lang="en-US" sz="1200" kern="1200" baseline="0" dirty="0">
                <a:solidFill>
                  <a:schemeClr val="tx1"/>
                </a:solidFill>
                <a:latin typeface="Arial" pitchFamily="-107" charset="0"/>
                <a:ea typeface="ＭＳ Ｐゴシック" pitchFamily="-107" charset="-128"/>
                <a:cs typeface="ＭＳ Ｐゴシック" pitchFamily="-107" charset="-128"/>
              </a:rPr>
              <a:t>researched by the attacker, and each e-mail is carefully crafted to suit its recipient</a:t>
            </a:r>
          </a:p>
          <a:p>
            <a:r>
              <a:rPr lang="en-US" sz="1200" kern="1200" baseline="0" dirty="0">
                <a:solidFill>
                  <a:schemeClr val="tx1"/>
                </a:solidFill>
                <a:latin typeface="Arial" pitchFamily="-107" charset="0"/>
                <a:ea typeface="ＭＳ Ｐゴシック" pitchFamily="-107" charset="-128"/>
                <a:cs typeface="ＭＳ Ｐゴシック" pitchFamily="-107" charset="-128"/>
              </a:rPr>
              <a:t>specifically, often quoting a range of information to convince him or her of</a:t>
            </a:r>
          </a:p>
          <a:p>
            <a:r>
              <a:rPr lang="en-US" sz="1200" kern="1200" baseline="0" dirty="0">
                <a:solidFill>
                  <a:schemeClr val="tx1"/>
                </a:solidFill>
                <a:latin typeface="Arial" pitchFamily="-107" charset="0"/>
                <a:ea typeface="ＭＳ Ｐゴシック" pitchFamily="-107" charset="-128"/>
                <a:cs typeface="ＭＳ Ｐゴシック" pitchFamily="-107" charset="-128"/>
              </a:rPr>
              <a:t>its authenticity. This greatly increases the likelihood of the recipient responding as</a:t>
            </a:r>
          </a:p>
          <a:p>
            <a:r>
              <a:rPr lang="en-US" sz="1200" kern="1200" baseline="0" dirty="0">
                <a:solidFill>
                  <a:schemeClr val="tx1"/>
                </a:solidFill>
                <a:latin typeface="Arial" pitchFamily="-107" charset="0"/>
                <a:ea typeface="ＭＳ Ｐゴシック" pitchFamily="-107" charset="-128"/>
                <a:cs typeface="ＭＳ Ｐゴシック" pitchFamily="-107" charset="-128"/>
              </a:rPr>
              <a:t>desired by the attacker.</a:t>
            </a:r>
            <a:endParaRPr lang="en-US" dirty="0"/>
          </a:p>
        </p:txBody>
      </p:sp>
      <p:sp>
        <p:nvSpPr>
          <p:cNvPr id="4" name="Slide Number Placeholder 3"/>
          <p:cNvSpPr>
            <a:spLocks noGrp="1"/>
          </p:cNvSpPr>
          <p:nvPr>
            <p:ph type="sldNum" sz="quarter" idx="10"/>
          </p:nvPr>
        </p:nvSpPr>
        <p:spPr/>
        <p:txBody>
          <a:bodyPr/>
          <a:lstStyle/>
          <a:p>
            <a:pPr>
              <a:defRPr/>
            </a:pPr>
            <a:fld id="{5808CE95-6C75-CD4A-9F20-890F2F3F24EC}" type="slidenum">
              <a:rPr lang="en-AU" smtClean="0"/>
              <a:pPr>
                <a:defRPr/>
              </a:pPr>
              <a:t>148</a:t>
            </a:fld>
            <a:endParaRPr lang="en-AU" dirty="0"/>
          </a:p>
        </p:txBody>
      </p:sp>
    </p:spTree>
    <p:extLst>
      <p:ext uri="{BB962C8B-B14F-4D97-AF65-F5344CB8AC3E}">
        <p14:creationId xmlns:p14="http://schemas.microsoft.com/office/powerpoint/2010/main" val="389069900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A backdoor , also known as a trapdoor , is a secret entry point into a program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allows someone who is aware of the backdoor to gain access without going through</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usual security access procedures. The backdoor is code that recognizes some</a:t>
            </a:r>
          </a:p>
          <a:p>
            <a:r>
              <a:rPr lang="en-US" sz="1200" kern="1200" baseline="0" dirty="0">
                <a:solidFill>
                  <a:schemeClr val="tx1"/>
                </a:solidFill>
                <a:latin typeface="Arial" pitchFamily="-107" charset="0"/>
                <a:ea typeface="ＭＳ Ｐゴシック" pitchFamily="-107" charset="-128"/>
                <a:cs typeface="ＭＳ Ｐゴシック" pitchFamily="-107" charset="-128"/>
              </a:rPr>
              <a:t>special sequence of input or is triggered by being run from a certain user ID or by an</a:t>
            </a:r>
          </a:p>
          <a:p>
            <a:r>
              <a:rPr lang="en-US" sz="1200" kern="1200" baseline="0" dirty="0">
                <a:solidFill>
                  <a:schemeClr val="tx1"/>
                </a:solidFill>
                <a:latin typeface="Arial" pitchFamily="-107" charset="0"/>
                <a:ea typeface="ＭＳ Ｐゴシック" pitchFamily="-107" charset="-128"/>
                <a:cs typeface="ＭＳ Ｐゴシック" pitchFamily="-107" charset="-128"/>
              </a:rPr>
              <a:t>unlikely sequence of events.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backdoor is usually implemented as a network service listening on some</a:t>
            </a:r>
          </a:p>
          <a:p>
            <a:r>
              <a:rPr lang="en-US" sz="1200" kern="1200" baseline="0" dirty="0">
                <a:solidFill>
                  <a:schemeClr val="tx1"/>
                </a:solidFill>
                <a:latin typeface="Arial" pitchFamily="-107" charset="0"/>
                <a:ea typeface="ＭＳ Ｐゴシック" pitchFamily="-107" charset="-128"/>
                <a:cs typeface="ＭＳ Ｐゴシック" pitchFamily="-107" charset="-128"/>
              </a:rPr>
              <a:t>nonstandard port that the attacker can connect to and issue commands through to</a:t>
            </a:r>
          </a:p>
          <a:p>
            <a:r>
              <a:rPr lang="en-US" sz="1200" kern="1200" baseline="0" dirty="0">
                <a:solidFill>
                  <a:schemeClr val="tx1"/>
                </a:solidFill>
                <a:latin typeface="Arial" pitchFamily="-107" charset="0"/>
                <a:ea typeface="ＭＳ Ｐゴシック" pitchFamily="-107" charset="-128"/>
                <a:cs typeface="ＭＳ Ｐゴシック" pitchFamily="-107" charset="-128"/>
              </a:rPr>
              <a:t>be run on the compromised system.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It is difficult to implement operating system controls for backdoors in applications.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Security measures must focus on the program development and software</a:t>
            </a:r>
          </a:p>
          <a:p>
            <a:r>
              <a:rPr lang="en-US" sz="1200" kern="1200" baseline="0" dirty="0">
                <a:solidFill>
                  <a:schemeClr val="tx1"/>
                </a:solidFill>
                <a:latin typeface="Arial" pitchFamily="-107" charset="0"/>
                <a:ea typeface="ＭＳ Ｐゴシック" pitchFamily="-107" charset="-128"/>
                <a:cs typeface="ＭＳ Ｐゴシック" pitchFamily="-107" charset="-128"/>
              </a:rPr>
              <a:t>update activities, and on programs that wish to offer a network service.</a:t>
            </a:r>
            <a:endParaRPr lang="en-US" dirty="0"/>
          </a:p>
        </p:txBody>
      </p:sp>
      <p:sp>
        <p:nvSpPr>
          <p:cNvPr id="4" name="Slide Number Placeholder 3"/>
          <p:cNvSpPr>
            <a:spLocks noGrp="1"/>
          </p:cNvSpPr>
          <p:nvPr>
            <p:ph type="sldNum" sz="quarter" idx="10"/>
          </p:nvPr>
        </p:nvSpPr>
        <p:spPr/>
        <p:txBody>
          <a:bodyPr/>
          <a:lstStyle/>
          <a:p>
            <a:pPr>
              <a:defRPr/>
            </a:pPr>
            <a:fld id="{5808CE95-6C75-CD4A-9F20-890F2F3F24EC}" type="slidenum">
              <a:rPr lang="en-AU" smtClean="0"/>
              <a:pPr>
                <a:defRPr/>
              </a:pPr>
              <a:t>149</a:t>
            </a:fld>
            <a:endParaRPr lang="en-AU" dirty="0"/>
          </a:p>
        </p:txBody>
      </p:sp>
    </p:spTree>
    <p:extLst>
      <p:ext uri="{BB962C8B-B14F-4D97-AF65-F5344CB8AC3E}">
        <p14:creationId xmlns:p14="http://schemas.microsoft.com/office/powerpoint/2010/main" val="4179954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23D28003-4B69-1E49-B4AA-14FCCED3F284}" type="slidenum">
              <a:rPr lang="en-US">
                <a:latin typeface="Arial" pitchFamily="-84" charset="0"/>
              </a:rPr>
              <a:pPr/>
              <a:t>15</a:t>
            </a:fld>
            <a:endParaRPr lang="en-US" dirty="0">
              <a:latin typeface="Arial" pitchFamily="-84"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Table 7.1 briefly defines key terms used in the IEEE 802.11</a:t>
            </a:r>
          </a:p>
          <a:p>
            <a:r>
              <a:rPr lang="en-US" sz="1200" kern="1200" baseline="0" dirty="0">
                <a:solidFill>
                  <a:schemeClr val="tx1"/>
                </a:solidFill>
                <a:latin typeface="Arial" charset="0"/>
                <a:ea typeface="ＭＳ Ｐゴシック" pitchFamily="-107" charset="-128"/>
                <a:cs typeface="ＭＳ Ｐゴシック" pitchFamily="-107" charset="-128"/>
              </a:rPr>
              <a:t>standard.</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 rootkit is a set of programs installed on a system to maintain covert access to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with administrator (or root)  privileges, while hiding evidence of its presence</a:t>
            </a:r>
          </a:p>
          <a:p>
            <a:r>
              <a:rPr lang="en-US" sz="1200" kern="1200" baseline="0" dirty="0">
                <a:solidFill>
                  <a:schemeClr val="tx1"/>
                </a:solidFill>
                <a:latin typeface="Arial" pitchFamily="-107" charset="0"/>
                <a:ea typeface="ＭＳ Ｐゴシック" pitchFamily="-107" charset="-128"/>
                <a:cs typeface="ＭＳ Ｐゴシック" pitchFamily="-107" charset="-128"/>
              </a:rPr>
              <a:t>to the greatest extent possible. This provides access to all the functions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services of the operating system. The rootkit alters the host’s standard functionality</a:t>
            </a:r>
          </a:p>
          <a:p>
            <a:r>
              <a:rPr lang="en-US" sz="1200" kern="1200" baseline="0" dirty="0">
                <a:solidFill>
                  <a:schemeClr val="tx1"/>
                </a:solidFill>
                <a:latin typeface="Arial" pitchFamily="-107" charset="0"/>
                <a:ea typeface="ＭＳ Ｐゴシック" pitchFamily="-107" charset="-128"/>
                <a:cs typeface="ＭＳ Ｐゴシック" pitchFamily="-107" charset="-128"/>
              </a:rPr>
              <a:t>in a malicious and stealthy way. With root access, an attacker has complete control</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system and can add or change programs and files, monitor processes, send</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receive network traffic, and get backdoor access on demand.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rootkit can make many changes to a system to hide its existence, making</a:t>
            </a:r>
          </a:p>
          <a:p>
            <a:r>
              <a:rPr lang="en-US" sz="1200" kern="1200" baseline="0" dirty="0">
                <a:solidFill>
                  <a:schemeClr val="tx1"/>
                </a:solidFill>
                <a:latin typeface="Arial" pitchFamily="-107" charset="0"/>
                <a:ea typeface="ＭＳ Ｐゴシック" pitchFamily="-107" charset="-128"/>
                <a:cs typeface="ＭＳ Ｐゴシック" pitchFamily="-107" charset="-128"/>
              </a:rPr>
              <a:t>it difficult for the user to determine that the rootkit is present and to identify</a:t>
            </a:r>
          </a:p>
          <a:p>
            <a:r>
              <a:rPr lang="en-US" sz="1200" kern="1200" baseline="0" dirty="0">
                <a:solidFill>
                  <a:schemeClr val="tx1"/>
                </a:solidFill>
                <a:latin typeface="Arial" pitchFamily="-107" charset="0"/>
                <a:ea typeface="ＭＳ Ｐゴシック" pitchFamily="-107" charset="-128"/>
                <a:cs typeface="ＭＳ Ｐゴシック" pitchFamily="-107" charset="-128"/>
              </a:rPr>
              <a:t>what changes have been made. In essence, a rootkit hides by subverting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mechanisms that monitor and report on the processes, files, and registries on a</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computer.</a:t>
            </a:r>
            <a:endParaRPr lang="en-US" dirty="0"/>
          </a:p>
        </p:txBody>
      </p:sp>
      <p:sp>
        <p:nvSpPr>
          <p:cNvPr id="4" name="Slide Number Placeholder 3"/>
          <p:cNvSpPr>
            <a:spLocks noGrp="1"/>
          </p:cNvSpPr>
          <p:nvPr>
            <p:ph type="sldNum" sz="quarter" idx="10"/>
          </p:nvPr>
        </p:nvSpPr>
        <p:spPr/>
        <p:txBody>
          <a:bodyPr/>
          <a:lstStyle/>
          <a:p>
            <a:pPr>
              <a:defRPr/>
            </a:pPr>
            <a:fld id="{5808CE95-6C75-CD4A-9F20-890F2F3F24EC}" type="slidenum">
              <a:rPr lang="en-AU" smtClean="0"/>
              <a:pPr>
                <a:defRPr/>
              </a:pPr>
              <a:t>150</a:t>
            </a:fld>
            <a:endParaRPr lang="en-AU" dirty="0"/>
          </a:p>
        </p:txBody>
      </p:sp>
    </p:spTree>
    <p:extLst>
      <p:ext uri="{BB962C8B-B14F-4D97-AF65-F5344CB8AC3E}">
        <p14:creationId xmlns:p14="http://schemas.microsoft.com/office/powerpoint/2010/main" val="146858811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 rootkit can be classified using the following characteristics: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Persistent:  Activates each time the system boots. The rootkit must store code</a:t>
            </a:r>
          </a:p>
          <a:p>
            <a:r>
              <a:rPr lang="en-US" sz="1200" kern="1200" baseline="0" dirty="0">
                <a:solidFill>
                  <a:schemeClr val="tx1"/>
                </a:solidFill>
                <a:latin typeface="Arial" pitchFamily="-107" charset="0"/>
                <a:ea typeface="ＭＳ Ｐゴシック" pitchFamily="-107" charset="-128"/>
                <a:cs typeface="ＭＳ Ｐゴシック" pitchFamily="-107" charset="-128"/>
              </a:rPr>
              <a:t>in a persistent store, such as the registry or file system, and configure a method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which the code executes without user intervention. This means it is easier</a:t>
            </a:r>
          </a:p>
          <a:p>
            <a:r>
              <a:rPr lang="en-US" sz="1200" kern="1200" baseline="0" dirty="0">
                <a:solidFill>
                  <a:schemeClr val="tx1"/>
                </a:solidFill>
                <a:latin typeface="Arial" pitchFamily="-107" charset="0"/>
                <a:ea typeface="ＭＳ Ｐゴシック" pitchFamily="-107" charset="-128"/>
                <a:cs typeface="ＭＳ Ｐゴシック" pitchFamily="-107" charset="-128"/>
              </a:rPr>
              <a:t>to detect, as the copy in persistent storage can potentially be scanned.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Memory based:  Has no persistent code and therefore cannot survive a reboot.</a:t>
            </a:r>
          </a:p>
          <a:p>
            <a:r>
              <a:rPr lang="en-US" sz="1200" kern="1200" baseline="0" dirty="0">
                <a:solidFill>
                  <a:schemeClr val="tx1"/>
                </a:solidFill>
                <a:latin typeface="Arial" pitchFamily="-107" charset="0"/>
                <a:ea typeface="ＭＳ Ｐゴシック" pitchFamily="-107" charset="-128"/>
                <a:cs typeface="ＭＳ Ｐゴシック" pitchFamily="-107" charset="-128"/>
              </a:rPr>
              <a:t>However, because it is only in memory, it can be harder to detect.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User mode:  Intercepts calls to APIs (application program interfaces)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modifies returned results. For example, when an application performs a directory</a:t>
            </a:r>
          </a:p>
          <a:p>
            <a:r>
              <a:rPr lang="en-US" sz="1200" kern="1200" baseline="0" dirty="0">
                <a:solidFill>
                  <a:schemeClr val="tx1"/>
                </a:solidFill>
                <a:latin typeface="Arial" pitchFamily="-107" charset="0"/>
                <a:ea typeface="ＭＳ Ｐゴシック" pitchFamily="-107" charset="-128"/>
                <a:cs typeface="ＭＳ Ｐゴシック" pitchFamily="-107" charset="-128"/>
              </a:rPr>
              <a:t>listing, the return results don’t include entries identifying the files associated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the rootkit.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Kernel mode:  Can intercept calls to native APIs in kernel mode.  The rootkit</a:t>
            </a:r>
          </a:p>
          <a:p>
            <a:r>
              <a:rPr lang="en-US" sz="1200" kern="1200" baseline="0" dirty="0">
                <a:solidFill>
                  <a:schemeClr val="tx1"/>
                </a:solidFill>
                <a:latin typeface="Arial" pitchFamily="-107" charset="0"/>
                <a:ea typeface="ＭＳ Ｐゴシック" pitchFamily="-107" charset="-128"/>
                <a:cs typeface="ＭＳ Ｐゴシック" pitchFamily="-107" charset="-128"/>
              </a:rPr>
              <a:t>can also hide the presence of a malware process by removing it from the kernel’s</a:t>
            </a:r>
          </a:p>
          <a:p>
            <a:r>
              <a:rPr lang="en-US" sz="1200" kern="1200" baseline="0" dirty="0">
                <a:solidFill>
                  <a:schemeClr val="tx1"/>
                </a:solidFill>
                <a:latin typeface="Arial" pitchFamily="-107" charset="0"/>
                <a:ea typeface="ＭＳ Ｐゴシック" pitchFamily="-107" charset="-128"/>
                <a:cs typeface="ＭＳ Ｐゴシック" pitchFamily="-107" charset="-128"/>
              </a:rPr>
              <a:t>list of active processes.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Virtual machine based:  This type of rootkit installs a lightweight virtual</a:t>
            </a:r>
          </a:p>
          <a:p>
            <a:r>
              <a:rPr lang="en-US" sz="1200" kern="1200" baseline="0" dirty="0">
                <a:solidFill>
                  <a:schemeClr val="tx1"/>
                </a:solidFill>
                <a:latin typeface="Arial" pitchFamily="-107" charset="0"/>
                <a:ea typeface="ＭＳ Ｐゴシック" pitchFamily="-107" charset="-128"/>
                <a:cs typeface="ＭＳ Ｐゴシック" pitchFamily="-107" charset="-128"/>
              </a:rPr>
              <a:t>machine monitor and then runs the operating system in a virtual machine</a:t>
            </a:r>
          </a:p>
          <a:p>
            <a:r>
              <a:rPr lang="en-US" sz="1200" kern="1200" baseline="0" dirty="0">
                <a:solidFill>
                  <a:schemeClr val="tx1"/>
                </a:solidFill>
                <a:latin typeface="Arial" pitchFamily="-107" charset="0"/>
                <a:ea typeface="ＭＳ Ｐゴシック" pitchFamily="-107" charset="-128"/>
                <a:cs typeface="ＭＳ Ｐゴシック" pitchFamily="-107" charset="-128"/>
              </a:rPr>
              <a:t>above it. The rootkit can then transparently intercept and modify states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events occurring in the virtualized system.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External mode:  The malware is located outside the normal operation mode</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targeted system, in BIOS or system management mode, where it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directly access hardware.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This classification shows a continuing arms race between rootkit authors, who</a:t>
            </a:r>
          </a:p>
          <a:p>
            <a:r>
              <a:rPr lang="en-US" sz="1200" kern="1200" baseline="0" dirty="0">
                <a:solidFill>
                  <a:schemeClr val="tx1"/>
                </a:solidFill>
                <a:latin typeface="Arial" pitchFamily="-107" charset="0"/>
                <a:ea typeface="ＭＳ Ｐゴシック" pitchFamily="-107" charset="-128"/>
                <a:cs typeface="ＭＳ Ｐゴシック" pitchFamily="-107" charset="-128"/>
              </a:rPr>
              <a:t>exploit ever more stealthy mechanisms to hide their code, and those who develop</a:t>
            </a:r>
          </a:p>
          <a:p>
            <a:r>
              <a:rPr lang="en-US" sz="1200" kern="1200" baseline="0" dirty="0">
                <a:solidFill>
                  <a:schemeClr val="tx1"/>
                </a:solidFill>
                <a:latin typeface="Arial" pitchFamily="-107" charset="0"/>
                <a:ea typeface="ＭＳ Ｐゴシック" pitchFamily="-107" charset="-128"/>
                <a:cs typeface="ＭＳ Ｐゴシック" pitchFamily="-107" charset="-128"/>
              </a:rPr>
              <a:t>mechanisms to harden systems against such subversion or to detect when it has</a:t>
            </a:r>
          </a:p>
          <a:p>
            <a:r>
              <a:rPr lang="en-US" sz="1200" kern="1200" baseline="0" dirty="0">
                <a:solidFill>
                  <a:schemeClr val="tx1"/>
                </a:solidFill>
                <a:latin typeface="Arial" pitchFamily="-107" charset="0"/>
                <a:ea typeface="ＭＳ Ｐゴシック" pitchFamily="-107" charset="-128"/>
                <a:cs typeface="ＭＳ Ｐゴシック" pitchFamily="-107" charset="-128"/>
              </a:rPr>
              <a:t>occurred.</a:t>
            </a:r>
            <a:endParaRPr lang="en-US" dirty="0"/>
          </a:p>
        </p:txBody>
      </p:sp>
      <p:sp>
        <p:nvSpPr>
          <p:cNvPr id="4" name="Slide Number Placeholder 3"/>
          <p:cNvSpPr>
            <a:spLocks noGrp="1"/>
          </p:cNvSpPr>
          <p:nvPr>
            <p:ph type="sldNum" sz="quarter" idx="10"/>
          </p:nvPr>
        </p:nvSpPr>
        <p:spPr/>
        <p:txBody>
          <a:bodyPr/>
          <a:lstStyle/>
          <a:p>
            <a:pPr>
              <a:defRPr/>
            </a:pPr>
            <a:fld id="{5808CE95-6C75-CD4A-9F20-890F2F3F24EC}" type="slidenum">
              <a:rPr lang="en-AU" smtClean="0"/>
              <a:pPr>
                <a:defRPr/>
              </a:pPr>
              <a:t>151</a:t>
            </a:fld>
            <a:endParaRPr lang="en-AU" dirty="0"/>
          </a:p>
        </p:txBody>
      </p:sp>
    </p:spTree>
    <p:extLst>
      <p:ext uri="{BB962C8B-B14F-4D97-AF65-F5344CB8AC3E}">
        <p14:creationId xmlns:p14="http://schemas.microsoft.com/office/powerpoint/2010/main" val="373469885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kern="1200" baseline="0" dirty="0">
                <a:solidFill>
                  <a:schemeClr val="tx1"/>
                </a:solidFill>
                <a:latin typeface="Arial" pitchFamily="-107" charset="0"/>
                <a:ea typeface="ＭＳ Ｐゴシック" pitchFamily="-107" charset="-128"/>
                <a:cs typeface="ＭＳ Ｐゴシック" pitchFamily="-107" charset="-128"/>
              </a:rPr>
              <a:t>[SOUP12a] lists four main elements of prevention: policy, awareness, vulnerability</a:t>
            </a:r>
          </a:p>
          <a:p>
            <a:r>
              <a:rPr lang="en-US" sz="1200" b="0" kern="1200" baseline="0" dirty="0">
                <a:solidFill>
                  <a:schemeClr val="tx1"/>
                </a:solidFill>
                <a:latin typeface="Arial" pitchFamily="-107" charset="0"/>
                <a:ea typeface="ＭＳ Ｐゴシック" pitchFamily="-107" charset="-128"/>
                <a:cs typeface="ＭＳ Ｐゴシック" pitchFamily="-107" charset="-128"/>
              </a:rPr>
              <a:t>mitigation, and threat mitigation. Having a suitable policy to address malware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prevention provides a basis for implementing appropriate preventative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countermeasures.</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One of the first countermeasures that should be employed is to ensure all</a:t>
            </a:r>
          </a:p>
          <a:p>
            <a:r>
              <a:rPr lang="en-US" sz="1200" b="0" kern="1200" baseline="0" dirty="0">
                <a:solidFill>
                  <a:schemeClr val="tx1"/>
                </a:solidFill>
                <a:latin typeface="Arial" pitchFamily="-107" charset="0"/>
                <a:ea typeface="ＭＳ Ｐゴシック" pitchFamily="-107" charset="-128"/>
                <a:cs typeface="ＭＳ Ｐゴシック" pitchFamily="-107" charset="-128"/>
              </a:rPr>
              <a:t>systems are as current as possible, with all patches applied, in order to reduce the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number of vulnerabilities that might be exploited on the system. The next is to set</a:t>
            </a:r>
          </a:p>
          <a:p>
            <a:r>
              <a:rPr lang="en-US" sz="1200" b="0" kern="1200" baseline="0" dirty="0">
                <a:solidFill>
                  <a:schemeClr val="tx1"/>
                </a:solidFill>
                <a:latin typeface="Arial" pitchFamily="-107" charset="0"/>
                <a:ea typeface="ＭＳ Ｐゴシック" pitchFamily="-107" charset="-128"/>
                <a:cs typeface="ＭＳ Ｐゴシック" pitchFamily="-107" charset="-128"/>
              </a:rPr>
              <a:t>appropriate access controls on the applications and data stored on the system, to</a:t>
            </a:r>
          </a:p>
          <a:p>
            <a:r>
              <a:rPr lang="en-US" sz="1200" b="0" kern="1200" baseline="0" dirty="0">
                <a:solidFill>
                  <a:schemeClr val="tx1"/>
                </a:solidFill>
                <a:latin typeface="Arial" pitchFamily="-107" charset="0"/>
                <a:ea typeface="ＭＳ Ｐゴシック" pitchFamily="-107" charset="-128"/>
                <a:cs typeface="ＭＳ Ｐゴシック" pitchFamily="-107" charset="-128"/>
              </a:rPr>
              <a:t>reduce the number of files that any user can access, and hence potentially infect or</a:t>
            </a:r>
          </a:p>
          <a:p>
            <a:r>
              <a:rPr lang="en-US" sz="1200" b="0" kern="1200" baseline="0" dirty="0">
                <a:solidFill>
                  <a:schemeClr val="tx1"/>
                </a:solidFill>
                <a:latin typeface="Arial" pitchFamily="-107" charset="0"/>
                <a:ea typeface="ＭＳ Ｐゴシック" pitchFamily="-107" charset="-128"/>
                <a:cs typeface="ＭＳ Ｐゴシック" pitchFamily="-107" charset="-128"/>
              </a:rPr>
              <a:t>corrupt, as a result of them executing some malware code. These measures directly</a:t>
            </a:r>
          </a:p>
          <a:p>
            <a:r>
              <a:rPr lang="en-US" sz="1200" b="0" kern="1200" baseline="0" dirty="0">
                <a:solidFill>
                  <a:schemeClr val="tx1"/>
                </a:solidFill>
                <a:latin typeface="Arial" pitchFamily="-107" charset="0"/>
                <a:ea typeface="ＭＳ Ｐゴシック" pitchFamily="-107" charset="-128"/>
                <a:cs typeface="ＭＳ Ｐゴシック" pitchFamily="-107" charset="-128"/>
              </a:rPr>
              <a:t>target the key propagation mechanisms used by worms, viruses, and some trojans.</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The third common propagation mechanism, which targets users in a social</a:t>
            </a:r>
          </a:p>
          <a:p>
            <a:r>
              <a:rPr lang="en-US" sz="1200" b="0" kern="1200" baseline="0" dirty="0">
                <a:solidFill>
                  <a:schemeClr val="tx1"/>
                </a:solidFill>
                <a:latin typeface="Arial" pitchFamily="-107" charset="0"/>
                <a:ea typeface="ＭＳ Ｐゴシック" pitchFamily="-107" charset="-128"/>
                <a:cs typeface="ＭＳ Ｐゴシック" pitchFamily="-107" charset="-128"/>
              </a:rPr>
              <a:t>engineering attack, can be countered using appropriate user awareness and training.</a:t>
            </a:r>
          </a:p>
          <a:p>
            <a:r>
              <a:rPr lang="en-US" sz="1200" b="0" kern="1200" baseline="0" dirty="0">
                <a:solidFill>
                  <a:schemeClr val="tx1"/>
                </a:solidFill>
                <a:latin typeface="Arial" pitchFamily="-107" charset="0"/>
                <a:ea typeface="ＭＳ Ｐゴシック" pitchFamily="-107" charset="-128"/>
                <a:cs typeface="ＭＳ Ｐゴシック" pitchFamily="-107" charset="-128"/>
              </a:rPr>
              <a:t>This aims to equip users to be more aware of these attacks, and less likely to take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actions that result in their compromise. [SOUP12a] provides examples of suitable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awareness issues.</a:t>
            </a:r>
            <a:endParaRPr lang="en-US" b="0" dirty="0"/>
          </a:p>
        </p:txBody>
      </p:sp>
      <p:sp>
        <p:nvSpPr>
          <p:cNvPr id="4" name="Slide Number Placeholder 3"/>
          <p:cNvSpPr>
            <a:spLocks noGrp="1"/>
          </p:cNvSpPr>
          <p:nvPr>
            <p:ph type="sldNum" sz="quarter" idx="10"/>
          </p:nvPr>
        </p:nvSpPr>
        <p:spPr/>
        <p:txBody>
          <a:bodyPr/>
          <a:lstStyle/>
          <a:p>
            <a:pPr>
              <a:defRPr/>
            </a:pPr>
            <a:fld id="{5808CE95-6C75-CD4A-9F20-890F2F3F24EC}" type="slidenum">
              <a:rPr lang="en-AU" smtClean="0"/>
              <a:pPr>
                <a:defRPr/>
              </a:pPr>
              <a:t>152</a:t>
            </a:fld>
            <a:endParaRPr lang="en-AU" dirty="0"/>
          </a:p>
        </p:txBody>
      </p:sp>
    </p:spTree>
    <p:extLst>
      <p:ext uri="{BB962C8B-B14F-4D97-AF65-F5344CB8AC3E}">
        <p14:creationId xmlns:p14="http://schemas.microsoft.com/office/powerpoint/2010/main" val="138026422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If prevention fails, then technical mechanisms can be used to support the following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threat mitigation options: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Detection:  Once the infection has occurred, determine that it has occurred</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locate the malware.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Identification:  Once detection has been achieved, identify the specific malware</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has infected the system.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Removal:  Once the specific malware has been identified, remove all traces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malware virus from all infected systems so that it cannot spread further.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If detection succeeds but either identification or removal is not possible,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then the alternative is to discard any infected or malicious files and reload a clean</a:t>
            </a:r>
          </a:p>
          <a:p>
            <a:r>
              <a:rPr lang="en-US" sz="1200" kern="1200" baseline="0" dirty="0">
                <a:solidFill>
                  <a:schemeClr val="tx1"/>
                </a:solidFill>
                <a:latin typeface="Arial" pitchFamily="-107" charset="0"/>
                <a:ea typeface="ＭＳ Ｐゴシック" pitchFamily="-107" charset="-128"/>
                <a:cs typeface="ＭＳ Ｐゴシック" pitchFamily="-107" charset="-128"/>
              </a:rPr>
              <a:t>backup version. In the case of some particularly nasty infections, this may require a</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complete wipe of all storage, and rebuild of the infected system from known clean</a:t>
            </a:r>
          </a:p>
          <a:p>
            <a:r>
              <a:rPr lang="en-US" sz="1200" kern="1200" baseline="0" dirty="0">
                <a:solidFill>
                  <a:schemeClr val="tx1"/>
                </a:solidFill>
                <a:latin typeface="Arial" pitchFamily="-107" charset="0"/>
                <a:ea typeface="ＭＳ Ｐゴシック" pitchFamily="-107" charset="-128"/>
                <a:cs typeface="ＭＳ Ｐゴシック" pitchFamily="-107" charset="-128"/>
              </a:rPr>
              <a:t>media.</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To begin, let us consider some requirements for effective malware</a:t>
            </a:r>
          </a:p>
          <a:p>
            <a:r>
              <a:rPr lang="en-US" sz="1200" kern="1200" baseline="0" dirty="0">
                <a:solidFill>
                  <a:schemeClr val="tx1"/>
                </a:solidFill>
                <a:latin typeface="Arial" pitchFamily="-107" charset="0"/>
                <a:ea typeface="ＭＳ Ｐゴシック" pitchFamily="-107" charset="-128"/>
                <a:cs typeface="ＭＳ Ｐゴシック" pitchFamily="-107" charset="-128"/>
              </a:rPr>
              <a:t>countermeasures: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Generality:  The approach taken should be able to handle a wide variety of</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Timeliness:  The approach should respond quickly so as to limit the number of</a:t>
            </a:r>
          </a:p>
          <a:p>
            <a:r>
              <a:rPr lang="en-US" sz="1200" kern="1200" baseline="0" dirty="0">
                <a:solidFill>
                  <a:schemeClr val="tx1"/>
                </a:solidFill>
                <a:latin typeface="Arial" pitchFamily="-107" charset="0"/>
                <a:ea typeface="ＭＳ Ｐゴシック" pitchFamily="-107" charset="-128"/>
                <a:cs typeface="ＭＳ Ｐゴシック" pitchFamily="-107" charset="-128"/>
              </a:rPr>
              <a:t>infected programs or systems and the consequent activity.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Resiliency:  The approach should be resistant to evasion techniques employed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attackers to hide the presence of their malware.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Minimal denial-of-service costs:  The approach should result in minimal reduction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in capacity or service due to the actions of the countermeasure software,</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should not significantly disrupt normal operation.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Transparency: The countermeasure software and devices should not require</a:t>
            </a:r>
          </a:p>
          <a:p>
            <a:r>
              <a:rPr lang="en-US" sz="1200" kern="1200" baseline="0" dirty="0">
                <a:solidFill>
                  <a:schemeClr val="tx1"/>
                </a:solidFill>
                <a:latin typeface="Arial" pitchFamily="-107" charset="0"/>
                <a:ea typeface="ＭＳ Ｐゴシック" pitchFamily="-107" charset="-128"/>
                <a:cs typeface="ＭＳ Ｐゴシック" pitchFamily="-107" charset="-128"/>
              </a:rPr>
              <a:t>modification to existing (legacy) OSs, application software, and hardware.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Global and local coverage: The approach should be able to deal with attack</a:t>
            </a:r>
          </a:p>
          <a:p>
            <a:r>
              <a:rPr lang="en-US" sz="1200" kern="1200" baseline="0" dirty="0">
                <a:solidFill>
                  <a:schemeClr val="tx1"/>
                </a:solidFill>
                <a:latin typeface="Arial" pitchFamily="-107" charset="0"/>
                <a:ea typeface="ＭＳ Ｐゴシック" pitchFamily="-107" charset="-128"/>
                <a:cs typeface="ＭＳ Ｐゴシック" pitchFamily="-107" charset="-128"/>
              </a:rPr>
              <a:t>sources both from outside and inside the enterprise network.</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Achieving all these requirements often requires the use of multiple approaches.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Detection of the presence of malware can occur in a number of locations. It</a:t>
            </a:r>
          </a:p>
          <a:p>
            <a:r>
              <a:rPr lang="en-US" sz="1200" kern="1200" baseline="0" dirty="0">
                <a:solidFill>
                  <a:schemeClr val="tx1"/>
                </a:solidFill>
                <a:latin typeface="Arial" pitchFamily="-107" charset="0"/>
                <a:ea typeface="ＭＳ Ｐゴシック" pitchFamily="-107" charset="-128"/>
                <a:cs typeface="ＭＳ Ｐゴシック" pitchFamily="-107" charset="-128"/>
              </a:rPr>
              <a:t>may occur on the infected system, where some host-based “antivirus” program is</a:t>
            </a:r>
          </a:p>
          <a:p>
            <a:r>
              <a:rPr lang="en-US" sz="1200" kern="1200" baseline="0" dirty="0">
                <a:solidFill>
                  <a:schemeClr val="tx1"/>
                </a:solidFill>
                <a:latin typeface="Arial" pitchFamily="-107" charset="0"/>
                <a:ea typeface="ＭＳ Ｐゴシック" pitchFamily="-107" charset="-128"/>
                <a:cs typeface="ＭＳ Ｐゴシック" pitchFamily="-107" charset="-128"/>
              </a:rPr>
              <a:t>running, monitoring data imported into the system, and the execution and behavior</a:t>
            </a:r>
          </a:p>
          <a:p>
            <a:r>
              <a:rPr lang="en-US" sz="1200" kern="1200" baseline="0" dirty="0">
                <a:solidFill>
                  <a:schemeClr val="tx1"/>
                </a:solidFill>
                <a:latin typeface="Arial" pitchFamily="-107" charset="0"/>
                <a:ea typeface="ＭＳ Ｐゴシック" pitchFamily="-107" charset="-128"/>
                <a:cs typeface="ＭＳ Ｐゴシック" pitchFamily="-107" charset="-128"/>
              </a:rPr>
              <a:t>of programs running on the system. Or, it may take place as part of the perimeter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mechanisms used in an organization’s firewall and intrusion detection systems</a:t>
            </a:r>
          </a:p>
          <a:p>
            <a:r>
              <a:rPr lang="en-US" sz="1200" kern="1200" baseline="0" dirty="0">
                <a:solidFill>
                  <a:schemeClr val="tx1"/>
                </a:solidFill>
                <a:latin typeface="Arial" pitchFamily="-107" charset="0"/>
                <a:ea typeface="ＭＳ Ｐゴシック" pitchFamily="-107" charset="-128"/>
                <a:cs typeface="ＭＳ Ｐゴシック" pitchFamily="-107" charset="-128"/>
              </a:rPr>
              <a:t>(IDSs). Lastly, detection may use distributed mechanisms that gather data from both</a:t>
            </a:r>
          </a:p>
          <a:p>
            <a:r>
              <a:rPr lang="en-US" sz="1200" kern="1200" baseline="0" dirty="0">
                <a:solidFill>
                  <a:schemeClr val="tx1"/>
                </a:solidFill>
                <a:latin typeface="Arial" pitchFamily="-107" charset="0"/>
                <a:ea typeface="ＭＳ Ｐゴシック" pitchFamily="-107" charset="-128"/>
                <a:cs typeface="ＭＳ Ｐゴシック" pitchFamily="-107" charset="-128"/>
              </a:rPr>
              <a:t>host-based and perimeter sensors, potentially over a large number of networks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organizations, in order to obtain the largest scale view of the movement of malware.</a:t>
            </a:r>
            <a:endParaRPr lang="en-US" dirty="0"/>
          </a:p>
        </p:txBody>
      </p:sp>
      <p:sp>
        <p:nvSpPr>
          <p:cNvPr id="4" name="Slide Number Placeholder 3"/>
          <p:cNvSpPr>
            <a:spLocks noGrp="1"/>
          </p:cNvSpPr>
          <p:nvPr>
            <p:ph type="sldNum" sz="quarter" idx="10"/>
          </p:nvPr>
        </p:nvSpPr>
        <p:spPr/>
        <p:txBody>
          <a:bodyPr/>
          <a:lstStyle/>
          <a:p>
            <a:pPr>
              <a:defRPr/>
            </a:pPr>
            <a:fld id="{5808CE95-6C75-CD4A-9F20-890F2F3F24EC}" type="slidenum">
              <a:rPr lang="en-AU" smtClean="0"/>
              <a:pPr>
                <a:defRPr/>
              </a:pPr>
              <a:t>153</a:t>
            </a:fld>
            <a:endParaRPr lang="en-AU" dirty="0"/>
          </a:p>
        </p:txBody>
      </p:sp>
    </p:spTree>
    <p:extLst>
      <p:ext uri="{BB962C8B-B14F-4D97-AF65-F5344CB8AC3E}">
        <p14:creationId xmlns:p14="http://schemas.microsoft.com/office/powerpoint/2010/main" val="12987095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first location where antivirus software is used is on each end system. This gives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software the maximum access to information not only on the behavior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malware as it interacts with the targeted system but also on the smallest overall view</a:t>
            </a:r>
          </a:p>
          <a:p>
            <a:r>
              <a:rPr lang="en-US" sz="1200" kern="1200" baseline="0" dirty="0">
                <a:solidFill>
                  <a:schemeClr val="tx1"/>
                </a:solidFill>
                <a:latin typeface="Arial" pitchFamily="-107" charset="0"/>
                <a:ea typeface="ＭＳ Ｐゴシック" pitchFamily="-107" charset="-128"/>
                <a:cs typeface="ＭＳ Ｐゴシック" pitchFamily="-107" charset="-128"/>
              </a:rPr>
              <a:t>of malware activity. The use of antivirus software on personal computers is now</a:t>
            </a:r>
          </a:p>
          <a:p>
            <a:r>
              <a:rPr lang="en-US" sz="1200" kern="1200" baseline="0" dirty="0">
                <a:solidFill>
                  <a:schemeClr val="tx1"/>
                </a:solidFill>
                <a:latin typeface="Arial" pitchFamily="-107" charset="0"/>
                <a:ea typeface="ＭＳ Ｐゴシック" pitchFamily="-107" charset="-128"/>
                <a:cs typeface="ＭＳ Ｐゴシック" pitchFamily="-107" charset="-128"/>
              </a:rPr>
              <a:t>widespread, in part caused by the explosive growth in malware volume and activity.</a:t>
            </a:r>
          </a:p>
          <a:p>
            <a:r>
              <a:rPr lang="en-US" sz="1200" kern="1200" baseline="0" dirty="0">
                <a:solidFill>
                  <a:schemeClr val="tx1"/>
                </a:solidFill>
                <a:latin typeface="Arial" pitchFamily="-107" charset="0"/>
                <a:ea typeface="ＭＳ Ｐゴシック" pitchFamily="-107" charset="-128"/>
                <a:cs typeface="ＭＳ Ｐゴシック" pitchFamily="-107" charset="-128"/>
              </a:rPr>
              <a:t>Advances in virus and other malware technology, and in antivirus technology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other countermeasures, go hand in hand. Early malware used relatively simple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easily detected code, and hence could be identified and purged with relatively simple</a:t>
            </a:r>
          </a:p>
          <a:p>
            <a:r>
              <a:rPr lang="en-US" sz="1200" kern="1200" baseline="0" dirty="0">
                <a:solidFill>
                  <a:schemeClr val="tx1"/>
                </a:solidFill>
                <a:latin typeface="Arial" pitchFamily="-107" charset="0"/>
                <a:ea typeface="ＭＳ Ｐゴシック" pitchFamily="-107" charset="-128"/>
                <a:cs typeface="ＭＳ Ｐゴシック" pitchFamily="-107" charset="-128"/>
              </a:rPr>
              <a:t>antivirus software packages. As the malware arms race has evolved, both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malware code and, necessarily, antivirus software have grown more complex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sophisticated.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[STEP93] identifies four generations of antivirus software: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First generation:  Simple scanners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Second generation:  Heuristic scanners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Third generation:  Activity traps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Fourth generation:  Full-featured protection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first-generation  scanner requires a malware signature to identify the malware.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signature may contain “wildcards” but matches essentially the same structure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bit pattern in all copies of the malware. Such signature-specific scanners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limited to the detection of known malware. Another type of first-generation scanner</a:t>
            </a:r>
          </a:p>
          <a:p>
            <a:r>
              <a:rPr lang="en-US" sz="1200" kern="1200" baseline="0" dirty="0">
                <a:solidFill>
                  <a:schemeClr val="tx1"/>
                </a:solidFill>
                <a:latin typeface="Arial" pitchFamily="-107" charset="0"/>
                <a:ea typeface="ＭＳ Ｐゴシック" pitchFamily="-107" charset="-128"/>
                <a:cs typeface="ＭＳ Ｐゴシック" pitchFamily="-107" charset="-128"/>
              </a:rPr>
              <a:t>maintains a record of the length of programs and looks for changes in length as a</a:t>
            </a:r>
          </a:p>
          <a:p>
            <a:r>
              <a:rPr lang="en-US" sz="1200" kern="1200" baseline="0" dirty="0">
                <a:solidFill>
                  <a:schemeClr val="tx1"/>
                </a:solidFill>
                <a:latin typeface="Arial" pitchFamily="-107" charset="0"/>
                <a:ea typeface="ＭＳ Ｐゴシック" pitchFamily="-107" charset="-128"/>
                <a:cs typeface="ＭＳ Ｐゴシック" pitchFamily="-107" charset="-128"/>
              </a:rPr>
              <a:t>result of virus infection.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second-generation  scanner does not rely on a specific signature. Rather,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scanner uses heuristic rules to search for probable malware instances. One class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such scanners looks for fragments of code that are often associated with malware.</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example, a scanner may look for the beginning of an encryption loop used in a</a:t>
            </a:r>
          </a:p>
          <a:p>
            <a:r>
              <a:rPr lang="en-US" sz="1200" kern="1200" baseline="0" dirty="0">
                <a:solidFill>
                  <a:schemeClr val="tx1"/>
                </a:solidFill>
                <a:latin typeface="Arial" pitchFamily="-107" charset="0"/>
                <a:ea typeface="ＭＳ Ｐゴシック" pitchFamily="-107" charset="-128"/>
                <a:cs typeface="ＭＳ Ｐゴシック" pitchFamily="-107" charset="-128"/>
              </a:rPr>
              <a:t>polymorphic virus and discover the encryption key. Once the key is discovered,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scanner can decrypt the malware to identify it, and then remove the infection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return the program to service.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Another second-generation approach is integrity checking. A checksum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be appended to each program. If malware alters or replaces some program without</a:t>
            </a:r>
          </a:p>
          <a:p>
            <a:r>
              <a:rPr lang="en-US" sz="1200" kern="1200" baseline="0" dirty="0">
                <a:solidFill>
                  <a:schemeClr val="tx1"/>
                </a:solidFill>
                <a:latin typeface="Arial" pitchFamily="-107" charset="0"/>
                <a:ea typeface="ＭＳ Ｐゴシック" pitchFamily="-107" charset="-128"/>
                <a:cs typeface="ＭＳ Ｐゴシック" pitchFamily="-107" charset="-128"/>
              </a:rPr>
              <a:t>changing the checksum, then an integrity check will catch this change. To counter</a:t>
            </a:r>
          </a:p>
          <a:p>
            <a:r>
              <a:rPr lang="en-US" sz="1200" kern="1200" baseline="0" dirty="0">
                <a:solidFill>
                  <a:schemeClr val="tx1"/>
                </a:solidFill>
                <a:latin typeface="Arial" pitchFamily="-107" charset="0"/>
                <a:ea typeface="ＭＳ Ｐゴシック" pitchFamily="-107" charset="-128"/>
                <a:cs typeface="ＭＳ Ｐゴシック" pitchFamily="-107" charset="-128"/>
              </a:rPr>
              <a:t>malware that is sophisticated enough to change the checksum when it alters a program,</a:t>
            </a:r>
          </a:p>
          <a:p>
            <a:r>
              <a:rPr lang="en-US" sz="1200" kern="1200" baseline="0" dirty="0">
                <a:solidFill>
                  <a:schemeClr val="tx1"/>
                </a:solidFill>
                <a:latin typeface="Arial" pitchFamily="-107" charset="0"/>
                <a:ea typeface="ＭＳ Ｐゴシック" pitchFamily="-107" charset="-128"/>
                <a:cs typeface="ＭＳ Ｐゴシック" pitchFamily="-107" charset="-128"/>
              </a:rPr>
              <a:t>an encrypted hash function can be used. The encryption key is stored separately</a:t>
            </a:r>
          </a:p>
          <a:p>
            <a:r>
              <a:rPr lang="en-US" sz="1200" kern="1200" baseline="0" dirty="0">
                <a:solidFill>
                  <a:schemeClr val="tx1"/>
                </a:solidFill>
                <a:latin typeface="Arial" pitchFamily="-107" charset="0"/>
                <a:ea typeface="ＭＳ Ｐゴシック" pitchFamily="-107" charset="-128"/>
                <a:cs typeface="ＭＳ Ｐゴシック" pitchFamily="-107" charset="-128"/>
              </a:rPr>
              <a:t>from the program so that the malware cannot generate a new hash code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encrypt that. By using a hash function rather than a simpler checksum, the malware</a:t>
            </a:r>
          </a:p>
          <a:p>
            <a:r>
              <a:rPr lang="en-US" sz="1200" kern="1200" baseline="0" dirty="0">
                <a:solidFill>
                  <a:schemeClr val="tx1"/>
                </a:solidFill>
                <a:latin typeface="Arial" pitchFamily="-107" charset="0"/>
                <a:ea typeface="ＭＳ Ｐゴシック" pitchFamily="-107" charset="-128"/>
                <a:cs typeface="ＭＳ Ｐゴシック" pitchFamily="-107" charset="-128"/>
              </a:rPr>
              <a:t>is prevented from adjusting the program to produce the same hash code as before.</a:t>
            </a:r>
          </a:p>
          <a:p>
            <a:r>
              <a:rPr lang="en-US" sz="1200" kern="1200" baseline="0" dirty="0">
                <a:solidFill>
                  <a:schemeClr val="tx1"/>
                </a:solidFill>
                <a:latin typeface="Arial" pitchFamily="-107" charset="0"/>
                <a:ea typeface="ＭＳ Ｐゴシック" pitchFamily="-107" charset="-128"/>
                <a:cs typeface="ＭＳ Ｐゴシック" pitchFamily="-107" charset="-128"/>
              </a:rPr>
              <a:t>If a protected list of programs in trusted locations is kept, this approach can also</a:t>
            </a:r>
          </a:p>
          <a:p>
            <a:r>
              <a:rPr lang="en-US" sz="1200" kern="1200" baseline="0" dirty="0">
                <a:solidFill>
                  <a:schemeClr val="tx1"/>
                </a:solidFill>
                <a:latin typeface="Arial" pitchFamily="-107" charset="0"/>
                <a:ea typeface="ＭＳ Ｐゴシック" pitchFamily="-107" charset="-128"/>
                <a:cs typeface="ＭＳ Ｐゴシック" pitchFamily="-107" charset="-128"/>
              </a:rPr>
              <a:t>detect attempts to replace or install rogue code or programs in these locations.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Third-generation  programs are memory-resident programs that identify malware</a:t>
            </a:r>
          </a:p>
          <a:p>
            <a:r>
              <a:rPr lang="en-US" sz="1200" kern="1200" baseline="0" dirty="0">
                <a:solidFill>
                  <a:schemeClr val="tx1"/>
                </a:solidFill>
                <a:latin typeface="Arial" pitchFamily="-107" charset="0"/>
                <a:ea typeface="ＭＳ Ｐゴシック" pitchFamily="-107" charset="-128"/>
                <a:cs typeface="ＭＳ Ｐゴシック" pitchFamily="-107" charset="-128"/>
              </a:rPr>
              <a:t>by its actions rather than its structure in an infected program. Such programs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advantage that it is not necessary to develop signatures and heuristics for a wide</a:t>
            </a:r>
          </a:p>
          <a:p>
            <a:r>
              <a:rPr lang="en-US" sz="1200" kern="1200" baseline="0" dirty="0">
                <a:solidFill>
                  <a:schemeClr val="tx1"/>
                </a:solidFill>
                <a:latin typeface="Arial" pitchFamily="-107" charset="0"/>
                <a:ea typeface="ＭＳ Ｐゴシック" pitchFamily="-107" charset="-128"/>
                <a:cs typeface="ＭＳ Ｐゴシック" pitchFamily="-107" charset="-128"/>
              </a:rPr>
              <a:t>array of malware. Rather, it is necessary only to identify the small set of actions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indicate that malicious activity is being attempted and then to intervene.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Fourth-generation  products are packages consisting of a variety of antivirus</a:t>
            </a:r>
          </a:p>
          <a:p>
            <a:r>
              <a:rPr lang="en-US" sz="1200" kern="1200" baseline="0" dirty="0">
                <a:solidFill>
                  <a:schemeClr val="tx1"/>
                </a:solidFill>
                <a:latin typeface="Arial" pitchFamily="-107" charset="0"/>
                <a:ea typeface="ＭＳ Ｐゴシック" pitchFamily="-107" charset="-128"/>
                <a:cs typeface="ＭＳ Ｐゴシック" pitchFamily="-107" charset="-128"/>
              </a:rPr>
              <a:t>techniques used in conjunction. These include scanning and activity trap components.</a:t>
            </a:r>
          </a:p>
          <a:p>
            <a:r>
              <a:rPr lang="en-US" sz="1200" kern="1200" baseline="0" dirty="0">
                <a:solidFill>
                  <a:schemeClr val="tx1"/>
                </a:solidFill>
                <a:latin typeface="Arial" pitchFamily="-107" charset="0"/>
                <a:ea typeface="ＭＳ Ｐゴシック" pitchFamily="-107" charset="-128"/>
                <a:cs typeface="ＭＳ Ｐゴシック" pitchFamily="-107" charset="-128"/>
              </a:rPr>
              <a:t>In addition, such a package includes access control capability, which limits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ability of malware to penetrate a system and then limits the ability of a malware</a:t>
            </a:r>
          </a:p>
          <a:p>
            <a:r>
              <a:rPr lang="en-US" sz="1200" kern="1200" baseline="0" dirty="0">
                <a:solidFill>
                  <a:schemeClr val="tx1"/>
                </a:solidFill>
                <a:latin typeface="Arial" pitchFamily="-107" charset="0"/>
                <a:ea typeface="ＭＳ Ｐゴシック" pitchFamily="-107" charset="-128"/>
                <a:cs typeface="ＭＳ Ｐゴシック" pitchFamily="-107" charset="-128"/>
              </a:rPr>
              <a:t>to update files in order to propagate.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arms race continues. With fourth-generation packages, a more comprehensive</a:t>
            </a:r>
          </a:p>
          <a:p>
            <a:r>
              <a:rPr lang="en-US" sz="1200" kern="1200" baseline="0" dirty="0">
                <a:solidFill>
                  <a:schemeClr val="tx1"/>
                </a:solidFill>
                <a:latin typeface="Arial" pitchFamily="-107" charset="0"/>
                <a:ea typeface="ＭＳ Ｐゴシック" pitchFamily="-107" charset="-128"/>
                <a:cs typeface="ＭＳ Ｐゴシック" pitchFamily="-107" charset="-128"/>
              </a:rPr>
              <a:t>defense strategy is employed, broadening the scope of defense to more</a:t>
            </a:r>
          </a:p>
          <a:p>
            <a:r>
              <a:rPr lang="en-US" sz="1200" kern="1200" baseline="0" dirty="0">
                <a:solidFill>
                  <a:schemeClr val="tx1"/>
                </a:solidFill>
                <a:latin typeface="Arial" pitchFamily="-107" charset="0"/>
                <a:ea typeface="ＭＳ Ｐゴシック" pitchFamily="-107" charset="-128"/>
                <a:cs typeface="ＭＳ Ｐゴシック" pitchFamily="-107" charset="-128"/>
              </a:rPr>
              <a:t>general-purpose computer security measures. These include more sophisticated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antivirus approaches. We now highlight two of the most important.</a:t>
            </a:r>
            <a:endParaRPr lang="en-US" dirty="0"/>
          </a:p>
        </p:txBody>
      </p:sp>
      <p:sp>
        <p:nvSpPr>
          <p:cNvPr id="4" name="Slide Number Placeholder 3"/>
          <p:cNvSpPr>
            <a:spLocks noGrp="1"/>
          </p:cNvSpPr>
          <p:nvPr>
            <p:ph type="sldNum" sz="quarter" idx="10"/>
          </p:nvPr>
        </p:nvSpPr>
        <p:spPr/>
        <p:txBody>
          <a:bodyPr/>
          <a:lstStyle/>
          <a:p>
            <a:pPr>
              <a:defRPr/>
            </a:pPr>
            <a:fld id="{5808CE95-6C75-CD4A-9F20-890F2F3F24EC}" type="slidenum">
              <a:rPr lang="en-AU" smtClean="0"/>
              <a:pPr>
                <a:defRPr/>
              </a:pPr>
              <a:t>154</a:t>
            </a:fld>
            <a:endParaRPr lang="en-AU" dirty="0"/>
          </a:p>
        </p:txBody>
      </p:sp>
    </p:spTree>
    <p:extLst>
      <p:ext uri="{BB962C8B-B14F-4D97-AF65-F5344CB8AC3E}">
        <p14:creationId xmlns:p14="http://schemas.microsoft.com/office/powerpoint/2010/main" val="268366597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Unlike heuristics or fingerprint-based</a:t>
            </a:r>
          </a:p>
          <a:p>
            <a:r>
              <a:rPr lang="en-US" sz="1200" kern="1200" baseline="0" dirty="0">
                <a:solidFill>
                  <a:schemeClr val="tx1"/>
                </a:solidFill>
                <a:latin typeface="Arial" pitchFamily="-107" charset="0"/>
                <a:ea typeface="ＭＳ Ｐゴシック" pitchFamily="-107" charset="-128"/>
                <a:cs typeface="ＭＳ Ｐゴシック" pitchFamily="-107" charset="-128"/>
              </a:rPr>
              <a:t>scanners, behavior-blocking software  integrates with the operating system of a</a:t>
            </a:r>
          </a:p>
          <a:p>
            <a:r>
              <a:rPr lang="en-US" sz="1200" kern="1200" baseline="0" dirty="0">
                <a:solidFill>
                  <a:schemeClr val="tx1"/>
                </a:solidFill>
                <a:latin typeface="Arial" pitchFamily="-107" charset="0"/>
                <a:ea typeface="ＭＳ Ｐゴシック" pitchFamily="-107" charset="-128"/>
                <a:cs typeface="ＭＳ Ｐゴシック" pitchFamily="-107" charset="-128"/>
              </a:rPr>
              <a:t>host computer and monitors program behavior in real time for malicious actions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[CONR02, NACH02]. The behavior blocking software then blocks potentially malicious</a:t>
            </a:r>
          </a:p>
          <a:p>
            <a:r>
              <a:rPr lang="en-US" sz="1200" kern="1200" baseline="0" dirty="0">
                <a:solidFill>
                  <a:schemeClr val="tx1"/>
                </a:solidFill>
                <a:latin typeface="Arial" pitchFamily="-107" charset="0"/>
                <a:ea typeface="ＭＳ Ｐゴシック" pitchFamily="-107" charset="-128"/>
                <a:cs typeface="ＭＳ Ｐゴシック" pitchFamily="-107" charset="-128"/>
              </a:rPr>
              <a:t>actions before they have a chance to affect the system. Monitored behaviors</a:t>
            </a:r>
          </a:p>
          <a:p>
            <a:r>
              <a:rPr lang="en-US" sz="1200" kern="1200" baseline="0" dirty="0">
                <a:solidFill>
                  <a:schemeClr val="tx1"/>
                </a:solidFill>
                <a:latin typeface="Arial" pitchFamily="-107" charset="0"/>
                <a:ea typeface="ＭＳ Ｐゴシック" pitchFamily="-107" charset="-128"/>
                <a:cs typeface="ＭＳ Ｐゴシック" pitchFamily="-107" charset="-128"/>
              </a:rPr>
              <a:t>can include the following: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Attempts to open, view, delete, and/or modify files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Attempts to format disk drives and other unrecoverable disk operations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Modifications to the logic of executable files or macros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Modification of critical system settings, such as start-up settings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Scripting of e-mail and instant messaging clients to send executable content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Initiation of network communications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Because a behavior blocker can block suspicious software in real time, it has</a:t>
            </a:r>
          </a:p>
          <a:p>
            <a:r>
              <a:rPr lang="en-US" sz="1200" kern="1200" baseline="0" dirty="0">
                <a:solidFill>
                  <a:schemeClr val="tx1"/>
                </a:solidFill>
                <a:latin typeface="Arial" pitchFamily="-107" charset="0"/>
                <a:ea typeface="ＭＳ Ｐゴシック" pitchFamily="-107" charset="-128"/>
                <a:cs typeface="ＭＳ Ｐゴシック" pitchFamily="-107" charset="-128"/>
              </a:rPr>
              <a:t>an advantage over such established antivirus detection techniques as fingerprinting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or heuristics. There are literally trillions of different ways to obfuscate and rearrange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instructions of a virus or worm, many of which will evade detection by a</a:t>
            </a:r>
          </a:p>
          <a:p>
            <a:r>
              <a:rPr lang="en-US" sz="1200" kern="1200" baseline="0" dirty="0">
                <a:solidFill>
                  <a:schemeClr val="tx1"/>
                </a:solidFill>
                <a:latin typeface="Arial" pitchFamily="-107" charset="0"/>
                <a:ea typeface="ＭＳ Ｐゴシック" pitchFamily="-107" charset="-128"/>
                <a:cs typeface="ＭＳ Ｐゴシック" pitchFamily="-107" charset="-128"/>
              </a:rPr>
              <a:t>fingerprint scanner or heuristic. But eventually, malicious code must make a well defined</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request to the operating system. Given that the behavior blocker can intercept</a:t>
            </a:r>
          </a:p>
          <a:p>
            <a:r>
              <a:rPr lang="en-US" sz="1200" kern="1200" baseline="0" dirty="0">
                <a:solidFill>
                  <a:schemeClr val="tx1"/>
                </a:solidFill>
                <a:latin typeface="Arial" pitchFamily="-107" charset="0"/>
                <a:ea typeface="ＭＳ Ｐゴシック" pitchFamily="-107" charset="-128"/>
                <a:cs typeface="ＭＳ Ｐゴシック" pitchFamily="-107" charset="-128"/>
              </a:rPr>
              <a:t>all such requests, it can identify and block malicious actions regardless of how</a:t>
            </a:r>
          </a:p>
          <a:p>
            <a:r>
              <a:rPr lang="en-US" sz="1200" kern="1200" baseline="0" dirty="0">
                <a:solidFill>
                  <a:schemeClr val="tx1"/>
                </a:solidFill>
                <a:latin typeface="Arial" pitchFamily="-107" charset="0"/>
                <a:ea typeface="ＭＳ Ｐゴシック" pitchFamily="-107" charset="-128"/>
                <a:cs typeface="ＭＳ Ｐゴシック" pitchFamily="-107" charset="-128"/>
              </a:rPr>
              <a:t>obfuscated the program logic appears to be.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Behavior blocking alone has limitations. Because the malicious code must</a:t>
            </a:r>
          </a:p>
          <a:p>
            <a:r>
              <a:rPr lang="en-US" sz="1200" kern="1200" baseline="0" dirty="0">
                <a:solidFill>
                  <a:schemeClr val="tx1"/>
                </a:solidFill>
                <a:latin typeface="Arial" pitchFamily="-107" charset="0"/>
                <a:ea typeface="ＭＳ Ｐゴシック" pitchFamily="-107" charset="-128"/>
                <a:cs typeface="ＭＳ Ｐゴシック" pitchFamily="-107" charset="-128"/>
              </a:rPr>
              <a:t>run on the target machine before all its behaviors can be identified, it can cause</a:t>
            </a:r>
          </a:p>
          <a:p>
            <a:r>
              <a:rPr lang="en-US" sz="1200" kern="1200" baseline="0" dirty="0">
                <a:solidFill>
                  <a:schemeClr val="tx1"/>
                </a:solidFill>
                <a:latin typeface="Arial" pitchFamily="-107" charset="0"/>
                <a:ea typeface="ＭＳ Ｐゴシック" pitchFamily="-107" charset="-128"/>
                <a:cs typeface="ＭＳ Ｐゴシック" pitchFamily="-107" charset="-128"/>
              </a:rPr>
              <a:t>harm before it has been detected and blocked. For example, a new item of malware</a:t>
            </a:r>
          </a:p>
          <a:p>
            <a:r>
              <a:rPr lang="en-US" sz="1200" kern="1200" baseline="0" dirty="0">
                <a:solidFill>
                  <a:schemeClr val="tx1"/>
                </a:solidFill>
                <a:latin typeface="Arial" pitchFamily="-107" charset="0"/>
                <a:ea typeface="ＭＳ Ｐゴシック" pitchFamily="-107" charset="-128"/>
                <a:cs typeface="ＭＳ Ｐゴシック" pitchFamily="-107" charset="-128"/>
              </a:rPr>
              <a:t>might shuffle a number of seemingly unimportant files around the hard drive before</a:t>
            </a:r>
          </a:p>
          <a:p>
            <a:r>
              <a:rPr lang="en-US" sz="1200" kern="1200" baseline="0" dirty="0">
                <a:solidFill>
                  <a:schemeClr val="tx1"/>
                </a:solidFill>
                <a:latin typeface="Arial" pitchFamily="-107" charset="0"/>
                <a:ea typeface="ＭＳ Ｐゴシック" pitchFamily="-107" charset="-128"/>
                <a:cs typeface="ＭＳ Ｐゴシック" pitchFamily="-107" charset="-128"/>
              </a:rPr>
              <a:t>modifying a single file and being blocked. Even though the actual modification was</a:t>
            </a:r>
          </a:p>
          <a:p>
            <a:r>
              <a:rPr lang="en-US" sz="1200" kern="1200" baseline="0" dirty="0">
                <a:solidFill>
                  <a:schemeClr val="tx1"/>
                </a:solidFill>
                <a:latin typeface="Arial" pitchFamily="-107" charset="0"/>
                <a:ea typeface="ＭＳ Ｐゴシック" pitchFamily="-107" charset="-128"/>
                <a:cs typeface="ＭＳ Ｐゴシック" pitchFamily="-107" charset="-128"/>
              </a:rPr>
              <a:t>blocked, the user may be unable to locate his or her files, causing a loss to productivity</a:t>
            </a:r>
          </a:p>
          <a:p>
            <a:r>
              <a:rPr lang="en-US" sz="1200" kern="1200" baseline="0" dirty="0">
                <a:solidFill>
                  <a:schemeClr val="tx1"/>
                </a:solidFill>
                <a:latin typeface="Arial" pitchFamily="-107" charset="0"/>
                <a:ea typeface="ＭＳ Ｐゴシック" pitchFamily="-107" charset="-128"/>
                <a:cs typeface="ＭＳ Ｐゴシック" pitchFamily="-107" charset="-128"/>
              </a:rPr>
              <a:t>or possibly having worse consequences.</a:t>
            </a:r>
            <a:endParaRPr lang="en-US" dirty="0"/>
          </a:p>
        </p:txBody>
      </p:sp>
      <p:sp>
        <p:nvSpPr>
          <p:cNvPr id="4" name="Slide Number Placeholder 3"/>
          <p:cNvSpPr>
            <a:spLocks noGrp="1"/>
          </p:cNvSpPr>
          <p:nvPr>
            <p:ph type="sldNum" sz="quarter" idx="10"/>
          </p:nvPr>
        </p:nvSpPr>
        <p:spPr/>
        <p:txBody>
          <a:bodyPr/>
          <a:lstStyle/>
          <a:p>
            <a:pPr>
              <a:defRPr/>
            </a:pPr>
            <a:fld id="{5808CE95-6C75-CD4A-9F20-890F2F3F24EC}" type="slidenum">
              <a:rPr lang="en-AU" smtClean="0"/>
              <a:pPr>
                <a:defRPr/>
              </a:pPr>
              <a:t>155</a:t>
            </a:fld>
            <a:endParaRPr lang="en-AU" dirty="0"/>
          </a:p>
        </p:txBody>
      </p:sp>
    </p:spTree>
    <p:extLst>
      <p:ext uri="{BB962C8B-B14F-4D97-AF65-F5344CB8AC3E}">
        <p14:creationId xmlns:p14="http://schemas.microsoft.com/office/powerpoint/2010/main" val="90337339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next location where antivirus software is used is on an organization’s firewall</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IDS. It is typically included in e-mail and Web proxy services running on these</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systems. It may also be included in the traffic analysis component of an IDS.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gives the antivirus software access to malware in transit over a network connection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to any of the organization’s systems, providing a larger-scale view of malware activity.</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software may also include intrusion prevention measures, blocking the flow</a:t>
            </a:r>
          </a:p>
          <a:p>
            <a:r>
              <a:rPr lang="en-US" sz="1200" kern="1200" baseline="0" dirty="0">
                <a:solidFill>
                  <a:schemeClr val="tx1"/>
                </a:solidFill>
                <a:latin typeface="Arial" pitchFamily="-107" charset="0"/>
                <a:ea typeface="ＭＳ Ｐゴシック" pitchFamily="-107" charset="-128"/>
                <a:cs typeface="ＭＳ Ｐゴシック" pitchFamily="-107" charset="-128"/>
              </a:rPr>
              <a:t>of any suspicious traffic, thus preventing it reaching and compromising some target</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either inside or outside the organization.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However, this approach is limited to scanning the malware content, as it does</a:t>
            </a:r>
          </a:p>
          <a:p>
            <a:r>
              <a:rPr lang="en-US" sz="1200" kern="1200" baseline="0" dirty="0">
                <a:solidFill>
                  <a:schemeClr val="tx1"/>
                </a:solidFill>
                <a:latin typeface="Arial" pitchFamily="-107" charset="0"/>
                <a:ea typeface="ＭＳ Ｐゴシック" pitchFamily="-107" charset="-128"/>
                <a:cs typeface="ＭＳ Ｐゴシック" pitchFamily="-107" charset="-128"/>
              </a:rPr>
              <a:t>not have access to any behavior observed when it runs on an infected system. Two</a:t>
            </a:r>
          </a:p>
          <a:p>
            <a:r>
              <a:rPr lang="en-US" sz="1200" kern="1200" baseline="0" dirty="0">
                <a:solidFill>
                  <a:schemeClr val="tx1"/>
                </a:solidFill>
                <a:latin typeface="Arial" pitchFamily="-107" charset="0"/>
                <a:ea typeface="ＭＳ Ｐゴシック" pitchFamily="-107" charset="-128"/>
                <a:cs typeface="ＭＳ Ｐゴシック" pitchFamily="-107" charset="-128"/>
              </a:rPr>
              <a:t>types of monitoring software may be used: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Ingress monitors:  These are located at the border between the enterprise</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 and the Internet. They can be part of the ingress-filtering software</a:t>
            </a:r>
          </a:p>
          <a:p>
            <a:r>
              <a:rPr lang="en-US" sz="1200" kern="1200" baseline="0" dirty="0">
                <a:solidFill>
                  <a:schemeClr val="tx1"/>
                </a:solidFill>
                <a:latin typeface="Arial" pitchFamily="-107" charset="0"/>
                <a:ea typeface="ＭＳ Ｐゴシック" pitchFamily="-107" charset="-128"/>
                <a:cs typeface="ＭＳ Ｐゴシック" pitchFamily="-107" charset="-128"/>
              </a:rPr>
              <a:t>of a border router or external firewall or a separate passive monitor.</a:t>
            </a:r>
          </a:p>
          <a:p>
            <a:r>
              <a:rPr lang="en-US" sz="1200" kern="1200" baseline="0" dirty="0">
                <a:solidFill>
                  <a:schemeClr val="tx1"/>
                </a:solidFill>
                <a:latin typeface="Arial" pitchFamily="-107" charset="0"/>
                <a:ea typeface="ＭＳ Ｐゴシック" pitchFamily="-107" charset="-128"/>
                <a:cs typeface="ＭＳ Ｐゴシック" pitchFamily="-107" charset="-128"/>
              </a:rPr>
              <a:t>A honeypot can also capture incoming malware traffic. An example of a detection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technique for an ingress monitor is to look for incoming traffic to unused</a:t>
            </a:r>
          </a:p>
          <a:p>
            <a:r>
              <a:rPr lang="en-US" sz="1200" kern="1200" baseline="0" dirty="0">
                <a:solidFill>
                  <a:schemeClr val="tx1"/>
                </a:solidFill>
                <a:latin typeface="Arial" pitchFamily="-107" charset="0"/>
                <a:ea typeface="ＭＳ Ｐゴシック" pitchFamily="-107" charset="-128"/>
                <a:cs typeface="ＭＳ Ｐゴシック" pitchFamily="-107" charset="-128"/>
              </a:rPr>
              <a:t>local IP addresses.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Egress monitors:  These can be located at the egress point of individual LANs</a:t>
            </a:r>
          </a:p>
          <a:p>
            <a:r>
              <a:rPr lang="en-US" sz="1200" kern="1200" baseline="0" dirty="0">
                <a:solidFill>
                  <a:schemeClr val="tx1"/>
                </a:solidFill>
                <a:latin typeface="Arial" pitchFamily="-107" charset="0"/>
                <a:ea typeface="ＭＳ Ｐゴシック" pitchFamily="-107" charset="-128"/>
                <a:cs typeface="ＭＳ Ｐゴシック" pitchFamily="-107" charset="-128"/>
              </a:rPr>
              <a:t>on the enterprise network as well as at the border between the enterprise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the Internet. In the former case, the egress monitor can be part of</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egress-filtering software of a LAN router or switch. As with ingress monitors,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external firewall or a honeypot can house the monitoring software.</a:t>
            </a:r>
          </a:p>
          <a:p>
            <a:r>
              <a:rPr lang="en-US" sz="1200" kern="1200" baseline="0" dirty="0">
                <a:solidFill>
                  <a:schemeClr val="tx1"/>
                </a:solidFill>
                <a:latin typeface="Arial" pitchFamily="-107" charset="0"/>
                <a:ea typeface="ＭＳ Ｐゴシック" pitchFamily="-107" charset="-128"/>
                <a:cs typeface="ＭＳ Ｐゴシック" pitchFamily="-107" charset="-128"/>
              </a:rPr>
              <a:t>Indeed, the two types of monitors can be collocated. The egress monitor is</a:t>
            </a:r>
          </a:p>
          <a:p>
            <a:r>
              <a:rPr lang="en-US" sz="1200" kern="1200" baseline="0" dirty="0">
                <a:solidFill>
                  <a:schemeClr val="tx1"/>
                </a:solidFill>
                <a:latin typeface="Arial" pitchFamily="-107" charset="0"/>
                <a:ea typeface="ＭＳ Ｐゴシック" pitchFamily="-107" charset="-128"/>
                <a:cs typeface="ＭＳ Ｐゴシック" pitchFamily="-107" charset="-128"/>
              </a:rPr>
              <a:t>designed to catch the source of a malware attack by monitoring outgoing traffic</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signs of scanning or other suspicious behavior.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Perimeter monitoring can also assist in detecting and responding to botnet activity</a:t>
            </a:r>
          </a:p>
          <a:p>
            <a:r>
              <a:rPr lang="en-US" sz="1200" kern="1200" baseline="0" dirty="0">
                <a:solidFill>
                  <a:schemeClr val="tx1"/>
                </a:solidFill>
                <a:latin typeface="Arial" pitchFamily="-107" charset="0"/>
                <a:ea typeface="ＭＳ Ｐゴシック" pitchFamily="-107" charset="-128"/>
                <a:cs typeface="ＭＳ Ｐゴシック" pitchFamily="-107" charset="-128"/>
              </a:rPr>
              <a:t>by detecting abnormal traffic patterns associated with this activity. Once bots</a:t>
            </a:r>
          </a:p>
          <a:p>
            <a:r>
              <a:rPr lang="en-US" sz="1200" kern="1200" baseline="0" dirty="0">
                <a:solidFill>
                  <a:schemeClr val="tx1"/>
                </a:solidFill>
                <a:latin typeface="Arial" pitchFamily="-107" charset="0"/>
                <a:ea typeface="ＭＳ Ｐゴシック" pitchFamily="-107" charset="-128"/>
                <a:cs typeface="ＭＳ Ｐゴシック" pitchFamily="-107" charset="-128"/>
              </a:rPr>
              <a:t>are activated and an attack is underway, such monitoring can be used to detect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 However, the primary objective is to try to detect and disable the botnet</a:t>
            </a:r>
          </a:p>
          <a:p>
            <a:r>
              <a:rPr lang="en-US" sz="1200" kern="1200" baseline="0" dirty="0">
                <a:solidFill>
                  <a:schemeClr val="tx1"/>
                </a:solidFill>
                <a:latin typeface="Arial" pitchFamily="-107" charset="0"/>
                <a:ea typeface="ＭＳ Ｐゴシック" pitchFamily="-107" charset="-128"/>
                <a:cs typeface="ＭＳ Ｐゴシック" pitchFamily="-107" charset="-128"/>
              </a:rPr>
              <a:t>during its construction phase, using the various scanning techniques we have just</a:t>
            </a:r>
          </a:p>
          <a:p>
            <a:r>
              <a:rPr lang="en-US" sz="1200" kern="1200" baseline="0" dirty="0">
                <a:solidFill>
                  <a:schemeClr val="tx1"/>
                </a:solidFill>
                <a:latin typeface="Arial" pitchFamily="-107" charset="0"/>
                <a:ea typeface="ＭＳ Ｐゴシック" pitchFamily="-107" charset="-128"/>
                <a:cs typeface="ＭＳ Ｐゴシック" pitchFamily="-107" charset="-128"/>
              </a:rPr>
              <a:t>discussed, identifying and blocking the malware that is used to propagate this type</a:t>
            </a:r>
          </a:p>
          <a:p>
            <a:r>
              <a:rPr lang="en-US" sz="1200" kern="1200" baseline="0" dirty="0">
                <a:solidFill>
                  <a:schemeClr val="tx1"/>
                </a:solidFill>
                <a:latin typeface="Arial" pitchFamily="-107" charset="0"/>
                <a:ea typeface="ＭＳ Ｐゴシック" pitchFamily="-107" charset="-128"/>
                <a:cs typeface="ＭＳ Ｐゴシック" pitchFamily="-107" charset="-128"/>
              </a:rPr>
              <a:t>of payload.</a:t>
            </a:r>
            <a:endParaRPr lang="en-US" dirty="0"/>
          </a:p>
        </p:txBody>
      </p:sp>
      <p:sp>
        <p:nvSpPr>
          <p:cNvPr id="4" name="Slide Number Placeholder 3"/>
          <p:cNvSpPr>
            <a:spLocks noGrp="1"/>
          </p:cNvSpPr>
          <p:nvPr>
            <p:ph type="sldNum" sz="quarter" idx="10"/>
          </p:nvPr>
        </p:nvSpPr>
        <p:spPr/>
        <p:txBody>
          <a:bodyPr/>
          <a:lstStyle/>
          <a:p>
            <a:pPr>
              <a:defRPr/>
            </a:pPr>
            <a:fld id="{5808CE95-6C75-CD4A-9F20-890F2F3F24EC}" type="slidenum">
              <a:rPr lang="en-AU" smtClean="0"/>
              <a:pPr>
                <a:defRPr/>
              </a:pPr>
              <a:t>156</a:t>
            </a:fld>
            <a:endParaRPr lang="en-AU" dirty="0"/>
          </a:p>
        </p:txBody>
      </p:sp>
    </p:spTree>
    <p:extLst>
      <p:ext uri="{BB962C8B-B14F-4D97-AF65-F5344CB8AC3E}">
        <p14:creationId xmlns:p14="http://schemas.microsoft.com/office/powerpoint/2010/main" val="251026368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There is considerable overlap in techniques</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dealing with viruses and worms. Once a worm is resident on a machine, antivirus</a:t>
            </a:r>
          </a:p>
          <a:p>
            <a:r>
              <a:rPr lang="en-US" sz="1200" kern="1200" baseline="0" dirty="0">
                <a:solidFill>
                  <a:schemeClr val="tx1"/>
                </a:solidFill>
                <a:latin typeface="Arial" pitchFamily="-107" charset="0"/>
                <a:ea typeface="ＭＳ Ｐゴシック" pitchFamily="-107" charset="-128"/>
                <a:cs typeface="ＭＳ Ｐゴシック" pitchFamily="-107" charset="-128"/>
              </a:rPr>
              <a:t>software can be used to detect it, and possibly remove it. In addition, because</a:t>
            </a:r>
          </a:p>
          <a:p>
            <a:r>
              <a:rPr lang="en-US" sz="1200" kern="1200" baseline="0" dirty="0">
                <a:solidFill>
                  <a:schemeClr val="tx1"/>
                </a:solidFill>
                <a:latin typeface="Arial" pitchFamily="-107" charset="0"/>
                <a:ea typeface="ＭＳ Ｐゴシック" pitchFamily="-107" charset="-128"/>
                <a:cs typeface="ＭＳ Ｐゴシック" pitchFamily="-107" charset="-128"/>
              </a:rPr>
              <a:t>worm propagation generates considerable network activity, perimeter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activity and usage monitoring can form the basis of a worm defense. Following</a:t>
            </a:r>
          </a:p>
          <a:p>
            <a:r>
              <a:rPr lang="en-US" sz="1200" kern="1200" baseline="0" dirty="0">
                <a:solidFill>
                  <a:schemeClr val="tx1"/>
                </a:solidFill>
                <a:latin typeface="Arial" pitchFamily="-107" charset="0"/>
                <a:ea typeface="ＭＳ Ｐゴシック" pitchFamily="-107" charset="-128"/>
                <a:cs typeface="ＭＳ Ｐゴシック" pitchFamily="-107" charset="-128"/>
              </a:rPr>
              <a:t>[JHI07], we list six classes of worm defense that address the network activity it may</a:t>
            </a:r>
          </a:p>
          <a:p>
            <a:r>
              <a:rPr lang="en-US" sz="1200" kern="1200" baseline="0" dirty="0">
                <a:solidFill>
                  <a:schemeClr val="tx1"/>
                </a:solidFill>
                <a:latin typeface="Arial" pitchFamily="-107" charset="0"/>
                <a:ea typeface="ＭＳ Ｐゴシック" pitchFamily="-107" charset="-128"/>
                <a:cs typeface="ＭＳ Ｐゴシック" pitchFamily="-107" charset="-128"/>
              </a:rPr>
              <a:t>generate: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Signature-based worm scan filtering:  This type of approach generates a worm</a:t>
            </a:r>
          </a:p>
          <a:p>
            <a:r>
              <a:rPr lang="en-US" sz="1200" kern="1200" baseline="0" dirty="0">
                <a:solidFill>
                  <a:schemeClr val="tx1"/>
                </a:solidFill>
                <a:latin typeface="Arial" pitchFamily="-107" charset="0"/>
                <a:ea typeface="ＭＳ Ｐゴシック" pitchFamily="-107" charset="-128"/>
                <a:cs typeface="ＭＳ Ｐゴシック" pitchFamily="-107" charset="-128"/>
              </a:rPr>
              <a:t>signature, which is then used to prevent worm scans from entering/leaving a</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network/host. Typically, this approach involves identifying suspicious flows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generating a worm signature. This approach is vulnerable to the use of</a:t>
            </a:r>
          </a:p>
          <a:p>
            <a:r>
              <a:rPr lang="en-US" sz="1200" kern="1200" baseline="0" dirty="0">
                <a:solidFill>
                  <a:schemeClr val="tx1"/>
                </a:solidFill>
                <a:latin typeface="Arial" pitchFamily="-107" charset="0"/>
                <a:ea typeface="ＭＳ Ｐゴシック" pitchFamily="-107" charset="-128"/>
                <a:cs typeface="ＭＳ Ｐゴシック" pitchFamily="-107" charset="-128"/>
              </a:rPr>
              <a:t>polymorphic worms: Either the detection software misses the worm or, if it</a:t>
            </a:r>
          </a:p>
          <a:p>
            <a:r>
              <a:rPr lang="en-US" sz="1200" kern="1200" baseline="0" dirty="0">
                <a:solidFill>
                  <a:schemeClr val="tx1"/>
                </a:solidFill>
                <a:latin typeface="Arial" pitchFamily="-107" charset="0"/>
                <a:ea typeface="ＭＳ Ｐゴシック" pitchFamily="-107" charset="-128"/>
                <a:cs typeface="ＭＳ Ｐゴシック" pitchFamily="-107" charset="-128"/>
              </a:rPr>
              <a:t>is sufficiently sophisticated to deal with polymorphic worms, the scheme may</a:t>
            </a:r>
          </a:p>
          <a:p>
            <a:r>
              <a:rPr lang="en-US" sz="1200" kern="1200" baseline="0" dirty="0">
                <a:solidFill>
                  <a:schemeClr val="tx1"/>
                </a:solidFill>
                <a:latin typeface="Arial" pitchFamily="-107" charset="0"/>
                <a:ea typeface="ＭＳ Ｐゴシック" pitchFamily="-107" charset="-128"/>
                <a:cs typeface="ＭＳ Ｐゴシック" pitchFamily="-107" charset="-128"/>
              </a:rPr>
              <a:t>take a long time to react. [NEWS05] is an example of this approach.</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B. Filter-based worm containment:  This approach is similar to class A but focuses</a:t>
            </a:r>
          </a:p>
          <a:p>
            <a:r>
              <a:rPr lang="en-US" sz="1200" kern="1200" baseline="0" dirty="0">
                <a:solidFill>
                  <a:schemeClr val="tx1"/>
                </a:solidFill>
                <a:latin typeface="Arial" pitchFamily="-107" charset="0"/>
                <a:ea typeface="ＭＳ Ｐゴシック" pitchFamily="-107" charset="-128"/>
                <a:cs typeface="ＭＳ Ｐゴシック" pitchFamily="-107" charset="-128"/>
              </a:rPr>
              <a:t>on worm content rather than a scan signature. The filter checks a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to determine if it contains worm code. An example is Vigilante [COST05],</a:t>
            </a:r>
          </a:p>
          <a:p>
            <a:r>
              <a:rPr lang="en-US" sz="1200" kern="1200" baseline="0" dirty="0">
                <a:solidFill>
                  <a:schemeClr val="tx1"/>
                </a:solidFill>
                <a:latin typeface="Arial" pitchFamily="-107" charset="0"/>
                <a:ea typeface="ＭＳ Ｐゴシック" pitchFamily="-107" charset="-128"/>
                <a:cs typeface="ＭＳ Ｐゴシック" pitchFamily="-107" charset="-128"/>
              </a:rPr>
              <a:t>which relies on collaborative worm detection at end hosts. This approach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be quite effective but requires efficient detection algorithms and rapid alert</a:t>
            </a:r>
          </a:p>
          <a:p>
            <a:r>
              <a:rPr lang="en-US" sz="1200" kern="1200" baseline="0" dirty="0">
                <a:solidFill>
                  <a:schemeClr val="tx1"/>
                </a:solidFill>
                <a:latin typeface="Arial" pitchFamily="-107" charset="0"/>
                <a:ea typeface="ＭＳ Ｐゴシック" pitchFamily="-107" charset="-128"/>
                <a:cs typeface="ＭＳ Ｐゴシック" pitchFamily="-107" charset="-128"/>
              </a:rPr>
              <a:t>dissemination.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C.  Payload-classification-based worm containment: These network-based techniques</a:t>
            </a:r>
          </a:p>
          <a:p>
            <a:r>
              <a:rPr lang="en-US" sz="1200" kern="1200" baseline="0" dirty="0">
                <a:solidFill>
                  <a:schemeClr val="tx1"/>
                </a:solidFill>
                <a:latin typeface="Arial" pitchFamily="-107" charset="0"/>
                <a:ea typeface="ＭＳ Ｐゴシック" pitchFamily="-107" charset="-128"/>
                <a:cs typeface="ＭＳ Ｐゴシック" pitchFamily="-107" charset="-128"/>
              </a:rPr>
              <a:t>examine packets to see if they contain a worm. Various anomaly detection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techniques can be used, but care is needed to avoid high levels of false</a:t>
            </a:r>
          </a:p>
          <a:p>
            <a:r>
              <a:rPr lang="en-US" sz="1200" kern="1200" baseline="0" dirty="0">
                <a:solidFill>
                  <a:schemeClr val="tx1"/>
                </a:solidFill>
                <a:latin typeface="Arial" pitchFamily="-107" charset="0"/>
                <a:ea typeface="ＭＳ Ｐゴシック" pitchFamily="-107" charset="-128"/>
                <a:cs typeface="ＭＳ Ｐゴシック" pitchFamily="-107" charset="-128"/>
              </a:rPr>
              <a:t>positives or negatives. An example of this approach, which looks for exploit</a:t>
            </a:r>
          </a:p>
          <a:p>
            <a:r>
              <a:rPr lang="en-US" sz="1200" kern="1200" baseline="0" dirty="0">
                <a:solidFill>
                  <a:schemeClr val="tx1"/>
                </a:solidFill>
                <a:latin typeface="Arial" pitchFamily="-107" charset="0"/>
                <a:ea typeface="ＭＳ Ｐゴシック" pitchFamily="-107" charset="-128"/>
                <a:cs typeface="ＭＳ Ｐゴシック" pitchFamily="-107" charset="-128"/>
              </a:rPr>
              <a:t>code in network flows, is reported in [CHIN05]. This approach does not generate</a:t>
            </a:r>
          </a:p>
          <a:p>
            <a:r>
              <a:rPr lang="en-US" sz="1200" kern="1200" baseline="0" dirty="0">
                <a:solidFill>
                  <a:schemeClr val="tx1"/>
                </a:solidFill>
                <a:latin typeface="Arial" pitchFamily="-107" charset="0"/>
                <a:ea typeface="ＭＳ Ｐゴシック" pitchFamily="-107" charset="-128"/>
                <a:cs typeface="ＭＳ Ｐゴシック" pitchFamily="-107" charset="-128"/>
              </a:rPr>
              <a:t>signatures based on byte patterns but rather looks for control and data</a:t>
            </a:r>
          </a:p>
          <a:p>
            <a:r>
              <a:rPr lang="en-US" sz="1200" kern="1200" baseline="0" dirty="0">
                <a:solidFill>
                  <a:schemeClr val="tx1"/>
                </a:solidFill>
                <a:latin typeface="Arial" pitchFamily="-107" charset="0"/>
                <a:ea typeface="ＭＳ Ｐゴシック" pitchFamily="-107" charset="-128"/>
                <a:cs typeface="ＭＳ Ｐゴシック" pitchFamily="-107" charset="-128"/>
              </a:rPr>
              <a:t>flow structures that suggest an exploit.</a:t>
            </a:r>
            <a:endParaRPr lang="en-US" dirty="0"/>
          </a:p>
        </p:txBody>
      </p:sp>
      <p:sp>
        <p:nvSpPr>
          <p:cNvPr id="4" name="Slide Number Placeholder 3"/>
          <p:cNvSpPr>
            <a:spLocks noGrp="1"/>
          </p:cNvSpPr>
          <p:nvPr>
            <p:ph type="sldNum" sz="quarter" idx="10"/>
          </p:nvPr>
        </p:nvSpPr>
        <p:spPr/>
        <p:txBody>
          <a:bodyPr/>
          <a:lstStyle/>
          <a:p>
            <a:pPr>
              <a:defRPr/>
            </a:pPr>
            <a:fld id="{5808CE95-6C75-CD4A-9F20-890F2F3F24EC}" type="slidenum">
              <a:rPr lang="en-AU" smtClean="0"/>
              <a:pPr>
                <a:defRPr/>
              </a:pPr>
              <a:t>157</a:t>
            </a:fld>
            <a:endParaRPr lang="en-AU" dirty="0"/>
          </a:p>
        </p:txBody>
      </p:sp>
    </p:spTree>
    <p:extLst>
      <p:ext uri="{BB962C8B-B14F-4D97-AF65-F5344CB8AC3E}">
        <p14:creationId xmlns:p14="http://schemas.microsoft.com/office/powerpoint/2010/main" val="23852416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D.  Threshold random walk (TRW) scan detection: TRW exploits randomness</a:t>
            </a:r>
          </a:p>
          <a:p>
            <a:r>
              <a:rPr lang="en-US" sz="1200" kern="1200" baseline="0" dirty="0">
                <a:solidFill>
                  <a:schemeClr val="tx1"/>
                </a:solidFill>
                <a:latin typeface="Arial" pitchFamily="-107" charset="0"/>
                <a:ea typeface="ＭＳ Ｐゴシック" pitchFamily="-107" charset="-128"/>
                <a:cs typeface="ＭＳ Ｐゴシック" pitchFamily="-107" charset="-128"/>
              </a:rPr>
              <a:t>in picking destinations to connect to as a way of detecting if a scanner is in</a:t>
            </a:r>
          </a:p>
          <a:p>
            <a:r>
              <a:rPr lang="en-US" sz="1200" kern="1200" baseline="0" dirty="0">
                <a:solidFill>
                  <a:schemeClr val="tx1"/>
                </a:solidFill>
                <a:latin typeface="Arial" pitchFamily="-107" charset="0"/>
                <a:ea typeface="ＭＳ Ｐゴシック" pitchFamily="-107" charset="-128"/>
                <a:cs typeface="ＭＳ Ｐゴシック" pitchFamily="-107" charset="-128"/>
              </a:rPr>
              <a:t>operation [JUNG04]. TRW is suitable for deployment in high-speed, lowcost</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 devices. It is effective against the common behavior seen in</a:t>
            </a:r>
          </a:p>
          <a:p>
            <a:r>
              <a:rPr lang="en-US" sz="1200" kern="1200" baseline="0" dirty="0">
                <a:solidFill>
                  <a:schemeClr val="tx1"/>
                </a:solidFill>
                <a:latin typeface="Arial" pitchFamily="-107" charset="0"/>
                <a:ea typeface="ＭＳ Ｐゴシック" pitchFamily="-107" charset="-128"/>
                <a:cs typeface="ＭＳ Ｐゴシック" pitchFamily="-107" charset="-128"/>
              </a:rPr>
              <a:t>worm scans.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E.  Rate limiting: This class limits the rate of scanlike traffic from an infected</a:t>
            </a:r>
          </a:p>
          <a:p>
            <a:r>
              <a:rPr lang="en-US" sz="1200" kern="1200" baseline="0" dirty="0">
                <a:solidFill>
                  <a:schemeClr val="tx1"/>
                </a:solidFill>
                <a:latin typeface="Arial" pitchFamily="-107" charset="0"/>
                <a:ea typeface="ＭＳ Ｐゴシック" pitchFamily="-107" charset="-128"/>
                <a:cs typeface="ＭＳ Ｐゴシック" pitchFamily="-107" charset="-128"/>
              </a:rPr>
              <a:t>host. Various strategies can be used, including limiting the number of new</a:t>
            </a:r>
          </a:p>
          <a:p>
            <a:r>
              <a:rPr lang="en-US" sz="1200" kern="1200" baseline="0" dirty="0">
                <a:solidFill>
                  <a:schemeClr val="tx1"/>
                </a:solidFill>
                <a:latin typeface="Arial" pitchFamily="-107" charset="0"/>
                <a:ea typeface="ＭＳ Ｐゴシック" pitchFamily="-107" charset="-128"/>
                <a:cs typeface="ＭＳ Ｐゴシック" pitchFamily="-107" charset="-128"/>
              </a:rPr>
              <a:t>machines a host can connect to in a window of time, detecting a high connection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failure rate, and limiting the number of unique IP addresses a host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scan in a window of time. [CHEN04] is an example. This class of countermeasures</a:t>
            </a:r>
          </a:p>
          <a:p>
            <a:r>
              <a:rPr lang="en-US" sz="1200" kern="1200" baseline="0" dirty="0">
                <a:solidFill>
                  <a:schemeClr val="tx1"/>
                </a:solidFill>
                <a:latin typeface="Arial" pitchFamily="-107" charset="0"/>
                <a:ea typeface="ＭＳ Ｐゴシック" pitchFamily="-107" charset="-128"/>
                <a:cs typeface="ＭＳ Ｐゴシック" pitchFamily="-107" charset="-128"/>
              </a:rPr>
              <a:t>may introduce longer delays for normal traffic. This class is also not</a:t>
            </a:r>
          </a:p>
          <a:p>
            <a:r>
              <a:rPr lang="en-US" sz="1200" kern="1200" baseline="0" dirty="0">
                <a:solidFill>
                  <a:schemeClr val="tx1"/>
                </a:solidFill>
                <a:latin typeface="Arial" pitchFamily="-107" charset="0"/>
                <a:ea typeface="ＭＳ Ｐゴシック" pitchFamily="-107" charset="-128"/>
                <a:cs typeface="ＭＳ Ｐゴシック" pitchFamily="-107" charset="-128"/>
              </a:rPr>
              <a:t>suited for slow, stealthy worms that spread slowly to avoid detection based on</a:t>
            </a:r>
          </a:p>
          <a:p>
            <a:r>
              <a:rPr lang="en-US" sz="1200" kern="1200" baseline="0" dirty="0">
                <a:solidFill>
                  <a:schemeClr val="tx1"/>
                </a:solidFill>
                <a:latin typeface="Arial" pitchFamily="-107" charset="0"/>
                <a:ea typeface="ＭＳ Ｐゴシック" pitchFamily="-107" charset="-128"/>
                <a:cs typeface="ＭＳ Ｐゴシック" pitchFamily="-107" charset="-128"/>
              </a:rPr>
              <a:t>activity level.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  Rate halting: This approach immediately blocks outgoing traffic when a</a:t>
            </a:r>
          </a:p>
          <a:p>
            <a:r>
              <a:rPr lang="en-US" sz="1200" kern="1200" baseline="0" dirty="0">
                <a:solidFill>
                  <a:schemeClr val="tx1"/>
                </a:solidFill>
                <a:latin typeface="Arial" pitchFamily="-107" charset="0"/>
                <a:ea typeface="ＭＳ Ｐゴシック" pitchFamily="-107" charset="-128"/>
                <a:cs typeface="ＭＳ Ｐゴシック" pitchFamily="-107" charset="-128"/>
              </a:rPr>
              <a:t>threshold is exceeded either in outgoing connection rate or in diversity of connection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attempts [JHI07]. The approach must include measures to quickly</a:t>
            </a:r>
          </a:p>
          <a:p>
            <a:r>
              <a:rPr lang="en-US" sz="1200" kern="1200" baseline="0" dirty="0">
                <a:solidFill>
                  <a:schemeClr val="tx1"/>
                </a:solidFill>
                <a:latin typeface="Arial" pitchFamily="-107" charset="0"/>
                <a:ea typeface="ＭＳ Ｐゴシック" pitchFamily="-107" charset="-128"/>
                <a:cs typeface="ＭＳ Ｐゴシック" pitchFamily="-107" charset="-128"/>
              </a:rPr>
              <a:t>unblock mistakenly blocked hosts in a transparent way. Rate halting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integrate with a signature- or filter-based approach so that once a signature or</a:t>
            </a:r>
          </a:p>
          <a:p>
            <a:r>
              <a:rPr lang="en-US" sz="1200" kern="1200" baseline="0" dirty="0">
                <a:solidFill>
                  <a:schemeClr val="tx1"/>
                </a:solidFill>
                <a:latin typeface="Arial" pitchFamily="-107" charset="0"/>
                <a:ea typeface="ＭＳ Ｐゴシック" pitchFamily="-107" charset="-128"/>
                <a:cs typeface="ＭＳ Ｐゴシック" pitchFamily="-107" charset="-128"/>
              </a:rPr>
              <a:t>filter is generated, every blocked host can be unblocked. Rate halting appears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offer a very effective countermeasure. As with rate limiting, rate-halting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techniques are not suitable for slow, stealthy worms.</a:t>
            </a:r>
            <a:endParaRPr lang="en-US" dirty="0"/>
          </a:p>
        </p:txBody>
      </p:sp>
      <p:sp>
        <p:nvSpPr>
          <p:cNvPr id="4" name="Slide Number Placeholder 3"/>
          <p:cNvSpPr>
            <a:spLocks noGrp="1"/>
          </p:cNvSpPr>
          <p:nvPr>
            <p:ph type="sldNum" sz="quarter" idx="10"/>
          </p:nvPr>
        </p:nvSpPr>
        <p:spPr/>
        <p:txBody>
          <a:bodyPr/>
          <a:lstStyle/>
          <a:p>
            <a:pPr>
              <a:defRPr/>
            </a:pPr>
            <a:fld id="{5808CE95-6C75-CD4A-9F20-890F2F3F24EC}" type="slidenum">
              <a:rPr lang="en-AU" smtClean="0"/>
              <a:pPr>
                <a:defRPr/>
              </a:pPr>
              <a:t>158</a:t>
            </a:fld>
            <a:endParaRPr lang="en-AU" dirty="0"/>
          </a:p>
        </p:txBody>
      </p:sp>
    </p:spTree>
    <p:extLst>
      <p:ext uri="{BB962C8B-B14F-4D97-AF65-F5344CB8AC3E}">
        <p14:creationId xmlns:p14="http://schemas.microsoft.com/office/powerpoint/2010/main" val="318302554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FE2126C6-073E-E845-92F1-FD1ABA118F7C}" type="slidenum">
              <a:rPr lang="en-AU">
                <a:latin typeface="Arial" pitchFamily="-84" charset="0"/>
              </a:rPr>
              <a:pPr/>
              <a:t>159</a:t>
            </a:fld>
            <a:endParaRPr lang="en-AU" dirty="0">
              <a:latin typeface="Arial" pitchFamily="-8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473075" y="4343400"/>
            <a:ext cx="5975350" cy="4478338"/>
          </a:xfrm>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final location where antivirus software is used is in a distributed configuration.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It gathers data from a large number of both host-based and perimeter sensors,</a:t>
            </a:r>
          </a:p>
          <a:p>
            <a:r>
              <a:rPr lang="en-US" sz="1200" kern="1200" baseline="0" dirty="0">
                <a:solidFill>
                  <a:schemeClr val="tx1"/>
                </a:solidFill>
                <a:latin typeface="Arial" pitchFamily="-107" charset="0"/>
                <a:ea typeface="ＭＳ Ｐゴシック" pitchFamily="-107" charset="-128"/>
                <a:cs typeface="ＭＳ Ｐゴシック" pitchFamily="-107" charset="-128"/>
              </a:rPr>
              <a:t>relays this intelligence to a central analysis system able to correlate and analyze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data, which can then return updated signatures and behavior patterns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enable all of the coordinated systems to respond and defend against malware attacks.</a:t>
            </a:r>
          </a:p>
          <a:p>
            <a:r>
              <a:rPr lang="en-US" sz="1200" kern="1200" baseline="0" dirty="0">
                <a:solidFill>
                  <a:schemeClr val="tx1"/>
                </a:solidFill>
                <a:latin typeface="Arial" pitchFamily="-107" charset="0"/>
                <a:ea typeface="ＭＳ Ｐゴシック" pitchFamily="-107" charset="-128"/>
                <a:cs typeface="ＭＳ Ｐゴシック" pitchFamily="-107" charset="-128"/>
              </a:rPr>
              <a:t>A number of such systems have been proposed. We discuss one such approach in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remainder of this section.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Figure 10.4 shows an example of a distributed worm countermeasure architecture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(based on [SIDI05]). The system works as follows (numbers in figure refer to</a:t>
            </a:r>
          </a:p>
          <a:p>
            <a:r>
              <a:rPr lang="en-US" sz="1200" kern="1200" baseline="0" dirty="0">
                <a:solidFill>
                  <a:schemeClr val="tx1"/>
                </a:solidFill>
                <a:latin typeface="Arial" pitchFamily="-107" charset="0"/>
                <a:ea typeface="ＭＳ Ｐゴシック" pitchFamily="-107" charset="-128"/>
                <a:cs typeface="ＭＳ Ｐゴシック" pitchFamily="-107" charset="-128"/>
              </a:rPr>
              <a:t>numbers in the following list):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Sensors deployed at various network locations detect a potential worm.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sensor logic can also be incorporated in IDS sensors.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The sensors send alerts to a central server, which correlates and analyzes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incoming alerts. The correlation server determines the likelihood that a worm</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 is being observed and the key characteristics of the attack.</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The server forwards its information to a protected environment, where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potential worm may be sandboxed for analysis and testing.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4. The protected system tests the suspicious software against an appropriately</a:t>
            </a:r>
          </a:p>
          <a:p>
            <a:r>
              <a:rPr lang="en-US" sz="1200" kern="1200" baseline="0" dirty="0">
                <a:solidFill>
                  <a:schemeClr val="tx1"/>
                </a:solidFill>
                <a:latin typeface="Arial" pitchFamily="-107" charset="0"/>
                <a:ea typeface="ＭＳ Ｐゴシック" pitchFamily="-107" charset="-128"/>
                <a:cs typeface="ＭＳ Ｐゴシック" pitchFamily="-107" charset="-128"/>
              </a:rPr>
              <a:t>instrumented version of the targeted application to identify the vulnerability.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5. The protected system generates one or more software patches and tests these.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6. If the patch is not susceptible to the infection and does not compromise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application’s functionality, the system sends the patch to the application host</a:t>
            </a:r>
          </a:p>
          <a:p>
            <a:r>
              <a:rPr lang="en-US" sz="1200" kern="1200" baseline="0" dirty="0">
                <a:solidFill>
                  <a:schemeClr val="tx1"/>
                </a:solidFill>
                <a:latin typeface="Arial" pitchFamily="-107" charset="0"/>
                <a:ea typeface="ＭＳ Ｐゴシック" pitchFamily="-107" charset="-128"/>
                <a:cs typeface="ＭＳ Ｐゴシック" pitchFamily="-107" charset="-128"/>
              </a:rPr>
              <a:t>to update the targeted application.</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3653611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p:cNvSpPr>
          <p:nvPr>
            <p:ph type="sldImg"/>
          </p:nvPr>
        </p:nvSpPr>
        <p:spPr>
          <a:ln/>
        </p:spPr>
      </p:sp>
      <p:sp>
        <p:nvSpPr>
          <p:cNvPr id="24579"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The first 802.11 standard to gain broad industry acceptance was 802.11b. Although</a:t>
            </a:r>
          </a:p>
          <a:p>
            <a:r>
              <a:rPr lang="en-US" sz="1200" kern="1200" baseline="0" dirty="0">
                <a:solidFill>
                  <a:schemeClr val="tx1"/>
                </a:solidFill>
                <a:latin typeface="Arial" charset="0"/>
                <a:ea typeface="ＭＳ Ｐゴシック" pitchFamily="-107" charset="-128"/>
                <a:cs typeface="ＭＳ Ｐゴシック" pitchFamily="-107" charset="-128"/>
              </a:rPr>
              <a:t>802.11b products are all based on the same standard, there is always a concern</a:t>
            </a:r>
          </a:p>
          <a:p>
            <a:r>
              <a:rPr lang="en-US" sz="1200" kern="1200" baseline="0" dirty="0">
                <a:solidFill>
                  <a:schemeClr val="tx1"/>
                </a:solidFill>
                <a:latin typeface="Arial" charset="0"/>
                <a:ea typeface="ＭＳ Ｐゴシック" pitchFamily="-107" charset="-128"/>
                <a:cs typeface="ＭＳ Ｐゴシック" pitchFamily="-107" charset="-128"/>
              </a:rPr>
              <a:t>whether products from different vendors will successfully interoperate. To meet</a:t>
            </a:r>
          </a:p>
          <a:p>
            <a:r>
              <a:rPr lang="en-US" sz="1200" kern="1200" baseline="0" dirty="0">
                <a:solidFill>
                  <a:schemeClr val="tx1"/>
                </a:solidFill>
                <a:latin typeface="Arial" charset="0"/>
                <a:ea typeface="ＭＳ Ｐゴシック" pitchFamily="-107" charset="-128"/>
                <a:cs typeface="ＭＳ Ｐゴシック" pitchFamily="-107" charset="-128"/>
              </a:rPr>
              <a:t>this concern, the Wireless Ethernet Compatibility Alliance (WECA), an industry</a:t>
            </a:r>
          </a:p>
          <a:p>
            <a:r>
              <a:rPr lang="en-US" sz="1200" kern="1200" baseline="0" dirty="0">
                <a:solidFill>
                  <a:schemeClr val="tx1"/>
                </a:solidFill>
                <a:latin typeface="Arial" charset="0"/>
                <a:ea typeface="ＭＳ Ｐゴシック" pitchFamily="-107" charset="-128"/>
                <a:cs typeface="ＭＳ Ｐゴシック" pitchFamily="-107" charset="-128"/>
              </a:rPr>
              <a:t>consortium, was formed in 1999. This organization, subsequently renamed the</a:t>
            </a:r>
          </a:p>
          <a:p>
            <a:r>
              <a:rPr lang="en-US" sz="1200" kern="1200" baseline="0" dirty="0">
                <a:solidFill>
                  <a:schemeClr val="tx1"/>
                </a:solidFill>
                <a:latin typeface="Arial" charset="0"/>
                <a:ea typeface="ＭＳ Ｐゴシック" pitchFamily="-107" charset="-128"/>
                <a:cs typeface="ＭＳ Ｐゴシック" pitchFamily="-107" charset="-128"/>
              </a:rPr>
              <a:t>Wi-Fi (Wireless Fidelity) Alliance, created a test suite to certify interoperability for</a:t>
            </a:r>
          </a:p>
          <a:p>
            <a:r>
              <a:rPr lang="en-US" sz="1200" kern="1200" baseline="0" dirty="0">
                <a:solidFill>
                  <a:schemeClr val="tx1"/>
                </a:solidFill>
                <a:latin typeface="Arial" charset="0"/>
                <a:ea typeface="ＭＳ Ｐゴシック" pitchFamily="-107" charset="-128"/>
                <a:cs typeface="ＭＳ Ｐゴシック" pitchFamily="-107" charset="-128"/>
              </a:rPr>
              <a:t>802.11b products. The term used for certified 802.11b products is Wi-Fi . Wi-Fi certification</a:t>
            </a:r>
          </a:p>
          <a:p>
            <a:r>
              <a:rPr lang="en-US" sz="1200" kern="1200" baseline="0" dirty="0">
                <a:solidFill>
                  <a:schemeClr val="tx1"/>
                </a:solidFill>
                <a:latin typeface="Arial" charset="0"/>
                <a:ea typeface="ＭＳ Ｐゴシック" pitchFamily="-107" charset="-128"/>
                <a:cs typeface="ＭＳ Ｐゴシック" pitchFamily="-107" charset="-128"/>
              </a:rPr>
              <a:t>has been extended to 802.11g products. The Wi-Fi Alliance has also developed</a:t>
            </a:r>
          </a:p>
          <a:p>
            <a:r>
              <a:rPr lang="en-US" sz="1200" kern="1200" baseline="0" dirty="0">
                <a:solidFill>
                  <a:schemeClr val="tx1"/>
                </a:solidFill>
                <a:latin typeface="Arial" charset="0"/>
                <a:ea typeface="ＭＳ Ｐゴシック" pitchFamily="-107" charset="-128"/>
                <a:cs typeface="ＭＳ Ｐゴシック" pitchFamily="-107" charset="-128"/>
              </a:rPr>
              <a:t>a certification process for 802.11a products, called Wi-Fi5 . The Wi-Fi Alliance</a:t>
            </a:r>
          </a:p>
          <a:p>
            <a:r>
              <a:rPr lang="en-US" sz="1200" kern="1200" baseline="0" dirty="0">
                <a:solidFill>
                  <a:schemeClr val="tx1"/>
                </a:solidFill>
                <a:latin typeface="Arial" charset="0"/>
                <a:ea typeface="ＭＳ Ｐゴシック" pitchFamily="-107" charset="-128"/>
                <a:cs typeface="ＭＳ Ｐゴシック" pitchFamily="-107" charset="-128"/>
              </a:rPr>
              <a:t>is concerned with a range of market areas for WLANs, including enterprise, home,</a:t>
            </a:r>
          </a:p>
          <a:p>
            <a:r>
              <a:rPr lang="en-US" sz="1200" kern="1200" baseline="0" dirty="0">
                <a:solidFill>
                  <a:schemeClr val="tx1"/>
                </a:solidFill>
                <a:latin typeface="Arial" charset="0"/>
                <a:ea typeface="ＭＳ Ｐゴシック" pitchFamily="-107" charset="-128"/>
                <a:cs typeface="ＭＳ Ｐゴシック" pitchFamily="-107" charset="-128"/>
              </a:rPr>
              <a:t>and hot spots.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More recently, the Wi-Fi Alliance has developed certification procedures for</a:t>
            </a:r>
          </a:p>
          <a:p>
            <a:r>
              <a:rPr lang="en-US" sz="1200" kern="1200" baseline="0" dirty="0">
                <a:solidFill>
                  <a:schemeClr val="tx1"/>
                </a:solidFill>
                <a:latin typeface="Arial" charset="0"/>
                <a:ea typeface="ＭＳ Ｐゴシック" pitchFamily="-107" charset="-128"/>
                <a:cs typeface="ＭＳ Ｐゴシック" pitchFamily="-107" charset="-128"/>
              </a:rPr>
              <a:t>IEEE 802.11 security standards, referred to as Wi-Fi Protected Access (WPA). The</a:t>
            </a:r>
          </a:p>
          <a:p>
            <a:r>
              <a:rPr lang="en-US" sz="1200" kern="1200" baseline="0" dirty="0">
                <a:solidFill>
                  <a:schemeClr val="tx1"/>
                </a:solidFill>
                <a:latin typeface="Arial" charset="0"/>
                <a:ea typeface="ＭＳ Ｐゴシック" pitchFamily="-107" charset="-128"/>
                <a:cs typeface="ＭＳ Ｐゴシック" pitchFamily="-107" charset="-128"/>
              </a:rPr>
              <a:t>most recent version of WPA, known as WPA2, incorporates all of the features of</a:t>
            </a:r>
          </a:p>
          <a:p>
            <a:r>
              <a:rPr lang="en-US" sz="1200" kern="1200" baseline="0" dirty="0">
                <a:solidFill>
                  <a:schemeClr val="tx1"/>
                </a:solidFill>
                <a:latin typeface="Arial" charset="0"/>
                <a:ea typeface="ＭＳ Ｐゴシック" pitchFamily="-107" charset="-128"/>
                <a:cs typeface="ＭＳ Ｐゴシック" pitchFamily="-107" charset="-128"/>
              </a:rPr>
              <a:t>the IEEE 802.11i WLAN security specification.</a:t>
            </a:r>
            <a:endParaRPr lang="en-US" dirty="0">
              <a:latin typeface="Arial" pitchFamily="-84" charset="0"/>
              <a:ea typeface="ＭＳ Ｐゴシック" pitchFamily="-84" charset="-128"/>
              <a:cs typeface="ＭＳ Ｐゴシック" pitchFamily="-84" charset="-128"/>
            </a:endParaRPr>
          </a:p>
        </p:txBody>
      </p:sp>
      <p:sp>
        <p:nvSpPr>
          <p:cNvPr id="24580" name="Slide Number Placeholder 3"/>
          <p:cNvSpPr>
            <a:spLocks noGrp="1"/>
          </p:cNvSpPr>
          <p:nvPr>
            <p:ph type="sldNum" sz="quarter" idx="5"/>
          </p:nvPr>
        </p:nvSpPr>
        <p:spPr>
          <a:noFill/>
        </p:spPr>
        <p:txBody>
          <a:bodyPr/>
          <a:lstStyle/>
          <a:p>
            <a:fld id="{F3656637-584E-5C42-A5F2-C252825AC3DC}" type="slidenum">
              <a:rPr lang="en-AU" smtClean="0">
                <a:latin typeface="Arial" pitchFamily="-84" charset="0"/>
              </a:rPr>
              <a:pPr/>
              <a:t>16</a:t>
            </a:fld>
            <a:endParaRPr lang="en-AU" dirty="0">
              <a:latin typeface="Arial" pitchFamily="-84"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98461419-8674-ED4E-9B3B-8ECF3E70C8C0}" type="slidenum">
              <a:rPr lang="en-AU">
                <a:latin typeface="Arial" pitchFamily="-84" charset="0"/>
              </a:rPr>
              <a:pPr/>
              <a:t>160</a:t>
            </a:fld>
            <a:endParaRPr lang="en-AU" dirty="0">
              <a:latin typeface="Arial" pitchFamily="-84"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 denial-of-service (DoS) attack is an attempt to prevent legitimate users of a</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 from using that service. When this attack comes from a single host or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node, then it is simply referred to as a DoS attack. A more serious threat is</a:t>
            </a:r>
          </a:p>
          <a:p>
            <a:r>
              <a:rPr lang="en-US" sz="1200" kern="1200" baseline="0" dirty="0">
                <a:solidFill>
                  <a:schemeClr val="tx1"/>
                </a:solidFill>
                <a:latin typeface="Arial" pitchFamily="-107" charset="0"/>
                <a:ea typeface="ＭＳ Ｐゴシック" pitchFamily="-107" charset="-128"/>
                <a:cs typeface="ＭＳ Ｐゴシック" pitchFamily="-107" charset="-128"/>
              </a:rPr>
              <a:t>posed by a DDoS attack. DDoS attacks make computer systems inaccessible by</a:t>
            </a:r>
          </a:p>
          <a:p>
            <a:r>
              <a:rPr lang="en-US" sz="1200" kern="1200" baseline="0" dirty="0">
                <a:solidFill>
                  <a:schemeClr val="tx1"/>
                </a:solidFill>
                <a:latin typeface="Arial" pitchFamily="-107" charset="0"/>
                <a:ea typeface="ＭＳ Ｐゴシック" pitchFamily="-107" charset="-128"/>
                <a:cs typeface="ＭＳ Ｐゴシック" pitchFamily="-107" charset="-128"/>
              </a:rPr>
              <a:t>flooding servers, networks, or even end-user systems with useless traffic so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legitimate users can no longer gain access to those resources. In a typical DDoS</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 a large number of compromised hosts are amassed to send useless packets.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This section is concerned with DDoS attacks. First, we look at the nature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types of attacks. Next, we examine methods by which an attacker is able to recruit</a:t>
            </a:r>
          </a:p>
          <a:p>
            <a:r>
              <a:rPr lang="en-US" sz="1200" kern="1200" baseline="0" dirty="0">
                <a:solidFill>
                  <a:schemeClr val="tx1"/>
                </a:solidFill>
                <a:latin typeface="Arial" pitchFamily="-107" charset="0"/>
                <a:ea typeface="ＭＳ Ｐゴシック" pitchFamily="-107" charset="-128"/>
                <a:cs typeface="ＭＳ Ｐゴシック" pitchFamily="-107" charset="-128"/>
              </a:rPr>
              <a:t>a network of hosts for attack launch. Finally, this section looks at countermeasures.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 DDoS attack attempts to consume the target’s resources so that it cannot provide</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 One way to classify DDoS attacks is in terms of the type of resource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is consumed. Broadly speaking, the resource consumed is either an internal host</a:t>
            </a:r>
          </a:p>
          <a:p>
            <a:r>
              <a:rPr lang="en-US" sz="1200" kern="1200" baseline="0" dirty="0">
                <a:solidFill>
                  <a:schemeClr val="tx1"/>
                </a:solidFill>
                <a:latin typeface="Arial" pitchFamily="-107" charset="0"/>
                <a:ea typeface="ＭＳ Ｐゴシック" pitchFamily="-107" charset="-128"/>
                <a:cs typeface="ＭＳ Ｐゴシック" pitchFamily="-107" charset="-128"/>
              </a:rPr>
              <a:t>resource on the target system or data transmission capacity in the local network to</a:t>
            </a:r>
          </a:p>
          <a:p>
            <a:r>
              <a:rPr lang="en-US" sz="1200" kern="1200" baseline="0" dirty="0">
                <a:solidFill>
                  <a:schemeClr val="tx1"/>
                </a:solidFill>
                <a:latin typeface="Arial" pitchFamily="-107" charset="0"/>
                <a:ea typeface="ＭＳ Ｐゴシック" pitchFamily="-107" charset="-128"/>
                <a:cs typeface="ＭＳ Ｐゴシック" pitchFamily="-107" charset="-128"/>
              </a:rPr>
              <a:t>which the target is attacked.</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109883408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CCBED023-F664-CA4E-BF30-DB05776FC4D5}" type="slidenum">
              <a:rPr lang="en-AU">
                <a:latin typeface="Arial" pitchFamily="-84" charset="0"/>
              </a:rPr>
              <a:pPr/>
              <a:t>161</a:t>
            </a:fld>
            <a:endParaRPr lang="en-AU" dirty="0">
              <a:latin typeface="Arial" pitchFamily="-84" charset="0"/>
            </a:endParaRPr>
          </a:p>
        </p:txBody>
      </p:sp>
      <p:sp>
        <p:nvSpPr>
          <p:cNvPr id="78851" name="Rectangle 2"/>
          <p:cNvSpPr>
            <a:spLocks noGrp="1" noRot="1" noChangeAspect="1" noChangeArrowheads="1" noTextEdit="1"/>
          </p:cNvSpPr>
          <p:nvPr>
            <p:ph type="sldImg"/>
          </p:nvPr>
        </p:nvSpPr>
        <p:spPr>
          <a:solidFill>
            <a:srgbClr val="FFFFFF"/>
          </a:solidFill>
          <a:ln/>
        </p:spPr>
      </p:sp>
      <p:sp>
        <p:nvSpPr>
          <p:cNvPr id="78852"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A simple example of an internal resource attack  is the SYN flood attack.</a:t>
            </a:r>
          </a:p>
          <a:p>
            <a:r>
              <a:rPr lang="en-US" sz="1200" kern="1200" baseline="0" dirty="0">
                <a:solidFill>
                  <a:schemeClr val="tx1"/>
                </a:solidFill>
                <a:latin typeface="Arial" pitchFamily="-107" charset="0"/>
                <a:ea typeface="ＭＳ Ｐゴシック" pitchFamily="-107" charset="-128"/>
                <a:cs typeface="ＭＳ Ｐゴシック" pitchFamily="-107" charset="-128"/>
              </a:rPr>
              <a:t>Figure 10.5a shows the steps involved: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The attacker takes control of multiple hosts over the Internet, instructing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them to contact the target Web server.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The slave hosts begin sending TCP/IP SYN (synchronize/initialization) packets,</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erroneous return IP address information, to the target.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Each SYN packet is a request to open a TCP connection. For each such</a:t>
            </a:r>
          </a:p>
          <a:p>
            <a:r>
              <a:rPr lang="en-US" sz="1200" kern="1200" baseline="0" dirty="0">
                <a:solidFill>
                  <a:schemeClr val="tx1"/>
                </a:solidFill>
                <a:latin typeface="Arial" pitchFamily="-107" charset="0"/>
                <a:ea typeface="ＭＳ Ｐゴシック" pitchFamily="-107" charset="-128"/>
                <a:cs typeface="ＭＳ Ｐゴシック" pitchFamily="-107" charset="-128"/>
              </a:rPr>
              <a:t>packet, the Web server responds with a SYN/ACK (synchronize/acknowledge)</a:t>
            </a:r>
          </a:p>
          <a:p>
            <a:r>
              <a:rPr lang="en-US" sz="1200" kern="1200" baseline="0" dirty="0">
                <a:solidFill>
                  <a:schemeClr val="tx1"/>
                </a:solidFill>
                <a:latin typeface="Arial" pitchFamily="-107" charset="0"/>
                <a:ea typeface="ＭＳ Ｐゴシック" pitchFamily="-107" charset="-128"/>
                <a:cs typeface="ＭＳ Ｐゴシック" pitchFamily="-107" charset="-128"/>
              </a:rPr>
              <a:t>packet, trying to establish a TCP connection with a TCP entity at a</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spurious IP address. The Web server maintains a data structure for each SYN</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request waiting for a response back and becomes bogged down as more traffic</a:t>
            </a:r>
          </a:p>
          <a:p>
            <a:r>
              <a:rPr lang="en-US" sz="1200" kern="1200" baseline="0" dirty="0">
                <a:solidFill>
                  <a:schemeClr val="tx1"/>
                </a:solidFill>
                <a:latin typeface="Arial" pitchFamily="-107" charset="0"/>
                <a:ea typeface="ＭＳ Ｐゴシック" pitchFamily="-107" charset="-128"/>
                <a:cs typeface="ＭＳ Ｐゴシック" pitchFamily="-107" charset="-128"/>
              </a:rPr>
              <a:t>floods in. The result is that legitimate connections are denied while the victim</a:t>
            </a:r>
          </a:p>
          <a:p>
            <a:r>
              <a:rPr lang="en-US" sz="1200" kern="1200" baseline="0" dirty="0">
                <a:solidFill>
                  <a:schemeClr val="tx1"/>
                </a:solidFill>
                <a:latin typeface="Arial" pitchFamily="-107" charset="0"/>
                <a:ea typeface="ＭＳ Ｐゴシック" pitchFamily="-107" charset="-128"/>
                <a:cs typeface="ＭＳ Ｐゴシック" pitchFamily="-107" charset="-128"/>
              </a:rPr>
              <a:t>machine is waiting to complete bogus “half-open” connections.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TCP state data structure is a popular internal resource target but by no</a:t>
            </a:r>
          </a:p>
          <a:p>
            <a:r>
              <a:rPr lang="en-US" sz="1200" kern="1200" baseline="0" dirty="0">
                <a:solidFill>
                  <a:schemeClr val="tx1"/>
                </a:solidFill>
                <a:latin typeface="Arial" pitchFamily="-107" charset="0"/>
                <a:ea typeface="ＭＳ Ｐゴシック" pitchFamily="-107" charset="-128"/>
                <a:cs typeface="ＭＳ Ｐゴシック" pitchFamily="-107" charset="-128"/>
              </a:rPr>
              <a:t>means the only one. [CERT01] gives the following examples: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An intruder may attempt to use up available data structures that are used by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OS to manage processes, such as process table entries and process control</a:t>
            </a:r>
          </a:p>
          <a:p>
            <a:r>
              <a:rPr lang="en-US" sz="1200" kern="1200" baseline="0" dirty="0">
                <a:solidFill>
                  <a:schemeClr val="tx1"/>
                </a:solidFill>
                <a:latin typeface="Arial" pitchFamily="-107" charset="0"/>
                <a:ea typeface="ＭＳ Ｐゴシック" pitchFamily="-107" charset="-128"/>
                <a:cs typeface="ＭＳ Ｐゴシック" pitchFamily="-107" charset="-128"/>
              </a:rPr>
              <a:t>information entries. The attack can be quite simple, such as a program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forks new processes repeatedly.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An intruder may attempt to allocate to itself large amounts of disk space</a:t>
            </a:r>
          </a:p>
          <a:p>
            <a:r>
              <a:rPr lang="en-US" sz="1200" kern="1200" baseline="0" dirty="0">
                <a:solidFill>
                  <a:schemeClr val="tx1"/>
                </a:solidFill>
                <a:latin typeface="Arial" pitchFamily="-107" charset="0"/>
                <a:ea typeface="ＭＳ Ｐゴシック" pitchFamily="-107" charset="-128"/>
                <a:cs typeface="ＭＳ Ｐゴシック" pitchFamily="-107" charset="-128"/>
              </a:rPr>
              <a:t>by a variety of straightforward means. These include generating numerous</a:t>
            </a:r>
          </a:p>
          <a:p>
            <a:r>
              <a:rPr lang="en-US" sz="1200" kern="1200" baseline="0" dirty="0">
                <a:solidFill>
                  <a:schemeClr val="tx1"/>
                </a:solidFill>
                <a:latin typeface="Arial" pitchFamily="-107" charset="0"/>
                <a:ea typeface="ＭＳ Ｐゴシック" pitchFamily="-107" charset="-128"/>
                <a:cs typeface="ＭＳ Ｐゴシック" pitchFamily="-107" charset="-128"/>
              </a:rPr>
              <a:t>emails, forcing errors that trigger audit trails, and placing files in shareable</a:t>
            </a:r>
          </a:p>
          <a:p>
            <a:r>
              <a:rPr lang="en-US" sz="1200" kern="1200" baseline="0" dirty="0">
                <a:solidFill>
                  <a:schemeClr val="tx1"/>
                </a:solidFill>
                <a:latin typeface="Arial" pitchFamily="-107" charset="0"/>
                <a:ea typeface="ＭＳ Ｐゴシック" pitchFamily="-107" charset="-128"/>
                <a:cs typeface="ＭＳ Ｐゴシック" pitchFamily="-107" charset="-128"/>
              </a:rPr>
              <a:t>areas.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Figure 10.5b illustrates an example of an attack that consumes data transmission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resources . The following steps are involved: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The attacker takes control of multiple hosts over the Internet, instructing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them to send ICMP ECHO packets  with the target’s spoofed IP address to a</a:t>
            </a:r>
          </a:p>
          <a:p>
            <a:r>
              <a:rPr lang="en-US" sz="1200" kern="1200" baseline="0" dirty="0">
                <a:solidFill>
                  <a:schemeClr val="tx1"/>
                </a:solidFill>
                <a:latin typeface="Arial" pitchFamily="-107" charset="0"/>
                <a:ea typeface="ＭＳ Ｐゴシック" pitchFamily="-107" charset="-128"/>
                <a:cs typeface="ＭＳ Ｐゴシック" pitchFamily="-107" charset="-128"/>
              </a:rPr>
              <a:t>group of hosts that act as reflectors, as described subsequently.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Nodes at the bounce site receive multiple spoofed requests and respond by</a:t>
            </a:r>
          </a:p>
          <a:p>
            <a:r>
              <a:rPr lang="en-US" sz="1200" kern="1200" baseline="0" dirty="0">
                <a:solidFill>
                  <a:schemeClr val="tx1"/>
                </a:solidFill>
                <a:latin typeface="Arial" pitchFamily="-107" charset="0"/>
                <a:ea typeface="ＭＳ Ｐゴシック" pitchFamily="-107" charset="-128"/>
                <a:cs typeface="ＭＳ Ｐゴシック" pitchFamily="-107" charset="-128"/>
              </a:rPr>
              <a:t>sending echo reply packets to the target site.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The target’s router is flooded with packets from the bounce site, leaving no</a:t>
            </a:r>
          </a:p>
          <a:p>
            <a:r>
              <a:rPr lang="en-US" sz="1200" kern="1200" baseline="0" dirty="0">
                <a:solidFill>
                  <a:schemeClr val="tx1"/>
                </a:solidFill>
                <a:latin typeface="Arial" pitchFamily="-107" charset="0"/>
                <a:ea typeface="ＭＳ Ｐゴシック" pitchFamily="-107" charset="-128"/>
                <a:cs typeface="ＭＳ Ｐゴシック" pitchFamily="-107" charset="-128"/>
              </a:rPr>
              <a:t>data transmission capacity for legitimate traffic.</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85302984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p:cNvSpPr>
          <p:nvPr>
            <p:ph type="sldImg"/>
          </p:nvPr>
        </p:nvSpPr>
        <p:spPr>
          <a:ln/>
        </p:spPr>
      </p:sp>
      <p:sp>
        <p:nvSpPr>
          <p:cNvPr id="80899"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Another way to classify DDoS attacks is as either direct or reflector DDoS</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attacks. In a direct DDoS attack  (Figure 10.6a), the attacker is able to implant zombie</a:t>
            </a:r>
          </a:p>
          <a:p>
            <a:r>
              <a:rPr lang="en-US" sz="1200" kern="1200" baseline="0" dirty="0">
                <a:solidFill>
                  <a:schemeClr val="tx1"/>
                </a:solidFill>
                <a:latin typeface="Arial" pitchFamily="-107" charset="0"/>
                <a:ea typeface="ＭＳ Ｐゴシック" pitchFamily="-107" charset="-128"/>
                <a:cs typeface="ＭＳ Ｐゴシック" pitchFamily="-107" charset="-128"/>
              </a:rPr>
              <a:t>software on a number of sites distributed throughout the Internet. Often, the DDoS</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 involves two levels of zombie machines: master zombies and slave zombies.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hosts of both machines have been infected with malicious code. The attacker</a:t>
            </a:r>
          </a:p>
          <a:p>
            <a:r>
              <a:rPr lang="en-US" sz="1200" kern="1200" baseline="0" dirty="0">
                <a:solidFill>
                  <a:schemeClr val="tx1"/>
                </a:solidFill>
                <a:latin typeface="Arial" pitchFamily="-107" charset="0"/>
                <a:ea typeface="ＭＳ Ｐゴシック" pitchFamily="-107" charset="-128"/>
                <a:cs typeface="ＭＳ Ｐゴシック" pitchFamily="-107" charset="-128"/>
              </a:rPr>
              <a:t>coordinates and triggers the master zombies, which in turn coordinate and trigger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slave zombies. The use of two levels of zombies makes it more difficult to trace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attack back to its source and provides for a more resilient network of attackers.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reflector DDoS attack  adds another layer of machines (Figure 10.6b). In</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type of attack, the slave zombies construct packets requiring a response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contain the target’s IP address as the source IP address in the packet’s IP header.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These packets are sent to uninfected machines known as reflectors. The uninfected</a:t>
            </a:r>
          </a:p>
          <a:p>
            <a:r>
              <a:rPr lang="en-US" sz="1200" kern="1200" baseline="0" dirty="0">
                <a:solidFill>
                  <a:schemeClr val="tx1"/>
                </a:solidFill>
                <a:latin typeface="Arial" pitchFamily="-107" charset="0"/>
                <a:ea typeface="ＭＳ Ｐゴシック" pitchFamily="-107" charset="-128"/>
                <a:cs typeface="ＭＳ Ｐゴシック" pitchFamily="-107" charset="-128"/>
              </a:rPr>
              <a:t>machines respond with packets directed at the target machine. A reflector DDoS</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 can easily involve more machines and more traffic than a direct DDoS</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 and hence be more damaging. Further, tracing back the attack or filtering out</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attack packets is more difficult because the attack comes from widely dispersed</a:t>
            </a:r>
          </a:p>
          <a:p>
            <a:r>
              <a:rPr lang="en-US" sz="1200" kern="1200" baseline="0" dirty="0">
                <a:solidFill>
                  <a:schemeClr val="tx1"/>
                </a:solidFill>
                <a:latin typeface="Arial" pitchFamily="-107" charset="0"/>
                <a:ea typeface="ＭＳ Ｐゴシック" pitchFamily="-107" charset="-128"/>
                <a:cs typeface="ＭＳ Ｐゴシック" pitchFamily="-107" charset="-128"/>
              </a:rPr>
              <a:t>uninfected machines.</a:t>
            </a:r>
            <a:endParaRPr lang="en-US" dirty="0">
              <a:latin typeface="Arial" pitchFamily="-84" charset="0"/>
              <a:ea typeface="ＭＳ Ｐゴシック" pitchFamily="-84" charset="-128"/>
              <a:cs typeface="ＭＳ Ｐゴシック" pitchFamily="-84" charset="-128"/>
            </a:endParaRPr>
          </a:p>
        </p:txBody>
      </p:sp>
      <p:sp>
        <p:nvSpPr>
          <p:cNvPr id="80900" name="Slide Number Placeholder 3"/>
          <p:cNvSpPr>
            <a:spLocks noGrp="1"/>
          </p:cNvSpPr>
          <p:nvPr>
            <p:ph type="sldNum" sz="quarter" idx="5"/>
          </p:nvPr>
        </p:nvSpPr>
        <p:spPr>
          <a:noFill/>
        </p:spPr>
        <p:txBody>
          <a:bodyPr/>
          <a:lstStyle/>
          <a:p>
            <a:fld id="{5EBD2273-5B37-EF43-A7BD-88711175FDAE}" type="slidenum">
              <a:rPr lang="en-AU" smtClean="0">
                <a:latin typeface="Arial" pitchFamily="-84" charset="0"/>
              </a:rPr>
              <a:pPr/>
              <a:t>162</a:t>
            </a:fld>
            <a:endParaRPr lang="en-AU" dirty="0">
              <a:latin typeface="Arial" pitchFamily="-84" charset="0"/>
            </a:endParaRPr>
          </a:p>
        </p:txBody>
      </p:sp>
    </p:spTree>
    <p:extLst>
      <p:ext uri="{BB962C8B-B14F-4D97-AF65-F5344CB8AC3E}">
        <p14:creationId xmlns:p14="http://schemas.microsoft.com/office/powerpoint/2010/main" val="183982454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783D89E2-9AE0-0F4C-88DC-AA61FAADEC83}" type="slidenum">
              <a:rPr lang="en-AU">
                <a:latin typeface="Arial" pitchFamily="-84" charset="0"/>
              </a:rPr>
              <a:pPr/>
              <a:t>163</a:t>
            </a:fld>
            <a:endParaRPr lang="en-AU" dirty="0">
              <a:latin typeface="Arial" pitchFamily="-84" charset="0"/>
            </a:endParaRPr>
          </a:p>
        </p:txBody>
      </p:sp>
      <p:sp>
        <p:nvSpPr>
          <p:cNvPr id="82947" name="Rectangle 2"/>
          <p:cNvSpPr>
            <a:spLocks noGrp="1" noRot="1" noChangeAspect="1" noChangeArrowheads="1"/>
          </p:cNvSpPr>
          <p:nvPr>
            <p:ph type="sldImg"/>
          </p:nvPr>
        </p:nvSpPr>
        <p:spPr>
          <a:solidFill>
            <a:srgbClr val="FFFFFF"/>
          </a:solidFill>
          <a:ln/>
        </p:spPr>
      </p:sp>
      <p:sp>
        <p:nvSpPr>
          <p:cNvPr id="82948"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first step in a DDoS attack is for the attacker to infect a number of machines</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zombie software that will ultimately be used to carry out the attack. The essential</a:t>
            </a:r>
          </a:p>
          <a:p>
            <a:r>
              <a:rPr lang="en-US" sz="1200" kern="1200" baseline="0" dirty="0">
                <a:solidFill>
                  <a:schemeClr val="tx1"/>
                </a:solidFill>
                <a:latin typeface="Arial" pitchFamily="-107" charset="0"/>
                <a:ea typeface="ＭＳ Ｐゴシック" pitchFamily="-107" charset="-128"/>
                <a:cs typeface="ＭＳ Ｐゴシック" pitchFamily="-107" charset="-128"/>
              </a:rPr>
              <a:t>ingredients in this phase of the attack are the following: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Software that can carry out the DDoS attack. The software must be able to</a:t>
            </a:r>
          </a:p>
          <a:p>
            <a:r>
              <a:rPr lang="en-US" sz="1200" kern="1200" baseline="0" dirty="0">
                <a:solidFill>
                  <a:schemeClr val="tx1"/>
                </a:solidFill>
                <a:latin typeface="Arial" pitchFamily="-107" charset="0"/>
                <a:ea typeface="ＭＳ Ｐゴシック" pitchFamily="-107" charset="-128"/>
                <a:cs typeface="ＭＳ Ｐゴシック" pitchFamily="-107" charset="-128"/>
              </a:rPr>
              <a:t>run on a large number of machines, must be able to conceal its existence,</a:t>
            </a:r>
          </a:p>
          <a:p>
            <a:r>
              <a:rPr lang="en-US" sz="1200" kern="1200" baseline="0" dirty="0">
                <a:solidFill>
                  <a:schemeClr val="tx1"/>
                </a:solidFill>
                <a:latin typeface="Arial" pitchFamily="-107" charset="0"/>
                <a:ea typeface="ＭＳ Ｐゴシック" pitchFamily="-107" charset="-128"/>
                <a:cs typeface="ＭＳ Ｐゴシック" pitchFamily="-107" charset="-128"/>
              </a:rPr>
              <a:t> must be able to communicate with the attacker or have some sort of timetriggered</a:t>
            </a:r>
          </a:p>
          <a:p>
            <a:r>
              <a:rPr lang="en-US" sz="1200" kern="1200" baseline="0" dirty="0">
                <a:solidFill>
                  <a:schemeClr val="tx1"/>
                </a:solidFill>
                <a:latin typeface="Arial" pitchFamily="-107" charset="0"/>
                <a:ea typeface="ＭＳ Ｐゴシック" pitchFamily="-107" charset="-128"/>
                <a:cs typeface="ＭＳ Ｐゴシック" pitchFamily="-107" charset="-128"/>
              </a:rPr>
              <a:t>mechanism, and must be able to launch the intended attack toward</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target.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A vulnerability in a large number of systems. The attacker must become</a:t>
            </a:r>
          </a:p>
          <a:p>
            <a:r>
              <a:rPr lang="en-US" sz="1200" kern="1200" baseline="0" dirty="0">
                <a:solidFill>
                  <a:schemeClr val="tx1"/>
                </a:solidFill>
                <a:latin typeface="Arial" pitchFamily="-107" charset="0"/>
                <a:ea typeface="ＭＳ Ｐゴシック" pitchFamily="-107" charset="-128"/>
                <a:cs typeface="ＭＳ Ｐゴシック" pitchFamily="-107" charset="-128"/>
              </a:rPr>
              <a:t>aware of a vulnerability that many system administrators and individual</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users have failed to patch and that enables the attacker to install the zombie</a:t>
            </a:r>
          </a:p>
          <a:p>
            <a:r>
              <a:rPr lang="en-US" sz="1200" kern="1200" baseline="0" dirty="0">
                <a:solidFill>
                  <a:schemeClr val="tx1"/>
                </a:solidFill>
                <a:latin typeface="Arial" pitchFamily="-107" charset="0"/>
                <a:ea typeface="ＭＳ Ｐゴシック" pitchFamily="-107" charset="-128"/>
                <a:cs typeface="ＭＳ Ｐゴシック" pitchFamily="-107" charset="-128"/>
              </a:rPr>
              <a:t>software.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pPr marL="228600" indent="-228600">
              <a:buAutoNum type="arabicPeriod" startAt="3"/>
            </a:pPr>
            <a:r>
              <a:rPr lang="en-US" sz="1200" kern="1200" baseline="0" dirty="0">
                <a:solidFill>
                  <a:schemeClr val="tx1"/>
                </a:solidFill>
                <a:latin typeface="Arial" pitchFamily="-107" charset="0"/>
                <a:ea typeface="ＭＳ Ｐゴシック" pitchFamily="-107" charset="-128"/>
                <a:cs typeface="ＭＳ Ｐゴシック" pitchFamily="-107" charset="-128"/>
              </a:rPr>
              <a:t>A strategy for locating vulnerable machines, a process known as scanning.</a:t>
            </a:r>
          </a:p>
          <a:p>
            <a:pPr marL="228600" indent="-228600">
              <a:buAutoNum type="arabicPeriod" startAt="3"/>
            </a:pPr>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 the scanning process, the attacker first seeks out a number of vulnerable</a:t>
            </a:r>
          </a:p>
          <a:p>
            <a:r>
              <a:rPr lang="en-US" sz="1200" kern="1200" baseline="0" dirty="0">
                <a:solidFill>
                  <a:schemeClr val="tx1"/>
                </a:solidFill>
                <a:latin typeface="Arial" pitchFamily="-107" charset="0"/>
                <a:ea typeface="ＭＳ Ｐゴシック" pitchFamily="-107" charset="-128"/>
                <a:cs typeface="ＭＳ Ｐゴシック" pitchFamily="-107" charset="-128"/>
              </a:rPr>
              <a:t>machines and infects them. Then, typically, the zombie software that is installed in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infected machines repeats the same scanning process, until a large distributed</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 of infected machines is created. [MIRK04] lists the following types of scanning</a:t>
            </a:r>
          </a:p>
          <a:p>
            <a:r>
              <a:rPr lang="en-US" sz="1200" kern="1200" baseline="0" dirty="0">
                <a:solidFill>
                  <a:schemeClr val="tx1"/>
                </a:solidFill>
                <a:latin typeface="Arial" pitchFamily="-107" charset="0"/>
                <a:ea typeface="ＭＳ Ｐゴシック" pitchFamily="-107" charset="-128"/>
                <a:cs typeface="ＭＳ Ｐゴシック" pitchFamily="-107" charset="-128"/>
              </a:rPr>
              <a:t>strategies: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Random:  Each compromised host probes random addresses in the IP</a:t>
            </a:r>
          </a:p>
          <a:p>
            <a:r>
              <a:rPr lang="en-US" sz="1200" kern="1200" baseline="0" dirty="0">
                <a:solidFill>
                  <a:schemeClr val="tx1"/>
                </a:solidFill>
                <a:latin typeface="Arial" pitchFamily="-107" charset="0"/>
                <a:ea typeface="ＭＳ Ｐゴシック" pitchFamily="-107" charset="-128"/>
                <a:cs typeface="ＭＳ Ｐゴシック" pitchFamily="-107" charset="-128"/>
              </a:rPr>
              <a:t>address space, using a different seed. This technique produces a high volume</a:t>
            </a:r>
          </a:p>
          <a:p>
            <a:r>
              <a:rPr lang="en-US" sz="1200" kern="1200" baseline="0" dirty="0">
                <a:solidFill>
                  <a:schemeClr val="tx1"/>
                </a:solidFill>
                <a:latin typeface="Arial" pitchFamily="-107" charset="0"/>
                <a:ea typeface="ＭＳ Ｐゴシック" pitchFamily="-107" charset="-128"/>
                <a:cs typeface="ＭＳ Ｐゴシック" pitchFamily="-107" charset="-128"/>
              </a:rPr>
              <a:t>of Internet traffic, which may cause generalized disruption even before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actual attack is launched.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Hit list:  The attacker first compiles a long list of potential vulnerable machines.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can be a slow process done over a long period to avoid detection that an</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 is underway. Once the list is compiled, the attacker begins infecting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machines on the list. Each infected machine is provided with a portion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list to scan. This strategy results in a very short scanning period, which may</a:t>
            </a:r>
          </a:p>
          <a:p>
            <a:r>
              <a:rPr lang="en-US" sz="1200" kern="1200" baseline="0" dirty="0">
                <a:solidFill>
                  <a:schemeClr val="tx1"/>
                </a:solidFill>
                <a:latin typeface="Arial" pitchFamily="-107" charset="0"/>
                <a:ea typeface="ＭＳ Ｐゴシック" pitchFamily="-107" charset="-128"/>
                <a:cs typeface="ＭＳ Ｐゴシック" pitchFamily="-107" charset="-128"/>
              </a:rPr>
              <a:t>make it difficult to detect that infection is taking place.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Topological:  This method uses information contained on an infected victim</a:t>
            </a:r>
          </a:p>
          <a:p>
            <a:r>
              <a:rPr lang="en-US" sz="1200" kern="1200" baseline="0" dirty="0">
                <a:solidFill>
                  <a:schemeClr val="tx1"/>
                </a:solidFill>
                <a:latin typeface="Arial" pitchFamily="-107" charset="0"/>
                <a:ea typeface="ＭＳ Ｐゴシック" pitchFamily="-107" charset="-128"/>
                <a:cs typeface="ＭＳ Ｐゴシック" pitchFamily="-107" charset="-128"/>
              </a:rPr>
              <a:t>machine to find more hosts to scan.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Local subnet:  If a host is infected behind a firewall, that host then looks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targets in its own local network. The host uses the subnet address structure to</a:t>
            </a:r>
          </a:p>
          <a:p>
            <a:r>
              <a:rPr lang="en-US" sz="1200" kern="1200" baseline="0" dirty="0">
                <a:solidFill>
                  <a:schemeClr val="tx1"/>
                </a:solidFill>
                <a:latin typeface="Arial" pitchFamily="-107" charset="0"/>
                <a:ea typeface="ＭＳ Ｐゴシック" pitchFamily="-107" charset="-128"/>
                <a:cs typeface="ＭＳ Ｐゴシック" pitchFamily="-107" charset="-128"/>
              </a:rPr>
              <a:t>find other hosts that would otherwise be protected by the firewall.</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26351997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57DA3520-43E2-024B-B05F-773B855ACD8E}" type="slidenum">
              <a:rPr lang="en-AU">
                <a:latin typeface="Arial" pitchFamily="-84" charset="0"/>
              </a:rPr>
              <a:pPr/>
              <a:t>164</a:t>
            </a:fld>
            <a:endParaRPr lang="en-AU" dirty="0">
              <a:latin typeface="Arial" pitchFamily="-84" charset="0"/>
            </a:endParaRPr>
          </a:p>
        </p:txBody>
      </p:sp>
      <p:sp>
        <p:nvSpPr>
          <p:cNvPr id="84995" name="Rectangle 1026"/>
          <p:cNvSpPr>
            <a:spLocks noGrp="1" noRot="1" noChangeAspect="1" noChangeArrowheads="1"/>
          </p:cNvSpPr>
          <p:nvPr>
            <p:ph type="sldImg"/>
          </p:nvPr>
        </p:nvSpPr>
        <p:spPr>
          <a:solidFill>
            <a:srgbClr val="FFFFFF"/>
          </a:solidFill>
          <a:ln/>
        </p:spPr>
      </p:sp>
      <p:sp>
        <p:nvSpPr>
          <p:cNvPr id="84996"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In general, there are three lines of defense against DDoS attacks [CHAN02]:</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Attack prevention and preemption (before the attack):  These mechanisms</a:t>
            </a:r>
          </a:p>
          <a:p>
            <a:r>
              <a:rPr lang="en-US" sz="1200" kern="1200" baseline="0" dirty="0">
                <a:solidFill>
                  <a:schemeClr val="tx1"/>
                </a:solidFill>
                <a:latin typeface="Arial" pitchFamily="-107" charset="0"/>
                <a:ea typeface="ＭＳ Ｐゴシック" pitchFamily="-107" charset="-128"/>
                <a:cs typeface="ＭＳ Ｐゴシック" pitchFamily="-107" charset="-128"/>
              </a:rPr>
              <a:t>enable the victim to endure attack attempts without denying service to legitimate</a:t>
            </a:r>
          </a:p>
          <a:p>
            <a:r>
              <a:rPr lang="en-US" sz="1200" kern="1200" baseline="0" dirty="0">
                <a:solidFill>
                  <a:schemeClr val="tx1"/>
                </a:solidFill>
                <a:latin typeface="Arial" pitchFamily="-107" charset="0"/>
                <a:ea typeface="ＭＳ Ｐゴシック" pitchFamily="-107" charset="-128"/>
                <a:cs typeface="ＭＳ Ｐゴシック" pitchFamily="-107" charset="-128"/>
              </a:rPr>
              <a:t>clients. Techniques include enforcing policies for resource consumption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providing backup resources available on demand. In addition, prevention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mechanisms modify systems and protocols on the Internet to reduce the possibility</a:t>
            </a:r>
          </a:p>
          <a:p>
            <a:r>
              <a:rPr lang="en-US" sz="1200" kern="1200" baseline="0" dirty="0">
                <a:solidFill>
                  <a:schemeClr val="tx1"/>
                </a:solidFill>
                <a:latin typeface="Arial" pitchFamily="-107" charset="0"/>
                <a:ea typeface="ＭＳ Ｐゴシック" pitchFamily="-107" charset="-128"/>
                <a:cs typeface="ＭＳ Ｐゴシック" pitchFamily="-107" charset="-128"/>
              </a:rPr>
              <a:t>of DDoS attacks.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Attack detection and filtering (during the attack):  These mechanisms attempt</a:t>
            </a:r>
          </a:p>
          <a:p>
            <a:r>
              <a:rPr lang="en-US" sz="1200" kern="1200" baseline="0" dirty="0">
                <a:solidFill>
                  <a:schemeClr val="tx1"/>
                </a:solidFill>
                <a:latin typeface="Arial" pitchFamily="-107" charset="0"/>
                <a:ea typeface="ＭＳ Ｐゴシック" pitchFamily="-107" charset="-128"/>
                <a:cs typeface="ＭＳ Ｐゴシック" pitchFamily="-107" charset="-128"/>
              </a:rPr>
              <a:t>to detect the attack as it begins and respond immediately. This minimizes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impact of the attack on the target. Detection involves looking for suspicious</a:t>
            </a:r>
          </a:p>
          <a:p>
            <a:r>
              <a:rPr lang="en-US" sz="1200" kern="1200" baseline="0" dirty="0">
                <a:solidFill>
                  <a:schemeClr val="tx1"/>
                </a:solidFill>
                <a:latin typeface="Arial" pitchFamily="-107" charset="0"/>
                <a:ea typeface="ＭＳ Ｐゴシック" pitchFamily="-107" charset="-128"/>
                <a:cs typeface="ＭＳ Ｐゴシック" pitchFamily="-107" charset="-128"/>
              </a:rPr>
              <a:t>patterns of behavior. Response involves filtering out packets likely to be part</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attack.</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Attack source traceback and identification (during and after the attack):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is an attempt to identify the source of the attack as a first step in preventing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future attacks. However, this method typically does not yield results fast</a:t>
            </a:r>
          </a:p>
          <a:p>
            <a:r>
              <a:rPr lang="en-US" sz="1200" kern="1200" baseline="0" dirty="0">
                <a:solidFill>
                  <a:schemeClr val="tx1"/>
                </a:solidFill>
                <a:latin typeface="Arial" pitchFamily="-107" charset="0"/>
                <a:ea typeface="ＭＳ Ｐゴシック" pitchFamily="-107" charset="-128"/>
                <a:cs typeface="ＭＳ Ｐゴシック" pitchFamily="-107" charset="-128"/>
              </a:rPr>
              <a:t>enough, if at all, to mitigate an ongoing attack.</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challenge in coping with DDoS attacks is the sheer number of ways in</a:t>
            </a:r>
          </a:p>
          <a:p>
            <a:r>
              <a:rPr lang="en-US" sz="1200" kern="1200" baseline="0" dirty="0">
                <a:solidFill>
                  <a:schemeClr val="tx1"/>
                </a:solidFill>
                <a:latin typeface="Arial" pitchFamily="-107" charset="0"/>
                <a:ea typeface="ＭＳ Ｐゴシック" pitchFamily="-107" charset="-128"/>
                <a:cs typeface="ＭＳ Ｐゴシック" pitchFamily="-107" charset="-128"/>
              </a:rPr>
              <a:t>which they can operate. Thus, DDoS countermeasures must evolve with the threat.</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75327901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31"/>
          <p:cNvSpPr>
            <a:spLocks noGrp="1" noChangeArrowheads="1"/>
          </p:cNvSpPr>
          <p:nvPr>
            <p:ph type="sldNum" sz="quarter" idx="5"/>
          </p:nvPr>
        </p:nvSpPr>
        <p:spPr>
          <a:noFill/>
        </p:spPr>
        <p:txBody>
          <a:bodyPr/>
          <a:lstStyle/>
          <a:p>
            <a:fld id="{A53F3990-6FDE-6B4F-8BD1-A8E22DC5497A}" type="slidenum">
              <a:rPr lang="en-AU">
                <a:latin typeface="Arial" pitchFamily="-1" charset="0"/>
              </a:rPr>
              <a:pPr/>
              <a:t>165</a:t>
            </a:fld>
            <a:endParaRPr lang="en-AU" dirty="0">
              <a:latin typeface="Arial" pitchFamily="-1"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r>
              <a:rPr lang="en-US" dirty="0">
                <a:latin typeface="Arial" pitchFamily="-1" charset="0"/>
                <a:ea typeface="ＭＳ Ｐゴシック" pitchFamily="-1" charset="-128"/>
                <a:cs typeface="ＭＳ Ｐゴシック" pitchFamily="-1" charset="-128"/>
              </a:rPr>
              <a:t>Chapter 10 summary.</a:t>
            </a:r>
          </a:p>
        </p:txBody>
      </p:sp>
    </p:spTree>
    <p:extLst>
      <p:ext uri="{BB962C8B-B14F-4D97-AF65-F5344CB8AC3E}">
        <p14:creationId xmlns:p14="http://schemas.microsoft.com/office/powerpoint/2010/main" val="56853971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p:spPr>
        <p:txBody>
          <a:bodyPr/>
          <a:lstStyle/>
          <a:p>
            <a:fld id="{83797CDE-EF53-504B-BFCD-94AE144A17CE}" type="slidenum">
              <a:rPr lang="en-AU">
                <a:latin typeface="Arial" pitchFamily="-1" charset="0"/>
              </a:rPr>
              <a:pPr/>
              <a:t>166</a:t>
            </a:fld>
            <a:endParaRPr lang="en-AU" dirty="0">
              <a:latin typeface="Arial" pitchFamily="-1"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r>
              <a:rPr lang="en-US" dirty="0">
                <a:latin typeface="Arial" pitchFamily="-1" charset="0"/>
                <a:ea typeface="ＭＳ Ｐゴシック" pitchFamily="-1" charset="-128"/>
                <a:cs typeface="ＭＳ Ｐゴシック" pitchFamily="-1" charset="-128"/>
              </a:rPr>
              <a:t>Lecture slides</a:t>
            </a:r>
            <a:r>
              <a:rPr lang="en-US" baseline="0" dirty="0">
                <a:latin typeface="Arial" pitchFamily="-1" charset="0"/>
                <a:ea typeface="ＭＳ Ｐゴシック" pitchFamily="-1" charset="-128"/>
                <a:cs typeface="ＭＳ Ｐゴシック" pitchFamily="-1" charset="-128"/>
              </a:rPr>
              <a:t> prepared</a:t>
            </a:r>
            <a:r>
              <a:rPr lang="en-US" dirty="0">
                <a:latin typeface="Arial" pitchFamily="-1" charset="0"/>
                <a:ea typeface="ＭＳ Ｐゴシック" pitchFamily="-1" charset="-128"/>
                <a:cs typeface="ＭＳ Ｐゴシック" pitchFamily="-1" charset="-128"/>
              </a:rPr>
              <a:t> for “Network Security Essentials”, 5/e, by William Stallings, </a:t>
            </a:r>
            <a:r>
              <a:rPr lang="en-US" dirty="0">
                <a:latin typeface="Arial" pitchFamily="-84" charset="0"/>
                <a:ea typeface="Arial" pitchFamily="-84" charset="0"/>
                <a:cs typeface="Arial" pitchFamily="-84" charset="0"/>
              </a:rPr>
              <a:t>Chapter 11 – “Intruders”.</a:t>
            </a:r>
            <a:endParaRPr lang="en-AU" dirty="0">
              <a:latin typeface="Arial" pitchFamily="-84" charset="0"/>
              <a:ea typeface="Arial" pitchFamily="-84" charset="0"/>
              <a:cs typeface="Arial" pitchFamily="-84" charset="0"/>
            </a:endParaRPr>
          </a:p>
          <a:p>
            <a:pPr eaLnBrk="1" hangingPunct="1"/>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209207696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This chapter covers the subject of intruders. First, we examine the nature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 and then look at strategies intended for prevention and, failing that, detection.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Next we examine the related topic of password management.</a:t>
            </a:r>
          </a:p>
        </p:txBody>
      </p:sp>
      <p:sp>
        <p:nvSpPr>
          <p:cNvPr id="20484" name="Slide Number Placeholder 3"/>
          <p:cNvSpPr>
            <a:spLocks noGrp="1"/>
          </p:cNvSpPr>
          <p:nvPr>
            <p:ph type="sldNum" sz="quarter" idx="5"/>
          </p:nvPr>
        </p:nvSpPr>
        <p:spPr>
          <a:noFill/>
        </p:spPr>
        <p:txBody>
          <a:bodyPr/>
          <a:lstStyle/>
          <a:p>
            <a:fld id="{9CFA8CB0-B256-FB46-8B41-13A19D2B6A57}" type="slidenum">
              <a:rPr lang="en-AU" smtClean="0">
                <a:latin typeface="Arial" pitchFamily="-1" charset="0"/>
              </a:rPr>
              <a:pPr/>
              <a:t>167</a:t>
            </a:fld>
            <a:endParaRPr lang="en-AU" dirty="0">
              <a:latin typeface="Arial" pitchFamily="-1" charset="0"/>
            </a:endParaRPr>
          </a:p>
        </p:txBody>
      </p:sp>
    </p:spTree>
    <p:extLst>
      <p:ext uri="{BB962C8B-B14F-4D97-AF65-F5344CB8AC3E}">
        <p14:creationId xmlns:p14="http://schemas.microsoft.com/office/powerpoint/2010/main" val="38067552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5D81E6CD-A2E9-FE4C-8FCE-9E798CECA907}" type="slidenum">
              <a:rPr lang="en-AU">
                <a:latin typeface="Arial" pitchFamily="-84" charset="0"/>
              </a:rPr>
              <a:pPr/>
              <a:t>168</a:t>
            </a:fld>
            <a:endParaRPr lang="en-AU" dirty="0">
              <a:latin typeface="Arial" pitchFamily="-84"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A significant security problem for networked systems is hostile, or at least unwanted,</a:t>
            </a:r>
          </a:p>
          <a:p>
            <a:r>
              <a:rPr lang="en-US" sz="1200" kern="1200" baseline="0" dirty="0">
                <a:solidFill>
                  <a:schemeClr val="tx1"/>
                </a:solidFill>
                <a:latin typeface="Arial" pitchFamily="-107" charset="0"/>
                <a:ea typeface="ＭＳ Ｐゴシック" pitchFamily="-107" charset="-128"/>
                <a:cs typeface="ＭＳ Ｐゴシック" pitchFamily="-107" charset="-128"/>
              </a:rPr>
              <a:t>trespass by users or software. User trespass can take the form of unauthorized logon</a:t>
            </a:r>
          </a:p>
          <a:p>
            <a:r>
              <a:rPr lang="en-US" sz="1200" kern="1200" baseline="0" dirty="0">
                <a:solidFill>
                  <a:schemeClr val="tx1"/>
                </a:solidFill>
                <a:latin typeface="Arial" pitchFamily="-107" charset="0"/>
                <a:ea typeface="ＭＳ Ｐゴシック" pitchFamily="-107" charset="-128"/>
                <a:cs typeface="ＭＳ Ｐゴシック" pitchFamily="-107" charset="-128"/>
              </a:rPr>
              <a:t>to a machine or, in the case of an authorized user, acquisition of privileges or performance</a:t>
            </a:r>
          </a:p>
          <a:p>
            <a:r>
              <a:rPr lang="en-US" sz="1200" kern="1200" baseline="0" dirty="0">
                <a:solidFill>
                  <a:schemeClr val="tx1"/>
                </a:solidFill>
                <a:latin typeface="Arial" pitchFamily="-107" charset="0"/>
                <a:ea typeface="ＭＳ Ｐゴシック" pitchFamily="-107" charset="-128"/>
                <a:cs typeface="ＭＳ Ｐゴシック" pitchFamily="-107" charset="-128"/>
              </a:rPr>
              <a:t>of actions beyond those that have been authorized. Software trespass can take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form of a virus, worm, or Trojan horse.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All these attacks relate to network security because system entry can be</a:t>
            </a:r>
          </a:p>
          <a:p>
            <a:r>
              <a:rPr lang="en-US" sz="1200" kern="1200" baseline="0" dirty="0">
                <a:solidFill>
                  <a:schemeClr val="tx1"/>
                </a:solidFill>
                <a:latin typeface="Arial" pitchFamily="-107" charset="0"/>
                <a:ea typeface="ＭＳ Ｐゴシック" pitchFamily="-107" charset="-128"/>
                <a:cs typeface="ＭＳ Ｐゴシック" pitchFamily="-107" charset="-128"/>
              </a:rPr>
              <a:t>achieved by means of a network. However, these attacks are not confined to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based attacks. A user with access to a local terminal may attempt trespass</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without using an intermediate network. A virus or Trojan horse may be introduced</a:t>
            </a:r>
          </a:p>
          <a:p>
            <a:r>
              <a:rPr lang="en-US" sz="1200" kern="1200" baseline="0" dirty="0">
                <a:solidFill>
                  <a:schemeClr val="tx1"/>
                </a:solidFill>
                <a:latin typeface="Arial" pitchFamily="-107" charset="0"/>
                <a:ea typeface="ＭＳ Ｐゴシック" pitchFamily="-107" charset="-128"/>
                <a:cs typeface="ＭＳ Ｐゴシック" pitchFamily="-107" charset="-128"/>
              </a:rPr>
              <a:t>into a system by means of an optical disc. Only the worm is a uniquely network phenomenon.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Thus, system trespass is an area in which the concerns of network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computer security overlap.</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Because the focus of this book is network security, we do not attempt</a:t>
            </a:r>
          </a:p>
          <a:p>
            <a:r>
              <a:rPr lang="en-US" sz="1200" kern="1200" baseline="0" dirty="0">
                <a:solidFill>
                  <a:schemeClr val="tx1"/>
                </a:solidFill>
                <a:latin typeface="Arial" pitchFamily="-107" charset="0"/>
                <a:ea typeface="ＭＳ Ｐゴシック" pitchFamily="-107" charset="-128"/>
                <a:cs typeface="ＭＳ Ｐゴシック" pitchFamily="-107" charset="-128"/>
              </a:rPr>
              <a:t>a comprehensive analysis of either the attacks or the security countermeasures</a:t>
            </a:r>
          </a:p>
          <a:p>
            <a:r>
              <a:rPr lang="en-US" sz="1200" kern="1200" baseline="0" dirty="0">
                <a:solidFill>
                  <a:schemeClr val="tx1"/>
                </a:solidFill>
                <a:latin typeface="Arial" pitchFamily="-107" charset="0"/>
                <a:ea typeface="ＭＳ Ｐゴシック" pitchFamily="-107" charset="-128"/>
                <a:cs typeface="ＭＳ Ｐゴシック" pitchFamily="-107" charset="-128"/>
              </a:rPr>
              <a:t>related to system trespass. Instead, in this Part we present a broad overview of</a:t>
            </a:r>
          </a:p>
          <a:p>
            <a:r>
              <a:rPr lang="en-US" sz="1200" kern="1200" baseline="0" dirty="0">
                <a:solidFill>
                  <a:schemeClr val="tx1"/>
                </a:solidFill>
                <a:latin typeface="Arial" pitchFamily="-107" charset="0"/>
                <a:ea typeface="ＭＳ Ｐゴシック" pitchFamily="-107" charset="-128"/>
                <a:cs typeface="ＭＳ Ｐゴシック" pitchFamily="-107" charset="-128"/>
              </a:rPr>
              <a:t>these concerns.</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411875346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sldNum" sz="quarter" idx="5"/>
          </p:nvPr>
        </p:nvSpPr>
        <p:spPr>
          <a:noFill/>
        </p:spPr>
        <p:txBody>
          <a:bodyPr/>
          <a:lstStyle/>
          <a:p>
            <a:fld id="{DF39B3F8-D7DB-5449-A5DE-1C27C6453A9E}" type="slidenum">
              <a:rPr lang="en-AU">
                <a:latin typeface="Arial" pitchFamily="-84" charset="0"/>
              </a:rPr>
              <a:pPr/>
              <a:t>169</a:t>
            </a:fld>
            <a:endParaRPr lang="en-AU" dirty="0">
              <a:latin typeface="Arial" pitchFamily="-84" charset="0"/>
            </a:endParaRPr>
          </a:p>
        </p:txBody>
      </p:sp>
      <p:sp>
        <p:nvSpPr>
          <p:cNvPr id="19459" name="Rectangle 1026"/>
          <p:cNvSpPr>
            <a:spLocks noGrp="1" noRot="1" noChangeAspect="1" noChangeArrowheads="1" noTextEdit="1"/>
          </p:cNvSpPr>
          <p:nvPr>
            <p:ph type="sldImg"/>
          </p:nvPr>
        </p:nvSpPr>
        <p:spPr>
          <a:ln/>
        </p:spPr>
      </p:sp>
      <p:sp>
        <p:nvSpPr>
          <p:cNvPr id="19460"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One of the two most publicized threats to security is the intruder (the other is</a:t>
            </a:r>
          </a:p>
          <a:p>
            <a:r>
              <a:rPr lang="en-US" sz="1200" kern="1200" baseline="0" dirty="0">
                <a:solidFill>
                  <a:schemeClr val="tx1"/>
                </a:solidFill>
                <a:latin typeface="Arial" pitchFamily="-107" charset="0"/>
                <a:ea typeface="ＭＳ Ｐゴシック" pitchFamily="-107" charset="-128"/>
                <a:cs typeface="ＭＳ Ｐゴシック" pitchFamily="-107" charset="-128"/>
              </a:rPr>
              <a:t>viruses), often referred to as a hacker or cracker. In an important early study of</a:t>
            </a:r>
          </a:p>
          <a:p>
            <a:r>
              <a:rPr lang="en-US" sz="1200" kern="1200" baseline="0" dirty="0">
                <a:solidFill>
                  <a:schemeClr val="tx1"/>
                </a:solidFill>
                <a:latin typeface="Arial" pitchFamily="-107" charset="0"/>
                <a:ea typeface="ＭＳ Ｐゴシック" pitchFamily="-107" charset="-128"/>
                <a:cs typeface="ＭＳ Ｐゴシック" pitchFamily="-107" charset="-128"/>
              </a:rPr>
              <a:t>intrusion, Anderson [ANDE80] identified three classes of intruders: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Masquerader:  An individual who is not authorized to use the computer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who penetrates a system’s access controls to exploit a legitimate user’s account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Misfeasor:  A legitimate user who accesses data, programs, or resources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which such access is not authorized, or who is authorized for such access but</a:t>
            </a:r>
          </a:p>
          <a:p>
            <a:r>
              <a:rPr lang="en-US" sz="1200" kern="1200" baseline="0" dirty="0">
                <a:solidFill>
                  <a:schemeClr val="tx1"/>
                </a:solidFill>
                <a:latin typeface="Arial" pitchFamily="-107" charset="0"/>
                <a:ea typeface="ＭＳ Ｐゴシック" pitchFamily="-107" charset="-128"/>
                <a:cs typeface="ＭＳ Ｐゴシック" pitchFamily="-107" charset="-128"/>
              </a:rPr>
              <a:t>misuses his or her privileges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Clandestine user:  An individual who seizes supervisory control of the system</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uses this control to evade auditing and access controls or to suppress audit</a:t>
            </a:r>
          </a:p>
          <a:p>
            <a:r>
              <a:rPr lang="en-US" sz="1200" kern="1200" baseline="0" dirty="0">
                <a:solidFill>
                  <a:schemeClr val="tx1"/>
                </a:solidFill>
                <a:latin typeface="Arial" pitchFamily="-107" charset="0"/>
                <a:ea typeface="ＭＳ Ｐゴシック" pitchFamily="-107" charset="-128"/>
                <a:cs typeface="ＭＳ Ｐゴシック" pitchFamily="-107" charset="-128"/>
              </a:rPr>
              <a:t>collection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masquerader is likely to be an outsider, the misfeasor generally is an insider,</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the clandestine user can be either an outsider or an insider.</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3705825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p:cNvSpPr>
          <p:nvPr>
            <p:ph type="sldImg"/>
          </p:nvPr>
        </p:nvSpPr>
        <p:spPr>
          <a:ln/>
        </p:spPr>
      </p:sp>
      <p:sp>
        <p:nvSpPr>
          <p:cNvPr id="26627" name="Notes Placeholder 2"/>
          <p:cNvSpPr>
            <a:spLocks noGrp="1"/>
          </p:cNvSpPr>
          <p:nvPr>
            <p:ph type="body" idx="1"/>
          </p:nvPr>
        </p:nvSpPr>
        <p:spPr>
          <a:xfrm>
            <a:off x="685800" y="4343400"/>
            <a:ext cx="5486400" cy="4419600"/>
          </a:xfrm>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Before proceeding, we need to briefly preview the IEEE 802 protocol architecture.</a:t>
            </a:r>
          </a:p>
          <a:p>
            <a:r>
              <a:rPr lang="en-US" sz="1200" kern="1200" baseline="0" dirty="0">
                <a:solidFill>
                  <a:schemeClr val="tx1"/>
                </a:solidFill>
                <a:latin typeface="Arial" charset="0"/>
                <a:ea typeface="ＭＳ Ｐゴシック" pitchFamily="-107" charset="-128"/>
                <a:cs typeface="ＭＳ Ｐゴシック" pitchFamily="-107" charset="-128"/>
              </a:rPr>
              <a:t>IEEE 802.11 standards are defined within the structure of a layered set of protocols.</a:t>
            </a:r>
          </a:p>
          <a:p>
            <a:r>
              <a:rPr lang="en-US" sz="1200" kern="1200" baseline="0" dirty="0">
                <a:solidFill>
                  <a:schemeClr val="tx1"/>
                </a:solidFill>
                <a:latin typeface="Arial" charset="0"/>
                <a:ea typeface="ＭＳ Ｐゴシック" pitchFamily="-107" charset="-128"/>
                <a:cs typeface="ＭＳ Ｐゴシック" pitchFamily="-107" charset="-128"/>
              </a:rPr>
              <a:t>This structure, used for all IEEE 802 standards, is illustrated in Figure 7.3.</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b="1" kern="1200" baseline="0" dirty="0">
                <a:solidFill>
                  <a:schemeClr val="tx1"/>
                </a:solidFill>
                <a:latin typeface="Arial" charset="0"/>
                <a:ea typeface="ＭＳ Ｐゴシック" pitchFamily="-107" charset="-128"/>
                <a:cs typeface="ＭＳ Ｐゴシック" pitchFamily="-107" charset="-128"/>
              </a:rPr>
              <a:t>Physical Layer </a:t>
            </a:r>
          </a:p>
          <a:p>
            <a:endParaRPr lang="en-US" sz="1200" b="1"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The lowest layer of the IEEE 802 reference model is the physical</a:t>
            </a:r>
          </a:p>
          <a:p>
            <a:r>
              <a:rPr lang="en-US" sz="1200" kern="1200" baseline="0" dirty="0">
                <a:solidFill>
                  <a:schemeClr val="tx1"/>
                </a:solidFill>
                <a:latin typeface="Arial" charset="0"/>
                <a:ea typeface="ＭＳ Ｐゴシック" pitchFamily="-107" charset="-128"/>
                <a:cs typeface="ＭＳ Ｐゴシック" pitchFamily="-107" charset="-128"/>
              </a:rPr>
              <a:t>layer, which includes such functions as encoding/decoding of signals and bit transmission/</a:t>
            </a:r>
          </a:p>
          <a:p>
            <a:r>
              <a:rPr lang="en-US" sz="1200" kern="1200" baseline="0" dirty="0">
                <a:solidFill>
                  <a:schemeClr val="tx1"/>
                </a:solidFill>
                <a:latin typeface="Arial" charset="0"/>
                <a:ea typeface="ＭＳ Ｐゴシック" pitchFamily="-107" charset="-128"/>
                <a:cs typeface="ＭＳ Ｐゴシック" pitchFamily="-107" charset="-128"/>
              </a:rPr>
              <a:t>reception. In addition, the physical layer includes a specification of the</a:t>
            </a:r>
          </a:p>
          <a:p>
            <a:r>
              <a:rPr lang="en-US" sz="1200" kern="1200" baseline="0" dirty="0">
                <a:solidFill>
                  <a:schemeClr val="tx1"/>
                </a:solidFill>
                <a:latin typeface="Arial" charset="0"/>
                <a:ea typeface="ＭＳ Ｐゴシック" pitchFamily="-107" charset="-128"/>
                <a:cs typeface="ＭＳ Ｐゴシック" pitchFamily="-107" charset="-128"/>
              </a:rPr>
              <a:t>transmission medium. In the case of IEEE 802.11, the physical layer also defines</a:t>
            </a:r>
          </a:p>
          <a:p>
            <a:r>
              <a:rPr lang="en-US" sz="1200" kern="1200" baseline="0" dirty="0">
                <a:solidFill>
                  <a:schemeClr val="tx1"/>
                </a:solidFill>
                <a:latin typeface="Arial" charset="0"/>
                <a:ea typeface="ＭＳ Ｐゴシック" pitchFamily="-107" charset="-128"/>
                <a:cs typeface="ＭＳ Ｐゴシック" pitchFamily="-107" charset="-128"/>
              </a:rPr>
              <a:t>frequency bands and antenna characteristics.</a:t>
            </a:r>
          </a:p>
          <a:p>
            <a:endParaRPr lang="en-US" sz="1200" b="1" kern="1200" baseline="0" dirty="0">
              <a:solidFill>
                <a:schemeClr val="tx1"/>
              </a:solidFill>
              <a:latin typeface="Arial" charset="0"/>
              <a:ea typeface="ＭＳ Ｐゴシック" pitchFamily="-107" charset="-128"/>
              <a:cs typeface="ＭＳ Ｐゴシック" pitchFamily="-107" charset="-128"/>
            </a:endParaRPr>
          </a:p>
          <a:p>
            <a:r>
              <a:rPr lang="en-US" sz="1200" b="1" kern="1200" baseline="0" dirty="0">
                <a:solidFill>
                  <a:schemeClr val="tx1"/>
                </a:solidFill>
                <a:latin typeface="Arial" charset="0"/>
                <a:ea typeface="ＭＳ Ｐゴシック" pitchFamily="-107" charset="-128"/>
                <a:cs typeface="ＭＳ Ｐゴシック" pitchFamily="-107" charset="-128"/>
              </a:rPr>
              <a:t>Media Access Control </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All LANs consist of collections of devices that share the network’s</a:t>
            </a:r>
          </a:p>
          <a:p>
            <a:r>
              <a:rPr lang="en-US" sz="1200" kern="1200" baseline="0" dirty="0">
                <a:solidFill>
                  <a:schemeClr val="tx1"/>
                </a:solidFill>
                <a:latin typeface="Arial" charset="0"/>
                <a:ea typeface="ＭＳ Ｐゴシック" pitchFamily="-107" charset="-128"/>
                <a:cs typeface="ＭＳ Ｐゴシック" pitchFamily="-107" charset="-128"/>
              </a:rPr>
              <a:t>transmission capacity. Some means of controlling access to the transmission</a:t>
            </a:r>
          </a:p>
          <a:p>
            <a:r>
              <a:rPr lang="en-US" sz="1200" kern="1200" baseline="0" dirty="0">
                <a:solidFill>
                  <a:schemeClr val="tx1"/>
                </a:solidFill>
                <a:latin typeface="Arial" charset="0"/>
                <a:ea typeface="ＭＳ Ｐゴシック" pitchFamily="-107" charset="-128"/>
                <a:cs typeface="ＭＳ Ｐゴシック" pitchFamily="-107" charset="-128"/>
              </a:rPr>
              <a:t>medium is needed to provide an orderly and efficient use of that capacity. This is</a:t>
            </a:r>
          </a:p>
          <a:p>
            <a:r>
              <a:rPr lang="en-US" sz="1200" kern="1200" baseline="0" dirty="0">
                <a:solidFill>
                  <a:schemeClr val="tx1"/>
                </a:solidFill>
                <a:latin typeface="Arial" charset="0"/>
                <a:ea typeface="ＭＳ Ｐゴシック" pitchFamily="-107" charset="-128"/>
                <a:cs typeface="ＭＳ Ｐゴシック" pitchFamily="-107" charset="-128"/>
              </a:rPr>
              <a:t>the function of a media access control (MAC) layer. The MAC layer receives data</a:t>
            </a:r>
          </a:p>
          <a:p>
            <a:r>
              <a:rPr lang="en-US" sz="1200" kern="1200" baseline="0" dirty="0">
                <a:solidFill>
                  <a:schemeClr val="tx1"/>
                </a:solidFill>
                <a:latin typeface="Arial" charset="0"/>
                <a:ea typeface="ＭＳ Ｐゴシック" pitchFamily="-107" charset="-128"/>
                <a:cs typeface="ＭＳ Ｐゴシック" pitchFamily="-107" charset="-128"/>
              </a:rPr>
              <a:t>from a higher-layer protocol, typically the Logical Link Control (LLC) layer, in the</a:t>
            </a:r>
          </a:p>
          <a:p>
            <a:r>
              <a:rPr lang="en-US" sz="1200" kern="1200" baseline="0" dirty="0">
                <a:solidFill>
                  <a:schemeClr val="tx1"/>
                </a:solidFill>
                <a:latin typeface="Arial" charset="0"/>
                <a:ea typeface="ＭＳ Ｐゴシック" pitchFamily="-107" charset="-128"/>
                <a:cs typeface="ＭＳ Ｐゴシック" pitchFamily="-107" charset="-128"/>
              </a:rPr>
              <a:t>form of a block of data known as the MAC service data unit (MSDU). In general,</a:t>
            </a:r>
          </a:p>
          <a:p>
            <a:r>
              <a:rPr lang="en-US" sz="1200" kern="1200" baseline="0" dirty="0">
                <a:solidFill>
                  <a:schemeClr val="tx1"/>
                </a:solidFill>
                <a:latin typeface="Arial" charset="0"/>
                <a:ea typeface="ＭＳ Ｐゴシック" pitchFamily="-107" charset="-128"/>
                <a:cs typeface="ＭＳ Ｐゴシック" pitchFamily="-107" charset="-128"/>
              </a:rPr>
              <a:t>the MAC layer performs the following functions: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On transmission, assemble data into a frame, known as a MAC protocol data</a:t>
            </a:r>
          </a:p>
          <a:p>
            <a:r>
              <a:rPr lang="en-US" sz="1200" kern="1200" baseline="0" dirty="0">
                <a:solidFill>
                  <a:schemeClr val="tx1"/>
                </a:solidFill>
                <a:latin typeface="Arial" charset="0"/>
                <a:ea typeface="ＭＳ Ｐゴシック" pitchFamily="-107" charset="-128"/>
                <a:cs typeface="ＭＳ Ｐゴシック" pitchFamily="-107" charset="-128"/>
              </a:rPr>
              <a:t>unit (MPDU) with address and error-detection fields.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On reception, disassemble frame, and perform address recognition and error</a:t>
            </a:r>
          </a:p>
          <a:p>
            <a:r>
              <a:rPr lang="en-US" sz="1200" kern="1200" baseline="0" dirty="0">
                <a:solidFill>
                  <a:schemeClr val="tx1"/>
                </a:solidFill>
                <a:latin typeface="Arial" charset="0"/>
                <a:ea typeface="ＭＳ Ｐゴシック" pitchFamily="-107" charset="-128"/>
                <a:cs typeface="ＭＳ Ｐゴシック" pitchFamily="-107" charset="-128"/>
              </a:rPr>
              <a:t>detection.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Govern access to the LAN transmission medium.</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b="1" kern="1200" baseline="0" dirty="0">
                <a:solidFill>
                  <a:schemeClr val="tx1"/>
                </a:solidFill>
                <a:latin typeface="Arial" charset="0"/>
                <a:ea typeface="ＭＳ Ｐゴシック" pitchFamily="-107" charset="-128"/>
                <a:cs typeface="ＭＳ Ｐゴシック" pitchFamily="-107" charset="-128"/>
              </a:rPr>
              <a:t>Logical Link Control </a:t>
            </a:r>
          </a:p>
          <a:p>
            <a:endParaRPr lang="en-US" sz="1200" b="1"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In most data-link control protocols, the data-link protocol</a:t>
            </a:r>
          </a:p>
          <a:p>
            <a:r>
              <a:rPr lang="en-US" sz="1200" kern="1200" baseline="0" dirty="0">
                <a:solidFill>
                  <a:schemeClr val="tx1"/>
                </a:solidFill>
                <a:latin typeface="Arial" charset="0"/>
                <a:ea typeface="ＭＳ Ｐゴシック" pitchFamily="-107" charset="-128"/>
                <a:cs typeface="ＭＳ Ｐゴシック" pitchFamily="-107" charset="-128"/>
              </a:rPr>
              <a:t>entity is responsible not only for detecting errors using the CRC, but for recovering</a:t>
            </a:r>
          </a:p>
          <a:p>
            <a:r>
              <a:rPr lang="en-US" sz="1200" kern="1200" baseline="0" dirty="0">
                <a:solidFill>
                  <a:schemeClr val="tx1"/>
                </a:solidFill>
                <a:latin typeface="Arial" charset="0"/>
                <a:ea typeface="ＭＳ Ｐゴシック" pitchFamily="-107" charset="-128"/>
                <a:cs typeface="ＭＳ Ｐゴシック" pitchFamily="-107" charset="-128"/>
              </a:rPr>
              <a:t>from those errors by retransmitting damaged frames. In the LAN protocol architecture,</a:t>
            </a:r>
          </a:p>
          <a:p>
            <a:r>
              <a:rPr lang="en-US" sz="1200" kern="1200" baseline="0" dirty="0">
                <a:solidFill>
                  <a:schemeClr val="tx1"/>
                </a:solidFill>
                <a:latin typeface="Arial" charset="0"/>
                <a:ea typeface="ＭＳ Ｐゴシック" pitchFamily="-107" charset="-128"/>
                <a:cs typeface="ＭＳ Ｐゴシック" pitchFamily="-107" charset="-128"/>
              </a:rPr>
              <a:t>these two functions are split between the MAC and LLC layers. The MAC</a:t>
            </a:r>
          </a:p>
          <a:p>
            <a:r>
              <a:rPr lang="en-US" sz="1200" kern="1200" baseline="0" dirty="0">
                <a:solidFill>
                  <a:schemeClr val="tx1"/>
                </a:solidFill>
                <a:latin typeface="Arial" charset="0"/>
                <a:ea typeface="ＭＳ Ｐゴシック" pitchFamily="-107" charset="-128"/>
                <a:cs typeface="ＭＳ Ｐゴシック" pitchFamily="-107" charset="-128"/>
              </a:rPr>
              <a:t>layer is responsible for detecting errors and discarding any frames that contain errors.</a:t>
            </a:r>
          </a:p>
          <a:p>
            <a:r>
              <a:rPr lang="en-US" sz="1200" kern="1200" baseline="0" dirty="0">
                <a:solidFill>
                  <a:schemeClr val="tx1"/>
                </a:solidFill>
                <a:latin typeface="Arial" charset="0"/>
                <a:ea typeface="ＭＳ Ｐゴシック" pitchFamily="-107" charset="-128"/>
                <a:cs typeface="ＭＳ Ｐゴシック" pitchFamily="-107" charset="-128"/>
              </a:rPr>
              <a:t>The LLC layer optionally keeps track of which frames have been successfully</a:t>
            </a:r>
          </a:p>
          <a:p>
            <a:r>
              <a:rPr lang="en-US" sz="1200" kern="1200" baseline="0" dirty="0">
                <a:solidFill>
                  <a:schemeClr val="tx1"/>
                </a:solidFill>
                <a:latin typeface="Arial" charset="0"/>
                <a:ea typeface="ＭＳ Ｐゴシック" pitchFamily="-107" charset="-128"/>
                <a:cs typeface="ＭＳ Ｐゴシック" pitchFamily="-107" charset="-128"/>
              </a:rPr>
              <a:t>received and retransmits unsuccessful frames.</a:t>
            </a:r>
            <a:endParaRPr lang="en-US" dirty="0">
              <a:latin typeface="Arial" pitchFamily="-84" charset="0"/>
              <a:ea typeface="Arial" pitchFamily="-84" charset="0"/>
              <a:cs typeface="Arial" pitchFamily="-84" charset="0"/>
            </a:endParaRPr>
          </a:p>
        </p:txBody>
      </p:sp>
      <p:sp>
        <p:nvSpPr>
          <p:cNvPr id="26628" name="Slide Number Placeholder 3"/>
          <p:cNvSpPr>
            <a:spLocks noGrp="1"/>
          </p:cNvSpPr>
          <p:nvPr>
            <p:ph type="sldNum" sz="quarter" idx="5"/>
          </p:nvPr>
        </p:nvSpPr>
        <p:spPr>
          <a:noFill/>
        </p:spPr>
        <p:txBody>
          <a:bodyPr/>
          <a:lstStyle/>
          <a:p>
            <a:fld id="{8B8BF6A9-0363-1C4E-9DEF-83A6695B30F5}" type="slidenum">
              <a:rPr lang="en-AU" smtClean="0">
                <a:latin typeface="Arial" pitchFamily="-84" charset="0"/>
              </a:rPr>
              <a:pPr/>
              <a:t>17</a:t>
            </a:fld>
            <a:endParaRPr lang="en-AU" dirty="0">
              <a:latin typeface="Arial" pitchFamily="-84" charset="0"/>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00EF0AB1-EEEF-964C-8313-42A527649E4C}" type="slidenum">
              <a:rPr lang="en-AU">
                <a:latin typeface="Arial" pitchFamily="-84" charset="0"/>
              </a:rPr>
              <a:pPr/>
              <a:t>170</a:t>
            </a:fld>
            <a:endParaRPr lang="en-AU" dirty="0">
              <a:latin typeface="Arial" pitchFamily="-8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Intruder attacks range from the benign to the serious. At the benign end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scale, there are many people who simply wish to explore internets and see what is</a:t>
            </a:r>
          </a:p>
          <a:p>
            <a:r>
              <a:rPr lang="en-US" sz="1200" kern="1200" baseline="0" dirty="0">
                <a:solidFill>
                  <a:schemeClr val="tx1"/>
                </a:solidFill>
                <a:latin typeface="Arial" pitchFamily="-107" charset="0"/>
                <a:ea typeface="ＭＳ Ｐゴシック" pitchFamily="-107" charset="-128"/>
                <a:cs typeface="ＭＳ Ｐゴシック" pitchFamily="-107" charset="-128"/>
              </a:rPr>
              <a:t>out there. At the serious end are individuals who are attempting to read privileged</a:t>
            </a:r>
          </a:p>
          <a:p>
            <a:r>
              <a:rPr lang="en-US" sz="1200" kern="1200" baseline="0" dirty="0">
                <a:solidFill>
                  <a:schemeClr val="tx1"/>
                </a:solidFill>
                <a:latin typeface="Arial" pitchFamily="-107" charset="0"/>
                <a:ea typeface="ＭＳ Ｐゴシック" pitchFamily="-107" charset="-128"/>
                <a:cs typeface="ＭＳ Ｐゴシック" pitchFamily="-107" charset="-128"/>
              </a:rPr>
              <a:t>data, perform unauthorized modifications to data, or disrupt the system.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[GRAN04] lists the following examples of intrusion: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Performing a remote root compromise of an e-mail server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Defacing a Web server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Guessing and cracking passwords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Copying a database containing credit card numbers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Viewing sensitive data, including payroll records and medical information,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without authorization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Running a packet sniffer on a workstation to capture usernames and passwords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Using a permission error on an anonymous FTP server to distribute pirated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software and music files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Dialing into an unsecured modem and gaining internal network access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Posing as an executive, calling the help desk, resetting the executive’s e-mail</a:t>
            </a: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 and learning the new password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Using an unattended, logged-in workstation without permission</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21190241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A8D5E6BF-924A-4742-A6A3-4383A321DBFD}" type="slidenum">
              <a:rPr lang="en-AU">
                <a:latin typeface="Arial" pitchFamily="-84" charset="0"/>
              </a:rPr>
              <a:pPr/>
              <a:t>171</a:t>
            </a:fld>
            <a:endParaRPr lang="en-AU" dirty="0">
              <a:latin typeface="Arial" pitchFamily="-84"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Traditionally, those who hack into computers do so for the thrill</a:t>
            </a:r>
          </a:p>
          <a:p>
            <a:r>
              <a:rPr lang="en-US" sz="1200" kern="1200" baseline="0" dirty="0">
                <a:solidFill>
                  <a:schemeClr val="tx1"/>
                </a:solidFill>
                <a:latin typeface="Arial" pitchFamily="-107" charset="0"/>
                <a:ea typeface="ＭＳ Ｐゴシック" pitchFamily="-107" charset="-128"/>
                <a:cs typeface="ＭＳ Ｐゴシック" pitchFamily="-107" charset="-128"/>
              </a:rPr>
              <a:t>of it or for status. The hacking community is a strong meritocracy in which status</a:t>
            </a:r>
          </a:p>
          <a:p>
            <a:r>
              <a:rPr lang="en-US" sz="1200" kern="1200" baseline="0" dirty="0">
                <a:solidFill>
                  <a:schemeClr val="tx1"/>
                </a:solidFill>
                <a:latin typeface="Arial" pitchFamily="-107" charset="0"/>
                <a:ea typeface="ＭＳ Ｐゴシック" pitchFamily="-107" charset="-128"/>
                <a:cs typeface="ＭＳ Ｐゴシック" pitchFamily="-107" charset="-128"/>
              </a:rPr>
              <a:t>is determined by level of competence. Thus, attackers often look for targets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opportunity and then share the information with others. A typical example is a</a:t>
            </a:r>
          </a:p>
          <a:p>
            <a:r>
              <a:rPr lang="en-US" sz="1200" kern="1200" baseline="0" dirty="0">
                <a:solidFill>
                  <a:schemeClr val="tx1"/>
                </a:solidFill>
                <a:latin typeface="Arial" pitchFamily="-107" charset="0"/>
                <a:ea typeface="ＭＳ Ｐゴシック" pitchFamily="-107" charset="-128"/>
                <a:cs typeface="ＭＳ Ｐゴシック" pitchFamily="-107" charset="-128"/>
              </a:rPr>
              <a:t>break-in at a large financial institution reported in [RADC04]. The intruder took</a:t>
            </a:r>
          </a:p>
          <a:p>
            <a:r>
              <a:rPr lang="en-US" sz="1200" kern="1200" baseline="0" dirty="0">
                <a:solidFill>
                  <a:schemeClr val="tx1"/>
                </a:solidFill>
                <a:latin typeface="Arial" pitchFamily="-107" charset="0"/>
                <a:ea typeface="ＭＳ Ｐゴシック" pitchFamily="-107" charset="-128"/>
                <a:cs typeface="ＭＳ Ｐゴシック" pitchFamily="-107" charset="-128"/>
              </a:rPr>
              <a:t>advantage of the fact that the corporate network was running unprotected services,</a:t>
            </a:r>
          </a:p>
          <a:p>
            <a:r>
              <a:rPr lang="en-US" sz="1200" kern="1200" baseline="0" dirty="0">
                <a:solidFill>
                  <a:schemeClr val="tx1"/>
                </a:solidFill>
                <a:latin typeface="Arial" pitchFamily="-107" charset="0"/>
                <a:ea typeface="ＭＳ Ｐゴシック" pitchFamily="-107" charset="-128"/>
                <a:cs typeface="ＭＳ Ｐゴシック" pitchFamily="-107" charset="-128"/>
              </a:rPr>
              <a:t>some of which were not even needed. In this case, the key to the break-in was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pcAnywhere application. The manufacturer, Symantec, advertises this program as</a:t>
            </a:r>
          </a:p>
          <a:p>
            <a:r>
              <a:rPr lang="en-US" sz="1200" kern="1200" baseline="0" dirty="0">
                <a:solidFill>
                  <a:schemeClr val="tx1"/>
                </a:solidFill>
                <a:latin typeface="Arial" pitchFamily="-107" charset="0"/>
                <a:ea typeface="ＭＳ Ｐゴシック" pitchFamily="-107" charset="-128"/>
                <a:cs typeface="ＭＳ Ｐゴシック" pitchFamily="-107" charset="-128"/>
              </a:rPr>
              <a:t>a remote control solution that enables secure connection to remote devices. But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attacker had an easy time gaining access to pcAnywhere; the administrator used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same three-letter username and password for the program. In this case, there was</a:t>
            </a:r>
          </a:p>
          <a:p>
            <a:r>
              <a:rPr lang="en-US" sz="1200" kern="1200" baseline="0" dirty="0">
                <a:solidFill>
                  <a:schemeClr val="tx1"/>
                </a:solidFill>
                <a:latin typeface="Arial" pitchFamily="-107" charset="0"/>
                <a:ea typeface="ＭＳ Ｐゴシック" pitchFamily="-107" charset="-128"/>
                <a:cs typeface="ＭＳ Ｐゴシック" pitchFamily="-107" charset="-128"/>
              </a:rPr>
              <a:t>no intrusion detection system on the 700-node corporate network. The intruder was</a:t>
            </a:r>
          </a:p>
          <a:p>
            <a:r>
              <a:rPr lang="en-US" sz="1200" kern="1200" baseline="0" dirty="0">
                <a:solidFill>
                  <a:schemeClr val="tx1"/>
                </a:solidFill>
                <a:latin typeface="Arial" pitchFamily="-107" charset="0"/>
                <a:ea typeface="ＭＳ Ｐゴシック" pitchFamily="-107" charset="-128"/>
                <a:cs typeface="ＭＳ Ｐゴシック" pitchFamily="-107" charset="-128"/>
              </a:rPr>
              <a:t>only discovered when a vice-president walked into her office and saw the cursor</a:t>
            </a:r>
          </a:p>
          <a:p>
            <a:r>
              <a:rPr lang="en-US" sz="1200" kern="1200" baseline="0" dirty="0">
                <a:solidFill>
                  <a:schemeClr val="tx1"/>
                </a:solidFill>
                <a:latin typeface="Arial" pitchFamily="-107" charset="0"/>
                <a:ea typeface="ＭＳ Ｐゴシック" pitchFamily="-107" charset="-128"/>
                <a:cs typeface="ＭＳ Ｐゴシック" pitchFamily="-107" charset="-128"/>
              </a:rPr>
              <a:t>moving files around on her Windows workstation.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Benign intruders might be tolerable, although they do consume resources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may slow performance for legitimate users. However, there is no way in advance to</a:t>
            </a:r>
          </a:p>
          <a:p>
            <a:r>
              <a:rPr lang="en-US" sz="1200" kern="1200" baseline="0" dirty="0">
                <a:solidFill>
                  <a:schemeClr val="tx1"/>
                </a:solidFill>
                <a:latin typeface="Arial" pitchFamily="-107" charset="0"/>
                <a:ea typeface="ＭＳ Ｐゴシック" pitchFamily="-107" charset="-128"/>
                <a:cs typeface="ＭＳ Ｐゴシック" pitchFamily="-107" charset="-128"/>
              </a:rPr>
              <a:t>know whether an intruder will be benign or malign. Consequently, even for systems</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no particularly sensitive resources, there is a motivation to control this problem.</a:t>
            </a:r>
          </a:p>
          <a:p>
            <a:r>
              <a:rPr lang="en-US" sz="1200" kern="1200" baseline="0" dirty="0">
                <a:solidFill>
                  <a:schemeClr val="tx1"/>
                </a:solidFill>
                <a:latin typeface="Arial" pitchFamily="-107" charset="0"/>
                <a:ea typeface="ＭＳ Ｐゴシック" pitchFamily="-107" charset="-128"/>
                <a:cs typeface="ＭＳ Ｐゴシック" pitchFamily="-107" charset="-128"/>
              </a:rPr>
              <a:t>Intrusion detection systems (IDSs) and intrusion prevention systems (IPSs)</a:t>
            </a:r>
          </a:p>
          <a:p>
            <a:r>
              <a:rPr lang="en-US" sz="1200" kern="1200" baseline="0" dirty="0">
                <a:solidFill>
                  <a:schemeClr val="tx1"/>
                </a:solidFill>
                <a:latin typeface="Arial" pitchFamily="-107" charset="0"/>
                <a:ea typeface="ＭＳ Ｐゴシック" pitchFamily="-107" charset="-128"/>
                <a:cs typeface="ＭＳ Ｐゴシック" pitchFamily="-107" charset="-128"/>
              </a:rPr>
              <a:t>are designed to counter this type of hacker threat. In addition to using such systems,</a:t>
            </a:r>
          </a:p>
          <a:p>
            <a:r>
              <a:rPr lang="en-US" sz="1200" kern="1200" baseline="0" dirty="0">
                <a:solidFill>
                  <a:schemeClr val="tx1"/>
                </a:solidFill>
                <a:latin typeface="Arial" pitchFamily="-107" charset="0"/>
                <a:ea typeface="ＭＳ Ｐゴシック" pitchFamily="-107" charset="-128"/>
                <a:cs typeface="ＭＳ Ｐゴシック" pitchFamily="-107" charset="-128"/>
              </a:rPr>
              <a:t>organizations can consider restricting remote logons to specific IP addresses and/or</a:t>
            </a:r>
          </a:p>
          <a:p>
            <a:r>
              <a:rPr lang="en-US" sz="1200" kern="1200" baseline="0" dirty="0">
                <a:solidFill>
                  <a:schemeClr val="tx1"/>
                </a:solidFill>
                <a:latin typeface="Arial" pitchFamily="-107" charset="0"/>
                <a:ea typeface="ＭＳ Ｐゴシック" pitchFamily="-107" charset="-128"/>
                <a:cs typeface="ＭＳ Ｐゴシック" pitchFamily="-107" charset="-128"/>
              </a:rPr>
              <a:t>use virtual private network technology.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One of the results of the growing awareness of the intruder problem has been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establishment of a number of computer emergency response teams (CERTs).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These cooperative ventures collect information about system vulnerabilities and disseminate</a:t>
            </a:r>
          </a:p>
          <a:p>
            <a:r>
              <a:rPr lang="en-US" sz="1200" kern="1200" baseline="0" dirty="0">
                <a:solidFill>
                  <a:schemeClr val="tx1"/>
                </a:solidFill>
                <a:latin typeface="Arial" pitchFamily="-107" charset="0"/>
                <a:ea typeface="ＭＳ Ｐゴシック" pitchFamily="-107" charset="-128"/>
                <a:cs typeface="ＭＳ Ｐゴシック" pitchFamily="-107" charset="-128"/>
              </a:rPr>
              <a:t>it to systems managers. Hackers also routinely read CERT reports. Thus,</a:t>
            </a:r>
          </a:p>
          <a:p>
            <a:r>
              <a:rPr lang="en-US" sz="1200" kern="1200" baseline="0" dirty="0">
                <a:solidFill>
                  <a:schemeClr val="tx1"/>
                </a:solidFill>
                <a:latin typeface="Arial" pitchFamily="-107" charset="0"/>
                <a:ea typeface="ＭＳ Ｐゴシック" pitchFamily="-107" charset="-128"/>
                <a:cs typeface="ＭＳ Ｐゴシック" pitchFamily="-107" charset="-128"/>
              </a:rPr>
              <a:t>it is important for system administrators to quickly insert all software patches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discovered vulnerabilities. Unfortunately, given the complexity of many IT systems,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the rate at which patches are released, this is increasingly difficult to achieve</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without automated updating. Even then, there are problems caused by incompatibilities</a:t>
            </a:r>
          </a:p>
          <a:p>
            <a:r>
              <a:rPr lang="en-US" sz="1200" kern="1200" baseline="0" dirty="0">
                <a:solidFill>
                  <a:schemeClr val="tx1"/>
                </a:solidFill>
                <a:latin typeface="Arial" pitchFamily="-107" charset="0"/>
                <a:ea typeface="ＭＳ Ｐゴシック" pitchFamily="-107" charset="-128"/>
                <a:cs typeface="ＭＳ Ｐゴシック" pitchFamily="-107" charset="-128"/>
              </a:rPr>
              <a:t>resulting from the updated software. Hence the need for multiple layers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defense in managing security threats to IT systems.</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420208497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EB9A0AEF-553E-8D4C-86EC-1070AB8A43A7}" type="slidenum">
              <a:rPr lang="en-AU">
                <a:latin typeface="Arial" pitchFamily="-84" charset="0"/>
              </a:rPr>
              <a:pPr/>
              <a:t>172</a:t>
            </a:fld>
            <a:endParaRPr lang="en-AU" dirty="0">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Organized groups of hackers have become a widespread and common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threat to Internet-based systems. These groups can be in the employ of a corporation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or government but often are loosely affiliated gangs of hackers. Typically, these gangs</a:t>
            </a:r>
          </a:p>
          <a:p>
            <a:r>
              <a:rPr lang="en-US" sz="1200" kern="1200" baseline="0" dirty="0">
                <a:solidFill>
                  <a:schemeClr val="tx1"/>
                </a:solidFill>
                <a:latin typeface="Arial" pitchFamily="-107" charset="0"/>
                <a:ea typeface="ＭＳ Ｐゴシック" pitchFamily="-107" charset="-128"/>
                <a:cs typeface="ＭＳ Ｐゴシック" pitchFamily="-107" charset="-128"/>
              </a:rPr>
              <a:t>are young, often Eastern European, Russian, or southeast Asian hackers who do</a:t>
            </a:r>
          </a:p>
          <a:p>
            <a:r>
              <a:rPr lang="en-US" sz="1200" kern="1200" baseline="0" dirty="0">
                <a:solidFill>
                  <a:schemeClr val="tx1"/>
                </a:solidFill>
                <a:latin typeface="Arial" pitchFamily="-107" charset="0"/>
                <a:ea typeface="ＭＳ Ｐゴシック" pitchFamily="-107" charset="-128"/>
                <a:cs typeface="ＭＳ Ｐゴシック" pitchFamily="-107" charset="-128"/>
              </a:rPr>
              <a:t>business on the Web [ANTE06]. They meet in underground forums with names like</a:t>
            </a:r>
          </a:p>
          <a:p>
            <a:r>
              <a:rPr lang="en-US" sz="1200" kern="1200" baseline="0" dirty="0">
                <a:solidFill>
                  <a:schemeClr val="tx1"/>
                </a:solidFill>
                <a:latin typeface="Arial" pitchFamily="-107" charset="0"/>
                <a:ea typeface="ＭＳ Ｐゴシック" pitchFamily="-107" charset="-128"/>
                <a:cs typeface="ＭＳ Ｐゴシック" pitchFamily="-107" charset="-128"/>
              </a:rPr>
              <a:t>DarkMarket.org and theftservices.com to trade tips and data and coordinate attacks.</a:t>
            </a:r>
          </a:p>
          <a:p>
            <a:r>
              <a:rPr lang="en-US" sz="1200" kern="1200" baseline="0" dirty="0">
                <a:solidFill>
                  <a:schemeClr val="tx1"/>
                </a:solidFill>
                <a:latin typeface="Arial" pitchFamily="-107" charset="0"/>
                <a:ea typeface="ＭＳ Ｐゴシック" pitchFamily="-107" charset="-128"/>
                <a:cs typeface="ＭＳ Ｐゴシック" pitchFamily="-107" charset="-128"/>
              </a:rPr>
              <a:t>A common target is a credit card file at an e-commerce server. Attackers attempt to</a:t>
            </a:r>
          </a:p>
          <a:p>
            <a:r>
              <a:rPr lang="en-US" sz="1200" kern="1200" baseline="0" dirty="0">
                <a:solidFill>
                  <a:schemeClr val="tx1"/>
                </a:solidFill>
                <a:latin typeface="Arial" pitchFamily="-107" charset="0"/>
                <a:ea typeface="ＭＳ Ｐゴシック" pitchFamily="-107" charset="-128"/>
                <a:cs typeface="ＭＳ Ｐゴシック" pitchFamily="-107" charset="-128"/>
              </a:rPr>
              <a:t>gain root access. The card numbers are used by organized crime gangs to purchase</a:t>
            </a:r>
          </a:p>
          <a:p>
            <a:r>
              <a:rPr lang="en-US" sz="1200" kern="1200" baseline="0" dirty="0">
                <a:solidFill>
                  <a:schemeClr val="tx1"/>
                </a:solidFill>
                <a:latin typeface="Arial" pitchFamily="-107" charset="0"/>
                <a:ea typeface="ＭＳ Ｐゴシック" pitchFamily="-107" charset="-128"/>
                <a:cs typeface="ＭＳ Ｐゴシック" pitchFamily="-107" charset="-128"/>
              </a:rPr>
              <a:t>expensive items and are then posted to carder sites, where others can access and use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account numbers; this obscures usage patterns and complicates investigation.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Whereas traditional hackers look for targets of opportunity, criminal hackers</a:t>
            </a:r>
          </a:p>
          <a:p>
            <a:r>
              <a:rPr lang="en-US" sz="1200" kern="1200" baseline="0" dirty="0">
                <a:solidFill>
                  <a:schemeClr val="tx1"/>
                </a:solidFill>
                <a:latin typeface="Arial" pitchFamily="-107" charset="0"/>
                <a:ea typeface="ＭＳ Ｐゴシック" pitchFamily="-107" charset="-128"/>
                <a:cs typeface="ＭＳ Ｐゴシック" pitchFamily="-107" charset="-128"/>
              </a:rPr>
              <a:t>usually have specific targets, or at least classes of targets in mind. Once a site</a:t>
            </a:r>
          </a:p>
          <a:p>
            <a:r>
              <a:rPr lang="en-US" sz="1200" kern="1200" baseline="0" dirty="0">
                <a:solidFill>
                  <a:schemeClr val="tx1"/>
                </a:solidFill>
                <a:latin typeface="Arial" pitchFamily="-107" charset="0"/>
                <a:ea typeface="ＭＳ Ｐゴシック" pitchFamily="-107" charset="-128"/>
                <a:cs typeface="ＭＳ Ｐゴシック" pitchFamily="-107" charset="-128"/>
              </a:rPr>
              <a:t>is penetrated, the attacker acts quickly, scooping up as much valuable information as</a:t>
            </a:r>
          </a:p>
          <a:p>
            <a:r>
              <a:rPr lang="en-US" sz="1200" kern="1200" baseline="0" dirty="0">
                <a:solidFill>
                  <a:schemeClr val="tx1"/>
                </a:solidFill>
                <a:latin typeface="Arial" pitchFamily="-107" charset="0"/>
                <a:ea typeface="ＭＳ Ｐゴシック" pitchFamily="-107" charset="-128"/>
                <a:cs typeface="ＭＳ Ｐゴシック" pitchFamily="-107" charset="-128"/>
              </a:rPr>
              <a:t>possible and exiting.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IDSs and IPSs can also be used for these types of attackers, but may be less</a:t>
            </a:r>
          </a:p>
          <a:p>
            <a:r>
              <a:rPr lang="en-US" sz="1200" kern="1200" baseline="0" dirty="0">
                <a:solidFill>
                  <a:schemeClr val="tx1"/>
                </a:solidFill>
                <a:latin typeface="Arial" pitchFamily="-107" charset="0"/>
                <a:ea typeface="ＭＳ Ｐゴシック" pitchFamily="-107" charset="-128"/>
                <a:cs typeface="ＭＳ Ｐゴシック" pitchFamily="-107" charset="-128"/>
              </a:rPr>
              <a:t>effective because of the quick in-and-out nature of the attack. For e-commerce</a:t>
            </a:r>
          </a:p>
          <a:p>
            <a:r>
              <a:rPr lang="en-US" sz="1200" kern="1200" baseline="0" dirty="0">
                <a:solidFill>
                  <a:schemeClr val="tx1"/>
                </a:solidFill>
                <a:latin typeface="Arial" pitchFamily="-107" charset="0"/>
                <a:ea typeface="ＭＳ Ｐゴシック" pitchFamily="-107" charset="-128"/>
                <a:cs typeface="ＭＳ Ｐゴシック" pitchFamily="-107" charset="-128"/>
              </a:rPr>
              <a:t>sites, database encryption should be used for sensitive customer information, especially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credit cards. For hosted e-commerce sites (provided by an outsider service),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e-commerce organization should make use of a dedicated server (not used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support multiple customers) and closely monitor the provider’s security services.</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48464032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32E3E2C0-DBAE-124E-9CEA-224CB8F1C99C}" type="slidenum">
              <a:rPr lang="en-AU">
                <a:latin typeface="Arial" pitchFamily="-84" charset="0"/>
              </a:rPr>
              <a:pPr/>
              <a:t>173</a:t>
            </a:fld>
            <a:endParaRPr lang="en-AU" dirty="0">
              <a:latin typeface="Arial" pitchFamily="-8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Insider attacks are among the most difficult to detect and prevent.</a:t>
            </a:r>
          </a:p>
          <a:p>
            <a:r>
              <a:rPr lang="en-US" sz="1200" kern="1200" baseline="0" dirty="0">
                <a:solidFill>
                  <a:schemeClr val="tx1"/>
                </a:solidFill>
                <a:latin typeface="Arial" pitchFamily="-107" charset="0"/>
                <a:ea typeface="ＭＳ Ｐゴシック" pitchFamily="-107" charset="-128"/>
                <a:cs typeface="ＭＳ Ｐゴシック" pitchFamily="-107" charset="-128"/>
              </a:rPr>
              <a:t>Employees already have access and knowledge about the structure and content of</a:t>
            </a:r>
          </a:p>
          <a:p>
            <a:r>
              <a:rPr lang="en-US" sz="1200" kern="1200" baseline="0" dirty="0">
                <a:solidFill>
                  <a:schemeClr val="tx1"/>
                </a:solidFill>
                <a:latin typeface="Arial" pitchFamily="-107" charset="0"/>
                <a:ea typeface="ＭＳ Ｐゴシック" pitchFamily="-107" charset="-128"/>
                <a:cs typeface="ＭＳ Ｐゴシック" pitchFamily="-107" charset="-128"/>
              </a:rPr>
              <a:t>corporate databases. Insider attacks can be motivated by revenge or simply a feeling</a:t>
            </a:r>
          </a:p>
          <a:p>
            <a:r>
              <a:rPr lang="en-US" sz="1200" kern="1200" baseline="0" dirty="0">
                <a:solidFill>
                  <a:schemeClr val="tx1"/>
                </a:solidFill>
                <a:latin typeface="Arial" pitchFamily="-107" charset="0"/>
                <a:ea typeface="ＭＳ Ｐゴシック" pitchFamily="-107" charset="-128"/>
                <a:cs typeface="ＭＳ Ｐゴシック" pitchFamily="-107" charset="-128"/>
              </a:rPr>
              <a:t>of entitlement. An example of the former is the case of Kenneth Patterson, fired</a:t>
            </a:r>
          </a:p>
          <a:p>
            <a:r>
              <a:rPr lang="en-US" sz="1200" kern="1200" baseline="0" dirty="0">
                <a:solidFill>
                  <a:schemeClr val="tx1"/>
                </a:solidFill>
                <a:latin typeface="Arial" pitchFamily="-107" charset="0"/>
                <a:ea typeface="ＭＳ Ｐゴシック" pitchFamily="-107" charset="-128"/>
                <a:cs typeface="ＭＳ Ｐゴシック" pitchFamily="-107" charset="-128"/>
              </a:rPr>
              <a:t>from his position as data communications manager for American Eagle Outfitters.</a:t>
            </a:r>
          </a:p>
          <a:p>
            <a:r>
              <a:rPr lang="en-US" sz="1200" kern="1200" baseline="0" dirty="0">
                <a:solidFill>
                  <a:schemeClr val="tx1"/>
                </a:solidFill>
                <a:latin typeface="Arial" pitchFamily="-107" charset="0"/>
                <a:ea typeface="ＭＳ Ｐゴシック" pitchFamily="-107" charset="-128"/>
                <a:cs typeface="ＭＳ Ｐゴシック" pitchFamily="-107" charset="-128"/>
              </a:rPr>
              <a:t>Patterson disabled the company’s ability to process credit card purchases during</a:t>
            </a:r>
          </a:p>
          <a:p>
            <a:r>
              <a:rPr lang="en-US" sz="1200" kern="1200" baseline="0" dirty="0">
                <a:solidFill>
                  <a:schemeClr val="tx1"/>
                </a:solidFill>
                <a:latin typeface="Arial" pitchFamily="-107" charset="0"/>
                <a:ea typeface="ＭＳ Ｐゴシック" pitchFamily="-107" charset="-128"/>
                <a:cs typeface="ＭＳ Ｐゴシック" pitchFamily="-107" charset="-128"/>
              </a:rPr>
              <a:t>five days of the holiday season of 2002. As for a sense of entitlement, there have</a:t>
            </a:r>
          </a:p>
          <a:p>
            <a:r>
              <a:rPr lang="en-US" sz="1200" kern="1200" baseline="0" dirty="0">
                <a:solidFill>
                  <a:schemeClr val="tx1"/>
                </a:solidFill>
                <a:latin typeface="Arial" pitchFamily="-107" charset="0"/>
                <a:ea typeface="ＭＳ Ｐゴシック" pitchFamily="-107" charset="-128"/>
                <a:cs typeface="ＭＳ Ｐゴシック" pitchFamily="-107" charset="-128"/>
              </a:rPr>
              <a:t>always been many employees who felt entitled to take extra office supplies for home</a:t>
            </a:r>
          </a:p>
          <a:p>
            <a:r>
              <a:rPr lang="en-US" sz="1200" kern="1200" baseline="0" dirty="0">
                <a:solidFill>
                  <a:schemeClr val="tx1"/>
                </a:solidFill>
                <a:latin typeface="Arial" pitchFamily="-107" charset="0"/>
                <a:ea typeface="ＭＳ Ｐゴシック" pitchFamily="-107" charset="-128"/>
                <a:cs typeface="ＭＳ Ｐゴシック" pitchFamily="-107" charset="-128"/>
              </a:rPr>
              <a:t>use, but this now extends to corporate data. An example is that of a vice-president</a:t>
            </a:r>
          </a:p>
          <a:p>
            <a:r>
              <a:rPr lang="en-US" sz="1200" kern="1200" baseline="0" dirty="0">
                <a:solidFill>
                  <a:schemeClr val="tx1"/>
                </a:solidFill>
                <a:latin typeface="Arial" pitchFamily="-107" charset="0"/>
                <a:ea typeface="ＭＳ Ｐゴシック" pitchFamily="-107" charset="-128"/>
                <a:cs typeface="ＭＳ Ｐゴシック" pitchFamily="-107" charset="-128"/>
              </a:rPr>
              <a:t>of sales for a stock analysis firm who quit to go to a competitor. Before she left, she</a:t>
            </a:r>
          </a:p>
          <a:p>
            <a:r>
              <a:rPr lang="en-US" sz="1200" kern="1200" baseline="0" dirty="0">
                <a:solidFill>
                  <a:schemeClr val="tx1"/>
                </a:solidFill>
                <a:latin typeface="Arial" pitchFamily="-107" charset="0"/>
                <a:ea typeface="ＭＳ Ｐゴシック" pitchFamily="-107" charset="-128"/>
                <a:cs typeface="ＭＳ Ｐゴシック" pitchFamily="-107" charset="-128"/>
              </a:rPr>
              <a:t>copied the customer database to take with her. The offender reported feeling no</a:t>
            </a:r>
          </a:p>
          <a:p>
            <a:r>
              <a:rPr lang="en-US" sz="1200" kern="1200" baseline="0" dirty="0">
                <a:solidFill>
                  <a:schemeClr val="tx1"/>
                </a:solidFill>
                <a:latin typeface="Arial" pitchFamily="-107" charset="0"/>
                <a:ea typeface="ＭＳ Ｐゴシック" pitchFamily="-107" charset="-128"/>
                <a:cs typeface="ＭＳ Ｐゴシック" pitchFamily="-107" charset="-128"/>
              </a:rPr>
              <a:t>animus toward her former employee; she simply wanted the data because it would</a:t>
            </a:r>
          </a:p>
          <a:p>
            <a:r>
              <a:rPr lang="en-US" sz="1200" kern="1200" baseline="0" dirty="0">
                <a:solidFill>
                  <a:schemeClr val="tx1"/>
                </a:solidFill>
                <a:latin typeface="Arial" pitchFamily="-107" charset="0"/>
                <a:ea typeface="ＭＳ Ｐゴシック" pitchFamily="-107" charset="-128"/>
                <a:cs typeface="ＭＳ Ｐゴシック" pitchFamily="-107" charset="-128"/>
              </a:rPr>
              <a:t>be useful to her.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Although IDS and IPS facilities can be useful in countering insider attacks,</a:t>
            </a:r>
          </a:p>
          <a:p>
            <a:r>
              <a:rPr lang="en-US" sz="1200" kern="1200" baseline="0" dirty="0">
                <a:solidFill>
                  <a:schemeClr val="tx1"/>
                </a:solidFill>
                <a:latin typeface="Arial" pitchFamily="-107" charset="0"/>
                <a:ea typeface="ＭＳ Ｐゴシック" pitchFamily="-107" charset="-128"/>
                <a:cs typeface="ＭＳ Ｐゴシック" pitchFamily="-107" charset="-128"/>
              </a:rPr>
              <a:t>other more direct approaches are of higher priority. Examples include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following: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Enforce least privilege, only allowing access to the resources employees need</a:t>
            </a:r>
          </a:p>
          <a:p>
            <a:r>
              <a:rPr lang="en-US" sz="1200" kern="1200" baseline="0" dirty="0">
                <a:solidFill>
                  <a:schemeClr val="tx1"/>
                </a:solidFill>
                <a:latin typeface="Arial" pitchFamily="-107" charset="0"/>
                <a:ea typeface="ＭＳ Ｐゴシック" pitchFamily="-107" charset="-128"/>
                <a:cs typeface="ＭＳ Ｐゴシック" pitchFamily="-107" charset="-128"/>
              </a:rPr>
              <a:t>to do their job.</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Set logs to see what users access and what commands they are entering.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Protect sensitive resources with strong authentication.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Upon termination, delete employee’s computer and network access.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Upon termination, make a mirror image of employee’s hard drive before reissuing</a:t>
            </a:r>
          </a:p>
          <a:p>
            <a:r>
              <a:rPr lang="en-US" sz="1200" kern="1200" baseline="0" dirty="0">
                <a:solidFill>
                  <a:schemeClr val="tx1"/>
                </a:solidFill>
                <a:latin typeface="Arial" pitchFamily="-107" charset="0"/>
                <a:ea typeface="ＭＳ Ｐゴシック" pitchFamily="-107" charset="-128"/>
                <a:cs typeface="ＭＳ Ｐゴシック" pitchFamily="-107" charset="-128"/>
              </a:rPr>
              <a:t>it. That evidence might be needed if your company information turns up</a:t>
            </a:r>
          </a:p>
          <a:p>
            <a:r>
              <a:rPr lang="en-US" sz="1200" kern="1200" baseline="0" dirty="0">
                <a:solidFill>
                  <a:schemeClr val="tx1"/>
                </a:solidFill>
                <a:latin typeface="Arial" pitchFamily="-107" charset="0"/>
                <a:ea typeface="ＭＳ Ｐゴシック" pitchFamily="-107" charset="-128"/>
                <a:cs typeface="ＭＳ Ｐゴシック" pitchFamily="-107" charset="-128"/>
              </a:rPr>
              <a:t>at a competitor.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In this section, we look at the techniques used for intrusion. Then we examine</a:t>
            </a:r>
          </a:p>
          <a:p>
            <a:r>
              <a:rPr lang="en-US" sz="1200" kern="1200" baseline="0" dirty="0">
                <a:solidFill>
                  <a:schemeClr val="tx1"/>
                </a:solidFill>
                <a:latin typeface="Arial" pitchFamily="-107" charset="0"/>
                <a:ea typeface="ＭＳ Ｐゴシック" pitchFamily="-107" charset="-128"/>
                <a:cs typeface="ＭＳ Ｐゴシック" pitchFamily="-107" charset="-128"/>
              </a:rPr>
              <a:t>ways to detect intrusion.</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94526645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31"/>
          <p:cNvSpPr>
            <a:spLocks noGrp="1" noChangeArrowheads="1"/>
          </p:cNvSpPr>
          <p:nvPr>
            <p:ph type="sldNum" sz="quarter" idx="5"/>
          </p:nvPr>
        </p:nvSpPr>
        <p:spPr>
          <a:noFill/>
        </p:spPr>
        <p:txBody>
          <a:bodyPr/>
          <a:lstStyle/>
          <a:p>
            <a:fld id="{B164BDF7-69DE-004C-9EA1-441ECADEDEF8}" type="slidenum">
              <a:rPr lang="en-AU">
                <a:latin typeface="Arial" pitchFamily="-84" charset="0"/>
              </a:rPr>
              <a:pPr/>
              <a:t>174</a:t>
            </a:fld>
            <a:endParaRPr lang="en-AU" dirty="0">
              <a:latin typeface="Arial" pitchFamily="-84" charset="0"/>
            </a:endParaRPr>
          </a:p>
        </p:txBody>
      </p:sp>
      <p:sp>
        <p:nvSpPr>
          <p:cNvPr id="37891" name="Rectangle 1026"/>
          <p:cNvSpPr>
            <a:spLocks noGrp="1" noRot="1" noChangeAspect="1" noChangeArrowheads="1" noTextEdit="1"/>
          </p:cNvSpPr>
          <p:nvPr>
            <p:ph type="sldImg"/>
          </p:nvPr>
        </p:nvSpPr>
        <p:spPr>
          <a:ln/>
        </p:spPr>
      </p:sp>
      <p:sp>
        <p:nvSpPr>
          <p:cNvPr id="37892"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objective of the intruder is to gain access to a system or to increase the range of</a:t>
            </a:r>
          </a:p>
          <a:p>
            <a:r>
              <a:rPr lang="en-US" sz="1200" kern="1200" baseline="0" dirty="0">
                <a:solidFill>
                  <a:schemeClr val="tx1"/>
                </a:solidFill>
                <a:latin typeface="Arial" pitchFamily="-107" charset="0"/>
                <a:ea typeface="ＭＳ Ｐゴシック" pitchFamily="-107" charset="-128"/>
                <a:cs typeface="ＭＳ Ｐゴシック" pitchFamily="-107" charset="-128"/>
              </a:rPr>
              <a:t>privileges accessible on a system. Most initial attacks use system or software vulnerabilities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allow a user to execute code that opens a backdoor into the system.</a:t>
            </a:r>
          </a:p>
          <a:p>
            <a:r>
              <a:rPr lang="en-US" sz="1200" kern="1200" baseline="0" dirty="0">
                <a:solidFill>
                  <a:schemeClr val="tx1"/>
                </a:solidFill>
                <a:latin typeface="Arial" pitchFamily="-107" charset="0"/>
                <a:ea typeface="ＭＳ Ｐゴシック" pitchFamily="-107" charset="-128"/>
                <a:cs typeface="ＭＳ Ｐゴシック" pitchFamily="-107" charset="-128"/>
              </a:rPr>
              <a:t>Alternatively, the intruder attempts to acquire information that should have been</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protected. In some cases, this information is in the form of a user password.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knowledge of some other user’s password, an intruder can log in to a system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exercise all the privileges accorded to the legitimate user.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Typically, a system must maintain a file that associates a password with each</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authorized user. If such a file is stored with no protection, then it is an easy matter</a:t>
            </a:r>
          </a:p>
          <a:p>
            <a:r>
              <a:rPr lang="en-US" sz="1200" kern="1200" baseline="0" dirty="0">
                <a:solidFill>
                  <a:schemeClr val="tx1"/>
                </a:solidFill>
                <a:latin typeface="Arial" pitchFamily="-107" charset="0"/>
                <a:ea typeface="ＭＳ Ｐゴシック" pitchFamily="-107" charset="-128"/>
                <a:cs typeface="ＭＳ Ｐゴシック" pitchFamily="-107" charset="-128"/>
              </a:rPr>
              <a:t> to gain access to it and learn passwords. The password file can be protected in one</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two ways: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One-way function:  The system stores only the value of a function based on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user’s password. When the user presents a password, the system transforms</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password and compares it with the stored value. In practice, the system</a:t>
            </a:r>
          </a:p>
          <a:p>
            <a:r>
              <a:rPr lang="en-US" sz="1200" kern="1200" baseline="0" dirty="0">
                <a:solidFill>
                  <a:schemeClr val="tx1"/>
                </a:solidFill>
                <a:latin typeface="Arial" pitchFamily="-107" charset="0"/>
                <a:ea typeface="ＭＳ Ｐゴシック" pitchFamily="-107" charset="-128"/>
                <a:cs typeface="ＭＳ Ｐゴシック" pitchFamily="-107" charset="-128"/>
              </a:rPr>
              <a:t>usually performs a one-way transformation (not reversible), in which the password</a:t>
            </a:r>
          </a:p>
          <a:p>
            <a:r>
              <a:rPr lang="en-US" sz="1200" kern="1200" baseline="0" dirty="0">
                <a:solidFill>
                  <a:schemeClr val="tx1"/>
                </a:solidFill>
                <a:latin typeface="Arial" pitchFamily="-107" charset="0"/>
                <a:ea typeface="ＭＳ Ｐゴシック" pitchFamily="-107" charset="-128"/>
                <a:cs typeface="ＭＳ Ｐゴシック" pitchFamily="-107" charset="-128"/>
              </a:rPr>
              <a:t>is used to generate a key for the one-way function and in which a fixed length</a:t>
            </a:r>
          </a:p>
          <a:p>
            <a:r>
              <a:rPr lang="en-US" sz="1200" kern="1200" baseline="0" dirty="0">
                <a:solidFill>
                  <a:schemeClr val="tx1"/>
                </a:solidFill>
                <a:latin typeface="Arial" pitchFamily="-107" charset="0"/>
                <a:ea typeface="ＭＳ Ｐゴシック" pitchFamily="-107" charset="-128"/>
                <a:cs typeface="ＭＳ Ｐゴシック" pitchFamily="-107" charset="-128"/>
              </a:rPr>
              <a:t>output is produced.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Access control:  Access to the password file is limited to one or a very few</a:t>
            </a:r>
          </a:p>
          <a:p>
            <a:r>
              <a:rPr lang="en-US" sz="1200" kern="1200" baseline="0" dirty="0">
                <a:solidFill>
                  <a:schemeClr val="tx1"/>
                </a:solidFill>
                <a:latin typeface="Arial" pitchFamily="-107" charset="0"/>
                <a:ea typeface="ＭＳ Ｐゴシック" pitchFamily="-107" charset="-128"/>
                <a:cs typeface="ＭＳ Ｐゴシック" pitchFamily="-107" charset="-128"/>
              </a:rPr>
              <a:t>accounts.</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416304984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p:spPr>
        <p:txBody>
          <a:bodyPr/>
          <a:lstStyle/>
          <a:p>
            <a:fld id="{1C81864D-B3EB-DE42-AA79-942819DA70B0}" type="slidenum">
              <a:rPr lang="en-AU">
                <a:latin typeface="Arial" pitchFamily="-84" charset="0"/>
              </a:rPr>
              <a:pPr/>
              <a:t>175</a:t>
            </a:fld>
            <a:endParaRPr lang="en-AU" dirty="0">
              <a:latin typeface="Arial" pitchFamily="-8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On the basis of a survey of the literature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interviews with a number of password crackers, [ALVA90] reports the following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techniques for learning passwords: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Try default passwords used with standard accounts that are shipped with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Many administrators do not bother to change these defaults.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Exhaustively try all short passwords (those of one to three characters).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Try words in the system’s online dictionary or a list of likely passwords.</a:t>
            </a:r>
          </a:p>
          <a:p>
            <a:r>
              <a:rPr lang="en-US" sz="1200" kern="1200" baseline="0" dirty="0">
                <a:solidFill>
                  <a:schemeClr val="tx1"/>
                </a:solidFill>
                <a:latin typeface="Arial" pitchFamily="-107" charset="0"/>
                <a:ea typeface="ＭＳ Ｐゴシック" pitchFamily="-107" charset="-128"/>
                <a:cs typeface="ＭＳ Ｐゴシック" pitchFamily="-107" charset="-128"/>
              </a:rPr>
              <a:t>Examples of the latter are readily available on hacker bulletin boards.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4. Collect information about users, such as their full names, the names of their</a:t>
            </a:r>
          </a:p>
          <a:p>
            <a:r>
              <a:rPr lang="en-US" sz="1200" kern="1200" baseline="0" dirty="0">
                <a:solidFill>
                  <a:schemeClr val="tx1"/>
                </a:solidFill>
                <a:latin typeface="Arial" pitchFamily="-107" charset="0"/>
                <a:ea typeface="ＭＳ Ｐゴシック" pitchFamily="-107" charset="-128"/>
                <a:cs typeface="ＭＳ Ｐゴシック" pitchFamily="-107" charset="-128"/>
              </a:rPr>
              <a:t>spouse and children, pictures in their office, and books in their office that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related to hobbies.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5. Try users’ phone numbers, Social Security numbers, and room numbers.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6. Try all legitimate license plate numbers for this state.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7. Use a Trojan horse (described in Chapter 10) to bypass restrictions on access.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8. Tap the line between a remote user and the host system.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first six methods are various ways of guessing a password. If an intruder has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verify the guess by attempting to log in, it is a tedious and easily countered means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attack. For example, a system can simply reject any login after three password attempts,</a:t>
            </a:r>
          </a:p>
          <a:p>
            <a:r>
              <a:rPr lang="en-US" sz="1200" kern="1200" baseline="0" dirty="0">
                <a:solidFill>
                  <a:schemeClr val="tx1"/>
                </a:solidFill>
                <a:latin typeface="Arial" pitchFamily="-107" charset="0"/>
                <a:ea typeface="ＭＳ Ｐゴシック" pitchFamily="-107" charset="-128"/>
                <a:cs typeface="ＭＳ Ｐゴシック" pitchFamily="-107" charset="-128"/>
              </a:rPr>
              <a:t>thus requiring the intruder to reconnect to the host to try again. Under these</a:t>
            </a:r>
          </a:p>
          <a:p>
            <a:r>
              <a:rPr lang="en-US" sz="1200" kern="1200" baseline="0" dirty="0">
                <a:solidFill>
                  <a:schemeClr val="tx1"/>
                </a:solidFill>
                <a:latin typeface="Arial" pitchFamily="-107" charset="0"/>
                <a:ea typeface="ＭＳ Ｐゴシック" pitchFamily="-107" charset="-128"/>
                <a:cs typeface="ＭＳ Ｐゴシック" pitchFamily="-107" charset="-128"/>
              </a:rPr>
              <a:t>circumstances, it is not practical to try more than a handful of passwords. However,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intruder is unlikely to try such crude methods. For example, if an intruder can gain</a:t>
            </a:r>
          </a:p>
          <a:p>
            <a:r>
              <a:rPr lang="en-US" sz="1200" kern="1200" baseline="0" dirty="0">
                <a:solidFill>
                  <a:schemeClr val="tx1"/>
                </a:solidFill>
                <a:latin typeface="Arial" pitchFamily="-107" charset="0"/>
                <a:ea typeface="ＭＳ Ｐゴシック" pitchFamily="-107" charset="-128"/>
                <a:cs typeface="ＭＳ Ｐゴシック" pitchFamily="-107" charset="-128"/>
              </a:rPr>
              <a:t>access with a low level of privileges to an encrypted password file, then the strategy</a:t>
            </a:r>
          </a:p>
          <a:p>
            <a:r>
              <a:rPr lang="en-US" sz="1200" kern="1200" baseline="0" dirty="0">
                <a:solidFill>
                  <a:schemeClr val="tx1"/>
                </a:solidFill>
                <a:latin typeface="Arial" pitchFamily="-107" charset="0"/>
                <a:ea typeface="ＭＳ Ｐゴシック" pitchFamily="-107" charset="-128"/>
                <a:cs typeface="ＭＳ Ｐゴシック" pitchFamily="-107" charset="-128"/>
              </a:rPr>
              <a:t>would be to capture that file and then use the encryption mechanism of that particular</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at leisure until a valid password that provided greater privileges was discovered.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Guessing attacks are feasible, and indeed highly effective, when a large number</a:t>
            </a:r>
          </a:p>
          <a:p>
            <a:r>
              <a:rPr lang="en-US" sz="1200" kern="1200" baseline="0" dirty="0">
                <a:solidFill>
                  <a:schemeClr val="tx1"/>
                </a:solidFill>
                <a:latin typeface="Arial" pitchFamily="-107" charset="0"/>
                <a:ea typeface="ＭＳ Ｐゴシック" pitchFamily="-107" charset="-128"/>
                <a:cs typeface="ＭＳ Ｐゴシック" pitchFamily="-107" charset="-128"/>
              </a:rPr>
              <a:t>of guesses can be attempted automatically and each guess verified, without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guessing process being detectable. Later in this chapter, we have much to say about</a:t>
            </a:r>
          </a:p>
          <a:p>
            <a:r>
              <a:rPr lang="en-US" sz="1200" kern="1200" baseline="0" dirty="0">
                <a:solidFill>
                  <a:schemeClr val="tx1"/>
                </a:solidFill>
                <a:latin typeface="Arial" pitchFamily="-107" charset="0"/>
                <a:ea typeface="ＭＳ Ｐゴシック" pitchFamily="-107" charset="-128"/>
                <a:cs typeface="ＭＳ Ｐゴシック" pitchFamily="-107" charset="-128"/>
              </a:rPr>
              <a:t>thwarting guessing attacks.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seventh method of attack listed earlier, the Trojan horse, can be particularly</a:t>
            </a:r>
          </a:p>
          <a:p>
            <a:r>
              <a:rPr lang="en-US" sz="1200" kern="1200" baseline="0" dirty="0">
                <a:solidFill>
                  <a:schemeClr val="tx1"/>
                </a:solidFill>
                <a:latin typeface="Arial" pitchFamily="-107" charset="0"/>
                <a:ea typeface="ＭＳ Ｐゴシック" pitchFamily="-107" charset="-128"/>
                <a:cs typeface="ＭＳ Ｐゴシック" pitchFamily="-107" charset="-128"/>
              </a:rPr>
              <a:t>difficult to counter. An example of a program that bypasses access controls has</a:t>
            </a:r>
          </a:p>
          <a:p>
            <a:r>
              <a:rPr lang="en-US" sz="1200" kern="1200" baseline="0" dirty="0">
                <a:solidFill>
                  <a:schemeClr val="tx1"/>
                </a:solidFill>
                <a:latin typeface="Arial" pitchFamily="-107" charset="0"/>
                <a:ea typeface="ＭＳ Ｐゴシック" pitchFamily="-107" charset="-128"/>
                <a:cs typeface="ＭＳ Ｐゴシック" pitchFamily="-107" charset="-128"/>
              </a:rPr>
              <a:t>been cited in [ALVA90]. A low-privilege user produced a game program and invited</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system operator to use it in his or her spare time. The program did indeed play a</a:t>
            </a:r>
          </a:p>
          <a:p>
            <a:r>
              <a:rPr lang="en-US" sz="1200" kern="1200" baseline="0" dirty="0">
                <a:solidFill>
                  <a:schemeClr val="tx1"/>
                </a:solidFill>
                <a:latin typeface="Arial" pitchFamily="-107" charset="0"/>
                <a:ea typeface="ＭＳ Ｐゴシック" pitchFamily="-107" charset="-128"/>
                <a:cs typeface="ＭＳ Ｐゴシック" pitchFamily="-107" charset="-128"/>
              </a:rPr>
              <a:t> game, but in the background it also contained code to copy the password file, which</a:t>
            </a:r>
          </a:p>
          <a:p>
            <a:r>
              <a:rPr lang="en-US" sz="1200" kern="1200" baseline="0" dirty="0">
                <a:solidFill>
                  <a:schemeClr val="tx1"/>
                </a:solidFill>
                <a:latin typeface="Arial" pitchFamily="-107" charset="0"/>
                <a:ea typeface="ＭＳ Ｐゴシック" pitchFamily="-107" charset="-128"/>
                <a:cs typeface="ＭＳ Ｐゴシック" pitchFamily="-107" charset="-128"/>
              </a:rPr>
              <a:t>was unencrypted but access protected, into the user’s file. Because the game was</a:t>
            </a:r>
          </a:p>
          <a:p>
            <a:r>
              <a:rPr lang="en-US" sz="1200" kern="1200" baseline="0" dirty="0">
                <a:solidFill>
                  <a:schemeClr val="tx1"/>
                </a:solidFill>
                <a:latin typeface="Arial" pitchFamily="-107" charset="0"/>
                <a:ea typeface="ＭＳ Ｐゴシック" pitchFamily="-107" charset="-128"/>
                <a:cs typeface="ＭＳ Ｐゴシック" pitchFamily="-107" charset="-128"/>
              </a:rPr>
              <a:t>running under the operator’s high-privilege mode, it was able to gain access to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 file.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eighth attack listed, line tapping, is a matter of physical security.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Other intrusion techniques do not require learning a password. Intruders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get access to a system by exploiting attacks such as buffer overflows on a program</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runs with certain privileges. Privilege escalation can be done this way as well.</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93612380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p:cNvSpPr>
            <a:spLocks noGrp="1" noChangeArrowheads="1"/>
          </p:cNvSpPr>
          <p:nvPr>
            <p:ph type="sldNum" sz="quarter" idx="5"/>
          </p:nvPr>
        </p:nvSpPr>
        <p:spPr>
          <a:noFill/>
        </p:spPr>
        <p:txBody>
          <a:bodyPr/>
          <a:lstStyle/>
          <a:p>
            <a:fld id="{625ACF38-6F26-A24B-BE4F-F25C992024F8}" type="slidenum">
              <a:rPr lang="en-AU">
                <a:latin typeface="Arial" pitchFamily="-84" charset="0"/>
              </a:rPr>
              <a:pPr/>
              <a:t>176</a:t>
            </a:fld>
            <a:endParaRPr lang="en-AU" dirty="0">
              <a:latin typeface="Arial" pitchFamily="-84"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Inevitably, the best intrusion prevention system will fail. A system’s second line</a:t>
            </a:r>
          </a:p>
          <a:p>
            <a:r>
              <a:rPr lang="en-US" sz="1200" kern="1200" baseline="0" dirty="0">
                <a:solidFill>
                  <a:schemeClr val="tx1"/>
                </a:solidFill>
                <a:latin typeface="Arial" pitchFamily="-107" charset="0"/>
                <a:ea typeface="ＭＳ Ｐゴシック" pitchFamily="-107" charset="-128"/>
                <a:cs typeface="ＭＳ Ｐゴシック" pitchFamily="-107" charset="-128"/>
              </a:rPr>
              <a:t>of defense is intrusion detection, and this has been the focus of much research in</a:t>
            </a:r>
          </a:p>
          <a:p>
            <a:r>
              <a:rPr lang="en-US" sz="1200" kern="1200" baseline="0" dirty="0">
                <a:solidFill>
                  <a:schemeClr val="tx1"/>
                </a:solidFill>
                <a:latin typeface="Arial" pitchFamily="-107" charset="0"/>
                <a:ea typeface="ＭＳ Ｐゴシック" pitchFamily="-107" charset="-128"/>
                <a:cs typeface="ＭＳ Ｐゴシック" pitchFamily="-107" charset="-128"/>
              </a:rPr>
              <a:t>recent years. This interest is motivated by a number of considerations, including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following: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If an intrusion is detected quickly enough, the intruder can be identified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ejected from the system before any damage is done or any data are compromised.</a:t>
            </a:r>
          </a:p>
          <a:p>
            <a:r>
              <a:rPr lang="en-US" sz="1200" kern="1200" baseline="0" dirty="0">
                <a:solidFill>
                  <a:schemeClr val="tx1"/>
                </a:solidFill>
                <a:latin typeface="Arial" pitchFamily="-107" charset="0"/>
                <a:ea typeface="ＭＳ Ｐゴシック" pitchFamily="-107" charset="-128"/>
                <a:cs typeface="ＭＳ Ｐゴシック" pitchFamily="-107" charset="-128"/>
              </a:rPr>
              <a:t>Even if the detection is not sufficiently timely to preempt the intruder,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sooner that the intrusion is detected, the less the amount of damage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more quickly that recovery can be achieved.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An effective intrusion detection system can serve as a deterrent, so acting to</a:t>
            </a:r>
          </a:p>
          <a:p>
            <a:r>
              <a:rPr lang="en-US" sz="1200" kern="1200" baseline="0" dirty="0">
                <a:solidFill>
                  <a:schemeClr val="tx1"/>
                </a:solidFill>
                <a:latin typeface="Arial" pitchFamily="-107" charset="0"/>
                <a:ea typeface="ＭＳ Ｐゴシック" pitchFamily="-107" charset="-128"/>
                <a:cs typeface="ＭＳ Ｐゴシック" pitchFamily="-107" charset="-128"/>
              </a:rPr>
              <a:t>prevent intrusions.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Intrusion detection enables the collection of information about intrusion techniques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can be used to strengthen the intrusion prevention facility.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Intrusion detection is based on the assumption that the behavior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intruder differs from that of a legitimate user in ways that can be quantified. Of</a:t>
            </a:r>
          </a:p>
          <a:p>
            <a:r>
              <a:rPr lang="en-US" sz="1200" kern="1200" baseline="0" dirty="0">
                <a:solidFill>
                  <a:schemeClr val="tx1"/>
                </a:solidFill>
                <a:latin typeface="Arial" pitchFamily="-107" charset="0"/>
                <a:ea typeface="ＭＳ Ｐゴシック" pitchFamily="-107" charset="-128"/>
                <a:cs typeface="ＭＳ Ｐゴシック" pitchFamily="-107" charset="-128"/>
              </a:rPr>
              <a:t>course, we cannot expect that there will be a crisp, exact distinction between an</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 by an intruder and the normal use of resources by an authorized user. Rather,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we must expect that there will be some overlap.</a:t>
            </a:r>
            <a:endParaRPr lang="en-US" dirty="0">
              <a:latin typeface="Arial" pitchFamily="-84" charset="0"/>
            </a:endParaRPr>
          </a:p>
        </p:txBody>
      </p:sp>
    </p:spTree>
    <p:extLst>
      <p:ext uri="{BB962C8B-B14F-4D97-AF65-F5344CB8AC3E}">
        <p14:creationId xmlns:p14="http://schemas.microsoft.com/office/powerpoint/2010/main" val="233058412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p:cNvSpPr>
          <p:nvPr>
            <p:ph type="sldImg"/>
          </p:nvPr>
        </p:nvSpPr>
        <p:spPr>
          <a:ln/>
        </p:spPr>
      </p:sp>
      <p:sp>
        <p:nvSpPr>
          <p:cNvPr id="46083"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Figure 11.1 suggests, in very abstract terms, the nature of the task confronting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designer of an intrusion detection system. Although the typical behavior of an</a:t>
            </a:r>
          </a:p>
          <a:p>
            <a:r>
              <a:rPr lang="en-US" sz="1200" kern="1200" baseline="0" dirty="0">
                <a:solidFill>
                  <a:schemeClr val="tx1"/>
                </a:solidFill>
                <a:latin typeface="Arial" pitchFamily="-107" charset="0"/>
                <a:ea typeface="ＭＳ Ｐゴシック" pitchFamily="-107" charset="-128"/>
                <a:cs typeface="ＭＳ Ｐゴシック" pitchFamily="-107" charset="-128"/>
              </a:rPr>
              <a:t>intruder differs from the typical behavior of an authorized user, there is an overlap</a:t>
            </a:r>
          </a:p>
          <a:p>
            <a:r>
              <a:rPr lang="en-US" sz="1200" kern="1200" baseline="0" dirty="0">
                <a:solidFill>
                  <a:schemeClr val="tx1"/>
                </a:solidFill>
                <a:latin typeface="Arial" pitchFamily="-107" charset="0"/>
                <a:ea typeface="ＭＳ Ｐゴシック" pitchFamily="-107" charset="-128"/>
                <a:cs typeface="ＭＳ Ｐゴシック" pitchFamily="-107" charset="-128"/>
              </a:rPr>
              <a:t>in these behaviors. Thus, a loose interpretation of intruder behavior, which will catch</a:t>
            </a:r>
          </a:p>
          <a:p>
            <a:r>
              <a:rPr lang="en-US" sz="1200" kern="1200" baseline="0" dirty="0">
                <a:solidFill>
                  <a:schemeClr val="tx1"/>
                </a:solidFill>
                <a:latin typeface="Arial" pitchFamily="-107" charset="0"/>
                <a:ea typeface="ＭＳ Ｐゴシック" pitchFamily="-107" charset="-128"/>
                <a:cs typeface="ＭＳ Ｐゴシック" pitchFamily="-107" charset="-128"/>
              </a:rPr>
              <a:t>more intruders, will also lead to a number of false positives , or authorized users</a:t>
            </a:r>
          </a:p>
          <a:p>
            <a:r>
              <a:rPr lang="en-US" sz="1200" kern="1200" baseline="0" dirty="0">
                <a:solidFill>
                  <a:schemeClr val="tx1"/>
                </a:solidFill>
                <a:latin typeface="Arial" pitchFamily="-107" charset="0"/>
                <a:ea typeface="ＭＳ Ｐゴシック" pitchFamily="-107" charset="-128"/>
                <a:cs typeface="ＭＳ Ｐゴシック" pitchFamily="-107" charset="-128"/>
              </a:rPr>
              <a:t>identified as intruders. On the other hand, an attempt to limit false positives by a</a:t>
            </a:r>
          </a:p>
          <a:p>
            <a:r>
              <a:rPr lang="en-US" sz="1200" kern="1200" baseline="0" dirty="0">
                <a:solidFill>
                  <a:schemeClr val="tx1"/>
                </a:solidFill>
                <a:latin typeface="Arial" pitchFamily="-107" charset="0"/>
                <a:ea typeface="ＭＳ Ｐゴシック" pitchFamily="-107" charset="-128"/>
                <a:cs typeface="ＭＳ Ｐゴシック" pitchFamily="-107" charset="-128"/>
              </a:rPr>
              <a:t>tight interpretation of intruder behavior will lead to an increase in false negatives ,</a:t>
            </a:r>
          </a:p>
          <a:p>
            <a:r>
              <a:rPr lang="en-US" sz="1200" kern="1200" baseline="0" dirty="0">
                <a:solidFill>
                  <a:schemeClr val="tx1"/>
                </a:solidFill>
                <a:latin typeface="Arial" pitchFamily="-107" charset="0"/>
                <a:ea typeface="ＭＳ Ｐゴシック" pitchFamily="-107" charset="-128"/>
                <a:cs typeface="ＭＳ Ｐゴシック" pitchFamily="-107" charset="-128"/>
              </a:rPr>
              <a:t>or intruders not identified as intruders. Thus, there is an element of compromise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art in the practice of intrusion detection.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 Anderson’s study [ANDE80], it was postulated that one could, with reasonable</a:t>
            </a:r>
          </a:p>
          <a:p>
            <a:r>
              <a:rPr lang="en-US" sz="1200" kern="1200" baseline="0" dirty="0">
                <a:solidFill>
                  <a:schemeClr val="tx1"/>
                </a:solidFill>
                <a:latin typeface="Arial" pitchFamily="-107" charset="0"/>
                <a:ea typeface="ＭＳ Ｐゴシック" pitchFamily="-107" charset="-128"/>
                <a:cs typeface="ＭＳ Ｐゴシック" pitchFamily="-107" charset="-128"/>
              </a:rPr>
              <a:t>confidence, distinguish between a masquerader and a legitimate user. Patterns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legitimate user behavior can be established by observing past history, and significant</a:t>
            </a:r>
          </a:p>
          <a:p>
            <a:r>
              <a:rPr lang="en-US" sz="1200" kern="1200" baseline="0" dirty="0">
                <a:solidFill>
                  <a:schemeClr val="tx1"/>
                </a:solidFill>
                <a:latin typeface="Arial" pitchFamily="-107" charset="0"/>
                <a:ea typeface="ＭＳ Ｐゴシック" pitchFamily="-107" charset="-128"/>
                <a:cs typeface="ＭＳ Ｐゴシック" pitchFamily="-107" charset="-128"/>
              </a:rPr>
              <a:t>deviation from such patterns can be detected. Anderson suggests that the task</a:t>
            </a:r>
          </a:p>
          <a:p>
            <a:r>
              <a:rPr lang="en-US" sz="1200" kern="1200" baseline="0" dirty="0">
                <a:solidFill>
                  <a:schemeClr val="tx1"/>
                </a:solidFill>
                <a:latin typeface="Arial" pitchFamily="-107" charset="0"/>
                <a:ea typeface="ＭＳ Ｐゴシック" pitchFamily="-107" charset="-128"/>
                <a:cs typeface="ＭＳ Ｐゴシック" pitchFamily="-107" charset="-128"/>
              </a:rPr>
              <a:t>of detecting a misfeasor (legitimate user performing in an unauthorized fashion) is</a:t>
            </a:r>
          </a:p>
          <a:p>
            <a:r>
              <a:rPr lang="en-US" sz="1200" kern="1200" baseline="0" dirty="0">
                <a:solidFill>
                  <a:schemeClr val="tx1"/>
                </a:solidFill>
                <a:latin typeface="Arial" pitchFamily="-107" charset="0"/>
                <a:ea typeface="ＭＳ Ｐゴシック" pitchFamily="-107" charset="-128"/>
                <a:cs typeface="ＭＳ Ｐゴシック" pitchFamily="-107" charset="-128"/>
              </a:rPr>
              <a:t>more difficult, in that the distinction between abnormal and normal behavior may</a:t>
            </a:r>
          </a:p>
          <a:p>
            <a:r>
              <a:rPr lang="en-US" sz="1200" kern="1200" baseline="0" dirty="0">
                <a:solidFill>
                  <a:schemeClr val="tx1"/>
                </a:solidFill>
                <a:latin typeface="Arial" pitchFamily="-107" charset="0"/>
                <a:ea typeface="ＭＳ Ｐゴシック" pitchFamily="-107" charset="-128"/>
                <a:cs typeface="ＭＳ Ｐゴシック" pitchFamily="-107" charset="-128"/>
              </a:rPr>
              <a:t>be small. Anderson concluded that such violations would be undetectable solely</a:t>
            </a:r>
          </a:p>
          <a:p>
            <a:r>
              <a:rPr lang="en-US" sz="1200" kern="1200" baseline="0" dirty="0">
                <a:solidFill>
                  <a:schemeClr val="tx1"/>
                </a:solidFill>
                <a:latin typeface="Arial" pitchFamily="-107" charset="0"/>
                <a:ea typeface="ＭＳ Ｐゴシック" pitchFamily="-107" charset="-128"/>
                <a:cs typeface="ＭＳ Ｐゴシック" pitchFamily="-107" charset="-128"/>
              </a:rPr>
              <a:t>through the search for anomalous behavior. However, misfeasor behavior might</a:t>
            </a:r>
          </a:p>
          <a:p>
            <a:r>
              <a:rPr lang="en-US" sz="1200" kern="1200" baseline="0" dirty="0">
                <a:solidFill>
                  <a:schemeClr val="tx1"/>
                </a:solidFill>
                <a:latin typeface="Arial" pitchFamily="-107" charset="0"/>
                <a:ea typeface="ＭＳ Ｐゴシック" pitchFamily="-107" charset="-128"/>
                <a:cs typeface="ＭＳ Ｐゴシック" pitchFamily="-107" charset="-128"/>
              </a:rPr>
              <a:t>nevertheless be detectable by intelligent definition of the class of conditions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suggest unauthorized use. Finally, the detection of the clandestine user was felt to</a:t>
            </a:r>
          </a:p>
          <a:p>
            <a:r>
              <a:rPr lang="en-US" sz="1200" kern="1200" baseline="0" dirty="0">
                <a:solidFill>
                  <a:schemeClr val="tx1"/>
                </a:solidFill>
                <a:latin typeface="Arial" pitchFamily="-107" charset="0"/>
                <a:ea typeface="ＭＳ Ｐゴシック" pitchFamily="-107" charset="-128"/>
                <a:cs typeface="ＭＳ Ｐゴシック" pitchFamily="-107" charset="-128"/>
              </a:rPr>
              <a:t>be beyond the scope of purely automated techniques. These observations, which</a:t>
            </a:r>
          </a:p>
          <a:p>
            <a:r>
              <a:rPr lang="en-US" sz="1200" kern="1200" baseline="0" dirty="0">
                <a:solidFill>
                  <a:schemeClr val="tx1"/>
                </a:solidFill>
                <a:latin typeface="Arial" pitchFamily="-107" charset="0"/>
                <a:ea typeface="ＭＳ Ｐゴシック" pitchFamily="-107" charset="-128"/>
                <a:cs typeface="ＭＳ Ｐゴシック" pitchFamily="-107" charset="-128"/>
              </a:rPr>
              <a:t>were made in 1980, remain true today.</a:t>
            </a:r>
            <a:endParaRPr lang="en-US" dirty="0">
              <a:latin typeface="Arial" pitchFamily="-84" charset="0"/>
              <a:ea typeface="ＭＳ Ｐゴシック" pitchFamily="-84" charset="-128"/>
              <a:cs typeface="ＭＳ Ｐゴシック" pitchFamily="-84" charset="-128"/>
            </a:endParaRPr>
          </a:p>
        </p:txBody>
      </p:sp>
      <p:sp>
        <p:nvSpPr>
          <p:cNvPr id="46084" name="Slide Number Placeholder 3"/>
          <p:cNvSpPr>
            <a:spLocks noGrp="1"/>
          </p:cNvSpPr>
          <p:nvPr>
            <p:ph type="sldNum" sz="quarter" idx="5"/>
          </p:nvPr>
        </p:nvSpPr>
        <p:spPr>
          <a:noFill/>
        </p:spPr>
        <p:txBody>
          <a:bodyPr/>
          <a:lstStyle/>
          <a:p>
            <a:fld id="{4487E90C-4359-264B-BB2D-3B3D50F00626}" type="slidenum">
              <a:rPr lang="en-AU" smtClean="0">
                <a:latin typeface="Arial" pitchFamily="-84" charset="0"/>
              </a:rPr>
              <a:pPr/>
              <a:t>177</a:t>
            </a:fld>
            <a:endParaRPr lang="en-AU" dirty="0">
              <a:latin typeface="Arial" pitchFamily="-84" charset="0"/>
            </a:endParaRPr>
          </a:p>
        </p:txBody>
      </p:sp>
    </p:spTree>
    <p:extLst>
      <p:ext uri="{BB962C8B-B14F-4D97-AF65-F5344CB8AC3E}">
        <p14:creationId xmlns:p14="http://schemas.microsoft.com/office/powerpoint/2010/main" val="408316857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p:spPr>
        <p:txBody>
          <a:bodyPr/>
          <a:lstStyle/>
          <a:p>
            <a:fld id="{3E6B9716-458D-4542-9043-A90817A09097}" type="slidenum">
              <a:rPr lang="en-AU">
                <a:latin typeface="Arial" pitchFamily="-84" charset="0"/>
              </a:rPr>
              <a:pPr/>
              <a:t>178</a:t>
            </a:fld>
            <a:endParaRPr lang="en-AU" dirty="0">
              <a:latin typeface="Arial" pitchFamily="-84" charset="0"/>
            </a:endParaRPr>
          </a:p>
        </p:txBody>
      </p:sp>
      <p:sp>
        <p:nvSpPr>
          <p:cNvPr id="48131" name="Rectangle 1026"/>
          <p:cNvSpPr>
            <a:spLocks noGrp="1" noRot="1" noChangeAspect="1" noChangeArrowheads="1" noTextEdit="1"/>
          </p:cNvSpPr>
          <p:nvPr>
            <p:ph type="sldImg"/>
          </p:nvPr>
        </p:nvSpPr>
        <p:spPr>
          <a:ln/>
        </p:spPr>
      </p:sp>
      <p:sp>
        <p:nvSpPr>
          <p:cNvPr id="48132" name="Rectangle 1027"/>
          <p:cNvSpPr>
            <a:spLocks noGrp="1" noChangeArrowheads="1"/>
          </p:cNvSpPr>
          <p:nvPr>
            <p:ph type="body" idx="1"/>
          </p:nvPr>
        </p:nvSpPr>
        <p:spPr>
          <a:xfrm>
            <a:off x="515938" y="4343400"/>
            <a:ext cx="5822950" cy="4497388"/>
          </a:xfrm>
          <a:noFill/>
          <a:ln/>
        </p:spPr>
        <p:txBody>
          <a:bodyPr/>
          <a:lstStyle/>
          <a:p>
            <a:r>
              <a:rPr lang="en-US" sz="1200" b="0" kern="1200" baseline="0" dirty="0">
                <a:solidFill>
                  <a:schemeClr val="tx1"/>
                </a:solidFill>
                <a:latin typeface="Arial" pitchFamily="-107" charset="0"/>
                <a:ea typeface="ＭＳ Ｐゴシック" pitchFamily="-107" charset="-128"/>
                <a:cs typeface="ＭＳ Ｐゴシック" pitchFamily="-107" charset="-128"/>
              </a:rPr>
              <a:t>[PORR92] identifies the following approaches to intrusion detection:</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1. Statistical anomaly detection: Involves the collection of data relating to the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behavior of legitimate users over a period of time. Then statistical tests are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applied to observed behavior to determine with a high level of confidence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whether that behavior is not legitimate user behavior.</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a. Threshold detection: This approach involves defining thresholds, independent</a:t>
            </a:r>
          </a:p>
          <a:p>
            <a:r>
              <a:rPr lang="en-US" sz="1200" b="0" kern="1200" baseline="0" dirty="0">
                <a:solidFill>
                  <a:schemeClr val="tx1"/>
                </a:solidFill>
                <a:latin typeface="Arial" pitchFamily="-107" charset="0"/>
                <a:ea typeface="ＭＳ Ｐゴシック" pitchFamily="-107" charset="-128"/>
                <a:cs typeface="ＭＳ Ｐゴシック" pitchFamily="-107" charset="-128"/>
              </a:rPr>
              <a:t>of user, for the frequency of occurrence of various events.</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b. Profile based: A profile of the activity of each user is developed and used to</a:t>
            </a:r>
          </a:p>
          <a:p>
            <a:r>
              <a:rPr lang="en-US" sz="1200" b="0" kern="1200" baseline="0" dirty="0">
                <a:solidFill>
                  <a:schemeClr val="tx1"/>
                </a:solidFill>
                <a:latin typeface="Arial" pitchFamily="-107" charset="0"/>
                <a:ea typeface="ＭＳ Ｐゴシック" pitchFamily="-107" charset="-128"/>
                <a:cs typeface="ＭＳ Ｐゴシック" pitchFamily="-107" charset="-128"/>
              </a:rPr>
              <a:t>detect changes in the behavior of individual accounts.</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 In essence, anomaly approaches attempt to define normal, or expected,</a:t>
            </a:r>
          </a:p>
          <a:p>
            <a:r>
              <a:rPr lang="en-US" sz="1200" b="0" kern="1200" baseline="0" dirty="0">
                <a:solidFill>
                  <a:schemeClr val="tx1"/>
                </a:solidFill>
                <a:latin typeface="Arial" pitchFamily="-107" charset="0"/>
                <a:ea typeface="ＭＳ Ｐゴシック" pitchFamily="-107" charset="-128"/>
                <a:cs typeface="ＭＳ Ｐゴシック" pitchFamily="-107" charset="-128"/>
              </a:rPr>
              <a:t>behavior, whereas signature-based approaches attempt to define proper behavior.</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In terms of the types of attackers listed earlier, statistical anomaly detection is</a:t>
            </a:r>
          </a:p>
          <a:p>
            <a:r>
              <a:rPr lang="en-US" sz="1200" b="0" kern="1200" baseline="0" dirty="0">
                <a:solidFill>
                  <a:schemeClr val="tx1"/>
                </a:solidFill>
                <a:latin typeface="Arial" pitchFamily="-107" charset="0"/>
                <a:ea typeface="ＭＳ Ｐゴシック" pitchFamily="-107" charset="-128"/>
                <a:cs typeface="ＭＳ Ｐゴシック" pitchFamily="-107" charset="-128"/>
              </a:rPr>
              <a:t>effective against masqueraders, who are unlikely to mimic the behavior patterns of</a:t>
            </a:r>
          </a:p>
          <a:p>
            <a:r>
              <a:rPr lang="en-US" sz="1200" b="0" kern="1200" baseline="0" dirty="0">
                <a:solidFill>
                  <a:schemeClr val="tx1"/>
                </a:solidFill>
                <a:latin typeface="Arial" pitchFamily="-107" charset="0"/>
                <a:ea typeface="ＭＳ Ｐゴシック" pitchFamily="-107" charset="-128"/>
                <a:cs typeface="ＭＳ Ｐゴシック" pitchFamily="-107" charset="-128"/>
              </a:rPr>
              <a:t>the accounts they appropriate. On the other hand, such techniques may be unable to</a:t>
            </a:r>
          </a:p>
          <a:p>
            <a:r>
              <a:rPr lang="en-US" sz="1200" b="0" kern="1200" baseline="0" dirty="0">
                <a:solidFill>
                  <a:schemeClr val="tx1"/>
                </a:solidFill>
                <a:latin typeface="Arial" pitchFamily="-107" charset="0"/>
                <a:ea typeface="ＭＳ Ｐゴシック" pitchFamily="-107" charset="-128"/>
                <a:cs typeface="ＭＳ Ｐゴシック" pitchFamily="-107" charset="-128"/>
              </a:rPr>
              <a:t>deal with misfeasors. For such attacks, rule-based approaches may be able to recognize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events and sequences that, in context, reveal penetration. In practice, a system may exhibit</a:t>
            </a:r>
          </a:p>
          <a:p>
            <a:r>
              <a:rPr lang="en-US" sz="1200" b="0" kern="1200" baseline="0" dirty="0">
                <a:solidFill>
                  <a:schemeClr val="tx1"/>
                </a:solidFill>
                <a:latin typeface="Arial" pitchFamily="-107" charset="0"/>
                <a:ea typeface="ＭＳ Ｐゴシック" pitchFamily="-107" charset="-128"/>
                <a:cs typeface="ＭＳ Ｐゴシック" pitchFamily="-107" charset="-128"/>
              </a:rPr>
              <a:t>a combination of both approaches to be effective against a broad range of attacks.</a:t>
            </a:r>
            <a:endParaRPr lang="en-US" b="0"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68189463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31"/>
          <p:cNvSpPr>
            <a:spLocks noGrp="1" noChangeArrowheads="1"/>
          </p:cNvSpPr>
          <p:nvPr>
            <p:ph type="sldNum" sz="quarter" idx="5"/>
          </p:nvPr>
        </p:nvSpPr>
        <p:spPr>
          <a:noFill/>
        </p:spPr>
        <p:txBody>
          <a:bodyPr/>
          <a:lstStyle/>
          <a:p>
            <a:fld id="{EFF7C852-19C2-F648-BF75-4D1675163AC6}" type="slidenum">
              <a:rPr lang="en-AU">
                <a:latin typeface="Arial" pitchFamily="-84" charset="0"/>
              </a:rPr>
              <a:pPr/>
              <a:t>179</a:t>
            </a:fld>
            <a:endParaRPr lang="en-AU" dirty="0">
              <a:latin typeface="Arial" pitchFamily="-84" charset="0"/>
            </a:endParaRPr>
          </a:p>
        </p:txBody>
      </p:sp>
      <p:sp>
        <p:nvSpPr>
          <p:cNvPr id="50179" name="Rectangle 1026"/>
          <p:cNvSpPr>
            <a:spLocks noGrp="1" noRot="1" noChangeAspect="1" noChangeArrowheads="1" noTextEdit="1"/>
          </p:cNvSpPr>
          <p:nvPr>
            <p:ph type="sldImg"/>
          </p:nvPr>
        </p:nvSpPr>
        <p:spPr>
          <a:ln/>
        </p:spPr>
      </p:sp>
      <p:sp>
        <p:nvSpPr>
          <p:cNvPr id="50180"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A fundamental tool for intrusion detection is the audit record. Some record of</a:t>
            </a:r>
          </a:p>
          <a:p>
            <a:r>
              <a:rPr lang="en-US" sz="1200" kern="1200" baseline="0" dirty="0">
                <a:solidFill>
                  <a:schemeClr val="tx1"/>
                </a:solidFill>
                <a:latin typeface="Arial" pitchFamily="-107" charset="0"/>
                <a:ea typeface="ＭＳ Ｐゴシック" pitchFamily="-107" charset="-128"/>
                <a:cs typeface="ＭＳ Ｐゴシック" pitchFamily="-107" charset="-128"/>
              </a:rPr>
              <a:t>ongoing activity by users must be maintained as input to an intrusion detection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Basically, two plans are used: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Native audit records:  Virtually all multiuser operating systems include</a:t>
            </a:r>
          </a:p>
          <a:p>
            <a:r>
              <a:rPr lang="en-US" sz="1200" kern="1200" baseline="0" dirty="0">
                <a:solidFill>
                  <a:schemeClr val="tx1"/>
                </a:solidFill>
                <a:latin typeface="Arial" pitchFamily="-107" charset="0"/>
                <a:ea typeface="ＭＳ Ｐゴシック" pitchFamily="-107" charset="-128"/>
                <a:cs typeface="ＭＳ Ｐゴシック" pitchFamily="-107" charset="-128"/>
              </a:rPr>
              <a:t>accounting software that collects information on user activity. The advantage</a:t>
            </a:r>
          </a:p>
          <a:p>
            <a:r>
              <a:rPr lang="en-US" sz="1200" kern="1200" baseline="0" dirty="0">
                <a:solidFill>
                  <a:schemeClr val="tx1"/>
                </a:solidFill>
                <a:latin typeface="Arial" pitchFamily="-107" charset="0"/>
                <a:ea typeface="ＭＳ Ｐゴシック" pitchFamily="-107" charset="-128"/>
                <a:cs typeface="ＭＳ Ｐゴシック" pitchFamily="-107" charset="-128"/>
              </a:rPr>
              <a:t>of using this information is that no additional collection software is needed.</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disadvantage is that the native audit records may not contain the needed</a:t>
            </a:r>
          </a:p>
          <a:p>
            <a:r>
              <a:rPr lang="en-US" sz="1200" kern="1200" baseline="0" dirty="0">
                <a:solidFill>
                  <a:schemeClr val="tx1"/>
                </a:solidFill>
                <a:latin typeface="Arial" pitchFamily="-107" charset="0"/>
                <a:ea typeface="ＭＳ Ｐゴシック" pitchFamily="-107" charset="-128"/>
                <a:cs typeface="ＭＳ Ｐゴシック" pitchFamily="-107" charset="-128"/>
              </a:rPr>
              <a:t>information or may not contain it in a convenient form.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Detection-specific audit records:  A collection facility can be implemented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generates audit records containing only that information required by the intrusion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detection system. One advantage of such an approach is that it could</a:t>
            </a:r>
          </a:p>
          <a:p>
            <a:r>
              <a:rPr lang="en-US" sz="1200" kern="1200" baseline="0" dirty="0">
                <a:solidFill>
                  <a:schemeClr val="tx1"/>
                </a:solidFill>
                <a:latin typeface="Arial" pitchFamily="-107" charset="0"/>
                <a:ea typeface="ＭＳ Ｐゴシック" pitchFamily="-107" charset="-128"/>
                <a:cs typeface="ＭＳ Ｐゴシック" pitchFamily="-107" charset="-128"/>
              </a:rPr>
              <a:t>be made vendor independent and ported to a variety of systems. The disadvantage</a:t>
            </a:r>
          </a:p>
          <a:p>
            <a:r>
              <a:rPr lang="en-US" sz="1200" kern="1200" baseline="0" dirty="0">
                <a:solidFill>
                  <a:schemeClr val="tx1"/>
                </a:solidFill>
                <a:latin typeface="Arial" pitchFamily="-107" charset="0"/>
                <a:ea typeface="ＭＳ Ｐゴシック" pitchFamily="-107" charset="-128"/>
                <a:cs typeface="ＭＳ Ｐゴシック" pitchFamily="-107" charset="-128"/>
              </a:rPr>
              <a:t>is the extra overhead involved in having, in effect, two accounting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packages running on a machine.</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626018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Arial" charset="0"/>
                <a:ea typeface="ＭＳ Ｐゴシック" pitchFamily="-107" charset="-128"/>
                <a:cs typeface="ＭＳ Ｐゴシック" pitchFamily="-107" charset="-128"/>
              </a:rPr>
              <a:t>The exact format of the MPDU differs somewhat for the various MAC protocols</a:t>
            </a:r>
          </a:p>
          <a:p>
            <a:r>
              <a:rPr lang="en-US" sz="1200" kern="1200" baseline="0" dirty="0">
                <a:solidFill>
                  <a:schemeClr val="tx1"/>
                </a:solidFill>
                <a:latin typeface="Arial" charset="0"/>
                <a:ea typeface="ＭＳ Ｐゴシック" pitchFamily="-107" charset="-128"/>
                <a:cs typeface="ＭＳ Ｐゴシック" pitchFamily="-107" charset="-128"/>
              </a:rPr>
              <a:t>in use. In general, all of the MPDUs have a format similar to that of Figure 7.4.</a:t>
            </a:r>
          </a:p>
          <a:p>
            <a:r>
              <a:rPr lang="en-US" sz="1200" kern="1200" baseline="0" dirty="0">
                <a:solidFill>
                  <a:schemeClr val="tx1"/>
                </a:solidFill>
                <a:latin typeface="Arial" charset="0"/>
                <a:ea typeface="ＭＳ Ｐゴシック" pitchFamily="-107" charset="-128"/>
                <a:cs typeface="ＭＳ Ｐゴシック" pitchFamily="-107" charset="-128"/>
              </a:rPr>
              <a:t>The fields of this frame are as follows.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MAC Control: This field contains any protocol control information needed</a:t>
            </a:r>
          </a:p>
          <a:p>
            <a:r>
              <a:rPr lang="en-US" sz="1200" kern="1200" baseline="0" dirty="0">
                <a:solidFill>
                  <a:schemeClr val="tx1"/>
                </a:solidFill>
                <a:latin typeface="Arial" charset="0"/>
                <a:ea typeface="ＭＳ Ｐゴシック" pitchFamily="-107" charset="-128"/>
                <a:cs typeface="ＭＳ Ｐゴシック" pitchFamily="-107" charset="-128"/>
              </a:rPr>
              <a:t>for the functioning of the MAC protocol. For example, a priority level could</a:t>
            </a:r>
          </a:p>
          <a:p>
            <a:r>
              <a:rPr lang="en-US" sz="1200" kern="1200" baseline="0" dirty="0">
                <a:solidFill>
                  <a:schemeClr val="tx1"/>
                </a:solidFill>
                <a:latin typeface="Arial" charset="0"/>
                <a:ea typeface="ＭＳ Ｐゴシック" pitchFamily="-107" charset="-128"/>
                <a:cs typeface="ＭＳ Ｐゴシック" pitchFamily="-107" charset="-128"/>
              </a:rPr>
              <a:t>be indicated here.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Destination MAC Address: The destination physical address on the LAN for</a:t>
            </a:r>
          </a:p>
          <a:p>
            <a:r>
              <a:rPr lang="en-US" sz="1200" kern="1200" baseline="0" dirty="0">
                <a:solidFill>
                  <a:schemeClr val="tx1"/>
                </a:solidFill>
                <a:latin typeface="Arial" charset="0"/>
                <a:ea typeface="ＭＳ Ｐゴシック" pitchFamily="-107" charset="-128"/>
                <a:cs typeface="ＭＳ Ｐゴシック" pitchFamily="-107" charset="-128"/>
              </a:rPr>
              <a:t>this MPDU.</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Source MAC Address: The source physical address on the LAN for this</a:t>
            </a:r>
          </a:p>
          <a:p>
            <a:r>
              <a:rPr lang="en-US" sz="1200" kern="1200" baseline="0" dirty="0">
                <a:solidFill>
                  <a:schemeClr val="tx1"/>
                </a:solidFill>
                <a:latin typeface="Arial" charset="0"/>
                <a:ea typeface="ＭＳ Ｐゴシック" pitchFamily="-107" charset="-128"/>
                <a:cs typeface="ＭＳ Ｐゴシック" pitchFamily="-107" charset="-128"/>
              </a:rPr>
              <a:t>MPDU.</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MAC Service Data Unit: The data from the next higher layer.</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CRC: The cyclic redundancy check field; also known as the Frame Check</a:t>
            </a:r>
          </a:p>
          <a:p>
            <a:r>
              <a:rPr lang="en-US" sz="1200" kern="1200" baseline="0" dirty="0">
                <a:solidFill>
                  <a:schemeClr val="tx1"/>
                </a:solidFill>
                <a:latin typeface="Arial" charset="0"/>
                <a:ea typeface="ＭＳ Ｐゴシック" pitchFamily="-107" charset="-128"/>
                <a:cs typeface="ＭＳ Ｐゴシック" pitchFamily="-107" charset="-128"/>
              </a:rPr>
              <a:t>Sequence (FCS) field. This is an error-detecting code, such as that which is</a:t>
            </a:r>
          </a:p>
          <a:p>
            <a:r>
              <a:rPr lang="en-US" sz="1200" kern="1200" baseline="0" dirty="0">
                <a:solidFill>
                  <a:schemeClr val="tx1"/>
                </a:solidFill>
                <a:latin typeface="Arial" charset="0"/>
                <a:ea typeface="ＭＳ Ｐゴシック" pitchFamily="-107" charset="-128"/>
                <a:cs typeface="ＭＳ Ｐゴシック" pitchFamily="-107" charset="-128"/>
              </a:rPr>
              <a:t>used in other data-link control protocols. The CRC is calculated based on the</a:t>
            </a:r>
          </a:p>
          <a:p>
            <a:r>
              <a:rPr lang="en-US" sz="1200" kern="1200" baseline="0" dirty="0">
                <a:solidFill>
                  <a:schemeClr val="tx1"/>
                </a:solidFill>
                <a:latin typeface="Arial" charset="0"/>
                <a:ea typeface="ＭＳ Ｐゴシック" pitchFamily="-107" charset="-128"/>
                <a:cs typeface="ＭＳ Ｐゴシック" pitchFamily="-107" charset="-128"/>
              </a:rPr>
              <a:t>bits in the entire MPDU. The sender calculates the CRC and adds it to the</a:t>
            </a:r>
          </a:p>
          <a:p>
            <a:r>
              <a:rPr lang="en-US" sz="1200" kern="1200" baseline="0" dirty="0">
                <a:solidFill>
                  <a:schemeClr val="tx1"/>
                </a:solidFill>
                <a:latin typeface="Arial" charset="0"/>
                <a:ea typeface="ＭＳ Ｐゴシック" pitchFamily="-107" charset="-128"/>
                <a:cs typeface="ＭＳ Ｐゴシック" pitchFamily="-107" charset="-128"/>
              </a:rPr>
              <a:t>frame. The receiver performs the same calculation on the incoming MPDU</a:t>
            </a:r>
          </a:p>
          <a:p>
            <a:r>
              <a:rPr lang="en-US" sz="1200" kern="1200" baseline="0" dirty="0">
                <a:solidFill>
                  <a:schemeClr val="tx1"/>
                </a:solidFill>
                <a:latin typeface="Arial" charset="0"/>
                <a:ea typeface="ＭＳ Ｐゴシック" pitchFamily="-107" charset="-128"/>
                <a:cs typeface="ＭＳ Ｐゴシック" pitchFamily="-107" charset="-128"/>
              </a:rPr>
              <a:t>and compares that calculation to the CRC field in that incoming MPDU. If the</a:t>
            </a:r>
          </a:p>
          <a:p>
            <a:r>
              <a:rPr lang="en-US" sz="1200" kern="1200" baseline="0" dirty="0">
                <a:solidFill>
                  <a:schemeClr val="tx1"/>
                </a:solidFill>
                <a:latin typeface="Arial" charset="0"/>
                <a:ea typeface="ＭＳ Ｐゴシック" pitchFamily="-107" charset="-128"/>
                <a:cs typeface="ＭＳ Ｐゴシック" pitchFamily="-107" charset="-128"/>
              </a:rPr>
              <a:t>two values don’t match, then one or more bits have been altered in transit.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fields preceding the MSDU field are referred to as the MAC header, and</a:t>
            </a:r>
          </a:p>
          <a:p>
            <a:r>
              <a:rPr lang="en-US" sz="1200" kern="1200" baseline="0" dirty="0">
                <a:solidFill>
                  <a:schemeClr val="tx1"/>
                </a:solidFill>
                <a:latin typeface="Arial" charset="0"/>
                <a:ea typeface="ＭＳ Ｐゴシック" pitchFamily="-107" charset="-128"/>
                <a:cs typeface="ＭＳ Ｐゴシック" pitchFamily="-107" charset="-128"/>
              </a:rPr>
              <a:t>the field following the MSDU field is referred to as the MAC trailer. The header</a:t>
            </a:r>
          </a:p>
          <a:p>
            <a:r>
              <a:rPr lang="en-US" sz="1200" kern="1200" baseline="0" dirty="0">
                <a:solidFill>
                  <a:schemeClr val="tx1"/>
                </a:solidFill>
                <a:latin typeface="Arial" charset="0"/>
                <a:ea typeface="ＭＳ Ｐゴシック" pitchFamily="-107" charset="-128"/>
                <a:cs typeface="ＭＳ Ｐゴシック" pitchFamily="-107" charset="-128"/>
              </a:rPr>
              <a:t>and trailer contain control information that accompany the data field and that are</a:t>
            </a:r>
          </a:p>
          <a:p>
            <a:r>
              <a:rPr lang="en-US" sz="1200" kern="1200" baseline="0" dirty="0">
                <a:solidFill>
                  <a:schemeClr val="tx1"/>
                </a:solidFill>
                <a:latin typeface="Arial" charset="0"/>
                <a:ea typeface="ＭＳ Ｐゴシック" pitchFamily="-107" charset="-128"/>
                <a:cs typeface="ＭＳ Ｐゴシック" pitchFamily="-107" charset="-128"/>
              </a:rPr>
              <a:t>used by the MAC protocol.</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18</a:t>
            </a:fld>
            <a:endParaRPr lang="en-AU"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p:spPr>
        <p:txBody>
          <a:bodyPr/>
          <a:lstStyle/>
          <a:p>
            <a:fld id="{1D33369B-9EE9-6849-A575-6EC2D977A00A}" type="slidenum">
              <a:rPr lang="en-AU">
                <a:latin typeface="Arial" pitchFamily="-84" charset="0"/>
              </a:rPr>
              <a:pPr/>
              <a:t>180</a:t>
            </a:fld>
            <a:endParaRPr lang="en-AU" dirty="0">
              <a:latin typeface="Arial" pitchFamily="-8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As was mentioned, statistical anomaly detection techniques fall into two broad categories: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threshold detection and profile-based systems. Threshold detection involves</a:t>
            </a:r>
          </a:p>
          <a:p>
            <a:r>
              <a:rPr lang="en-US" sz="1200" kern="1200" baseline="0" dirty="0">
                <a:solidFill>
                  <a:schemeClr val="tx1"/>
                </a:solidFill>
                <a:latin typeface="Arial" pitchFamily="-107" charset="0"/>
                <a:ea typeface="ＭＳ Ｐゴシック" pitchFamily="-107" charset="-128"/>
                <a:cs typeface="ＭＳ Ｐゴシック" pitchFamily="-107" charset="-128"/>
              </a:rPr>
              <a:t>counting the number of occurrences of a specific event type over an interval of</a:t>
            </a:r>
          </a:p>
          <a:p>
            <a:r>
              <a:rPr lang="en-US" sz="1200" kern="1200" baseline="0" dirty="0">
                <a:solidFill>
                  <a:schemeClr val="tx1"/>
                </a:solidFill>
                <a:latin typeface="Arial" pitchFamily="-107" charset="0"/>
                <a:ea typeface="ＭＳ Ｐゴシック" pitchFamily="-107" charset="-128"/>
                <a:cs typeface="ＭＳ Ｐゴシック" pitchFamily="-107" charset="-128"/>
              </a:rPr>
              <a:t>time. If the count surpasses what is considered a reasonable number that one might</a:t>
            </a:r>
          </a:p>
          <a:p>
            <a:r>
              <a:rPr lang="en-US" sz="1200" kern="1200" baseline="0" dirty="0">
                <a:solidFill>
                  <a:schemeClr val="tx1"/>
                </a:solidFill>
                <a:latin typeface="Arial" pitchFamily="-107" charset="0"/>
                <a:ea typeface="ＭＳ Ｐゴシック" pitchFamily="-107" charset="-128"/>
                <a:cs typeface="ＭＳ Ｐゴシック" pitchFamily="-107" charset="-128"/>
              </a:rPr>
              <a:t>expect to occur, then intrusion is assumed.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Threshold analysis, by itself, is a crude and ineffective detector of even moderately</a:t>
            </a:r>
          </a:p>
          <a:p>
            <a:r>
              <a:rPr lang="en-US" sz="1200" kern="1200" baseline="0" dirty="0">
                <a:solidFill>
                  <a:schemeClr val="tx1"/>
                </a:solidFill>
                <a:latin typeface="Arial" pitchFamily="-107" charset="0"/>
                <a:ea typeface="ＭＳ Ｐゴシック" pitchFamily="-107" charset="-128"/>
                <a:cs typeface="ＭＳ Ｐゴシック" pitchFamily="-107" charset="-128"/>
              </a:rPr>
              <a:t>sophisticated attacks. Both the threshold and the time interval must be</a:t>
            </a:r>
          </a:p>
          <a:p>
            <a:r>
              <a:rPr lang="en-US" sz="1200" kern="1200" baseline="0" dirty="0">
                <a:solidFill>
                  <a:schemeClr val="tx1"/>
                </a:solidFill>
                <a:latin typeface="Arial" pitchFamily="-107" charset="0"/>
                <a:ea typeface="ＭＳ Ｐゴシック" pitchFamily="-107" charset="-128"/>
                <a:cs typeface="ＭＳ Ｐゴシック" pitchFamily="-107" charset="-128"/>
              </a:rPr>
              <a:t>determined. Because of the variability across users, such thresholds are likely to</a:t>
            </a:r>
          </a:p>
          <a:p>
            <a:r>
              <a:rPr lang="en-US" sz="1200" kern="1200" baseline="0" dirty="0">
                <a:solidFill>
                  <a:schemeClr val="tx1"/>
                </a:solidFill>
                <a:latin typeface="Arial" pitchFamily="-107" charset="0"/>
                <a:ea typeface="ＭＳ Ｐゴシック" pitchFamily="-107" charset="-128"/>
                <a:cs typeface="ＭＳ Ｐゴシック" pitchFamily="-107" charset="-128"/>
              </a:rPr>
              <a:t>generate either a lot of false positives or a lot of false negatives. However, simple</a:t>
            </a:r>
          </a:p>
          <a:p>
            <a:r>
              <a:rPr lang="en-US" sz="1200" kern="1200" baseline="0" dirty="0">
                <a:solidFill>
                  <a:schemeClr val="tx1"/>
                </a:solidFill>
                <a:latin typeface="Arial" pitchFamily="-107" charset="0"/>
                <a:ea typeface="ＭＳ Ｐゴシック" pitchFamily="-107" charset="-128"/>
                <a:cs typeface="ＭＳ Ｐゴシック" pitchFamily="-107" charset="-128"/>
              </a:rPr>
              <a:t>threshold detectors may be useful in conjunction with more sophisticated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techniques.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Profile-based anomaly detection focuses on characterizing the past behavior</a:t>
            </a:r>
          </a:p>
          <a:p>
            <a:r>
              <a:rPr lang="en-US" sz="1200" kern="1200" baseline="0" dirty="0">
                <a:solidFill>
                  <a:schemeClr val="tx1"/>
                </a:solidFill>
                <a:latin typeface="Arial" pitchFamily="-107" charset="0"/>
                <a:ea typeface="ＭＳ Ｐゴシック" pitchFamily="-107" charset="-128"/>
                <a:cs typeface="ＭＳ Ｐゴシック" pitchFamily="-107" charset="-128"/>
              </a:rPr>
              <a:t>of individual users or related groups of users and then detecting significant deviations.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A profile may consist of a set of parameters, so that deviation on just a single</a:t>
            </a:r>
          </a:p>
          <a:p>
            <a:r>
              <a:rPr lang="en-US" sz="1200" kern="1200" baseline="0" dirty="0">
                <a:solidFill>
                  <a:schemeClr val="tx1"/>
                </a:solidFill>
                <a:latin typeface="Arial" pitchFamily="-107" charset="0"/>
                <a:ea typeface="ＭＳ Ｐゴシック" pitchFamily="-107" charset="-128"/>
                <a:cs typeface="ＭＳ Ｐゴシック" pitchFamily="-107" charset="-128"/>
              </a:rPr>
              <a:t>parameter may not be sufficient in itself to signal an alert.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foundation of this approach is an analysis of audit records. The audit</a:t>
            </a:r>
          </a:p>
          <a:p>
            <a:r>
              <a:rPr lang="en-US" sz="1200" kern="1200" baseline="0" dirty="0">
                <a:solidFill>
                  <a:schemeClr val="tx1"/>
                </a:solidFill>
                <a:latin typeface="Arial" pitchFamily="-107" charset="0"/>
                <a:ea typeface="ＭＳ Ｐゴシック" pitchFamily="-107" charset="-128"/>
                <a:cs typeface="ＭＳ Ｐゴシック" pitchFamily="-107" charset="-128"/>
              </a:rPr>
              <a:t>records provide input to the intrusion detection function in two ways. First,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designer must decide on a number of quantitative metrics that can be used to measure</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 behavior. An analysis of audit records over a period of time can be used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determine the activity profile of the average user. Thus, the audit records serve to</a:t>
            </a:r>
          </a:p>
          <a:p>
            <a:r>
              <a:rPr lang="en-US" sz="1200" kern="1200" baseline="0" dirty="0">
                <a:solidFill>
                  <a:schemeClr val="tx1"/>
                </a:solidFill>
                <a:latin typeface="Arial" pitchFamily="-107" charset="0"/>
                <a:ea typeface="ＭＳ Ｐゴシック" pitchFamily="-107" charset="-128"/>
                <a:cs typeface="ＭＳ Ｐゴシック" pitchFamily="-107" charset="-128"/>
              </a:rPr>
              <a:t>define typical behavior. Second, current audit records are the input used to detect</a:t>
            </a:r>
          </a:p>
          <a:p>
            <a:r>
              <a:rPr lang="en-US" sz="1200" kern="1200" baseline="0" dirty="0">
                <a:solidFill>
                  <a:schemeClr val="tx1"/>
                </a:solidFill>
                <a:latin typeface="Arial" pitchFamily="-107" charset="0"/>
                <a:ea typeface="ＭＳ Ｐゴシック" pitchFamily="-107" charset="-128"/>
                <a:cs typeface="ＭＳ Ｐゴシック" pitchFamily="-107" charset="-128"/>
              </a:rPr>
              <a:t>intrusion. That is, the intrusion detection model analyzes incoming audit records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determine deviation from average behavior.</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74998174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As an example of the use of these various metrics and models, Table 11.1</a:t>
            </a:r>
          </a:p>
          <a:p>
            <a:r>
              <a:rPr lang="en-US" sz="1200" kern="1200" baseline="0" dirty="0">
                <a:solidFill>
                  <a:schemeClr val="tx1"/>
                </a:solidFill>
                <a:latin typeface="Arial" pitchFamily="-107" charset="0"/>
                <a:ea typeface="ＭＳ Ｐゴシック" pitchFamily="-107" charset="-128"/>
                <a:cs typeface="ＭＳ Ｐゴシック" pitchFamily="-107" charset="-128"/>
              </a:rPr>
              <a:t>shows various measures considered or tested for the Stanford Research Institute</a:t>
            </a:r>
          </a:p>
          <a:p>
            <a:r>
              <a:rPr lang="en-US" sz="1200" kern="1200" baseline="0" dirty="0">
                <a:solidFill>
                  <a:schemeClr val="tx1"/>
                </a:solidFill>
                <a:latin typeface="Arial" pitchFamily="-107" charset="0"/>
                <a:ea typeface="ＭＳ Ｐゴシック" pitchFamily="-107" charset="-128"/>
                <a:cs typeface="ＭＳ Ｐゴシック" pitchFamily="-107" charset="-128"/>
              </a:rPr>
              <a:t>(SRI) Intrusion Detection System (IDES) [ANDE95, JAVI91] and the follow-on</a:t>
            </a:r>
          </a:p>
          <a:p>
            <a:r>
              <a:rPr lang="en-US" sz="1200" kern="1200" baseline="0" dirty="0">
                <a:solidFill>
                  <a:schemeClr val="tx1"/>
                </a:solidFill>
                <a:latin typeface="Arial" pitchFamily="-107" charset="0"/>
                <a:ea typeface="ＭＳ Ｐゴシック" pitchFamily="-107" charset="-128"/>
                <a:cs typeface="ＭＳ Ｐゴシック" pitchFamily="-107" charset="-128"/>
              </a:rPr>
              <a:t>program Emerald [NEUM99].</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main advantage of the use of statistical profiles is that a prior knowledge</a:t>
            </a:r>
          </a:p>
          <a:p>
            <a:r>
              <a:rPr lang="en-US" sz="1200" kern="1200" baseline="0" dirty="0">
                <a:solidFill>
                  <a:schemeClr val="tx1"/>
                </a:solidFill>
                <a:latin typeface="Arial" pitchFamily="-107" charset="0"/>
                <a:ea typeface="ＭＳ Ｐゴシック" pitchFamily="-107" charset="-128"/>
                <a:cs typeface="ＭＳ Ｐゴシック" pitchFamily="-107" charset="-128"/>
              </a:rPr>
              <a:t>of security flaws is not required. The detector program learns what is “normal” behavior</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then looks for deviations. The approach is not based on system-dependent</a:t>
            </a:r>
          </a:p>
          <a:p>
            <a:r>
              <a:rPr lang="en-US" sz="1200" kern="1200" baseline="0" dirty="0">
                <a:solidFill>
                  <a:schemeClr val="tx1"/>
                </a:solidFill>
                <a:latin typeface="Arial" pitchFamily="-107" charset="0"/>
                <a:ea typeface="ＭＳ Ｐゴシック" pitchFamily="-107" charset="-128"/>
                <a:cs typeface="ＭＳ Ｐゴシック" pitchFamily="-107" charset="-128"/>
              </a:rPr>
              <a:t>characteristics and vulnerabilities. Thus, it should be readily portable among a</a:t>
            </a:r>
          </a:p>
          <a:p>
            <a:r>
              <a:rPr lang="en-US" sz="1200" kern="1200" baseline="0" dirty="0">
                <a:solidFill>
                  <a:schemeClr val="tx1"/>
                </a:solidFill>
                <a:latin typeface="Arial" pitchFamily="-107" charset="0"/>
                <a:ea typeface="ＭＳ Ｐゴシック" pitchFamily="-107" charset="-128"/>
                <a:cs typeface="ＭＳ Ｐゴシック" pitchFamily="-107" charset="-128"/>
              </a:rPr>
              <a:t>variety of systems.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E0CDEB94-424E-144A-A294-F8571779C3C6}" type="slidenum">
              <a:rPr lang="en-AU" smtClean="0"/>
              <a:pPr>
                <a:defRPr/>
              </a:pPr>
              <a:t>181</a:t>
            </a:fld>
            <a:endParaRPr lang="en-AU" dirty="0"/>
          </a:p>
        </p:txBody>
      </p:sp>
    </p:spTree>
    <p:extLst>
      <p:ext uri="{BB962C8B-B14F-4D97-AF65-F5344CB8AC3E}">
        <p14:creationId xmlns:p14="http://schemas.microsoft.com/office/powerpoint/2010/main" val="346719140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31"/>
          <p:cNvSpPr>
            <a:spLocks noGrp="1" noChangeArrowheads="1"/>
          </p:cNvSpPr>
          <p:nvPr>
            <p:ph type="sldNum" sz="quarter" idx="5"/>
          </p:nvPr>
        </p:nvSpPr>
        <p:spPr>
          <a:noFill/>
        </p:spPr>
        <p:txBody>
          <a:bodyPr/>
          <a:lstStyle/>
          <a:p>
            <a:fld id="{3E42FB73-CD34-5A43-9E5E-06042E2FE13B}" type="slidenum">
              <a:rPr lang="en-AU">
                <a:latin typeface="Arial" pitchFamily="-84" charset="0"/>
              </a:rPr>
              <a:pPr/>
              <a:t>182</a:t>
            </a:fld>
            <a:endParaRPr lang="en-AU" dirty="0">
              <a:latin typeface="Arial" pitchFamily="-84"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Rule-based techniques detect intrusion by observing events in the system and applying</a:t>
            </a:r>
          </a:p>
          <a:p>
            <a:r>
              <a:rPr lang="en-US" sz="1200" kern="1200" baseline="0" dirty="0">
                <a:solidFill>
                  <a:schemeClr val="tx1"/>
                </a:solidFill>
                <a:latin typeface="Arial" pitchFamily="-107" charset="0"/>
                <a:ea typeface="ＭＳ Ｐゴシック" pitchFamily="-107" charset="-128"/>
                <a:cs typeface="ＭＳ Ｐゴシック" pitchFamily="-107" charset="-128"/>
              </a:rPr>
              <a:t>a set of rules that lead to a decision regarding whether a given pattern of activity</a:t>
            </a:r>
          </a:p>
          <a:p>
            <a:r>
              <a:rPr lang="en-US" sz="1200" kern="1200" baseline="0" dirty="0">
                <a:solidFill>
                  <a:schemeClr val="tx1"/>
                </a:solidFill>
                <a:latin typeface="Arial" pitchFamily="-107" charset="0"/>
                <a:ea typeface="ＭＳ Ｐゴシック" pitchFamily="-107" charset="-128"/>
                <a:cs typeface="ＭＳ Ｐゴシック" pitchFamily="-107" charset="-128"/>
              </a:rPr>
              <a:t>is or is not suspicious. In very general terms, we can characterize all approaches as</a:t>
            </a:r>
          </a:p>
          <a:p>
            <a:r>
              <a:rPr lang="en-US" sz="1200" kern="1200" baseline="0" dirty="0">
                <a:solidFill>
                  <a:schemeClr val="tx1"/>
                </a:solidFill>
                <a:latin typeface="Arial" pitchFamily="-107" charset="0"/>
                <a:ea typeface="ＭＳ Ｐゴシック" pitchFamily="-107" charset="-128"/>
                <a:cs typeface="ＭＳ Ｐゴシック" pitchFamily="-107" charset="-128"/>
              </a:rPr>
              <a:t>focusing on either anomaly detection or penetration identification, although there is</a:t>
            </a:r>
          </a:p>
          <a:p>
            <a:r>
              <a:rPr lang="en-US" sz="1200" kern="1200" baseline="0" dirty="0">
                <a:solidFill>
                  <a:schemeClr val="tx1"/>
                </a:solidFill>
                <a:latin typeface="Arial" pitchFamily="-107" charset="0"/>
                <a:ea typeface="ＭＳ Ｐゴシック" pitchFamily="-107" charset="-128"/>
                <a:cs typeface="ＭＳ Ｐゴシック" pitchFamily="-107" charset="-128"/>
              </a:rPr>
              <a:t>some overlap in these approaches.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Rule-based anomaly detection  is similar in terms of its approach and strengths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statistical anomaly detection. With the rule-based approach, historical audit</a:t>
            </a:r>
          </a:p>
          <a:p>
            <a:r>
              <a:rPr lang="en-US" sz="1200" kern="1200" baseline="0" dirty="0">
                <a:solidFill>
                  <a:schemeClr val="tx1"/>
                </a:solidFill>
                <a:latin typeface="Arial" pitchFamily="-107" charset="0"/>
                <a:ea typeface="ＭＳ Ｐゴシック" pitchFamily="-107" charset="-128"/>
                <a:cs typeface="ＭＳ Ｐゴシック" pitchFamily="-107" charset="-128"/>
              </a:rPr>
              <a:t>records are analyzed to identify usage patterns and to automatically generate rules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describe those patterns. Rules may represent past behavior patterns of users,</a:t>
            </a:r>
          </a:p>
          <a:p>
            <a:r>
              <a:rPr lang="en-US" sz="1200" kern="1200" baseline="0" dirty="0">
                <a:solidFill>
                  <a:schemeClr val="tx1"/>
                </a:solidFill>
                <a:latin typeface="Arial" pitchFamily="-107" charset="0"/>
                <a:ea typeface="ＭＳ Ｐゴシック" pitchFamily="-107" charset="-128"/>
                <a:cs typeface="ＭＳ Ｐゴシック" pitchFamily="-107" charset="-128"/>
              </a:rPr>
              <a:t>programs, privileges, time slots, terminals, and so on. Current behavior is then</a:t>
            </a:r>
          </a:p>
          <a:p>
            <a:r>
              <a:rPr lang="en-US" sz="1200" kern="1200" baseline="0" dirty="0">
                <a:solidFill>
                  <a:schemeClr val="tx1"/>
                </a:solidFill>
                <a:latin typeface="Arial" pitchFamily="-107" charset="0"/>
                <a:ea typeface="ＭＳ Ｐゴシック" pitchFamily="-107" charset="-128"/>
                <a:cs typeface="ＭＳ Ｐゴシック" pitchFamily="-107" charset="-128"/>
              </a:rPr>
              <a:t>observed, and each transaction is matched against the set of rules to determine if it</a:t>
            </a:r>
          </a:p>
          <a:p>
            <a:r>
              <a:rPr lang="en-US" sz="1200" kern="1200" baseline="0" dirty="0">
                <a:solidFill>
                  <a:schemeClr val="tx1"/>
                </a:solidFill>
                <a:latin typeface="Arial" pitchFamily="-107" charset="0"/>
                <a:ea typeface="ＭＳ Ｐゴシック" pitchFamily="-107" charset="-128"/>
                <a:cs typeface="ＭＳ Ｐゴシック" pitchFamily="-107" charset="-128"/>
              </a:rPr>
              <a:t>conforms to any historically observed pattern of behavior.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As with statistical anomaly detection, rule-based anomaly detection does not</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require knowledge of security vulnerabilities within the system. Rather, the scheme</a:t>
            </a:r>
          </a:p>
          <a:p>
            <a:r>
              <a:rPr lang="en-US" sz="1200" kern="1200" baseline="0" dirty="0">
                <a:solidFill>
                  <a:schemeClr val="tx1"/>
                </a:solidFill>
                <a:latin typeface="Arial" pitchFamily="-107" charset="0"/>
                <a:ea typeface="ＭＳ Ｐゴシック" pitchFamily="-107" charset="-128"/>
                <a:cs typeface="ＭＳ Ｐゴシック" pitchFamily="-107" charset="-128"/>
              </a:rPr>
              <a:t>is based on observing past behavior and, in effect, assuming that the future will be</a:t>
            </a:r>
          </a:p>
          <a:p>
            <a:r>
              <a:rPr lang="en-US" sz="1200" kern="1200" baseline="0" dirty="0">
                <a:solidFill>
                  <a:schemeClr val="tx1"/>
                </a:solidFill>
                <a:latin typeface="Arial" pitchFamily="-107" charset="0"/>
                <a:ea typeface="ＭＳ Ｐゴシック" pitchFamily="-107" charset="-128"/>
                <a:cs typeface="ＭＳ Ｐゴシック" pitchFamily="-107" charset="-128"/>
              </a:rPr>
              <a:t>like the past. In order for this approach to be effective, a rather large database of</a:t>
            </a:r>
          </a:p>
          <a:p>
            <a:r>
              <a:rPr lang="en-US" sz="1200" kern="1200" baseline="0" dirty="0">
                <a:solidFill>
                  <a:schemeClr val="tx1"/>
                </a:solidFill>
                <a:latin typeface="Arial" pitchFamily="-107" charset="0"/>
                <a:ea typeface="ＭＳ Ｐゴシック" pitchFamily="-107" charset="-128"/>
                <a:cs typeface="ＭＳ Ｐゴシック" pitchFamily="-107" charset="-128"/>
              </a:rPr>
              <a:t>rules will be needed.</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19153833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31"/>
          <p:cNvSpPr>
            <a:spLocks noGrp="1" noChangeArrowheads="1"/>
          </p:cNvSpPr>
          <p:nvPr>
            <p:ph type="sldNum" sz="quarter" idx="5"/>
          </p:nvPr>
        </p:nvSpPr>
        <p:spPr>
          <a:noFill/>
        </p:spPr>
        <p:txBody>
          <a:bodyPr/>
          <a:lstStyle/>
          <a:p>
            <a:fld id="{9192CAA1-8B84-6D46-812A-8CE885C6A877}" type="slidenum">
              <a:rPr lang="en-AU">
                <a:latin typeface="Arial" pitchFamily="-84" charset="0"/>
              </a:rPr>
              <a:pPr/>
              <a:t>183</a:t>
            </a:fld>
            <a:endParaRPr lang="en-AU" dirty="0">
              <a:latin typeface="Arial" pitchFamily="-84" charset="0"/>
            </a:endParaRPr>
          </a:p>
        </p:txBody>
      </p:sp>
      <p:sp>
        <p:nvSpPr>
          <p:cNvPr id="58371" name="Rectangle 1026"/>
          <p:cNvSpPr>
            <a:spLocks noGrp="1" noRot="1" noChangeAspect="1" noChangeArrowheads="1" noTextEdit="1"/>
          </p:cNvSpPr>
          <p:nvPr>
            <p:ph type="sldImg"/>
          </p:nvPr>
        </p:nvSpPr>
        <p:spPr>
          <a:ln/>
        </p:spPr>
      </p:sp>
      <p:sp>
        <p:nvSpPr>
          <p:cNvPr id="58372"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Rule-based penetration identification takes a very different approach to</a:t>
            </a:r>
          </a:p>
          <a:p>
            <a:r>
              <a:rPr lang="en-US" sz="1200" kern="1200" baseline="0" dirty="0">
                <a:solidFill>
                  <a:schemeClr val="tx1"/>
                </a:solidFill>
                <a:latin typeface="Arial" pitchFamily="-107" charset="0"/>
                <a:ea typeface="ＭＳ Ｐゴシック" pitchFamily="-107" charset="-128"/>
                <a:cs typeface="ＭＳ Ｐゴシック" pitchFamily="-107" charset="-128"/>
              </a:rPr>
              <a:t>intrusion detection. The key feature of such systems is the use of rules for identifying</a:t>
            </a:r>
          </a:p>
          <a:p>
            <a:r>
              <a:rPr lang="en-US" sz="1200" kern="1200" baseline="0" dirty="0">
                <a:solidFill>
                  <a:schemeClr val="tx1"/>
                </a:solidFill>
                <a:latin typeface="Arial" pitchFamily="-107" charset="0"/>
                <a:ea typeface="ＭＳ Ｐゴシック" pitchFamily="-107" charset="-128"/>
                <a:cs typeface="ＭＳ Ｐゴシック" pitchFamily="-107" charset="-128"/>
              </a:rPr>
              <a:t>known penetrations or penetrations that would exploit known weaknesses.</a:t>
            </a:r>
          </a:p>
          <a:p>
            <a:r>
              <a:rPr lang="en-US" sz="1200" kern="1200" baseline="0" dirty="0">
                <a:solidFill>
                  <a:schemeClr val="tx1"/>
                </a:solidFill>
                <a:latin typeface="Arial" pitchFamily="-107" charset="0"/>
                <a:ea typeface="ＭＳ Ｐゴシック" pitchFamily="-107" charset="-128"/>
                <a:cs typeface="ＭＳ Ｐゴシック" pitchFamily="-107" charset="-128"/>
              </a:rPr>
              <a:t>Rules can also be defined that identify suspicious behavior, even when the behavior</a:t>
            </a:r>
          </a:p>
          <a:p>
            <a:r>
              <a:rPr lang="en-US" sz="1200" kern="1200" baseline="0" dirty="0">
                <a:solidFill>
                  <a:schemeClr val="tx1"/>
                </a:solidFill>
                <a:latin typeface="Arial" pitchFamily="-107" charset="0"/>
                <a:ea typeface="ＭＳ Ｐゴシック" pitchFamily="-107" charset="-128"/>
                <a:cs typeface="ＭＳ Ｐゴシック" pitchFamily="-107" charset="-128"/>
              </a:rPr>
              <a:t>is within the bounds of established patterns of usage. Typically, the rules</a:t>
            </a:r>
          </a:p>
          <a:p>
            <a:r>
              <a:rPr lang="en-US" sz="1200" kern="1200" baseline="0" dirty="0">
                <a:solidFill>
                  <a:schemeClr val="tx1"/>
                </a:solidFill>
                <a:latin typeface="Arial" pitchFamily="-107" charset="0"/>
                <a:ea typeface="ＭＳ Ｐゴシック" pitchFamily="-107" charset="-128"/>
                <a:cs typeface="ＭＳ Ｐゴシック" pitchFamily="-107" charset="-128"/>
              </a:rPr>
              <a:t>used in these systems are specific to the machine and operating system. The most</a:t>
            </a:r>
          </a:p>
          <a:p>
            <a:r>
              <a:rPr lang="en-US" sz="1200" kern="1200" baseline="0" dirty="0">
                <a:solidFill>
                  <a:schemeClr val="tx1"/>
                </a:solidFill>
                <a:latin typeface="Arial" pitchFamily="-107" charset="0"/>
                <a:ea typeface="ＭＳ Ｐゴシック" pitchFamily="-107" charset="-128"/>
                <a:cs typeface="ＭＳ Ｐゴシック" pitchFamily="-107" charset="-128"/>
              </a:rPr>
              <a:t>fruitful approach to developing such rules is to analyze attack tools and scripts</a:t>
            </a:r>
          </a:p>
          <a:p>
            <a:r>
              <a:rPr lang="en-US" sz="1200" kern="1200" baseline="0" dirty="0">
                <a:solidFill>
                  <a:schemeClr val="tx1"/>
                </a:solidFill>
                <a:latin typeface="Arial" pitchFamily="-107" charset="0"/>
                <a:ea typeface="ＭＳ Ｐゴシック" pitchFamily="-107" charset="-128"/>
                <a:cs typeface="ＭＳ Ｐゴシック" pitchFamily="-107" charset="-128"/>
              </a:rPr>
              <a:t>collected on the Internet. These rules can be supplemented with rules generated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knowledgeable security personnel. In this latter case, the normal procedure</a:t>
            </a:r>
          </a:p>
          <a:p>
            <a:r>
              <a:rPr lang="en-US" sz="1200" kern="1200" baseline="0" dirty="0">
                <a:solidFill>
                  <a:schemeClr val="tx1"/>
                </a:solidFill>
                <a:latin typeface="Arial" pitchFamily="-107" charset="0"/>
                <a:ea typeface="ＭＳ Ｐゴシック" pitchFamily="-107" charset="-128"/>
                <a:cs typeface="ＭＳ Ｐゴシック" pitchFamily="-107" charset="-128"/>
              </a:rPr>
              <a:t>is to interview system administrators and security analysts to collect a suite of</a:t>
            </a:r>
          </a:p>
          <a:p>
            <a:r>
              <a:rPr lang="en-US" sz="1200" kern="1200" baseline="0" dirty="0">
                <a:solidFill>
                  <a:schemeClr val="tx1"/>
                </a:solidFill>
                <a:latin typeface="Arial" pitchFamily="-107" charset="0"/>
                <a:ea typeface="ＭＳ Ｐゴシック" pitchFamily="-107" charset="-128"/>
                <a:cs typeface="ＭＳ Ｐゴシック" pitchFamily="-107" charset="-128"/>
              </a:rPr>
              <a:t>known penetration scenarios and key events that threaten the security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target system.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penetration identification scheme used in IDES is representative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strategy followed. Audit records are examined as they are generated, and they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matched against the rule base. If a match is found, then the user’s suspicion rating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 is increased. If enough rules are matched, then the rating will pass a threshold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results in the reporting of an anomaly.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IDES approach is based on an examination of audit records. A weakness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this plan is its lack of flexibility. For a given penetration scenario, there may</a:t>
            </a:r>
          </a:p>
          <a:p>
            <a:r>
              <a:rPr lang="en-US" sz="1200" kern="1200" baseline="0" dirty="0">
                <a:solidFill>
                  <a:schemeClr val="tx1"/>
                </a:solidFill>
                <a:latin typeface="Arial" pitchFamily="-107" charset="0"/>
                <a:ea typeface="ＭＳ Ｐゴシック" pitchFamily="-107" charset="-128"/>
                <a:cs typeface="ＭＳ Ｐゴシック" pitchFamily="-107" charset="-128"/>
              </a:rPr>
              <a:t>be a number of alternative audit record sequences that could be produced, each</a:t>
            </a:r>
          </a:p>
          <a:p>
            <a:r>
              <a:rPr lang="en-US" sz="1200" kern="1200" baseline="0" dirty="0">
                <a:solidFill>
                  <a:schemeClr val="tx1"/>
                </a:solidFill>
                <a:latin typeface="Arial" pitchFamily="-107" charset="0"/>
                <a:ea typeface="ＭＳ Ｐゴシック" pitchFamily="-107" charset="-128"/>
                <a:cs typeface="ＭＳ Ｐゴシック" pitchFamily="-107" charset="-128"/>
              </a:rPr>
              <a:t>varying from the others slightly or in subtle ways. It may be difficult to pin down</a:t>
            </a:r>
          </a:p>
          <a:p>
            <a:r>
              <a:rPr lang="en-US" sz="1200" kern="1200" baseline="0" dirty="0">
                <a:solidFill>
                  <a:schemeClr val="tx1"/>
                </a:solidFill>
                <a:latin typeface="Arial" pitchFamily="-107" charset="0"/>
                <a:ea typeface="ＭＳ Ｐゴシック" pitchFamily="-107" charset="-128"/>
                <a:cs typeface="ＭＳ Ｐゴシック" pitchFamily="-107" charset="-128"/>
              </a:rPr>
              <a:t>all these variations in explicit rules. Another method is to develop a higher-level</a:t>
            </a:r>
          </a:p>
          <a:p>
            <a:r>
              <a:rPr lang="en-US" sz="1200" kern="1200" baseline="0" dirty="0">
                <a:solidFill>
                  <a:schemeClr val="tx1"/>
                </a:solidFill>
                <a:latin typeface="Arial" pitchFamily="-107" charset="0"/>
                <a:ea typeface="ＭＳ Ｐゴシック" pitchFamily="-107" charset="-128"/>
                <a:cs typeface="ＭＳ Ｐゴシック" pitchFamily="-107" charset="-128"/>
              </a:rPr>
              <a:t>model independent of specific audit records. An example of this is a state transition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model known as USTAT [VIGN02, ILGU95]. USTAT deals in general actions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rather than the detailed specific actions recorded by the UNIX auditing mechanism.</a:t>
            </a:r>
          </a:p>
          <a:p>
            <a:r>
              <a:rPr lang="en-US" sz="1200" kern="1200" baseline="0" dirty="0">
                <a:solidFill>
                  <a:schemeClr val="tx1"/>
                </a:solidFill>
                <a:latin typeface="Arial" pitchFamily="-107" charset="0"/>
                <a:ea typeface="ＭＳ Ｐゴシック" pitchFamily="-107" charset="-128"/>
                <a:cs typeface="ＭＳ Ｐゴシック" pitchFamily="-107" charset="-128"/>
              </a:rPr>
              <a:t>USTAT is implemented on a SunOS system that provides audit records on</a:t>
            </a:r>
          </a:p>
          <a:p>
            <a:r>
              <a:rPr lang="en-US" sz="1200" kern="1200" baseline="0" dirty="0">
                <a:solidFill>
                  <a:schemeClr val="tx1"/>
                </a:solidFill>
                <a:latin typeface="Arial" pitchFamily="-107" charset="0"/>
                <a:ea typeface="ＭＳ Ｐゴシック" pitchFamily="-107" charset="-128"/>
                <a:cs typeface="ＭＳ Ｐゴシック" pitchFamily="-107" charset="-128"/>
              </a:rPr>
              <a:t>239 events. Of these, only 28 are used by a preprocessor, which maps these onto 10</a:t>
            </a:r>
          </a:p>
          <a:p>
            <a:r>
              <a:rPr lang="en-US" sz="1200" kern="1200" baseline="0" dirty="0">
                <a:solidFill>
                  <a:schemeClr val="tx1"/>
                </a:solidFill>
                <a:latin typeface="Arial" pitchFamily="-107" charset="0"/>
                <a:ea typeface="ＭＳ Ｐゴシック" pitchFamily="-107" charset="-128"/>
                <a:cs typeface="ＭＳ Ｐゴシック" pitchFamily="-107" charset="-128"/>
              </a:rPr>
              <a:t>general actions (Table 11.2). Using just these actions and the parameters that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invoked with each action, a state transition diagram is developed that characterizes</a:t>
            </a:r>
          </a:p>
          <a:p>
            <a:r>
              <a:rPr lang="en-US" sz="1200" kern="1200" baseline="0" dirty="0">
                <a:solidFill>
                  <a:schemeClr val="tx1"/>
                </a:solidFill>
                <a:latin typeface="Arial" pitchFamily="-107" charset="0"/>
                <a:ea typeface="ＭＳ Ｐゴシック" pitchFamily="-107" charset="-128"/>
                <a:cs typeface="ＭＳ Ｐゴシック" pitchFamily="-107" charset="-128"/>
              </a:rPr>
              <a:t> suspicious activity. Because a number of different auditable events map into a</a:t>
            </a:r>
          </a:p>
          <a:p>
            <a:r>
              <a:rPr lang="en-US" sz="1200" kern="1200" baseline="0" dirty="0">
                <a:solidFill>
                  <a:schemeClr val="tx1"/>
                </a:solidFill>
                <a:latin typeface="Arial" pitchFamily="-107" charset="0"/>
                <a:ea typeface="ＭＳ Ｐゴシック" pitchFamily="-107" charset="-128"/>
                <a:cs typeface="ＭＳ Ｐゴシック" pitchFamily="-107" charset="-128"/>
              </a:rPr>
              <a:t>smaller number of actions, the rule-creation process is simpler. Furthermore,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state transition diagram model is easily modified to accommodate newly learned</a:t>
            </a:r>
          </a:p>
          <a:p>
            <a:r>
              <a:rPr lang="en-US" sz="1200" kern="1200" baseline="0" dirty="0">
                <a:solidFill>
                  <a:schemeClr val="tx1"/>
                </a:solidFill>
                <a:latin typeface="Arial" pitchFamily="-107" charset="0"/>
                <a:ea typeface="ＭＳ Ｐゴシック" pitchFamily="-107" charset="-128"/>
                <a:cs typeface="ＭＳ Ｐゴシック" pitchFamily="-107" charset="-128"/>
              </a:rPr>
              <a:t>intrusion behaviors.</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94621838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a:solidFill>
                  <a:schemeClr val="tx1"/>
                </a:solidFill>
                <a:latin typeface="Arial" pitchFamily="-107" charset="0"/>
                <a:ea typeface="ＭＳ Ｐゴシック" pitchFamily="-107" charset="-128"/>
                <a:cs typeface="ＭＳ Ｐゴシック" pitchFamily="-107" charset="-128"/>
              </a:rPr>
              <a:t>USTAT Actions versus SunOS Event Types</a:t>
            </a:r>
            <a:r>
              <a:rPr lang="en-US" b="0" dirty="0"/>
              <a:t> </a:t>
            </a:r>
          </a:p>
        </p:txBody>
      </p:sp>
      <p:sp>
        <p:nvSpPr>
          <p:cNvPr id="4" name="Slide Number Placeholder 3"/>
          <p:cNvSpPr>
            <a:spLocks noGrp="1"/>
          </p:cNvSpPr>
          <p:nvPr>
            <p:ph type="sldNum" sz="quarter" idx="10"/>
          </p:nvPr>
        </p:nvSpPr>
        <p:spPr/>
        <p:txBody>
          <a:bodyPr/>
          <a:lstStyle/>
          <a:p>
            <a:pPr>
              <a:defRPr/>
            </a:pPr>
            <a:fld id="{E0CDEB94-424E-144A-A294-F8571779C3C6}" type="slidenum">
              <a:rPr lang="en-AU" smtClean="0"/>
              <a:pPr>
                <a:defRPr/>
              </a:pPr>
              <a:t>184</a:t>
            </a:fld>
            <a:endParaRPr lang="en-AU" dirty="0"/>
          </a:p>
        </p:txBody>
      </p:sp>
    </p:spTree>
    <p:extLst>
      <p:ext uri="{BB962C8B-B14F-4D97-AF65-F5344CB8AC3E}">
        <p14:creationId xmlns:p14="http://schemas.microsoft.com/office/powerpoint/2010/main" val="123012048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031"/>
          <p:cNvSpPr>
            <a:spLocks noGrp="1" noChangeArrowheads="1"/>
          </p:cNvSpPr>
          <p:nvPr>
            <p:ph type="sldNum" sz="quarter" idx="5"/>
          </p:nvPr>
        </p:nvSpPr>
        <p:spPr>
          <a:noFill/>
        </p:spPr>
        <p:txBody>
          <a:bodyPr/>
          <a:lstStyle/>
          <a:p>
            <a:fld id="{C8E5144C-D427-704F-87E5-8CEB1C24598F}" type="slidenum">
              <a:rPr lang="en-AU">
                <a:latin typeface="Arial" pitchFamily="-84" charset="0"/>
              </a:rPr>
              <a:pPr/>
              <a:t>185</a:t>
            </a:fld>
            <a:endParaRPr lang="en-AU" dirty="0">
              <a:latin typeface="Arial" pitchFamily="-84" charset="0"/>
            </a:endParaRPr>
          </a:p>
        </p:txBody>
      </p:sp>
      <p:sp>
        <p:nvSpPr>
          <p:cNvPr id="60419" name="Rectangle 1026"/>
          <p:cNvSpPr>
            <a:spLocks noGrp="1" noRot="1" noChangeAspect="1" noChangeArrowheads="1" noTextEdit="1"/>
          </p:cNvSpPr>
          <p:nvPr>
            <p:ph type="sldImg"/>
          </p:nvPr>
        </p:nvSpPr>
        <p:spPr>
          <a:ln/>
        </p:spPr>
      </p:sp>
      <p:sp>
        <p:nvSpPr>
          <p:cNvPr id="60420"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To be of practical use, an intrusion detection system should detect a substantial</a:t>
            </a:r>
          </a:p>
          <a:p>
            <a:r>
              <a:rPr lang="en-US" sz="1200" kern="1200" baseline="0" dirty="0">
                <a:solidFill>
                  <a:schemeClr val="tx1"/>
                </a:solidFill>
                <a:latin typeface="Arial" pitchFamily="-107" charset="0"/>
                <a:ea typeface="ＭＳ Ｐゴシック" pitchFamily="-107" charset="-128"/>
                <a:cs typeface="ＭＳ Ｐゴシック" pitchFamily="-107" charset="-128"/>
              </a:rPr>
              <a:t>percentage of intrusions while keeping the false alarm rate at an acceptable</a:t>
            </a:r>
          </a:p>
          <a:p>
            <a:r>
              <a:rPr lang="en-US" sz="1200" kern="1200" baseline="0" dirty="0">
                <a:solidFill>
                  <a:schemeClr val="tx1"/>
                </a:solidFill>
                <a:latin typeface="Arial" pitchFamily="-107" charset="0"/>
                <a:ea typeface="ＭＳ Ｐゴシック" pitchFamily="-107" charset="-128"/>
                <a:cs typeface="ＭＳ Ｐゴシック" pitchFamily="-107" charset="-128"/>
              </a:rPr>
              <a:t>level. If only a modest percentage of actual intrusions are detected, the system</a:t>
            </a:r>
          </a:p>
          <a:p>
            <a:r>
              <a:rPr lang="en-US" sz="1200" kern="1200" baseline="0" dirty="0">
                <a:solidFill>
                  <a:schemeClr val="tx1"/>
                </a:solidFill>
                <a:latin typeface="Arial" pitchFamily="-107" charset="0"/>
                <a:ea typeface="ＭＳ Ｐゴシック" pitchFamily="-107" charset="-128"/>
                <a:cs typeface="ＭＳ Ｐゴシック" pitchFamily="-107" charset="-128"/>
              </a:rPr>
              <a:t>provides a false sense of security. On the other hand, if the system frequently</a:t>
            </a:r>
          </a:p>
          <a:p>
            <a:r>
              <a:rPr lang="en-US" sz="1200" kern="1200" baseline="0" dirty="0">
                <a:solidFill>
                  <a:schemeClr val="tx1"/>
                </a:solidFill>
                <a:latin typeface="Arial" pitchFamily="-107" charset="0"/>
                <a:ea typeface="ＭＳ Ｐゴシック" pitchFamily="-107" charset="-128"/>
                <a:cs typeface="ＭＳ Ｐゴシック" pitchFamily="-107" charset="-128"/>
              </a:rPr>
              <a:t>triggers an alert when there is no intrusion (a false alarm), then either system</a:t>
            </a:r>
          </a:p>
          <a:p>
            <a:r>
              <a:rPr lang="en-US" sz="1200" kern="1200" baseline="0" dirty="0">
                <a:solidFill>
                  <a:schemeClr val="tx1"/>
                </a:solidFill>
                <a:latin typeface="Arial" pitchFamily="-107" charset="0"/>
                <a:ea typeface="ＭＳ Ｐゴシック" pitchFamily="-107" charset="-128"/>
                <a:cs typeface="ＭＳ Ｐゴシック" pitchFamily="-107" charset="-128"/>
              </a:rPr>
              <a:t>managers will begin to ignore the alarms or much time will be wasted analyzing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false alarms.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Unfortunately, because of the nature of the probabilities involved, it is very difficult</a:t>
            </a:r>
          </a:p>
          <a:p>
            <a:r>
              <a:rPr lang="en-US" sz="1200" kern="1200" baseline="0" dirty="0">
                <a:solidFill>
                  <a:schemeClr val="tx1"/>
                </a:solidFill>
                <a:latin typeface="Arial" pitchFamily="-107" charset="0"/>
                <a:ea typeface="ＭＳ Ｐゴシック" pitchFamily="-107" charset="-128"/>
                <a:cs typeface="ＭＳ Ｐゴシック" pitchFamily="-107" charset="-128"/>
              </a:rPr>
              <a:t>to meet the standard of high rate of detections with a low rate of false alarms.</a:t>
            </a:r>
          </a:p>
          <a:p>
            <a:r>
              <a:rPr lang="en-US" sz="1200" kern="1200" baseline="0" dirty="0">
                <a:solidFill>
                  <a:schemeClr val="tx1"/>
                </a:solidFill>
                <a:latin typeface="Arial" pitchFamily="-107" charset="0"/>
                <a:ea typeface="ＭＳ Ｐゴシック" pitchFamily="-107" charset="-128"/>
                <a:cs typeface="ＭＳ Ｐゴシック" pitchFamily="-107" charset="-128"/>
              </a:rPr>
              <a:t>In general, if the actual numbers of intrusions is low compared to the number of</a:t>
            </a:r>
          </a:p>
          <a:p>
            <a:r>
              <a:rPr lang="en-US" sz="1200" kern="1200" baseline="0" dirty="0">
                <a:solidFill>
                  <a:schemeClr val="tx1"/>
                </a:solidFill>
                <a:latin typeface="Arial" pitchFamily="-107" charset="0"/>
                <a:ea typeface="ＭＳ Ｐゴシック" pitchFamily="-107" charset="-128"/>
                <a:cs typeface="ＭＳ Ｐゴシック" pitchFamily="-107" charset="-128"/>
              </a:rPr>
              <a:t>legitimate uses of a system, then the false alarm rate will be high unless the test is</a:t>
            </a:r>
          </a:p>
          <a:p>
            <a:r>
              <a:rPr lang="en-US" sz="1200" kern="1200" baseline="0" dirty="0">
                <a:solidFill>
                  <a:schemeClr val="tx1"/>
                </a:solidFill>
                <a:latin typeface="Arial" pitchFamily="-107" charset="0"/>
                <a:ea typeface="ＭＳ Ｐゴシック" pitchFamily="-107" charset="-128"/>
                <a:cs typeface="ＭＳ Ｐゴシック" pitchFamily="-107" charset="-128"/>
              </a:rPr>
              <a:t>extremely discriminating. This is an example of a phenomenon known as the base rate</a:t>
            </a:r>
          </a:p>
          <a:p>
            <a:r>
              <a:rPr lang="en-US" sz="1200" kern="1200" baseline="0" dirty="0">
                <a:solidFill>
                  <a:schemeClr val="tx1"/>
                </a:solidFill>
                <a:latin typeface="Arial" pitchFamily="-107" charset="0"/>
                <a:ea typeface="ＭＳ Ｐゴシック" pitchFamily="-107" charset="-128"/>
                <a:cs typeface="ＭＳ Ｐゴシック" pitchFamily="-107" charset="-128"/>
              </a:rPr>
              <a:t>fallacy . A study of existing intrusion detection systems, reported in [AXEL00],</a:t>
            </a:r>
          </a:p>
          <a:p>
            <a:r>
              <a:rPr lang="en-US" sz="1200" kern="1200" baseline="0" dirty="0">
                <a:solidFill>
                  <a:schemeClr val="tx1"/>
                </a:solidFill>
                <a:latin typeface="Arial" pitchFamily="-107" charset="0"/>
                <a:ea typeface="ＭＳ Ｐゴシック" pitchFamily="-107" charset="-128"/>
                <a:cs typeface="ＭＳ Ｐゴシック" pitchFamily="-107" charset="-128"/>
              </a:rPr>
              <a:t>indicated that current systems have not overcome the problem of the base-rate fallacy.</a:t>
            </a:r>
          </a:p>
          <a:p>
            <a:r>
              <a:rPr lang="en-US" sz="1200" kern="1200" baseline="0" dirty="0">
                <a:solidFill>
                  <a:schemeClr val="tx1"/>
                </a:solidFill>
                <a:latin typeface="Arial" pitchFamily="-107" charset="0"/>
                <a:ea typeface="ＭＳ Ｐゴシック" pitchFamily="-107" charset="-128"/>
                <a:cs typeface="ＭＳ Ｐゴシック" pitchFamily="-107" charset="-128"/>
              </a:rPr>
              <a:t>See Appendix J for a brief background on the mathematics of this problem.</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0289827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31"/>
          <p:cNvSpPr>
            <a:spLocks noGrp="1" noChangeArrowheads="1"/>
          </p:cNvSpPr>
          <p:nvPr>
            <p:ph type="sldNum" sz="quarter" idx="5"/>
          </p:nvPr>
        </p:nvSpPr>
        <p:spPr>
          <a:noFill/>
        </p:spPr>
        <p:txBody>
          <a:bodyPr/>
          <a:lstStyle/>
          <a:p>
            <a:fld id="{0A39370E-9787-0B41-BAFE-E71C4B1BF2F1}" type="slidenum">
              <a:rPr lang="en-AU">
                <a:latin typeface="Arial" pitchFamily="-84" charset="0"/>
              </a:rPr>
              <a:pPr/>
              <a:t>186</a:t>
            </a:fld>
            <a:endParaRPr lang="en-AU" dirty="0">
              <a:latin typeface="Arial" pitchFamily="-84" charset="0"/>
            </a:endParaRPr>
          </a:p>
        </p:txBody>
      </p:sp>
      <p:sp>
        <p:nvSpPr>
          <p:cNvPr id="62467" name="Rectangle 1026"/>
          <p:cNvSpPr>
            <a:spLocks noGrp="1" noRot="1" noChangeAspect="1" noChangeArrowheads="1" noTextEdit="1"/>
          </p:cNvSpPr>
          <p:nvPr>
            <p:ph type="sldImg"/>
          </p:nvPr>
        </p:nvSpPr>
        <p:spPr>
          <a:ln/>
        </p:spPr>
      </p:sp>
      <p:sp>
        <p:nvSpPr>
          <p:cNvPr id="62468"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Traditionally, work on intrusion detection systems focused on single-system standalone</a:t>
            </a:r>
          </a:p>
          <a:p>
            <a:r>
              <a:rPr lang="en-US" sz="1200" kern="1200" baseline="0" dirty="0">
                <a:solidFill>
                  <a:schemeClr val="tx1"/>
                </a:solidFill>
                <a:latin typeface="Arial" pitchFamily="-107" charset="0"/>
                <a:ea typeface="ＭＳ Ｐゴシック" pitchFamily="-107" charset="-128"/>
                <a:cs typeface="ＭＳ Ｐゴシック" pitchFamily="-107" charset="-128"/>
              </a:rPr>
              <a:t>facilities. The typical organization, however, needs to defend a distributed</a:t>
            </a:r>
          </a:p>
          <a:p>
            <a:r>
              <a:rPr lang="en-US" sz="1200" kern="1200" baseline="0" dirty="0">
                <a:solidFill>
                  <a:schemeClr val="tx1"/>
                </a:solidFill>
                <a:latin typeface="Arial" pitchFamily="-107" charset="0"/>
                <a:ea typeface="ＭＳ Ｐゴシック" pitchFamily="-107" charset="-128"/>
                <a:cs typeface="ＭＳ Ｐゴシック" pitchFamily="-107" charset="-128"/>
              </a:rPr>
              <a:t>collection of hosts supported by a LAN or internetwork. Although it is possible to</a:t>
            </a:r>
          </a:p>
          <a:p>
            <a:r>
              <a:rPr lang="en-US" sz="1200" kern="1200" baseline="0" dirty="0">
                <a:solidFill>
                  <a:schemeClr val="tx1"/>
                </a:solidFill>
                <a:latin typeface="Arial" pitchFamily="-107" charset="0"/>
                <a:ea typeface="ＭＳ Ｐゴシック" pitchFamily="-107" charset="-128"/>
                <a:cs typeface="ＭＳ Ｐゴシック" pitchFamily="-107" charset="-128"/>
              </a:rPr>
              <a:t> mount a defense by using stand-alone intrusion detection systems on each host, a</a:t>
            </a:r>
          </a:p>
          <a:p>
            <a:r>
              <a:rPr lang="en-US" sz="1200" kern="1200" baseline="0" dirty="0">
                <a:solidFill>
                  <a:schemeClr val="tx1"/>
                </a:solidFill>
                <a:latin typeface="Arial" pitchFamily="-107" charset="0"/>
                <a:ea typeface="ＭＳ Ｐゴシック" pitchFamily="-107" charset="-128"/>
                <a:cs typeface="ＭＳ Ｐゴシック" pitchFamily="-107" charset="-128"/>
              </a:rPr>
              <a:t>more effective defense can be achieved by coordination and cooperation among</a:t>
            </a:r>
          </a:p>
          <a:p>
            <a:r>
              <a:rPr lang="en-US" sz="1200" kern="1200" baseline="0" dirty="0">
                <a:solidFill>
                  <a:schemeClr val="tx1"/>
                </a:solidFill>
                <a:latin typeface="Arial" pitchFamily="-107" charset="0"/>
                <a:ea typeface="ＭＳ Ｐゴシック" pitchFamily="-107" charset="-128"/>
                <a:cs typeface="ＭＳ Ｐゴシック" pitchFamily="-107" charset="-128"/>
              </a:rPr>
              <a:t>intrusion detection systems across the network.</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Porras points out the following major issues in the design of a distributed</a:t>
            </a:r>
          </a:p>
          <a:p>
            <a:r>
              <a:rPr lang="en-US" sz="1200" kern="1200" baseline="0" dirty="0">
                <a:solidFill>
                  <a:schemeClr val="tx1"/>
                </a:solidFill>
                <a:latin typeface="Arial" pitchFamily="-107" charset="0"/>
                <a:ea typeface="ＭＳ Ｐゴシック" pitchFamily="-107" charset="-128"/>
                <a:cs typeface="ＭＳ Ｐゴシック" pitchFamily="-107" charset="-128"/>
              </a:rPr>
              <a:t>intrusion detection system [PORR92]:</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 distributed intrusion detection system may need to deal with different</a:t>
            </a:r>
          </a:p>
          <a:p>
            <a:r>
              <a:rPr lang="en-US" sz="1200" kern="1200" baseline="0" dirty="0">
                <a:solidFill>
                  <a:schemeClr val="tx1"/>
                </a:solidFill>
                <a:latin typeface="Arial" pitchFamily="-107" charset="0"/>
                <a:ea typeface="ＭＳ Ｐゴシック" pitchFamily="-107" charset="-128"/>
                <a:cs typeface="ＭＳ Ｐゴシック" pitchFamily="-107" charset="-128"/>
              </a:rPr>
              <a:t>audit record formats. In a heterogeneous environment, different systems will</a:t>
            </a:r>
          </a:p>
          <a:p>
            <a:r>
              <a:rPr lang="en-US" sz="1200" kern="1200" baseline="0" dirty="0">
                <a:solidFill>
                  <a:schemeClr val="tx1"/>
                </a:solidFill>
                <a:latin typeface="Arial" pitchFamily="-107" charset="0"/>
                <a:ea typeface="ＭＳ Ｐゴシック" pitchFamily="-107" charset="-128"/>
                <a:cs typeface="ＭＳ Ｐゴシック" pitchFamily="-107" charset="-128"/>
              </a:rPr>
              <a:t>employ different native audit collection systems and, if using intrusion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detection, may employ different formats for security-related audit records.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One or more nodes in the network will serve as collection and analysis points</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the data from the systems on the network. Thus, either raw audit data or</a:t>
            </a:r>
          </a:p>
          <a:p>
            <a:r>
              <a:rPr lang="en-US" sz="1200" kern="1200" baseline="0" dirty="0">
                <a:solidFill>
                  <a:schemeClr val="tx1"/>
                </a:solidFill>
                <a:latin typeface="Arial" pitchFamily="-107" charset="0"/>
                <a:ea typeface="ＭＳ Ｐゴシック" pitchFamily="-107" charset="-128"/>
                <a:cs typeface="ＭＳ Ｐゴシック" pitchFamily="-107" charset="-128"/>
              </a:rPr>
              <a:t>summary data must be transmitted across the network. Therefore, there is a</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requirement to assure the integrity and confidentiality of these data. Integrity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is required to prevent an intruder from masking his or her activities by altering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transmitted audit information. Confidentiality is required because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transmitted audit information could be valuable.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Either a centralized or decentralized architecture can be used. With a centralized</a:t>
            </a:r>
          </a:p>
          <a:p>
            <a:r>
              <a:rPr lang="en-US" sz="1200" kern="1200" baseline="0" dirty="0">
                <a:solidFill>
                  <a:schemeClr val="tx1"/>
                </a:solidFill>
                <a:latin typeface="Arial" pitchFamily="-107" charset="0"/>
                <a:ea typeface="ＭＳ Ｐゴシック" pitchFamily="-107" charset="-128"/>
                <a:cs typeface="ＭＳ Ｐゴシック" pitchFamily="-107" charset="-128"/>
              </a:rPr>
              <a:t>architecture, there is a single central point of collection and analysis of all</a:t>
            </a:r>
          </a:p>
          <a:p>
            <a:r>
              <a:rPr lang="en-US" sz="1200" kern="1200" baseline="0" dirty="0">
                <a:solidFill>
                  <a:schemeClr val="tx1"/>
                </a:solidFill>
                <a:latin typeface="Arial" pitchFamily="-107" charset="0"/>
                <a:ea typeface="ＭＳ Ｐゴシック" pitchFamily="-107" charset="-128"/>
                <a:cs typeface="ＭＳ Ｐゴシック" pitchFamily="-107" charset="-128"/>
              </a:rPr>
              <a:t>audit data. This eases the task of correlating incoming reports but creates a</a:t>
            </a:r>
          </a:p>
          <a:p>
            <a:r>
              <a:rPr lang="en-US" sz="1200" kern="1200" baseline="0" dirty="0">
                <a:solidFill>
                  <a:schemeClr val="tx1"/>
                </a:solidFill>
                <a:latin typeface="Arial" pitchFamily="-107" charset="0"/>
                <a:ea typeface="ＭＳ Ｐゴシック" pitchFamily="-107" charset="-128"/>
                <a:cs typeface="ＭＳ Ｐゴシック" pitchFamily="-107" charset="-128"/>
              </a:rPr>
              <a:t>potential bottleneck and single point of failure. With a decentralized architecture,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there are more than one analysis centers, but these must coordinate their</a:t>
            </a:r>
          </a:p>
          <a:p>
            <a:r>
              <a:rPr lang="en-US" sz="1200" kern="1200" baseline="0" dirty="0">
                <a:solidFill>
                  <a:schemeClr val="tx1"/>
                </a:solidFill>
                <a:latin typeface="Arial" pitchFamily="-107" charset="0"/>
                <a:ea typeface="ＭＳ Ｐゴシック" pitchFamily="-107" charset="-128"/>
                <a:cs typeface="ＭＳ Ｐゴシック" pitchFamily="-107" charset="-128"/>
              </a:rPr>
              <a:t>activities and exchange information.</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59093001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31"/>
          <p:cNvSpPr>
            <a:spLocks noGrp="1" noChangeArrowheads="1"/>
          </p:cNvSpPr>
          <p:nvPr>
            <p:ph type="sldNum" sz="quarter" idx="5"/>
          </p:nvPr>
        </p:nvSpPr>
        <p:spPr>
          <a:noFill/>
        </p:spPr>
        <p:txBody>
          <a:bodyPr/>
          <a:lstStyle/>
          <a:p>
            <a:fld id="{331E5615-63CA-1246-ADC6-4427DF6BCD5D}" type="slidenum">
              <a:rPr lang="en-AU">
                <a:latin typeface="Arial" pitchFamily="-84" charset="0"/>
              </a:rPr>
              <a:pPr/>
              <a:t>187</a:t>
            </a:fld>
            <a:endParaRPr lang="en-AU" dirty="0">
              <a:latin typeface="Arial" pitchFamily="-84"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A good example of a distributed intrusion detection system is one developed</a:t>
            </a:r>
          </a:p>
          <a:p>
            <a:r>
              <a:rPr lang="en-US" sz="1200" kern="1200" baseline="0" dirty="0">
                <a:solidFill>
                  <a:schemeClr val="tx1"/>
                </a:solidFill>
                <a:latin typeface="Arial" pitchFamily="-107" charset="0"/>
                <a:ea typeface="ＭＳ Ｐゴシック" pitchFamily="-107" charset="-128"/>
                <a:cs typeface="ＭＳ Ｐゴシック" pitchFamily="-107" charset="-128"/>
              </a:rPr>
              <a:t>at the University of California at Davis [HEBE92, SNAP91]. A similar approach</a:t>
            </a:r>
          </a:p>
          <a:p>
            <a:r>
              <a:rPr lang="en-US" sz="1200" kern="1200" baseline="0" dirty="0">
                <a:solidFill>
                  <a:schemeClr val="tx1"/>
                </a:solidFill>
                <a:latin typeface="Arial" pitchFamily="-107" charset="0"/>
                <a:ea typeface="ＭＳ Ｐゴシック" pitchFamily="-107" charset="-128"/>
                <a:cs typeface="ＭＳ Ｐゴシック" pitchFamily="-107" charset="-128"/>
              </a:rPr>
              <a:t>has been taken for a project at Purdue [SPAF00, BALA98]. Figure 11.2 shows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overall architecture, which consists of three main components: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Host agent module:  An audit collection module operating as a background</a:t>
            </a:r>
          </a:p>
          <a:p>
            <a:r>
              <a:rPr lang="en-US" sz="1200" kern="1200" baseline="0" dirty="0">
                <a:solidFill>
                  <a:schemeClr val="tx1"/>
                </a:solidFill>
                <a:latin typeface="Arial" pitchFamily="-107" charset="0"/>
                <a:ea typeface="ＭＳ Ｐゴシック" pitchFamily="-107" charset="-128"/>
                <a:cs typeface="ＭＳ Ｐゴシック" pitchFamily="-107" charset="-128"/>
              </a:rPr>
              <a:t>process on a monitored system. Its purpose is to collect data on security related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events on the host and transmit these to the central manager.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LAN monitor agent module:  Operates in the same fashion as a host agent</a:t>
            </a:r>
          </a:p>
          <a:p>
            <a:r>
              <a:rPr lang="en-US" sz="1200" kern="1200" baseline="0" dirty="0">
                <a:solidFill>
                  <a:schemeClr val="tx1"/>
                </a:solidFill>
                <a:latin typeface="Arial" pitchFamily="-107" charset="0"/>
                <a:ea typeface="ＭＳ Ｐゴシック" pitchFamily="-107" charset="-128"/>
                <a:cs typeface="ＭＳ Ｐゴシック" pitchFamily="-107" charset="-128"/>
              </a:rPr>
              <a:t>module except that it analyzes LAN traffic and reports the results to the central</a:t>
            </a:r>
          </a:p>
          <a:p>
            <a:r>
              <a:rPr lang="en-US" sz="1200" kern="1200" baseline="0" dirty="0">
                <a:solidFill>
                  <a:schemeClr val="tx1"/>
                </a:solidFill>
                <a:latin typeface="Arial" pitchFamily="-107" charset="0"/>
                <a:ea typeface="ＭＳ Ｐゴシック" pitchFamily="-107" charset="-128"/>
                <a:cs typeface="ＭＳ Ｐゴシック" pitchFamily="-107" charset="-128"/>
              </a:rPr>
              <a:t>manager.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Central manager module:  Receives reports from LAN monitor and host</a:t>
            </a:r>
          </a:p>
          <a:p>
            <a:r>
              <a:rPr lang="en-US" sz="1200" kern="1200" baseline="0" dirty="0">
                <a:solidFill>
                  <a:schemeClr val="tx1"/>
                </a:solidFill>
                <a:latin typeface="Arial" pitchFamily="-107" charset="0"/>
                <a:ea typeface="ＭＳ Ｐゴシック" pitchFamily="-107" charset="-128"/>
                <a:cs typeface="ＭＳ Ｐゴシック" pitchFamily="-107" charset="-128"/>
              </a:rPr>
              <a:t>agents, and processes and correlates these reports to detect intrusion.</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774087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31"/>
          <p:cNvSpPr>
            <a:spLocks noGrp="1" noChangeArrowheads="1"/>
          </p:cNvSpPr>
          <p:nvPr>
            <p:ph type="sldNum" sz="quarter" idx="5"/>
          </p:nvPr>
        </p:nvSpPr>
        <p:spPr>
          <a:noFill/>
        </p:spPr>
        <p:txBody>
          <a:bodyPr/>
          <a:lstStyle/>
          <a:p>
            <a:fld id="{41E78D81-4684-4445-BA8F-2C7F7CA9B21F}" type="slidenum">
              <a:rPr lang="en-AU">
                <a:latin typeface="Arial" pitchFamily="-84" charset="0"/>
              </a:rPr>
              <a:pPr/>
              <a:t>188</a:t>
            </a:fld>
            <a:endParaRPr lang="en-AU" dirty="0">
              <a:latin typeface="Arial" pitchFamily="-8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scheme is designed to be independent of any operating system or system</a:t>
            </a:r>
          </a:p>
          <a:p>
            <a:r>
              <a:rPr lang="en-US" sz="1200" kern="1200" baseline="0" dirty="0">
                <a:solidFill>
                  <a:schemeClr val="tx1"/>
                </a:solidFill>
                <a:latin typeface="Arial" pitchFamily="-107" charset="0"/>
                <a:ea typeface="ＭＳ Ｐゴシック" pitchFamily="-107" charset="-128"/>
                <a:cs typeface="ＭＳ Ｐゴシック" pitchFamily="-107" charset="-128"/>
              </a:rPr>
              <a:t>auditing implementation. Figure 11.3 shows the general approach that is taken.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agent captures each audit record produced by the native audit collection system. A</a:t>
            </a:r>
          </a:p>
          <a:p>
            <a:r>
              <a:rPr lang="en-US" sz="1200" kern="1200" baseline="0" dirty="0">
                <a:solidFill>
                  <a:schemeClr val="tx1"/>
                </a:solidFill>
                <a:latin typeface="Arial" pitchFamily="-107" charset="0"/>
                <a:ea typeface="ＭＳ Ｐゴシック" pitchFamily="-107" charset="-128"/>
                <a:cs typeface="ＭＳ Ｐゴシック" pitchFamily="-107" charset="-128"/>
              </a:rPr>
              <a:t>filter is applied that retains only those records that are of security interest. These</a:t>
            </a:r>
          </a:p>
          <a:p>
            <a:r>
              <a:rPr lang="en-US" sz="1200" kern="1200" baseline="0" dirty="0">
                <a:solidFill>
                  <a:schemeClr val="tx1"/>
                </a:solidFill>
                <a:latin typeface="Arial" pitchFamily="-107" charset="0"/>
                <a:ea typeface="ＭＳ Ｐゴシック" pitchFamily="-107" charset="-128"/>
                <a:cs typeface="ＭＳ Ｐゴシック" pitchFamily="-107" charset="-128"/>
              </a:rPr>
              <a:t>records are then reformatted into a standardized format referred to as the host</a:t>
            </a:r>
          </a:p>
          <a:p>
            <a:r>
              <a:rPr lang="en-US" sz="1200" kern="1200" baseline="0" dirty="0">
                <a:solidFill>
                  <a:schemeClr val="tx1"/>
                </a:solidFill>
                <a:latin typeface="Arial" pitchFamily="-107" charset="0"/>
                <a:ea typeface="ＭＳ Ｐゴシック" pitchFamily="-107" charset="-128"/>
                <a:cs typeface="ＭＳ Ｐゴシック" pitchFamily="-107" charset="-128"/>
              </a:rPr>
              <a:t>audit record (HAR). Next, a template-driven logic module analyzes the records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suspicious activity. At the lowest level, the agent scans for notable events that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of interest independent of any past events. Examples include failed file accesses,</a:t>
            </a:r>
          </a:p>
          <a:p>
            <a:r>
              <a:rPr lang="en-US" sz="1200" kern="1200" baseline="0" dirty="0">
                <a:solidFill>
                  <a:schemeClr val="tx1"/>
                </a:solidFill>
                <a:latin typeface="Arial" pitchFamily="-107" charset="0"/>
                <a:ea typeface="ＭＳ Ｐゴシック" pitchFamily="-107" charset="-128"/>
                <a:cs typeface="ＭＳ Ｐゴシック" pitchFamily="-107" charset="-128"/>
              </a:rPr>
              <a:t>accessing system files, and changing a file’s access control. At the next higher level,</a:t>
            </a:r>
          </a:p>
          <a:p>
            <a:r>
              <a:rPr lang="en-US" sz="1200" kern="1200" baseline="0" dirty="0">
                <a:solidFill>
                  <a:schemeClr val="tx1"/>
                </a:solidFill>
                <a:latin typeface="Arial" pitchFamily="-107" charset="0"/>
                <a:ea typeface="ＭＳ Ｐゴシック" pitchFamily="-107" charset="-128"/>
                <a:cs typeface="ＭＳ Ｐゴシック" pitchFamily="-107" charset="-128"/>
              </a:rPr>
              <a:t> the agent looks for sequences of events, such as known attack patterns (signatures).</a:t>
            </a:r>
          </a:p>
          <a:p>
            <a:r>
              <a:rPr lang="en-US" sz="1200" kern="1200" baseline="0" dirty="0">
                <a:solidFill>
                  <a:schemeClr val="tx1"/>
                </a:solidFill>
                <a:latin typeface="Arial" pitchFamily="-107" charset="0"/>
                <a:ea typeface="ＭＳ Ｐゴシック" pitchFamily="-107" charset="-128"/>
                <a:cs typeface="ＭＳ Ｐゴシック" pitchFamily="-107" charset="-128"/>
              </a:rPr>
              <a:t>Finally, the agent looks for anomalous behavior of an individual user based on a</a:t>
            </a:r>
          </a:p>
          <a:p>
            <a:r>
              <a:rPr lang="en-US" sz="1200" kern="1200" baseline="0" dirty="0">
                <a:solidFill>
                  <a:schemeClr val="tx1"/>
                </a:solidFill>
                <a:latin typeface="Arial" pitchFamily="-107" charset="0"/>
                <a:ea typeface="ＭＳ Ｐゴシック" pitchFamily="-107" charset="-128"/>
                <a:cs typeface="ＭＳ Ｐゴシック" pitchFamily="-107" charset="-128"/>
              </a:rPr>
              <a:t>historical profile of that user, such as number of programs executed, number of files</a:t>
            </a:r>
          </a:p>
          <a:p>
            <a:r>
              <a:rPr lang="en-US" sz="1200" kern="1200" baseline="0" dirty="0">
                <a:solidFill>
                  <a:schemeClr val="tx1"/>
                </a:solidFill>
                <a:latin typeface="Arial" pitchFamily="-107" charset="0"/>
                <a:ea typeface="ＭＳ Ｐゴシック" pitchFamily="-107" charset="-128"/>
                <a:cs typeface="ＭＳ Ｐゴシック" pitchFamily="-107" charset="-128"/>
              </a:rPr>
              <a:t>accessed, and the like.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When suspicious activity is detected, an alert is sent to the central manager.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central manager includes an expert system that can draw inferences from</a:t>
            </a:r>
          </a:p>
          <a:p>
            <a:r>
              <a:rPr lang="en-US" sz="1200" kern="1200" baseline="0" dirty="0">
                <a:solidFill>
                  <a:schemeClr val="tx1"/>
                </a:solidFill>
                <a:latin typeface="Arial" pitchFamily="-107" charset="0"/>
                <a:ea typeface="ＭＳ Ｐゴシック" pitchFamily="-107" charset="-128"/>
                <a:cs typeface="ＭＳ Ｐゴシック" pitchFamily="-107" charset="-128"/>
              </a:rPr>
              <a:t>received data. The manager may also query individual systems for copies of HARs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correlate with those from other agents.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LAN monitor agent also supplies information to the central manager.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LAN monitor agent audits host-host connections, services used,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volume of traffic. It searches for significant events, such as sudden changes in</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 load, the use of security-related services, and network activities such</a:t>
            </a:r>
          </a:p>
          <a:p>
            <a:r>
              <a:rPr lang="en-US" sz="1200" kern="1200" baseline="0" dirty="0">
                <a:solidFill>
                  <a:schemeClr val="tx1"/>
                </a:solidFill>
                <a:latin typeface="Arial" pitchFamily="-107" charset="0"/>
                <a:ea typeface="ＭＳ Ｐゴシック" pitchFamily="-107" charset="-128"/>
                <a:cs typeface="ＭＳ Ｐゴシック" pitchFamily="-107" charset="-128"/>
              </a:rPr>
              <a:t>as rlogin .</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architecture depicted in Figures 11.2 and 11.3 is quite general and flexible.</a:t>
            </a:r>
          </a:p>
          <a:p>
            <a:r>
              <a:rPr lang="en-US" sz="1200" kern="1200" baseline="0" dirty="0">
                <a:solidFill>
                  <a:schemeClr val="tx1"/>
                </a:solidFill>
                <a:latin typeface="Arial" pitchFamily="-107" charset="0"/>
                <a:ea typeface="ＭＳ Ｐゴシック" pitchFamily="-107" charset="-128"/>
                <a:cs typeface="ＭＳ Ｐゴシック" pitchFamily="-107" charset="-128"/>
              </a:rPr>
              <a:t>It offers a foundation for a machine-independent approach that can expand from</a:t>
            </a:r>
          </a:p>
          <a:p>
            <a:r>
              <a:rPr lang="en-US" sz="1200" kern="1200" baseline="0" dirty="0">
                <a:solidFill>
                  <a:schemeClr val="tx1"/>
                </a:solidFill>
                <a:latin typeface="Arial" pitchFamily="-107" charset="0"/>
                <a:ea typeface="ＭＳ Ｐゴシック" pitchFamily="-107" charset="-128"/>
                <a:cs typeface="ＭＳ Ｐゴシック" pitchFamily="-107" charset="-128"/>
              </a:rPr>
              <a:t>stand-alone intrusion detection to a system that is able to correlate activity from</a:t>
            </a:r>
          </a:p>
          <a:p>
            <a:r>
              <a:rPr lang="en-US" sz="1200" kern="1200" baseline="0" dirty="0">
                <a:solidFill>
                  <a:schemeClr val="tx1"/>
                </a:solidFill>
                <a:latin typeface="Arial" pitchFamily="-107" charset="0"/>
                <a:ea typeface="ＭＳ Ｐゴシック" pitchFamily="-107" charset="-128"/>
                <a:cs typeface="ＭＳ Ｐゴシック" pitchFamily="-107" charset="-128"/>
              </a:rPr>
              <a:t>a number of sites and networks to detect suspicious activity that would otherwise</a:t>
            </a:r>
          </a:p>
          <a:p>
            <a:r>
              <a:rPr lang="en-US" sz="1200" kern="1200" baseline="0" dirty="0">
                <a:solidFill>
                  <a:schemeClr val="tx1"/>
                </a:solidFill>
                <a:latin typeface="Arial" pitchFamily="-107" charset="0"/>
                <a:ea typeface="ＭＳ Ｐゴシック" pitchFamily="-107" charset="-128"/>
                <a:cs typeface="ＭＳ Ｐゴシック" pitchFamily="-107" charset="-128"/>
              </a:rPr>
              <a:t>remain undetected.</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53304051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p:spPr>
        <p:txBody>
          <a:bodyPr/>
          <a:lstStyle/>
          <a:p>
            <a:fld id="{437F98AB-2E0B-F040-BF07-98CD971DEF7F}" type="slidenum">
              <a:rPr lang="en-AU">
                <a:latin typeface="Arial" pitchFamily="-84" charset="0"/>
              </a:rPr>
              <a:pPr/>
              <a:t>189</a:t>
            </a:fld>
            <a:endParaRPr lang="en-AU" dirty="0">
              <a:latin typeface="Arial" pitchFamily="-84" charset="0"/>
            </a:endParaRPr>
          </a:p>
        </p:txBody>
      </p:sp>
      <p:sp>
        <p:nvSpPr>
          <p:cNvPr id="68611" name="Rectangle 1026"/>
          <p:cNvSpPr>
            <a:spLocks noGrp="1" noRot="1" noChangeAspect="1" noChangeArrowheads="1" noTextEdit="1"/>
          </p:cNvSpPr>
          <p:nvPr>
            <p:ph type="sldImg"/>
          </p:nvPr>
        </p:nvSpPr>
        <p:spPr>
          <a:ln/>
        </p:spPr>
      </p:sp>
      <p:sp>
        <p:nvSpPr>
          <p:cNvPr id="68612"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 relatively recent innovation in intrusion detection technology is the honeypot.</a:t>
            </a:r>
          </a:p>
          <a:p>
            <a:r>
              <a:rPr lang="en-US" sz="1200" kern="1200" baseline="0" dirty="0">
                <a:solidFill>
                  <a:schemeClr val="tx1"/>
                </a:solidFill>
                <a:latin typeface="Arial" pitchFamily="-107" charset="0"/>
                <a:ea typeface="ＭＳ Ｐゴシック" pitchFamily="-107" charset="-128"/>
                <a:cs typeface="ＭＳ Ｐゴシック" pitchFamily="-107" charset="-128"/>
              </a:rPr>
              <a:t>Honeypots are decoy systems that are designed to lure a potential attacker away</a:t>
            </a:r>
          </a:p>
          <a:p>
            <a:r>
              <a:rPr lang="en-US" sz="1200" kern="1200" baseline="0" dirty="0">
                <a:solidFill>
                  <a:schemeClr val="tx1"/>
                </a:solidFill>
                <a:latin typeface="Arial" pitchFamily="-107" charset="0"/>
                <a:ea typeface="ＭＳ Ｐゴシック" pitchFamily="-107" charset="-128"/>
                <a:cs typeface="ＭＳ Ｐゴシック" pitchFamily="-107" charset="-128"/>
              </a:rPr>
              <a:t>from critical systems. Honeypots are designed to</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divert an attacker from accessing critical systems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collect information about the attacker’s activity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encourage the attacker to stay on the system long enough for administrators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respond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These systems are filled with fabricated information designed to appear valuable</a:t>
            </a:r>
          </a:p>
          <a:p>
            <a:r>
              <a:rPr lang="en-US" sz="1200" kern="1200" baseline="0" dirty="0">
                <a:solidFill>
                  <a:schemeClr val="tx1"/>
                </a:solidFill>
                <a:latin typeface="Arial" pitchFamily="-107" charset="0"/>
                <a:ea typeface="ＭＳ Ｐゴシック" pitchFamily="-107" charset="-128"/>
                <a:cs typeface="ＭＳ Ｐゴシック" pitchFamily="-107" charset="-128"/>
              </a:rPr>
              <a:t>but that a legitimate user of the system wouldn’t access. Thus, any access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honeypot is suspect. The system is instrumented with sensitive monitors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event loggers that detect these accesses and collect information about the attacker’s</a:t>
            </a:r>
          </a:p>
          <a:p>
            <a:r>
              <a:rPr lang="en-US" sz="1200" kern="1200" baseline="0" dirty="0">
                <a:solidFill>
                  <a:schemeClr val="tx1"/>
                </a:solidFill>
                <a:latin typeface="Arial" pitchFamily="-107" charset="0"/>
                <a:ea typeface="ＭＳ Ｐゴシック" pitchFamily="-107" charset="-128"/>
                <a:cs typeface="ＭＳ Ｐゴシック" pitchFamily="-107" charset="-128"/>
              </a:rPr>
              <a:t>activities. Because any attack against the honeypot is made to seem successful,</a:t>
            </a:r>
          </a:p>
          <a:p>
            <a:r>
              <a:rPr lang="en-US" sz="1200" kern="1200" baseline="0" dirty="0">
                <a:solidFill>
                  <a:schemeClr val="tx1"/>
                </a:solidFill>
                <a:latin typeface="Arial" pitchFamily="-107" charset="0"/>
                <a:ea typeface="ＭＳ Ｐゴシック" pitchFamily="-107" charset="-128"/>
                <a:cs typeface="ＭＳ Ｐゴシック" pitchFamily="-107" charset="-128"/>
              </a:rPr>
              <a:t>administrators have time to mobilize and log and track the attacker without ever</a:t>
            </a:r>
          </a:p>
          <a:p>
            <a:r>
              <a:rPr lang="en-US" sz="1200" kern="1200" baseline="0" dirty="0">
                <a:solidFill>
                  <a:schemeClr val="tx1"/>
                </a:solidFill>
                <a:latin typeface="Arial" pitchFamily="-107" charset="0"/>
                <a:ea typeface="ＭＳ Ｐゴシック" pitchFamily="-107" charset="-128"/>
                <a:cs typeface="ＭＳ Ｐゴシック" pitchFamily="-107" charset="-128"/>
              </a:rPr>
              <a:t>exposing productive systems.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honeypot is a resource that has no production value. There is no legitimate</a:t>
            </a:r>
          </a:p>
          <a:p>
            <a:r>
              <a:rPr lang="en-US" sz="1200" kern="1200" baseline="0" dirty="0">
                <a:solidFill>
                  <a:schemeClr val="tx1"/>
                </a:solidFill>
                <a:latin typeface="Arial" pitchFamily="-107" charset="0"/>
                <a:ea typeface="ＭＳ Ｐゴシック" pitchFamily="-107" charset="-128"/>
                <a:cs typeface="ＭＳ Ｐゴシック" pitchFamily="-107" charset="-128"/>
              </a:rPr>
              <a:t>reason for anyone outside the network to interact with a honeypot. Thus, any</a:t>
            </a:r>
          </a:p>
          <a:p>
            <a:r>
              <a:rPr lang="en-US" sz="1200" kern="1200" baseline="0" dirty="0">
                <a:solidFill>
                  <a:schemeClr val="tx1"/>
                </a:solidFill>
                <a:latin typeface="Arial" pitchFamily="-107" charset="0"/>
                <a:ea typeface="ＭＳ Ｐゴシック" pitchFamily="-107" charset="-128"/>
                <a:cs typeface="ＭＳ Ｐゴシック" pitchFamily="-107" charset="-128"/>
              </a:rPr>
              <a:t>attempt to communicate with the system is most likely a probe, scan, or attack.</a:t>
            </a:r>
          </a:p>
          <a:p>
            <a:r>
              <a:rPr lang="en-US" sz="1200" kern="1200" baseline="0" dirty="0">
                <a:solidFill>
                  <a:schemeClr val="tx1"/>
                </a:solidFill>
                <a:latin typeface="Arial" pitchFamily="-107" charset="0"/>
                <a:ea typeface="ＭＳ Ｐゴシック" pitchFamily="-107" charset="-128"/>
                <a:cs typeface="ＭＳ Ｐゴシック" pitchFamily="-107" charset="-128"/>
              </a:rPr>
              <a:t>Conversely, if a honeypot initiates outbound communication, the system has probably</a:t>
            </a:r>
          </a:p>
          <a:p>
            <a:r>
              <a:rPr lang="en-US" sz="1200" kern="1200" baseline="0" dirty="0">
                <a:solidFill>
                  <a:schemeClr val="tx1"/>
                </a:solidFill>
                <a:latin typeface="Arial" pitchFamily="-107" charset="0"/>
                <a:ea typeface="ＭＳ Ｐゴシック" pitchFamily="-107" charset="-128"/>
                <a:cs typeface="ＭＳ Ｐゴシック" pitchFamily="-107" charset="-128"/>
              </a:rPr>
              <a:t>been compromised.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Initial efforts involved a single honeypot computer with IP addresses designed</a:t>
            </a:r>
          </a:p>
          <a:p>
            <a:r>
              <a:rPr lang="en-US" sz="1200" kern="1200" baseline="0" dirty="0">
                <a:solidFill>
                  <a:schemeClr val="tx1"/>
                </a:solidFill>
                <a:latin typeface="Arial" pitchFamily="-107" charset="0"/>
                <a:ea typeface="ＭＳ Ｐゴシック" pitchFamily="-107" charset="-128"/>
                <a:cs typeface="ＭＳ Ｐゴシック" pitchFamily="-107" charset="-128"/>
              </a:rPr>
              <a:t>to attract hackers. More recent research has focused on building entire honeypot networks</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emulate an enterprise, possibly with actual or simulated traffic and data.</a:t>
            </a:r>
          </a:p>
          <a:p>
            <a:r>
              <a:rPr lang="en-US" sz="1200" kern="1200" baseline="0" dirty="0">
                <a:solidFill>
                  <a:schemeClr val="tx1"/>
                </a:solidFill>
                <a:latin typeface="Arial" pitchFamily="-107" charset="0"/>
                <a:ea typeface="ＭＳ Ｐゴシック" pitchFamily="-107" charset="-128"/>
                <a:cs typeface="ＭＳ Ｐゴシック" pitchFamily="-107" charset="-128"/>
              </a:rPr>
              <a:t>Once hackers are within the network, administrators can observe their behavior</a:t>
            </a:r>
          </a:p>
          <a:p>
            <a:r>
              <a:rPr lang="en-US" sz="1200" kern="1200" baseline="0" dirty="0">
                <a:solidFill>
                  <a:schemeClr val="tx1"/>
                </a:solidFill>
                <a:latin typeface="Arial" pitchFamily="-107" charset="0"/>
                <a:ea typeface="ＭＳ Ｐゴシック" pitchFamily="-107" charset="-128"/>
                <a:cs typeface="ＭＳ Ｐゴシック" pitchFamily="-107" charset="-128"/>
              </a:rPr>
              <a:t>in detail and figure out defenses.</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585292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p:cNvSpPr>
          <p:nvPr>
            <p:ph type="sldImg"/>
          </p:nvPr>
        </p:nvSpPr>
        <p:spPr>
          <a:ln/>
        </p:spPr>
      </p:sp>
      <p:sp>
        <p:nvSpPr>
          <p:cNvPr id="3" name="Notes Placeholder 2"/>
          <p:cNvSpPr>
            <a:spLocks noGrp="1"/>
          </p:cNvSpPr>
          <p:nvPr>
            <p:ph type="body" idx="1"/>
          </p:nvPr>
        </p:nvSpPr>
        <p:spPr>
          <a:xfrm>
            <a:off x="685800" y="4343400"/>
            <a:ext cx="5486400" cy="4419600"/>
          </a:xfrm>
        </p:spPr>
        <p:txBody>
          <a:bodyPr>
            <a:normAutofit fontScale="70000" lnSpcReduction="20000"/>
          </a:bodyPr>
          <a:lstStyle/>
          <a:p>
            <a:r>
              <a:rPr lang="en-US" sz="1200" kern="1200" baseline="0" dirty="0">
                <a:solidFill>
                  <a:schemeClr val="tx1"/>
                </a:solidFill>
                <a:latin typeface="Arial" charset="0"/>
                <a:ea typeface="ＭＳ Ｐゴシック" pitchFamily="-107" charset="-128"/>
                <a:cs typeface="ＭＳ Ｐゴシック" pitchFamily="-107" charset="-128"/>
              </a:rPr>
              <a:t> Figure 7.5 illustrates the model developed by the 802.11 working group. The smallest</a:t>
            </a:r>
          </a:p>
          <a:p>
            <a:r>
              <a:rPr lang="en-US" sz="1200" kern="1200" baseline="0" dirty="0">
                <a:solidFill>
                  <a:schemeClr val="tx1"/>
                </a:solidFill>
                <a:latin typeface="Arial" charset="0"/>
                <a:ea typeface="ＭＳ Ｐゴシック" pitchFamily="-107" charset="-128"/>
                <a:cs typeface="ＭＳ Ｐゴシック" pitchFamily="-107" charset="-128"/>
              </a:rPr>
              <a:t>building block of a wireless LAN is a basic service set (BSS) , which consists of</a:t>
            </a:r>
          </a:p>
          <a:p>
            <a:r>
              <a:rPr lang="en-US" sz="1200" kern="1200" baseline="0" dirty="0">
                <a:solidFill>
                  <a:schemeClr val="tx1"/>
                </a:solidFill>
                <a:latin typeface="Arial" charset="0"/>
                <a:ea typeface="ＭＳ Ｐゴシック" pitchFamily="-107" charset="-128"/>
                <a:cs typeface="ＭＳ Ｐゴシック" pitchFamily="-107" charset="-128"/>
              </a:rPr>
              <a:t>wireless stations executing the same MAC protocol and competing for access to the</a:t>
            </a:r>
          </a:p>
          <a:p>
            <a:r>
              <a:rPr lang="en-US" sz="1200" kern="1200" baseline="0" dirty="0">
                <a:solidFill>
                  <a:schemeClr val="tx1"/>
                </a:solidFill>
                <a:latin typeface="Arial" charset="0"/>
                <a:ea typeface="ＭＳ Ｐゴシック" pitchFamily="-107" charset="-128"/>
                <a:cs typeface="ＭＳ Ｐゴシック" pitchFamily="-107" charset="-128"/>
              </a:rPr>
              <a:t>same shared wireless medium. A BSS may be isolated, or it may connect to a backbone</a:t>
            </a:r>
          </a:p>
          <a:p>
            <a:r>
              <a:rPr lang="en-US" sz="1200" kern="1200" baseline="0" dirty="0">
                <a:solidFill>
                  <a:schemeClr val="tx1"/>
                </a:solidFill>
                <a:latin typeface="Arial" charset="0"/>
                <a:ea typeface="ＭＳ Ｐゴシック" pitchFamily="-107" charset="-128"/>
                <a:cs typeface="ＭＳ Ｐゴシック" pitchFamily="-107" charset="-128"/>
              </a:rPr>
              <a:t>distribution system (DS)  through an access point (AP) . The AP functions as a</a:t>
            </a:r>
          </a:p>
          <a:p>
            <a:r>
              <a:rPr lang="en-US" sz="1200" kern="1200" baseline="0" dirty="0">
                <a:solidFill>
                  <a:schemeClr val="tx1"/>
                </a:solidFill>
                <a:latin typeface="Arial" charset="0"/>
                <a:ea typeface="ＭＳ Ｐゴシック" pitchFamily="-107" charset="-128"/>
                <a:cs typeface="ＭＳ Ｐゴシック" pitchFamily="-107" charset="-128"/>
              </a:rPr>
              <a:t>bridge and a relay point. In a BSS, client stations do not communicate directly with</a:t>
            </a:r>
          </a:p>
          <a:p>
            <a:r>
              <a:rPr lang="en-US" sz="1200" kern="1200" baseline="0" dirty="0">
                <a:solidFill>
                  <a:schemeClr val="tx1"/>
                </a:solidFill>
                <a:latin typeface="Arial" charset="0"/>
                <a:ea typeface="ＭＳ Ｐゴシック" pitchFamily="-107" charset="-128"/>
                <a:cs typeface="ＭＳ Ｐゴシック" pitchFamily="-107" charset="-128"/>
              </a:rPr>
              <a:t>one another. Rather, if one station in the BSS wants to communicate with another</a:t>
            </a:r>
          </a:p>
          <a:p>
            <a:r>
              <a:rPr lang="en-US" sz="1200" kern="1200" baseline="0" dirty="0">
                <a:solidFill>
                  <a:schemeClr val="tx1"/>
                </a:solidFill>
                <a:latin typeface="Arial" charset="0"/>
                <a:ea typeface="ＭＳ Ｐゴシック" pitchFamily="-107" charset="-128"/>
                <a:cs typeface="ＭＳ Ｐゴシック" pitchFamily="-107" charset="-128"/>
              </a:rPr>
              <a:t>station in the same BSS, the MAC frame is first sent from the originating station to</a:t>
            </a:r>
          </a:p>
          <a:p>
            <a:r>
              <a:rPr lang="en-US" sz="1200" kern="1200" baseline="0" dirty="0">
                <a:solidFill>
                  <a:schemeClr val="tx1"/>
                </a:solidFill>
                <a:latin typeface="Arial" charset="0"/>
                <a:ea typeface="ＭＳ Ｐゴシック" pitchFamily="-107" charset="-128"/>
                <a:cs typeface="ＭＳ Ｐゴシック" pitchFamily="-107" charset="-128"/>
              </a:rPr>
              <a:t> the AP and then from the AP to the destination station. Similarly, a MAC frame</a:t>
            </a:r>
          </a:p>
          <a:p>
            <a:r>
              <a:rPr lang="en-US" sz="1200" kern="1200" baseline="0" dirty="0">
                <a:solidFill>
                  <a:schemeClr val="tx1"/>
                </a:solidFill>
                <a:latin typeface="Arial" charset="0"/>
                <a:ea typeface="ＭＳ Ｐゴシック" pitchFamily="-107" charset="-128"/>
                <a:cs typeface="ＭＳ Ｐゴシック" pitchFamily="-107" charset="-128"/>
              </a:rPr>
              <a:t>from a station in the BSS to a remote station is sent from the local station to the AP</a:t>
            </a:r>
          </a:p>
          <a:p>
            <a:r>
              <a:rPr lang="en-US" sz="1200" kern="1200" baseline="0" dirty="0">
                <a:solidFill>
                  <a:schemeClr val="tx1"/>
                </a:solidFill>
                <a:latin typeface="Arial" charset="0"/>
                <a:ea typeface="ＭＳ Ｐゴシック" pitchFamily="-107" charset="-128"/>
                <a:cs typeface="ＭＳ Ｐゴシック" pitchFamily="-107" charset="-128"/>
              </a:rPr>
              <a:t>and then relayed by the AP over the DS on its way to the destination station. The</a:t>
            </a:r>
          </a:p>
          <a:p>
            <a:r>
              <a:rPr lang="en-US" sz="1200" kern="1200" baseline="0" dirty="0">
                <a:solidFill>
                  <a:schemeClr val="tx1"/>
                </a:solidFill>
                <a:latin typeface="Arial" charset="0"/>
                <a:ea typeface="ＭＳ Ｐゴシック" pitchFamily="-107" charset="-128"/>
                <a:cs typeface="ＭＳ Ｐゴシック" pitchFamily="-107" charset="-128"/>
              </a:rPr>
              <a:t>BSS generally corresponds to what is referred to as a cell in the literature. The DS</a:t>
            </a:r>
          </a:p>
          <a:p>
            <a:r>
              <a:rPr lang="en-US" sz="1200" kern="1200" baseline="0" dirty="0">
                <a:solidFill>
                  <a:schemeClr val="tx1"/>
                </a:solidFill>
                <a:latin typeface="Arial" charset="0"/>
                <a:ea typeface="ＭＳ Ｐゴシック" pitchFamily="-107" charset="-128"/>
                <a:cs typeface="ＭＳ Ｐゴシック" pitchFamily="-107" charset="-128"/>
              </a:rPr>
              <a:t>can be a switch, a wired network, or a wireless network.</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When all the stations in the BSS are mobile stations that communicate directly</a:t>
            </a:r>
          </a:p>
          <a:p>
            <a:r>
              <a:rPr lang="en-US" sz="1200" kern="1200" baseline="0" dirty="0">
                <a:solidFill>
                  <a:schemeClr val="tx1"/>
                </a:solidFill>
                <a:latin typeface="Arial" charset="0"/>
                <a:ea typeface="ＭＳ Ｐゴシック" pitchFamily="-107" charset="-128"/>
                <a:cs typeface="ＭＳ Ｐゴシック" pitchFamily="-107" charset="-128"/>
              </a:rPr>
              <a:t>with one another (not using an AP), the BSS is called an independent BSS (IBSS) .</a:t>
            </a:r>
          </a:p>
          <a:p>
            <a:r>
              <a:rPr lang="en-US" sz="1200" kern="1200" baseline="0" dirty="0">
                <a:solidFill>
                  <a:schemeClr val="tx1"/>
                </a:solidFill>
                <a:latin typeface="Arial" charset="0"/>
                <a:ea typeface="ＭＳ Ｐゴシック" pitchFamily="-107" charset="-128"/>
                <a:cs typeface="ＭＳ Ｐゴシック" pitchFamily="-107" charset="-128"/>
              </a:rPr>
              <a:t>An IBSS is typically an ad hoc network. In an IBSS, the stations all communicate</a:t>
            </a:r>
          </a:p>
          <a:p>
            <a:r>
              <a:rPr lang="en-US" sz="1200" kern="1200" baseline="0" dirty="0">
                <a:solidFill>
                  <a:schemeClr val="tx1"/>
                </a:solidFill>
                <a:latin typeface="Arial" charset="0"/>
                <a:ea typeface="ＭＳ Ｐゴシック" pitchFamily="-107" charset="-128"/>
                <a:cs typeface="ＭＳ Ｐゴシック" pitchFamily="-107" charset="-128"/>
              </a:rPr>
              <a:t>directly, and no AP is involved.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 simple configuration is shown in Figure 7.5, in which each station belongs</a:t>
            </a:r>
          </a:p>
          <a:p>
            <a:r>
              <a:rPr lang="en-US" sz="1200" kern="1200" baseline="0" dirty="0">
                <a:solidFill>
                  <a:schemeClr val="tx1"/>
                </a:solidFill>
                <a:latin typeface="Arial" charset="0"/>
                <a:ea typeface="ＭＳ Ｐゴシック" pitchFamily="-107" charset="-128"/>
                <a:cs typeface="ＭＳ Ｐゴシック" pitchFamily="-107" charset="-128"/>
              </a:rPr>
              <a:t>to a single BSS; that is, each station is within wireless range only of other stations</a:t>
            </a:r>
          </a:p>
          <a:p>
            <a:r>
              <a:rPr lang="en-US" sz="1200" kern="1200" baseline="0" dirty="0">
                <a:solidFill>
                  <a:schemeClr val="tx1"/>
                </a:solidFill>
                <a:latin typeface="Arial" charset="0"/>
                <a:ea typeface="ＭＳ Ｐゴシック" pitchFamily="-107" charset="-128"/>
                <a:cs typeface="ＭＳ Ｐゴシック" pitchFamily="-107" charset="-128"/>
              </a:rPr>
              <a:t>within the same BSS. It is also possible for two BSSs to overlap geographically, so</a:t>
            </a:r>
          </a:p>
          <a:p>
            <a:r>
              <a:rPr lang="en-US" sz="1200" kern="1200" baseline="0" dirty="0">
                <a:solidFill>
                  <a:schemeClr val="tx1"/>
                </a:solidFill>
                <a:latin typeface="Arial" charset="0"/>
                <a:ea typeface="ＭＳ Ｐゴシック" pitchFamily="-107" charset="-128"/>
                <a:cs typeface="ＭＳ Ｐゴシック" pitchFamily="-107" charset="-128"/>
              </a:rPr>
              <a:t>that a single station could participate in more than one BSS. Furthermore, the association</a:t>
            </a:r>
          </a:p>
          <a:p>
            <a:r>
              <a:rPr lang="en-US" sz="1200" kern="1200" baseline="0" dirty="0">
                <a:solidFill>
                  <a:schemeClr val="tx1"/>
                </a:solidFill>
                <a:latin typeface="Arial" charset="0"/>
                <a:ea typeface="ＭＳ Ｐゴシック" pitchFamily="-107" charset="-128"/>
                <a:cs typeface="ＭＳ Ｐゴシック" pitchFamily="-107" charset="-128"/>
              </a:rPr>
              <a:t>between a station and a BSS is dynamic. Stations may turn off, come within</a:t>
            </a:r>
          </a:p>
          <a:p>
            <a:r>
              <a:rPr lang="en-US" sz="1200" kern="1200" baseline="0" dirty="0">
                <a:solidFill>
                  <a:schemeClr val="tx1"/>
                </a:solidFill>
                <a:latin typeface="Arial" charset="0"/>
                <a:ea typeface="ＭＳ Ｐゴシック" pitchFamily="-107" charset="-128"/>
                <a:cs typeface="ＭＳ Ｐゴシック" pitchFamily="-107" charset="-128"/>
              </a:rPr>
              <a:t>range, and go out of range.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An extended service set (ESS)  consists of two or more basic service sets interconnected</a:t>
            </a:r>
          </a:p>
          <a:p>
            <a:r>
              <a:rPr lang="en-US" sz="1200" kern="1200" baseline="0" dirty="0">
                <a:solidFill>
                  <a:schemeClr val="tx1"/>
                </a:solidFill>
                <a:latin typeface="Arial" charset="0"/>
                <a:ea typeface="ＭＳ Ｐゴシック" pitchFamily="-107" charset="-128"/>
                <a:cs typeface="ＭＳ Ｐゴシック" pitchFamily="-107" charset="-128"/>
              </a:rPr>
              <a:t>by a distribution system. The extended service set appears as a single</a:t>
            </a:r>
          </a:p>
          <a:p>
            <a:r>
              <a:rPr lang="en-US" sz="1200" kern="1200" baseline="0" dirty="0">
                <a:solidFill>
                  <a:schemeClr val="tx1"/>
                </a:solidFill>
                <a:latin typeface="Arial" charset="0"/>
                <a:ea typeface="ＭＳ Ｐゴシック" pitchFamily="-107" charset="-128"/>
                <a:cs typeface="ＭＳ Ｐゴシック" pitchFamily="-107" charset="-128"/>
              </a:rPr>
              <a:t>logical LAN to the logical link control (LLC) level.</a:t>
            </a:r>
            <a:endParaRPr lang="en-US" dirty="0"/>
          </a:p>
        </p:txBody>
      </p:sp>
      <p:sp>
        <p:nvSpPr>
          <p:cNvPr id="28676" name="Slide Number Placeholder 3"/>
          <p:cNvSpPr>
            <a:spLocks noGrp="1"/>
          </p:cNvSpPr>
          <p:nvPr>
            <p:ph type="sldNum" sz="quarter" idx="5"/>
          </p:nvPr>
        </p:nvSpPr>
        <p:spPr>
          <a:noFill/>
        </p:spPr>
        <p:txBody>
          <a:bodyPr/>
          <a:lstStyle/>
          <a:p>
            <a:fld id="{8C624B5E-0152-DA40-BCB5-C0E77539702C}" type="slidenum">
              <a:rPr lang="en-AU" smtClean="0">
                <a:latin typeface="Arial" pitchFamily="-84" charset="0"/>
              </a:rPr>
              <a:pPr/>
              <a:t>19</a:t>
            </a:fld>
            <a:endParaRPr lang="en-AU" dirty="0">
              <a:latin typeface="Arial" pitchFamily="-84" charset="0"/>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Honeypots can be deployed in a variety of locations. Figure 11.4 illustrates</a:t>
            </a:r>
          </a:p>
          <a:p>
            <a:r>
              <a:rPr lang="en-US" sz="1200" kern="1200" baseline="0" dirty="0">
                <a:solidFill>
                  <a:schemeClr val="tx1"/>
                </a:solidFill>
                <a:latin typeface="Arial" pitchFamily="-107" charset="0"/>
                <a:ea typeface="ＭＳ Ｐゴシック" pitchFamily="-107" charset="-128"/>
                <a:cs typeface="ＭＳ Ｐゴシック" pitchFamily="-107" charset="-128"/>
              </a:rPr>
              <a:t>some possibilities. The location depends on a number of factors, such as the type</a:t>
            </a:r>
          </a:p>
          <a:p>
            <a:r>
              <a:rPr lang="en-US" sz="1200" kern="1200" baseline="0" dirty="0">
                <a:solidFill>
                  <a:schemeClr val="tx1"/>
                </a:solidFill>
                <a:latin typeface="Arial" pitchFamily="-107" charset="0"/>
                <a:ea typeface="ＭＳ Ｐゴシック" pitchFamily="-107" charset="-128"/>
                <a:cs typeface="ＭＳ Ｐゴシック" pitchFamily="-107" charset="-128"/>
              </a:rPr>
              <a:t>of information the organization is interested in gathering and the level of risk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organizations can tolerate to obtain the maximum amount of data.</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honeypot outside the external firewall (location 1 ) is useful for tracking</a:t>
            </a:r>
          </a:p>
          <a:p>
            <a:r>
              <a:rPr lang="en-US" sz="1200" kern="1200" baseline="0" dirty="0">
                <a:solidFill>
                  <a:schemeClr val="tx1"/>
                </a:solidFill>
                <a:latin typeface="Arial" pitchFamily="-107" charset="0"/>
                <a:ea typeface="ＭＳ Ｐゴシック" pitchFamily="-107" charset="-128"/>
                <a:cs typeface="ＭＳ Ｐゴシック" pitchFamily="-107" charset="-128"/>
              </a:rPr>
              <a:t>attempts to connect to unused IP addresses within the scope of the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 A honeypot at this location does not increase the risk for the internal network.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danger of having a compromised system behind the firewall is avoided. Further,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because the honeypot attracts many potential attacks, it reduces the alerts issued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the firewall and by internal IDS sensors, easing the management burden.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disadvantage of an external honeypot is that it has little or no ability to trap internal</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attackers, especially if the external firewall filters traffic in both directions.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network of externally available services, such as Web and mail, often</a:t>
            </a:r>
          </a:p>
          <a:p>
            <a:r>
              <a:rPr lang="en-US" sz="1200" kern="1200" baseline="0" dirty="0">
                <a:solidFill>
                  <a:schemeClr val="tx1"/>
                </a:solidFill>
                <a:latin typeface="Arial" pitchFamily="-107" charset="0"/>
                <a:ea typeface="ＭＳ Ｐゴシック" pitchFamily="-107" charset="-128"/>
                <a:cs typeface="ＭＳ Ｐゴシック" pitchFamily="-107" charset="-128"/>
              </a:rPr>
              <a:t>called the DMZ (demilitarized zone), is another candidate for locating a honeypot</a:t>
            </a:r>
          </a:p>
          <a:p>
            <a:r>
              <a:rPr lang="en-US" sz="1200" kern="1200" baseline="0" dirty="0">
                <a:solidFill>
                  <a:schemeClr val="tx1"/>
                </a:solidFill>
                <a:latin typeface="Arial" pitchFamily="-107" charset="0"/>
                <a:ea typeface="ＭＳ Ｐゴシック" pitchFamily="-107" charset="-128"/>
                <a:cs typeface="ＭＳ Ｐゴシック" pitchFamily="-107" charset="-128"/>
              </a:rPr>
              <a:t>(location 2 ). The security administrator must assure that the other systems in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DMZ are secure against any activity generated by the honeypot. A disadvantage of</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location is that a typical DMZ is not fully accessible, and the firewall typically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blocks traffic to the DMZ that attempts to access unneeded services. Thus, the firewall</a:t>
            </a:r>
          </a:p>
          <a:p>
            <a:r>
              <a:rPr lang="en-US" sz="1200" kern="1200" baseline="0" dirty="0">
                <a:solidFill>
                  <a:schemeClr val="tx1"/>
                </a:solidFill>
                <a:latin typeface="Arial" pitchFamily="-107" charset="0"/>
                <a:ea typeface="ＭＳ Ｐゴシック" pitchFamily="-107" charset="-128"/>
                <a:cs typeface="ＭＳ Ｐゴシック" pitchFamily="-107" charset="-128"/>
              </a:rPr>
              <a:t>either has to open up the traffic beyond what is permissible, which is risky, or</a:t>
            </a:r>
          </a:p>
          <a:p>
            <a:r>
              <a:rPr lang="en-US" sz="1200" kern="1200" baseline="0" dirty="0">
                <a:solidFill>
                  <a:schemeClr val="tx1"/>
                </a:solidFill>
                <a:latin typeface="Arial" pitchFamily="-107" charset="0"/>
                <a:ea typeface="ＭＳ Ｐゴシック" pitchFamily="-107" charset="-128"/>
                <a:cs typeface="ＭＳ Ｐゴシック" pitchFamily="-107" charset="-128"/>
              </a:rPr>
              <a:t>limit the effectiveness of the honeypot.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 fully internal honeypot (location 3 ) has several advantages. Its most important</a:t>
            </a:r>
          </a:p>
          <a:p>
            <a:r>
              <a:rPr lang="en-US" sz="1200" kern="1200" baseline="0" dirty="0">
                <a:solidFill>
                  <a:schemeClr val="tx1"/>
                </a:solidFill>
                <a:latin typeface="Arial" pitchFamily="-107" charset="0"/>
                <a:ea typeface="ＭＳ Ｐゴシック" pitchFamily="-107" charset="-128"/>
                <a:cs typeface="ＭＳ Ｐゴシック" pitchFamily="-107" charset="-128"/>
              </a:rPr>
              <a:t>advantage is that it can catch internal attacks. A honeypot at this location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also detect a misconfigured firewall that forwards impermissible traffic from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Internet to the internal network. There are several disadvantages. The most serious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these is if the honeypot is compromised so that it can attack other internal</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systems. Any further traffic from the Internet to the attacker is not blocked by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firewall because it is regarded as traffic to the honeypot only. Another difficulty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honeypot location is that, as with location 2, the firewall must adjust its filtering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to allow traffic to the honeypot, thus complicating firewall configuration and potentially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compromising the internal network.</a:t>
            </a:r>
          </a:p>
        </p:txBody>
      </p:sp>
      <p:sp>
        <p:nvSpPr>
          <p:cNvPr id="4" name="Slide Number Placeholder 3"/>
          <p:cNvSpPr>
            <a:spLocks noGrp="1"/>
          </p:cNvSpPr>
          <p:nvPr>
            <p:ph type="sldNum" sz="quarter" idx="10"/>
          </p:nvPr>
        </p:nvSpPr>
        <p:spPr/>
        <p:txBody>
          <a:bodyPr/>
          <a:lstStyle/>
          <a:p>
            <a:pPr>
              <a:defRPr/>
            </a:pPr>
            <a:fld id="{E0CDEB94-424E-144A-A294-F8571779C3C6}" type="slidenum">
              <a:rPr lang="en-AU" smtClean="0"/>
              <a:pPr>
                <a:defRPr/>
              </a:pPr>
              <a:t>190</a:t>
            </a:fld>
            <a:endParaRPr lang="en-AU" dirty="0"/>
          </a:p>
        </p:txBody>
      </p:sp>
    </p:spTree>
    <p:extLst>
      <p:ext uri="{BB962C8B-B14F-4D97-AF65-F5344CB8AC3E}">
        <p14:creationId xmlns:p14="http://schemas.microsoft.com/office/powerpoint/2010/main" val="247959835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To facilitate the development of distributed intrusion detection systems that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function across a wide range of platforms and environments, standards are needed</a:t>
            </a:r>
          </a:p>
          <a:p>
            <a:r>
              <a:rPr lang="en-US" sz="1200" kern="1200" baseline="0" dirty="0">
                <a:solidFill>
                  <a:schemeClr val="tx1"/>
                </a:solidFill>
                <a:latin typeface="Arial" pitchFamily="-107" charset="0"/>
                <a:ea typeface="ＭＳ Ｐゴシック" pitchFamily="-107" charset="-128"/>
                <a:cs typeface="ＭＳ Ｐゴシック" pitchFamily="-107" charset="-128"/>
              </a:rPr>
              <a:t>to support interoperability. Such standards are the focus of the IETF Intrusion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Detection Working Group. The purpose of the working group is to define data</a:t>
            </a:r>
          </a:p>
          <a:p>
            <a:r>
              <a:rPr lang="en-US" sz="1200" kern="1200" baseline="0" dirty="0">
                <a:solidFill>
                  <a:schemeClr val="tx1"/>
                </a:solidFill>
                <a:latin typeface="Arial" pitchFamily="-107" charset="0"/>
                <a:ea typeface="ＭＳ Ｐゴシック" pitchFamily="-107" charset="-128"/>
                <a:cs typeface="ＭＳ Ｐゴシック" pitchFamily="-107" charset="-128"/>
              </a:rPr>
              <a:t>formats and exchange procedures for sharing information of interest to intrusion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detection and response systems and to management systems that may need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interact with them.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working group issued the following RFCs in 2007:</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Intrusion Detection Message Exchange Requirements (RFC 4766):  This document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defines requirements for the Intrusion Detection Message Exchange</a:t>
            </a:r>
          </a:p>
          <a:p>
            <a:r>
              <a:rPr lang="en-US" sz="1200" kern="1200" baseline="0" dirty="0">
                <a:solidFill>
                  <a:schemeClr val="tx1"/>
                </a:solidFill>
                <a:latin typeface="Arial" pitchFamily="-107" charset="0"/>
                <a:ea typeface="ＭＳ Ｐゴシック" pitchFamily="-107" charset="-128"/>
                <a:cs typeface="ＭＳ Ｐゴシック" pitchFamily="-107" charset="-128"/>
              </a:rPr>
              <a:t>Format (IDMEF). The document also specifies requirements for a communication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protocol for communicating IDMEF.</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Intrusion Detection Message Exchange Format (RFC 4765):  This document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describes a data model to represent information exported by intrusion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detection systems and explains the rationale for using this model. An implementation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data model in the Extensible Markup Language (XML) is</a:t>
            </a:r>
          </a:p>
          <a:p>
            <a:r>
              <a:rPr lang="en-US" sz="1200" kern="1200" baseline="0" dirty="0">
                <a:solidFill>
                  <a:schemeClr val="tx1"/>
                </a:solidFill>
                <a:latin typeface="Arial" pitchFamily="-107" charset="0"/>
                <a:ea typeface="ＭＳ Ｐゴシック" pitchFamily="-107" charset="-128"/>
                <a:cs typeface="ＭＳ Ｐゴシック" pitchFamily="-107" charset="-128"/>
              </a:rPr>
              <a:t>presented, an XML Document Type Definition is developed, and examples</a:t>
            </a:r>
          </a:p>
          <a:p>
            <a:r>
              <a:rPr lang="en-US" sz="1200" kern="1200" baseline="0" dirty="0">
                <a:solidFill>
                  <a:schemeClr val="tx1"/>
                </a:solidFill>
                <a:latin typeface="Arial" pitchFamily="-107" charset="0"/>
                <a:ea typeface="ＭＳ Ｐゴシック" pitchFamily="-107" charset="-128"/>
                <a:cs typeface="ＭＳ Ｐゴシック" pitchFamily="-107" charset="-128"/>
              </a:rPr>
              <a:t>are provided.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Intrusion Detection Exchange Protocol (RFC 4767):  This document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describes the Intrusion Detection Exchange Protocol (IDXP), an application level</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protocol for exchanging data between intrusion detection entities. IDXP</a:t>
            </a:r>
          </a:p>
          <a:p>
            <a:r>
              <a:rPr lang="en-US" sz="1200" kern="1200" baseline="0" dirty="0">
                <a:solidFill>
                  <a:schemeClr val="tx1"/>
                </a:solidFill>
                <a:latin typeface="Arial" pitchFamily="-107" charset="0"/>
                <a:ea typeface="ＭＳ Ｐゴシック" pitchFamily="-107" charset="-128"/>
                <a:cs typeface="ＭＳ Ｐゴシック" pitchFamily="-107" charset="-128"/>
              </a:rPr>
              <a:t>supports mutual authentication, integrity, and confidentiality over a connection-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oriented protocol.</a:t>
            </a:r>
            <a:endParaRPr lang="en-US" dirty="0"/>
          </a:p>
        </p:txBody>
      </p:sp>
      <p:sp>
        <p:nvSpPr>
          <p:cNvPr id="4" name="Slide Number Placeholder 3"/>
          <p:cNvSpPr>
            <a:spLocks noGrp="1"/>
          </p:cNvSpPr>
          <p:nvPr>
            <p:ph type="sldNum" sz="quarter" idx="10"/>
          </p:nvPr>
        </p:nvSpPr>
        <p:spPr/>
        <p:txBody>
          <a:bodyPr/>
          <a:lstStyle/>
          <a:p>
            <a:pPr>
              <a:defRPr/>
            </a:pPr>
            <a:fld id="{E0CDEB94-424E-144A-A294-F8571779C3C6}" type="slidenum">
              <a:rPr lang="en-AU" smtClean="0"/>
              <a:pPr>
                <a:defRPr/>
              </a:pPr>
              <a:t>191</a:t>
            </a:fld>
            <a:endParaRPr lang="en-AU" dirty="0"/>
          </a:p>
        </p:txBody>
      </p:sp>
    </p:spTree>
    <p:extLst>
      <p:ext uri="{BB962C8B-B14F-4D97-AF65-F5344CB8AC3E}">
        <p14:creationId xmlns:p14="http://schemas.microsoft.com/office/powerpoint/2010/main" val="165992527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Figure 11.5 illustrates the key elements of the model on which the intrusion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detection message exchange approach is based. This model does not correspond</a:t>
            </a:r>
          </a:p>
          <a:p>
            <a:r>
              <a:rPr lang="en-US" sz="1200" kern="1200" baseline="0" dirty="0">
                <a:solidFill>
                  <a:schemeClr val="tx1"/>
                </a:solidFill>
                <a:latin typeface="Arial" pitchFamily="-107" charset="0"/>
                <a:ea typeface="ＭＳ Ｐゴシック" pitchFamily="-107" charset="-128"/>
                <a:cs typeface="ＭＳ Ｐゴシック" pitchFamily="-107" charset="-128"/>
              </a:rPr>
              <a:t>to any particular product or implementation, but its functional components are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elements of any IDS. The functional components are as follows: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Data source:  The raw data that an IDS uses to detect unauthorized or undesired</a:t>
            </a:r>
          </a:p>
          <a:p>
            <a:r>
              <a:rPr lang="en-US" sz="1200" kern="1200" baseline="0" dirty="0">
                <a:solidFill>
                  <a:schemeClr val="tx1"/>
                </a:solidFill>
                <a:latin typeface="Arial" pitchFamily="-107" charset="0"/>
                <a:ea typeface="ＭＳ Ｐゴシック" pitchFamily="-107" charset="-128"/>
                <a:cs typeface="ＭＳ Ｐゴシック" pitchFamily="-107" charset="-128"/>
              </a:rPr>
              <a:t>activity. Common data sources include network packets, operating system</a:t>
            </a:r>
          </a:p>
          <a:p>
            <a:r>
              <a:rPr lang="en-US" sz="1200" kern="1200" baseline="0" dirty="0">
                <a:solidFill>
                  <a:schemeClr val="tx1"/>
                </a:solidFill>
                <a:latin typeface="Arial" pitchFamily="-107" charset="0"/>
                <a:ea typeface="ＭＳ Ｐゴシック" pitchFamily="-107" charset="-128"/>
                <a:cs typeface="ＭＳ Ｐゴシック" pitchFamily="-107" charset="-128"/>
              </a:rPr>
              <a:t>audit logs, application audit logs, and system-generated checksum data.</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Sensor:  Collects data from the data source. The sensor forwards events to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analyzer.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Analyzer: The ID component or process that analyzes the data collected by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sensor for signs of unauthorized or undesired activity or for events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might be of interest to the security administrator. In many existing IDSs,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sensor and the analyzer are part of the same component.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Administrator: The human with overall responsibility for setting the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policy of the organization, and, thus, for decisions about deploying and configuring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IDS. This may or may not be the same person as the operator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IDS. In some organizations, the administrator is associated with the network or</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systems administration groups. In other organizations, it’s an independent</a:t>
            </a:r>
          </a:p>
          <a:p>
            <a:r>
              <a:rPr lang="en-US" sz="1200" kern="1200" baseline="0" dirty="0">
                <a:solidFill>
                  <a:schemeClr val="tx1"/>
                </a:solidFill>
                <a:latin typeface="Arial" pitchFamily="-107" charset="0"/>
                <a:ea typeface="ＭＳ Ｐゴシック" pitchFamily="-107" charset="-128"/>
                <a:cs typeface="ＭＳ Ｐゴシック" pitchFamily="-107" charset="-128"/>
              </a:rPr>
              <a:t>position.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Manager: The ID component or process from which the operator manages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various components of the ID system. Management functions typically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include sensor configuration, analyzer configuration, event notification management,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data consolidation, and reporting.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Operator: The human that is the primary user of the IDS manager. The operator</a:t>
            </a:r>
          </a:p>
          <a:p>
            <a:r>
              <a:rPr lang="en-US" sz="1200" kern="1200" baseline="0" dirty="0">
                <a:solidFill>
                  <a:schemeClr val="tx1"/>
                </a:solidFill>
                <a:latin typeface="Arial" pitchFamily="-107" charset="0"/>
                <a:ea typeface="ＭＳ Ｐゴシック" pitchFamily="-107" charset="-128"/>
                <a:cs typeface="ＭＳ Ｐゴシック" pitchFamily="-107" charset="-128"/>
              </a:rPr>
              <a:t>often monitors the output of the IDS and initiates or recommends further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action.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In this model, intrusion detection proceeds in the following manner. The sensor</a:t>
            </a:r>
          </a:p>
          <a:p>
            <a:r>
              <a:rPr lang="en-US" sz="1200" kern="1200" baseline="0" dirty="0">
                <a:solidFill>
                  <a:schemeClr val="tx1"/>
                </a:solidFill>
                <a:latin typeface="Arial" pitchFamily="-107" charset="0"/>
                <a:ea typeface="ＭＳ Ｐゴシック" pitchFamily="-107" charset="-128"/>
                <a:cs typeface="ＭＳ Ｐゴシック" pitchFamily="-107" charset="-128"/>
              </a:rPr>
              <a:t>monitors data sources looking for suspicious activity , such as network sessions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showing unexpected telnet activity, operating system log file entries showing a user</a:t>
            </a:r>
          </a:p>
          <a:p>
            <a:r>
              <a:rPr lang="en-US" sz="1200" kern="1200" baseline="0" dirty="0">
                <a:solidFill>
                  <a:schemeClr val="tx1"/>
                </a:solidFill>
                <a:latin typeface="Arial" pitchFamily="-107" charset="0"/>
                <a:ea typeface="ＭＳ Ｐゴシック" pitchFamily="-107" charset="-128"/>
                <a:cs typeface="ＭＳ Ｐゴシック" pitchFamily="-107" charset="-128"/>
              </a:rPr>
              <a:t>attempting to access files to which he or she is not authorized to have access,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 log files showing persistent login failures. The sensor communicates suspicious</a:t>
            </a:r>
          </a:p>
          <a:p>
            <a:r>
              <a:rPr lang="en-US" sz="1200" kern="1200" baseline="0" dirty="0">
                <a:solidFill>
                  <a:schemeClr val="tx1"/>
                </a:solidFill>
                <a:latin typeface="Arial" pitchFamily="-107" charset="0"/>
                <a:ea typeface="ＭＳ Ｐゴシック" pitchFamily="-107" charset="-128"/>
                <a:cs typeface="ＭＳ Ｐゴシック" pitchFamily="-107" charset="-128"/>
              </a:rPr>
              <a:t>activity to the analyzer as an event , which characterizes an activity within a</a:t>
            </a:r>
          </a:p>
          <a:p>
            <a:r>
              <a:rPr lang="en-US" sz="1200" kern="1200" baseline="0" dirty="0">
                <a:solidFill>
                  <a:schemeClr val="tx1"/>
                </a:solidFill>
                <a:latin typeface="Arial" pitchFamily="-107" charset="0"/>
                <a:ea typeface="ＭＳ Ｐゴシック" pitchFamily="-107" charset="-128"/>
                <a:cs typeface="ＭＳ Ｐゴシック" pitchFamily="-107" charset="-128"/>
              </a:rPr>
              <a:t>given period of time. If the analyzer determines that the event is of interest, it sends</a:t>
            </a:r>
          </a:p>
          <a:p>
            <a:r>
              <a:rPr lang="en-US" sz="1200" kern="1200" baseline="0" dirty="0">
                <a:solidFill>
                  <a:schemeClr val="tx1"/>
                </a:solidFill>
                <a:latin typeface="Arial" pitchFamily="-107" charset="0"/>
                <a:ea typeface="ＭＳ Ｐゴシック" pitchFamily="-107" charset="-128"/>
                <a:cs typeface="ＭＳ Ｐゴシック" pitchFamily="-107" charset="-128"/>
              </a:rPr>
              <a:t>an alert  to the manager component that contains information about the unusual</a:t>
            </a:r>
          </a:p>
          <a:p>
            <a:r>
              <a:rPr lang="en-US" sz="1200" kern="1200" baseline="0" dirty="0">
                <a:solidFill>
                  <a:schemeClr val="tx1"/>
                </a:solidFill>
                <a:latin typeface="Arial" pitchFamily="-107" charset="0"/>
                <a:ea typeface="ＭＳ Ｐゴシック" pitchFamily="-107" charset="-128"/>
                <a:cs typeface="ＭＳ Ｐゴシック" pitchFamily="-107" charset="-128"/>
              </a:rPr>
              <a:t>activity that was detected, as well as the specifics of the occurrence. The manager</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component issues a notification  to the human operator. A response  can be initiated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automatically by the manager component or by the human operator. Examples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responses include logging the activity; recording the raw data (from the data source)</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characterized the event; terminating a network, user, or application session; or</a:t>
            </a:r>
          </a:p>
          <a:p>
            <a:r>
              <a:rPr lang="en-US" sz="1200" kern="1200" baseline="0" dirty="0">
                <a:solidFill>
                  <a:schemeClr val="tx1"/>
                </a:solidFill>
                <a:latin typeface="Arial" pitchFamily="-107" charset="0"/>
                <a:ea typeface="ＭＳ Ｐゴシック" pitchFamily="-107" charset="-128"/>
                <a:cs typeface="ＭＳ Ｐゴシック" pitchFamily="-107" charset="-128"/>
              </a:rPr>
              <a:t>altering network or system access controls. The security policy  is the predefined, formally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documented statement that defines what activities are allowed to take place</a:t>
            </a:r>
          </a:p>
          <a:p>
            <a:r>
              <a:rPr lang="en-US" sz="1200" kern="1200" baseline="0" dirty="0">
                <a:solidFill>
                  <a:schemeClr val="tx1"/>
                </a:solidFill>
                <a:latin typeface="Arial" pitchFamily="-107" charset="0"/>
                <a:ea typeface="ＭＳ Ｐゴシック" pitchFamily="-107" charset="-128"/>
                <a:cs typeface="ＭＳ Ｐゴシック" pitchFamily="-107" charset="-128"/>
              </a:rPr>
              <a:t>on an organization’s network or on particular hosts to support the organization’s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requirements. This includes, but is not limited to, which hosts are to be denied external</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 access.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specification defines formats for event and alert messages, message types,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exchange protocols for communication of intrusion detection information.</a:t>
            </a:r>
            <a:endParaRPr lang="en-US" dirty="0"/>
          </a:p>
        </p:txBody>
      </p:sp>
      <p:sp>
        <p:nvSpPr>
          <p:cNvPr id="4" name="Slide Number Placeholder 3"/>
          <p:cNvSpPr>
            <a:spLocks noGrp="1"/>
          </p:cNvSpPr>
          <p:nvPr>
            <p:ph type="sldNum" sz="quarter" idx="10"/>
          </p:nvPr>
        </p:nvSpPr>
        <p:spPr/>
        <p:txBody>
          <a:bodyPr/>
          <a:lstStyle/>
          <a:p>
            <a:pPr>
              <a:defRPr/>
            </a:pPr>
            <a:fld id="{E0CDEB94-424E-144A-A294-F8571779C3C6}" type="slidenum">
              <a:rPr lang="en-AU" smtClean="0"/>
              <a:pPr>
                <a:defRPr/>
              </a:pPr>
              <a:t>192</a:t>
            </a:fld>
            <a:endParaRPr lang="en-AU" dirty="0"/>
          </a:p>
        </p:txBody>
      </p:sp>
    </p:spTree>
    <p:extLst>
      <p:ext uri="{BB962C8B-B14F-4D97-AF65-F5344CB8AC3E}">
        <p14:creationId xmlns:p14="http://schemas.microsoft.com/office/powerpoint/2010/main" val="31085880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31"/>
          <p:cNvSpPr>
            <a:spLocks noGrp="1" noChangeArrowheads="1"/>
          </p:cNvSpPr>
          <p:nvPr>
            <p:ph type="sldNum" sz="quarter" idx="5"/>
          </p:nvPr>
        </p:nvSpPr>
        <p:spPr>
          <a:noFill/>
        </p:spPr>
        <p:txBody>
          <a:bodyPr/>
          <a:lstStyle/>
          <a:p>
            <a:fld id="{12AB1E74-E61E-5E43-83E2-14003D1ACA2C}" type="slidenum">
              <a:rPr lang="en-AU">
                <a:latin typeface="Arial" pitchFamily="-84" charset="0"/>
              </a:rPr>
              <a:pPr/>
              <a:t>193</a:t>
            </a:fld>
            <a:endParaRPr lang="en-AU" dirty="0">
              <a:latin typeface="Arial" pitchFamily="-84"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front line of defense against intruders is the password system. Virtually all</a:t>
            </a:r>
          </a:p>
          <a:p>
            <a:r>
              <a:rPr lang="en-US" sz="1200" kern="1200" baseline="0" dirty="0">
                <a:solidFill>
                  <a:schemeClr val="tx1"/>
                </a:solidFill>
                <a:latin typeface="Arial" pitchFamily="-107" charset="0"/>
                <a:ea typeface="ＭＳ Ｐゴシック" pitchFamily="-107" charset="-128"/>
                <a:cs typeface="ＭＳ Ｐゴシック" pitchFamily="-107" charset="-128"/>
              </a:rPr>
              <a:t>multiuser systems require that a user provide not only a name or identifier (ID)</a:t>
            </a:r>
          </a:p>
          <a:p>
            <a:r>
              <a:rPr lang="en-US" sz="1200" kern="1200" baseline="0" dirty="0">
                <a:solidFill>
                  <a:schemeClr val="tx1"/>
                </a:solidFill>
                <a:latin typeface="Arial" pitchFamily="-107" charset="0"/>
                <a:ea typeface="ＭＳ Ｐゴシック" pitchFamily="-107" charset="-128"/>
                <a:cs typeface="ＭＳ Ｐゴシック" pitchFamily="-107" charset="-128"/>
              </a:rPr>
              <a:t>but also a password. The password serves to authenticate the ID of the individual</a:t>
            </a:r>
          </a:p>
          <a:p>
            <a:r>
              <a:rPr lang="en-US" sz="1200" kern="1200" baseline="0" dirty="0">
                <a:solidFill>
                  <a:schemeClr val="tx1"/>
                </a:solidFill>
                <a:latin typeface="Arial" pitchFamily="-107" charset="0"/>
                <a:ea typeface="ＭＳ Ｐゴシック" pitchFamily="-107" charset="-128"/>
                <a:cs typeface="ＭＳ Ｐゴシック" pitchFamily="-107" charset="-128"/>
              </a:rPr>
              <a:t>logging on to the system. In turn, the ID provides security in the following</a:t>
            </a:r>
          </a:p>
          <a:p>
            <a:r>
              <a:rPr lang="en-US" sz="1200" kern="1200" baseline="0" dirty="0">
                <a:solidFill>
                  <a:schemeClr val="tx1"/>
                </a:solidFill>
                <a:latin typeface="Arial" pitchFamily="-107" charset="0"/>
                <a:ea typeface="ＭＳ Ｐゴシック" pitchFamily="-107" charset="-128"/>
                <a:cs typeface="ＭＳ Ｐゴシック" pitchFamily="-107" charset="-128"/>
              </a:rPr>
              <a:t>ways: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ID determines whether the user is authorized to gain access to a system.</a:t>
            </a:r>
          </a:p>
          <a:p>
            <a:r>
              <a:rPr lang="en-US" sz="1200" kern="1200" baseline="0" dirty="0">
                <a:solidFill>
                  <a:schemeClr val="tx1"/>
                </a:solidFill>
                <a:latin typeface="Arial" pitchFamily="-107" charset="0"/>
                <a:ea typeface="ＭＳ Ｐゴシック" pitchFamily="-107" charset="-128"/>
                <a:cs typeface="ＭＳ Ｐゴシック" pitchFamily="-107" charset="-128"/>
              </a:rPr>
              <a:t>In some systems, only those who already have an ID filed on the system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allowed to gain access.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ID determines the privileges accorded to the user. A few users may have</a:t>
            </a:r>
          </a:p>
          <a:p>
            <a:r>
              <a:rPr lang="en-US" sz="1200" kern="1200" baseline="0" dirty="0">
                <a:solidFill>
                  <a:schemeClr val="tx1"/>
                </a:solidFill>
                <a:latin typeface="Arial" pitchFamily="-107" charset="0"/>
                <a:ea typeface="ＭＳ Ｐゴシック" pitchFamily="-107" charset="-128"/>
                <a:cs typeface="ＭＳ Ｐゴシック" pitchFamily="-107" charset="-128"/>
              </a:rPr>
              <a:t>supervisory or “superuser” status that enables them to read files and perform</a:t>
            </a:r>
          </a:p>
          <a:p>
            <a:r>
              <a:rPr lang="en-US" sz="1200" kern="1200" baseline="0" dirty="0">
                <a:solidFill>
                  <a:schemeClr val="tx1"/>
                </a:solidFill>
                <a:latin typeface="Arial" pitchFamily="-107" charset="0"/>
                <a:ea typeface="ＭＳ Ｐゴシック" pitchFamily="-107" charset="-128"/>
                <a:cs typeface="ＭＳ Ｐゴシック" pitchFamily="-107" charset="-128"/>
              </a:rPr>
              <a:t>functions that are especially protected by the operating system. Some systems</a:t>
            </a:r>
          </a:p>
          <a:p>
            <a:r>
              <a:rPr lang="en-US" sz="1200" kern="1200" baseline="0" dirty="0">
                <a:solidFill>
                  <a:schemeClr val="tx1"/>
                </a:solidFill>
                <a:latin typeface="Arial" pitchFamily="-107" charset="0"/>
                <a:ea typeface="ＭＳ Ｐゴシック" pitchFamily="-107" charset="-128"/>
                <a:cs typeface="ＭＳ Ｐゴシック" pitchFamily="-107" charset="-128"/>
              </a:rPr>
              <a:t>have guest or anonymous accounts, and users of these accounts have more</a:t>
            </a:r>
          </a:p>
          <a:p>
            <a:r>
              <a:rPr lang="en-US" sz="1200" kern="1200" baseline="0" dirty="0">
                <a:solidFill>
                  <a:schemeClr val="tx1"/>
                </a:solidFill>
                <a:latin typeface="Arial" pitchFamily="-107" charset="0"/>
                <a:ea typeface="ＭＳ Ｐゴシック" pitchFamily="-107" charset="-128"/>
                <a:cs typeface="ＭＳ Ｐゴシック" pitchFamily="-107" charset="-128"/>
              </a:rPr>
              <a:t>limited privileges than others.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ID is used in what is referred to as discretionary access control.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example, by listing the IDs of the other users, a user may grant permission to</a:t>
            </a:r>
          </a:p>
          <a:p>
            <a:r>
              <a:rPr lang="en-US" sz="1200" kern="1200" baseline="0" dirty="0">
                <a:solidFill>
                  <a:schemeClr val="tx1"/>
                </a:solidFill>
                <a:latin typeface="Arial" pitchFamily="-107" charset="0"/>
                <a:ea typeface="ＭＳ Ｐゴシック" pitchFamily="-107" charset="-128"/>
                <a:cs typeface="ＭＳ Ｐゴシック" pitchFamily="-107" charset="-128"/>
              </a:rPr>
              <a:t>them to read files owned by that user.</a:t>
            </a:r>
            <a:endParaRPr lang="en-US" dirty="0">
              <a:latin typeface="Arial" pitchFamily="-84" charset="0"/>
            </a:endParaRPr>
          </a:p>
        </p:txBody>
      </p:sp>
    </p:spTree>
    <p:extLst>
      <p:ext uri="{BB962C8B-B14F-4D97-AF65-F5344CB8AC3E}">
        <p14:creationId xmlns:p14="http://schemas.microsoft.com/office/powerpoint/2010/main" val="209734635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031"/>
          <p:cNvSpPr>
            <a:spLocks noGrp="1" noChangeArrowheads="1"/>
          </p:cNvSpPr>
          <p:nvPr>
            <p:ph type="sldNum" sz="quarter" idx="5"/>
          </p:nvPr>
        </p:nvSpPr>
        <p:spPr>
          <a:noFill/>
        </p:spPr>
        <p:txBody>
          <a:bodyPr/>
          <a:lstStyle/>
          <a:p>
            <a:fld id="{B6B98683-8B84-1E44-A593-1C266B6454EC}" type="slidenum">
              <a:rPr lang="en-AU">
                <a:latin typeface="Arial" pitchFamily="-84" charset="0"/>
              </a:rPr>
              <a:pPr/>
              <a:t>194</a:t>
            </a:fld>
            <a:endParaRPr lang="en-AU" dirty="0">
              <a:latin typeface="Arial" pitchFamily="-8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In this subsection, we outline the main forms of attack against password-based</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authentication and briefly outline a countermeasure strategy. The remainder of</a:t>
            </a:r>
          </a:p>
          <a:p>
            <a:r>
              <a:rPr lang="en-US" sz="1200" kern="1200" baseline="0" dirty="0">
                <a:solidFill>
                  <a:schemeClr val="tx1"/>
                </a:solidFill>
                <a:latin typeface="Arial" pitchFamily="-107" charset="0"/>
                <a:ea typeface="ＭＳ Ｐゴシック" pitchFamily="-107" charset="-128"/>
                <a:cs typeface="ＭＳ Ｐゴシック" pitchFamily="-107" charset="-128"/>
              </a:rPr>
              <a:t>Section 11.3 goes into more detail on the key countermeasures.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Typically, a system that uses password-based authentication maintains a</a:t>
            </a: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 file indexed by user ID. One technique that is typically used is to store</a:t>
            </a:r>
          </a:p>
          <a:p>
            <a:r>
              <a:rPr lang="en-US" sz="1200" kern="1200" baseline="0" dirty="0">
                <a:solidFill>
                  <a:schemeClr val="tx1"/>
                </a:solidFill>
                <a:latin typeface="Arial" pitchFamily="-107" charset="0"/>
                <a:ea typeface="ＭＳ Ｐゴシック" pitchFamily="-107" charset="-128"/>
                <a:cs typeface="ＭＳ Ｐゴシック" pitchFamily="-107" charset="-128"/>
              </a:rPr>
              <a:t>not the user’s password but a one-way hash function of the password, as described</a:t>
            </a:r>
          </a:p>
          <a:p>
            <a:r>
              <a:rPr lang="en-US" sz="1200" kern="1200" baseline="0" dirty="0">
                <a:solidFill>
                  <a:schemeClr val="tx1"/>
                </a:solidFill>
                <a:latin typeface="Arial" pitchFamily="-107" charset="0"/>
                <a:ea typeface="ＭＳ Ｐゴシック" pitchFamily="-107" charset="-128"/>
                <a:cs typeface="ＭＳ Ｐゴシック" pitchFamily="-107" charset="-128"/>
              </a:rPr>
              <a:t>subsequently.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We can identify the following attack strategies and countermeasures: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Offline dictionary attack:  Typically, strong access controls are used to protect</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system’s password file. However, experience shows that determined</a:t>
            </a:r>
          </a:p>
          <a:p>
            <a:r>
              <a:rPr lang="en-US" sz="1200" kern="1200" baseline="0" dirty="0">
                <a:solidFill>
                  <a:schemeClr val="tx1"/>
                </a:solidFill>
                <a:latin typeface="Arial" pitchFamily="-107" charset="0"/>
                <a:ea typeface="ＭＳ Ｐゴシック" pitchFamily="-107" charset="-128"/>
                <a:cs typeface="ＭＳ Ｐゴシック" pitchFamily="-107" charset="-128"/>
              </a:rPr>
              <a:t>hackers can frequently bypass such controls and gain access to the file.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attacker obtains the system password file and compares the password hashes</a:t>
            </a:r>
          </a:p>
          <a:p>
            <a:r>
              <a:rPr lang="en-US" sz="1200" kern="1200" baseline="0" dirty="0">
                <a:solidFill>
                  <a:schemeClr val="tx1"/>
                </a:solidFill>
                <a:latin typeface="Arial" pitchFamily="-107" charset="0"/>
                <a:ea typeface="ＭＳ Ｐゴシック" pitchFamily="-107" charset="-128"/>
                <a:cs typeface="ＭＳ Ｐゴシック" pitchFamily="-107" charset="-128"/>
              </a:rPr>
              <a:t>against hashes of commonly used passwords. If a match is found, the attacker</a:t>
            </a:r>
          </a:p>
          <a:p>
            <a:r>
              <a:rPr lang="en-US" sz="1200" kern="1200" baseline="0" dirty="0">
                <a:solidFill>
                  <a:schemeClr val="tx1"/>
                </a:solidFill>
                <a:latin typeface="Arial" pitchFamily="-107" charset="0"/>
                <a:ea typeface="ＭＳ Ｐゴシック" pitchFamily="-107" charset="-128"/>
                <a:cs typeface="ＭＳ Ｐゴシック" pitchFamily="-107" charset="-128"/>
              </a:rPr>
              <a:t>can gain access by that ID/password combination. Countermeasures include</a:t>
            </a:r>
          </a:p>
          <a:p>
            <a:r>
              <a:rPr lang="en-US" sz="1200" kern="1200" baseline="0" dirty="0">
                <a:solidFill>
                  <a:schemeClr val="tx1"/>
                </a:solidFill>
                <a:latin typeface="Arial" pitchFamily="-107" charset="0"/>
                <a:ea typeface="ＭＳ Ｐゴシック" pitchFamily="-107" charset="-128"/>
                <a:cs typeface="ＭＳ Ｐゴシック" pitchFamily="-107" charset="-128"/>
              </a:rPr>
              <a:t>controls to prevent unauthorized access to the password file, intrusion detection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measures to identify a compromise, and rapid reissuance of passwords</a:t>
            </a:r>
          </a:p>
          <a:p>
            <a:r>
              <a:rPr lang="en-US" sz="1200" kern="1200" baseline="0" dirty="0">
                <a:solidFill>
                  <a:schemeClr val="tx1"/>
                </a:solidFill>
                <a:latin typeface="Arial" pitchFamily="-107" charset="0"/>
                <a:ea typeface="ＭＳ Ｐゴシック" pitchFamily="-107" charset="-128"/>
                <a:cs typeface="ＭＳ Ｐゴシック" pitchFamily="-107" charset="-128"/>
              </a:rPr>
              <a:t>should the password file be compromised.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Specific account attack:  The attacker targets a specific account and submits</a:t>
            </a: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 guesses until the correct password is discovered. The standard countermeasure</a:t>
            </a:r>
          </a:p>
          <a:p>
            <a:r>
              <a:rPr lang="en-US" sz="1200" kern="1200" baseline="0" dirty="0">
                <a:solidFill>
                  <a:schemeClr val="tx1"/>
                </a:solidFill>
                <a:latin typeface="Arial" pitchFamily="-107" charset="0"/>
                <a:ea typeface="ＭＳ Ｐゴシック" pitchFamily="-107" charset="-128"/>
                <a:cs typeface="ＭＳ Ｐゴシック" pitchFamily="-107" charset="-128"/>
              </a:rPr>
              <a:t>is an account lockout mechanism, which locks out access to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account after a number of failed login attempts. Typical practice is no more</a:t>
            </a:r>
          </a:p>
          <a:p>
            <a:r>
              <a:rPr lang="en-US" sz="1200" kern="1200" baseline="0" dirty="0">
                <a:solidFill>
                  <a:schemeClr val="tx1"/>
                </a:solidFill>
                <a:latin typeface="Arial" pitchFamily="-107" charset="0"/>
                <a:ea typeface="ＭＳ Ｐゴシック" pitchFamily="-107" charset="-128"/>
                <a:cs typeface="ＭＳ Ｐゴシック" pitchFamily="-107" charset="-128"/>
              </a:rPr>
              <a:t>than five access attempts.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Workstation hijacking:  The attacker waits until a logged-in workstation is</a:t>
            </a:r>
          </a:p>
          <a:p>
            <a:r>
              <a:rPr lang="en-US" sz="1200" kern="1200" baseline="0" dirty="0">
                <a:solidFill>
                  <a:schemeClr val="tx1"/>
                </a:solidFill>
                <a:latin typeface="Arial" pitchFamily="-107" charset="0"/>
                <a:ea typeface="ＭＳ Ｐゴシック" pitchFamily="-107" charset="-128"/>
                <a:cs typeface="ＭＳ Ｐゴシック" pitchFamily="-107" charset="-128"/>
              </a:rPr>
              <a:t>unattended. The standard countermeasure is automatically logging the workstation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out after a period of inactivity. Intrusion detection schemes can be</a:t>
            </a:r>
          </a:p>
          <a:p>
            <a:r>
              <a:rPr lang="en-US" sz="1200" kern="1200" baseline="0" dirty="0">
                <a:solidFill>
                  <a:schemeClr val="tx1"/>
                </a:solidFill>
                <a:latin typeface="Arial" pitchFamily="-107" charset="0"/>
                <a:ea typeface="ＭＳ Ｐゴシック" pitchFamily="-107" charset="-128"/>
                <a:cs typeface="ＭＳ Ｐゴシック" pitchFamily="-107" charset="-128"/>
              </a:rPr>
              <a:t>used to detect changes in user behavior.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Exploiting user mistakes:  If the system assigns a password, then the user is</a:t>
            </a:r>
          </a:p>
          <a:p>
            <a:r>
              <a:rPr lang="en-US" sz="1200" kern="1200" baseline="0" dirty="0">
                <a:solidFill>
                  <a:schemeClr val="tx1"/>
                </a:solidFill>
                <a:latin typeface="Arial" pitchFamily="-107" charset="0"/>
                <a:ea typeface="ＭＳ Ｐゴシック" pitchFamily="-107" charset="-128"/>
                <a:cs typeface="ＭＳ Ｐゴシック" pitchFamily="-107" charset="-128"/>
              </a:rPr>
              <a:t>more likely to write it down because it is difficult to remember. This situation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creates the potential for an adversary to read the written password. A user</a:t>
            </a:r>
          </a:p>
          <a:p>
            <a:r>
              <a:rPr lang="en-US" sz="1200" kern="1200" baseline="0" dirty="0">
                <a:solidFill>
                  <a:schemeClr val="tx1"/>
                </a:solidFill>
                <a:latin typeface="Arial" pitchFamily="-107" charset="0"/>
                <a:ea typeface="ＭＳ Ｐゴシック" pitchFamily="-107" charset="-128"/>
                <a:cs typeface="ＭＳ Ｐゴシック" pitchFamily="-107" charset="-128"/>
              </a:rPr>
              <a:t>may intentionally share a password, to enable a colleague to share files,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example. Also, attackers are frequently successful in obtaining passwords by</a:t>
            </a:r>
          </a:p>
          <a:p>
            <a:r>
              <a:rPr lang="en-US" sz="1200" kern="1200" baseline="0" dirty="0">
                <a:solidFill>
                  <a:schemeClr val="tx1"/>
                </a:solidFill>
                <a:latin typeface="Arial" pitchFamily="-107" charset="0"/>
                <a:ea typeface="ＭＳ Ｐゴシック" pitchFamily="-107" charset="-128"/>
                <a:cs typeface="ＭＳ Ｐゴシック" pitchFamily="-107" charset="-128"/>
              </a:rPr>
              <a:t>using social engineering tactics that trick the user or an account manager into</a:t>
            </a:r>
          </a:p>
          <a:p>
            <a:r>
              <a:rPr lang="en-US" sz="1200" kern="1200" baseline="0" dirty="0">
                <a:solidFill>
                  <a:schemeClr val="tx1"/>
                </a:solidFill>
                <a:latin typeface="Arial" pitchFamily="-107" charset="0"/>
                <a:ea typeface="ＭＳ Ｐゴシック" pitchFamily="-107" charset="-128"/>
                <a:cs typeface="ＭＳ Ｐゴシック" pitchFamily="-107" charset="-128"/>
              </a:rPr>
              <a:t>revealing a password. Many computer systems are shipped with preconfigured</a:t>
            </a: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passwords for system administrators. Unless these preconfigured passwords</a:t>
            </a:r>
          </a:p>
          <a:p>
            <a:r>
              <a:rPr lang="en-US" sz="1200" kern="1200" baseline="0" dirty="0">
                <a:solidFill>
                  <a:schemeClr val="tx1"/>
                </a:solidFill>
                <a:latin typeface="Arial" pitchFamily="-107" charset="0"/>
                <a:ea typeface="ＭＳ Ｐゴシック" pitchFamily="-107" charset="-128"/>
                <a:cs typeface="ＭＳ Ｐゴシック" pitchFamily="-107" charset="-128"/>
              </a:rPr>
              <a:t> are changed, they are easily guessed. Countermeasures include user training,</a:t>
            </a:r>
          </a:p>
          <a:p>
            <a:r>
              <a:rPr lang="en-US" sz="1200" kern="1200" baseline="0" dirty="0">
                <a:solidFill>
                  <a:schemeClr val="tx1"/>
                </a:solidFill>
                <a:latin typeface="Arial" pitchFamily="-107" charset="0"/>
                <a:ea typeface="ＭＳ Ｐゴシック" pitchFamily="-107" charset="-128"/>
                <a:cs typeface="ＭＳ Ｐゴシック" pitchFamily="-107" charset="-128"/>
              </a:rPr>
              <a:t>intrusion detection, and simpler passwords combined with another authentication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mechanism.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647354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031"/>
          <p:cNvSpPr>
            <a:spLocks noGrp="1" noChangeArrowheads="1"/>
          </p:cNvSpPr>
          <p:nvPr>
            <p:ph type="sldNum" sz="quarter" idx="5"/>
          </p:nvPr>
        </p:nvSpPr>
        <p:spPr>
          <a:noFill/>
        </p:spPr>
        <p:txBody>
          <a:bodyPr/>
          <a:lstStyle/>
          <a:p>
            <a:fld id="{B6B98683-8B84-1E44-A593-1C266B6454EC}" type="slidenum">
              <a:rPr lang="en-AU">
                <a:latin typeface="Arial" pitchFamily="-84" charset="0"/>
              </a:rPr>
              <a:pPr/>
              <a:t>195</a:t>
            </a:fld>
            <a:endParaRPr lang="en-AU" dirty="0">
              <a:latin typeface="Arial" pitchFamily="-8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Exploiting multiple password use:  Attacks can also become much more</a:t>
            </a:r>
          </a:p>
          <a:p>
            <a:r>
              <a:rPr lang="en-US" sz="1200" kern="1200" baseline="0" dirty="0">
                <a:solidFill>
                  <a:schemeClr val="tx1"/>
                </a:solidFill>
                <a:latin typeface="Arial" pitchFamily="-107" charset="0"/>
                <a:ea typeface="ＭＳ Ｐゴシック" pitchFamily="-107" charset="-128"/>
                <a:cs typeface="ＭＳ Ｐゴシック" pitchFamily="-107" charset="-128"/>
              </a:rPr>
              <a:t>effective or damaging if different network devices share the same or a similar</a:t>
            </a: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 for a given user. Countermeasures include a policy that forbids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same or similar password on particular network devices.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Popular password attack:  A variation of the preceding attack is to use a popular</a:t>
            </a: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 and try it against a wide range of user IDs. A user’s tendency is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choose a password that is easily remembered; this unfortunately makes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 easy to guess. Countermeasures include policies to inhibit the selection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by users of common passwords and scanning the IP addresses of authentication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requests and client cookies for submission patterns.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Electronic monitoring:  If a password is communicated across a network to log</a:t>
            </a:r>
          </a:p>
          <a:p>
            <a:r>
              <a:rPr lang="en-US" sz="1200" kern="1200" baseline="0" dirty="0">
                <a:solidFill>
                  <a:schemeClr val="tx1"/>
                </a:solidFill>
                <a:latin typeface="Arial" pitchFamily="-107" charset="0"/>
                <a:ea typeface="ＭＳ Ｐゴシック" pitchFamily="-107" charset="-128"/>
                <a:cs typeface="ＭＳ Ｐゴシック" pitchFamily="-107" charset="-128"/>
              </a:rPr>
              <a:t>on to a remote system, it is vulnerable to eavesdropping. Simple encryption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will not fix this problem, because the encrypted password is, in effect, the password</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can be observed and reused by an adversary.</a:t>
            </a:r>
            <a:endParaRPr lang="en-US" dirty="0">
              <a:latin typeface="Arial" pitchFamily="-84" charset="0"/>
              <a:ea typeface="ＭＳ Ｐゴシック" pitchFamily="-84" charset="-128"/>
              <a:cs typeface="ＭＳ Ｐゴシック" pitchFamily="-84" charset="-128"/>
            </a:endParaRPr>
          </a:p>
          <a:p>
            <a:endParaRPr lang="en-US" dirty="0">
              <a:latin typeface="Arial" pitchFamily="-84" charset="0"/>
              <a:ea typeface="ＭＳ Ｐゴシック" pitchFamily="-84" charset="-128"/>
              <a:cs typeface="ＭＳ Ｐゴシック" pitchFamily="-84"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Password guessing against single user:  The attacker attempts to gain knowledge</a:t>
            </a:r>
          </a:p>
          <a:p>
            <a:r>
              <a:rPr lang="en-US" sz="1200" kern="1200" baseline="0" dirty="0">
                <a:solidFill>
                  <a:schemeClr val="tx1"/>
                </a:solidFill>
                <a:latin typeface="Arial" pitchFamily="-107" charset="0"/>
                <a:ea typeface="ＭＳ Ｐゴシック" pitchFamily="-107" charset="-128"/>
                <a:cs typeface="ＭＳ Ｐゴシック" pitchFamily="-107" charset="-128"/>
              </a:rPr>
              <a:t>about the account holder and system password policies and uses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knowledge to guess the password. Countermeasures include training in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enforcement of password policies that make passwords difficult to guess.</a:t>
            </a:r>
          </a:p>
          <a:p>
            <a:r>
              <a:rPr lang="en-US" sz="1200" kern="1200" baseline="0" dirty="0">
                <a:solidFill>
                  <a:schemeClr val="tx1"/>
                </a:solidFill>
                <a:latin typeface="Arial" pitchFamily="-107" charset="0"/>
                <a:ea typeface="ＭＳ Ｐゴシック" pitchFamily="-107" charset="-128"/>
                <a:cs typeface="ＭＳ Ｐゴシック" pitchFamily="-107" charset="-128"/>
              </a:rPr>
              <a:t>Such policies address the secrecy, minimum length of the password, character</a:t>
            </a:r>
          </a:p>
          <a:p>
            <a:r>
              <a:rPr lang="en-US" sz="1200" kern="1200" baseline="0" dirty="0">
                <a:solidFill>
                  <a:schemeClr val="tx1"/>
                </a:solidFill>
                <a:latin typeface="Arial" pitchFamily="-107" charset="0"/>
                <a:ea typeface="ＭＳ Ｐゴシック" pitchFamily="-107" charset="-128"/>
                <a:cs typeface="ＭＳ Ｐゴシック" pitchFamily="-107" charset="-128"/>
              </a:rPr>
              <a:t>set, prohibition against using well-known user identifiers, and length of time</a:t>
            </a:r>
          </a:p>
          <a:p>
            <a:r>
              <a:rPr lang="en-US" sz="1200" kern="1200" baseline="0" dirty="0">
                <a:solidFill>
                  <a:schemeClr val="tx1"/>
                </a:solidFill>
                <a:latin typeface="Arial" pitchFamily="-107" charset="0"/>
                <a:ea typeface="ＭＳ Ｐゴシック" pitchFamily="-107" charset="-128"/>
                <a:cs typeface="ＭＳ Ｐゴシック" pitchFamily="-107" charset="-128"/>
              </a:rPr>
              <a:t>before the password must be changed.</a:t>
            </a:r>
          </a:p>
          <a:p>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400292487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031"/>
          <p:cNvSpPr>
            <a:spLocks noGrp="1" noChangeArrowheads="1"/>
          </p:cNvSpPr>
          <p:nvPr>
            <p:ph type="sldNum" sz="quarter" idx="5"/>
          </p:nvPr>
        </p:nvSpPr>
        <p:spPr>
          <a:noFill/>
        </p:spPr>
        <p:txBody>
          <a:bodyPr/>
          <a:lstStyle/>
          <a:p>
            <a:fld id="{E789F810-6873-A14D-9610-99511FF7BDD7}" type="slidenum">
              <a:rPr lang="en-AU">
                <a:latin typeface="Arial" pitchFamily="-84" charset="0"/>
              </a:rPr>
              <a:pPr/>
              <a:t>196</a:t>
            </a:fld>
            <a:endParaRPr lang="en-AU" dirty="0">
              <a:latin typeface="Arial" pitchFamily="-84" charset="0"/>
            </a:endParaRPr>
          </a:p>
        </p:txBody>
      </p:sp>
      <p:sp>
        <p:nvSpPr>
          <p:cNvPr id="74755" name="Rectangle 2"/>
          <p:cNvSpPr>
            <a:spLocks noGrp="1" noRot="1" noChangeAspect="1" noChangeArrowheads="1" noTextEdit="1"/>
          </p:cNvSpPr>
          <p:nvPr>
            <p:ph type="sldImg"/>
          </p:nvPr>
        </p:nvSpPr>
        <p:spPr>
          <a:solidFill>
            <a:srgbClr val="FFFFFF"/>
          </a:solidFill>
          <a:ln/>
        </p:spPr>
      </p:sp>
      <p:sp>
        <p:nvSpPr>
          <p:cNvPr id="74756"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A widely used password security technique is the use of hashed passwords and a salt</a:t>
            </a:r>
          </a:p>
          <a:p>
            <a:r>
              <a:rPr lang="en-US" sz="1200" kern="1200" baseline="0" dirty="0">
                <a:solidFill>
                  <a:schemeClr val="tx1"/>
                </a:solidFill>
                <a:latin typeface="Arial" pitchFamily="-107" charset="0"/>
                <a:ea typeface="ＭＳ Ｐゴシック" pitchFamily="-107" charset="-128"/>
                <a:cs typeface="ＭＳ Ｐゴシック" pitchFamily="-107" charset="-128"/>
              </a:rPr>
              <a:t>value. This scheme is found on virtually all UNIX variants as well as on a number</a:t>
            </a:r>
          </a:p>
          <a:p>
            <a:r>
              <a:rPr lang="en-US" sz="1200" kern="1200" baseline="0" dirty="0">
                <a:solidFill>
                  <a:schemeClr val="tx1"/>
                </a:solidFill>
                <a:latin typeface="Arial" pitchFamily="-107" charset="0"/>
                <a:ea typeface="ＭＳ Ｐゴシック" pitchFamily="-107" charset="-128"/>
                <a:cs typeface="ＭＳ Ｐゴシック" pitchFamily="-107" charset="-128"/>
              </a:rPr>
              <a:t>of other operating systems. The following procedure is employed (Figure 11.6a). To</a:t>
            </a:r>
          </a:p>
          <a:p>
            <a:r>
              <a:rPr lang="en-US" sz="1200" kern="1200" baseline="0" dirty="0">
                <a:solidFill>
                  <a:schemeClr val="tx1"/>
                </a:solidFill>
                <a:latin typeface="Arial" pitchFamily="-107" charset="0"/>
                <a:ea typeface="ＭＳ Ｐゴシック" pitchFamily="-107" charset="-128"/>
                <a:cs typeface="ＭＳ Ｐゴシック" pitchFamily="-107" charset="-128"/>
              </a:rPr>
              <a:t>load a new password into the system, the user selects or is assigned a password.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 is combined with a fixed-length salt value  [MORR79]. In older implementations,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value is related to the time at which the password is assigned to the user.</a:t>
            </a:r>
          </a:p>
          <a:p>
            <a:r>
              <a:rPr lang="en-US" sz="1200" kern="1200" baseline="0" dirty="0">
                <a:solidFill>
                  <a:schemeClr val="tx1"/>
                </a:solidFill>
                <a:latin typeface="Arial" pitchFamily="-107" charset="0"/>
                <a:ea typeface="ＭＳ Ｐゴシック" pitchFamily="-107" charset="-128"/>
                <a:cs typeface="ＭＳ Ｐゴシック" pitchFamily="-107" charset="-128"/>
              </a:rPr>
              <a:t>Newer implementations use a pseudorandom or random number. The password</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salt serve as inputs to a hashing algorithm to produce a fixed-length hash code.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hash algorithm is designed to be slow to execute to thwart attacks. The hashed</a:t>
            </a: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 is then stored, together with a plaintext copy of the salt, in the password</a:t>
            </a:r>
          </a:p>
          <a:p>
            <a:r>
              <a:rPr lang="en-US" sz="1200" kern="1200" baseline="0" dirty="0">
                <a:solidFill>
                  <a:schemeClr val="tx1"/>
                </a:solidFill>
                <a:latin typeface="Arial" pitchFamily="-107" charset="0"/>
                <a:ea typeface="ＭＳ Ｐゴシック" pitchFamily="-107" charset="-128"/>
                <a:cs typeface="ＭＳ Ｐゴシック" pitchFamily="-107" charset="-128"/>
              </a:rPr>
              <a:t>file for the corresponding user ID. The hashed-password method has been shown to</a:t>
            </a:r>
          </a:p>
          <a:p>
            <a:r>
              <a:rPr lang="en-US" sz="1200" kern="1200" baseline="0" dirty="0">
                <a:solidFill>
                  <a:schemeClr val="tx1"/>
                </a:solidFill>
                <a:latin typeface="Arial" pitchFamily="-107" charset="0"/>
                <a:ea typeface="ＭＳ Ｐゴシック" pitchFamily="-107" charset="-128"/>
                <a:cs typeface="ＭＳ Ｐゴシック" pitchFamily="-107" charset="-128"/>
              </a:rPr>
              <a:t>be secure against a variety of cryptanalytic attacks [WAGN00].</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When a user attempts to log on to a UNIX system, the user provides an ID</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a password (Figure 11.6b). The operating system uses the ID to index into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 file and retrieve the plaintext salt and the encrypted password. The salt</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user-supplied password are used as input to the encryption routine. If the result</a:t>
            </a:r>
          </a:p>
          <a:p>
            <a:r>
              <a:rPr lang="en-US" sz="1200" kern="1200" baseline="0" dirty="0">
                <a:solidFill>
                  <a:schemeClr val="tx1"/>
                </a:solidFill>
                <a:latin typeface="Arial" pitchFamily="-107" charset="0"/>
                <a:ea typeface="ＭＳ Ｐゴシック" pitchFamily="-107" charset="-128"/>
                <a:cs typeface="ＭＳ Ｐゴシック" pitchFamily="-107" charset="-128"/>
              </a:rPr>
              <a:t>matches the stored value, the password is accepted.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salt serves three purposes: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It prevents duplicate passwords from being visible in the password file. Even</a:t>
            </a:r>
          </a:p>
          <a:p>
            <a:r>
              <a:rPr lang="en-US" sz="1200" kern="1200" baseline="0" dirty="0">
                <a:solidFill>
                  <a:schemeClr val="tx1"/>
                </a:solidFill>
                <a:latin typeface="Arial" pitchFamily="-107" charset="0"/>
                <a:ea typeface="ＭＳ Ｐゴシック" pitchFamily="-107" charset="-128"/>
                <a:cs typeface="ＭＳ Ｐゴシック" pitchFamily="-107" charset="-128"/>
              </a:rPr>
              <a:t>if two users choose the same password, those passwords will be assigned</a:t>
            </a:r>
          </a:p>
          <a:p>
            <a:r>
              <a:rPr lang="en-US" sz="1200" kern="1200" baseline="0" dirty="0">
                <a:solidFill>
                  <a:schemeClr val="tx1"/>
                </a:solidFill>
                <a:latin typeface="Arial" pitchFamily="-107" charset="0"/>
                <a:ea typeface="ＭＳ Ｐゴシック" pitchFamily="-107" charset="-128"/>
                <a:cs typeface="ＭＳ Ｐゴシック" pitchFamily="-107" charset="-128"/>
              </a:rPr>
              <a:t>different salt values. Hence, the hashed passwords of the two users will</a:t>
            </a:r>
          </a:p>
          <a:p>
            <a:r>
              <a:rPr lang="en-US" sz="1200" kern="1200" baseline="0" dirty="0">
                <a:solidFill>
                  <a:schemeClr val="tx1"/>
                </a:solidFill>
                <a:latin typeface="Arial" pitchFamily="-107" charset="0"/>
                <a:ea typeface="ＭＳ Ｐゴシック" pitchFamily="-107" charset="-128"/>
                <a:cs typeface="ＭＳ Ｐゴシック" pitchFamily="-107" charset="-128"/>
              </a:rPr>
              <a:t>differ.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It greatly increases the difficulty of offline dictionary attacks. For a salt of</a:t>
            </a:r>
          </a:p>
          <a:p>
            <a:r>
              <a:rPr lang="en-US" sz="1200" kern="1200" baseline="0" dirty="0">
                <a:solidFill>
                  <a:schemeClr val="tx1"/>
                </a:solidFill>
                <a:latin typeface="Arial" pitchFamily="-107" charset="0"/>
                <a:ea typeface="ＭＳ Ｐゴシック" pitchFamily="-107" charset="-128"/>
                <a:cs typeface="ＭＳ Ｐゴシック" pitchFamily="-107" charset="-128"/>
              </a:rPr>
              <a:t>length b  bits, the number of possible passwords is increased by a factor of 2b ,</a:t>
            </a:r>
          </a:p>
          <a:p>
            <a:r>
              <a:rPr lang="en-US" sz="1200" kern="1200" baseline="0" dirty="0">
                <a:solidFill>
                  <a:schemeClr val="tx1"/>
                </a:solidFill>
                <a:latin typeface="Arial" pitchFamily="-107" charset="0"/>
                <a:ea typeface="ＭＳ Ｐゴシック" pitchFamily="-107" charset="-128"/>
                <a:cs typeface="ＭＳ Ｐゴシック" pitchFamily="-107" charset="-128"/>
              </a:rPr>
              <a:t>increasing the difficulty of guessing a password in a dictionary attack.</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It becomes nearly impossible to find out whether a person with passwords on</a:t>
            </a:r>
          </a:p>
          <a:p>
            <a:r>
              <a:rPr lang="en-US" sz="1200" kern="1200" baseline="0" dirty="0">
                <a:solidFill>
                  <a:schemeClr val="tx1"/>
                </a:solidFill>
                <a:latin typeface="Arial" pitchFamily="-107" charset="0"/>
                <a:ea typeface="ＭＳ Ｐゴシック" pitchFamily="-107" charset="-128"/>
                <a:cs typeface="ＭＳ Ｐゴシック" pitchFamily="-107" charset="-128"/>
              </a:rPr>
              <a:t>two or more systems has used the same password on all of them.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To see the second point, consider the way that an offline dictionary attack</a:t>
            </a:r>
          </a:p>
          <a:p>
            <a:r>
              <a:rPr lang="en-US" sz="1200" kern="1200" baseline="0" dirty="0">
                <a:solidFill>
                  <a:schemeClr val="tx1"/>
                </a:solidFill>
                <a:latin typeface="Arial" pitchFamily="-107" charset="0"/>
                <a:ea typeface="ＭＳ Ｐゴシック" pitchFamily="-107" charset="-128"/>
                <a:cs typeface="ＭＳ Ｐゴシック" pitchFamily="-107" charset="-128"/>
              </a:rPr>
              <a:t>would work. The attacker obtains a copy of the password file. Suppose first that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salt is not used. The attacker’s goal is to guess a single password. To that end,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 attacker submits a large number of likely passwords to the hashing function. If any</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guesses matches one of the hashes in the file, then the attacker has found a</a:t>
            </a: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 that is in the file. But faced with the UNIX scheme, the attacker must take</a:t>
            </a:r>
          </a:p>
          <a:p>
            <a:r>
              <a:rPr lang="en-US" sz="1200" kern="1200" baseline="0" dirty="0">
                <a:solidFill>
                  <a:schemeClr val="tx1"/>
                </a:solidFill>
                <a:latin typeface="Arial" pitchFamily="-107" charset="0"/>
                <a:ea typeface="ＭＳ Ｐゴシック" pitchFamily="-107" charset="-128"/>
                <a:cs typeface="ＭＳ Ｐゴシック" pitchFamily="-107" charset="-128"/>
              </a:rPr>
              <a:t>each guess and submit it to the hash function once for each salt value in the dictionary</a:t>
            </a:r>
          </a:p>
          <a:p>
            <a:r>
              <a:rPr lang="en-US" sz="1200" kern="1200" baseline="0" dirty="0">
                <a:solidFill>
                  <a:schemeClr val="tx1"/>
                </a:solidFill>
                <a:latin typeface="Arial" pitchFamily="-107" charset="0"/>
                <a:ea typeface="ＭＳ Ｐゴシック" pitchFamily="-107" charset="-128"/>
                <a:cs typeface="ＭＳ Ｐゴシック" pitchFamily="-107" charset="-128"/>
              </a:rPr>
              <a:t>file, multiplying the number of guesses that must be checked.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There are two threats to the UNIX password scheme. First, a user can gain</a:t>
            </a:r>
          </a:p>
          <a:p>
            <a:r>
              <a:rPr lang="en-US" sz="1200" kern="1200" baseline="0" dirty="0">
                <a:solidFill>
                  <a:schemeClr val="tx1"/>
                </a:solidFill>
                <a:latin typeface="Arial" pitchFamily="-107" charset="0"/>
                <a:ea typeface="ＭＳ Ｐゴシック" pitchFamily="-107" charset="-128"/>
                <a:cs typeface="ＭＳ Ｐゴシック" pitchFamily="-107" charset="-128"/>
              </a:rPr>
              <a:t>access on a machine using a guest account or by some other means and then run</a:t>
            </a:r>
          </a:p>
          <a:p>
            <a:r>
              <a:rPr lang="en-US" sz="1200" kern="1200" baseline="0" dirty="0">
                <a:solidFill>
                  <a:schemeClr val="tx1"/>
                </a:solidFill>
                <a:latin typeface="Arial" pitchFamily="-107" charset="0"/>
                <a:ea typeface="ＭＳ Ｐゴシック" pitchFamily="-107" charset="-128"/>
                <a:cs typeface="ＭＳ Ｐゴシック" pitchFamily="-107" charset="-128"/>
              </a:rPr>
              <a:t> a password guessing program, called a password cracker, on that machine.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attacker should be able to check many thousands of possible passwords with little</a:t>
            </a:r>
          </a:p>
          <a:p>
            <a:r>
              <a:rPr lang="en-US" sz="1200" kern="1200" baseline="0" dirty="0">
                <a:solidFill>
                  <a:schemeClr val="tx1"/>
                </a:solidFill>
                <a:latin typeface="Arial" pitchFamily="-107" charset="0"/>
                <a:ea typeface="ＭＳ Ｐゴシック" pitchFamily="-107" charset="-128"/>
                <a:cs typeface="ＭＳ Ｐゴシック" pitchFamily="-107" charset="-128"/>
              </a:rPr>
              <a:t>resource consumption. In addition, if an opponent is able to obtain a copy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 file, then a cracker program can be run on another machine at leisure.</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enables the opponent to run through millions of possible passwords in a reasonable</a:t>
            </a:r>
          </a:p>
          <a:p>
            <a:r>
              <a:rPr lang="en-US" sz="1200" kern="1200" baseline="0" dirty="0">
                <a:solidFill>
                  <a:schemeClr val="tx1"/>
                </a:solidFill>
                <a:latin typeface="Arial" pitchFamily="-107" charset="0"/>
                <a:ea typeface="ＭＳ Ｐゴシック" pitchFamily="-107" charset="-128"/>
                <a:cs typeface="ＭＳ Ｐゴシック" pitchFamily="-107" charset="-128"/>
              </a:rPr>
              <a:t>period.</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40044420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31"/>
          <p:cNvSpPr>
            <a:spLocks noGrp="1" noChangeArrowheads="1"/>
          </p:cNvSpPr>
          <p:nvPr>
            <p:ph type="sldNum" sz="quarter" idx="5"/>
          </p:nvPr>
        </p:nvSpPr>
        <p:spPr>
          <a:noFill/>
        </p:spPr>
        <p:txBody>
          <a:bodyPr/>
          <a:lstStyle/>
          <a:p>
            <a:fld id="{EAD700A0-E136-E344-98B6-2D825B1B1BE6}" type="slidenum">
              <a:rPr lang="en-AU">
                <a:latin typeface="Arial" pitchFamily="-84" charset="0"/>
              </a:rPr>
              <a:pPr/>
              <a:t>197</a:t>
            </a:fld>
            <a:endParaRPr lang="en-AU" dirty="0">
              <a:latin typeface="Arial" pitchFamily="-84" charset="0"/>
            </a:endParaRPr>
          </a:p>
        </p:txBody>
      </p:sp>
      <p:sp>
        <p:nvSpPr>
          <p:cNvPr id="76803" name="Rectangle 2"/>
          <p:cNvSpPr>
            <a:spLocks noGrp="1" noRot="1" noChangeAspect="1" noChangeArrowheads="1" noTextEdit="1"/>
          </p:cNvSpPr>
          <p:nvPr>
            <p:ph type="sldImg"/>
          </p:nvPr>
        </p:nvSpPr>
        <p:spPr>
          <a:solidFill>
            <a:srgbClr val="FFFFFF"/>
          </a:solidFill>
          <a:ln/>
        </p:spPr>
      </p:sp>
      <p:sp>
        <p:nvSpPr>
          <p:cNvPr id="76804"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Since the original development of UNIX, most implementations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have relied on the following password scheme. Each user selects a</a:t>
            </a: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 of up to eight printable characters in length. This is converted into a</a:t>
            </a:r>
          </a:p>
          <a:p>
            <a:r>
              <a:rPr lang="en-US" sz="1200" kern="1200" baseline="0" dirty="0">
                <a:solidFill>
                  <a:schemeClr val="tx1"/>
                </a:solidFill>
                <a:latin typeface="Arial" pitchFamily="-107" charset="0"/>
                <a:ea typeface="ＭＳ Ｐゴシック" pitchFamily="-107" charset="-128"/>
                <a:cs typeface="ＭＳ Ｐゴシック" pitchFamily="-107" charset="-128"/>
              </a:rPr>
              <a:t>56-bit value (using 7-bit ASCII) that serves as the key input to an encryption routine.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hash routine, known as crypt(3), is based on DES. A 12-bit salt value is</a:t>
            </a:r>
          </a:p>
          <a:p>
            <a:r>
              <a:rPr lang="en-US" sz="1200" kern="1200" baseline="0" dirty="0">
                <a:solidFill>
                  <a:schemeClr val="tx1"/>
                </a:solidFill>
                <a:latin typeface="Arial" pitchFamily="-107" charset="0"/>
                <a:ea typeface="ＭＳ Ｐゴシック" pitchFamily="-107" charset="-128"/>
                <a:cs typeface="ＭＳ Ｐゴシック" pitchFamily="-107" charset="-128"/>
              </a:rPr>
              <a:t>used. The modified DES algorithm is executed with a data input consisting of a</a:t>
            </a:r>
          </a:p>
          <a:p>
            <a:r>
              <a:rPr lang="en-US" sz="1200" kern="1200" baseline="0" dirty="0">
                <a:solidFill>
                  <a:schemeClr val="tx1"/>
                </a:solidFill>
                <a:latin typeface="Arial" pitchFamily="-107" charset="0"/>
                <a:ea typeface="ＭＳ Ｐゴシック" pitchFamily="-107" charset="-128"/>
                <a:cs typeface="ＭＳ Ｐゴシック" pitchFamily="-107" charset="-128"/>
              </a:rPr>
              <a:t>64-bit block of zeros. The output of the algorithm then serves as input for a second</a:t>
            </a:r>
          </a:p>
          <a:p>
            <a:r>
              <a:rPr lang="en-US" sz="1200" kern="1200" baseline="0" dirty="0">
                <a:solidFill>
                  <a:schemeClr val="tx1"/>
                </a:solidFill>
                <a:latin typeface="Arial" pitchFamily="-107" charset="0"/>
                <a:ea typeface="ＭＳ Ｐゴシック" pitchFamily="-107" charset="-128"/>
                <a:cs typeface="ＭＳ Ｐゴシック" pitchFamily="-107" charset="-128"/>
              </a:rPr>
              <a:t>encryption. This process is repeated for a total of 25 encryptions. The resulting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64-bit output is then translated into an 11-character sequence. The modification of</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DES algorithm converts it into a one-way hash function. The crypt(3) routine</a:t>
            </a:r>
          </a:p>
          <a:p>
            <a:r>
              <a:rPr lang="en-US" sz="1200" kern="1200" baseline="0" dirty="0">
                <a:solidFill>
                  <a:schemeClr val="tx1"/>
                </a:solidFill>
                <a:latin typeface="Arial" pitchFamily="-107" charset="0"/>
                <a:ea typeface="ＭＳ Ｐゴシック" pitchFamily="-107" charset="-128"/>
                <a:cs typeface="ＭＳ Ｐゴシック" pitchFamily="-107" charset="-128"/>
              </a:rPr>
              <a:t>is designed to discourage guessing attacks. Software implementations of DES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slow compared to hardware versions, and the use of 25 iterations multiplies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time required by 25.</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This particular implementation is now considered woefully inadequate.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example, [PERR03] reports the results of a dictionary attack using a supercomputer.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attack was able to process over 50 million password guesses in about 80 minutes.</a:t>
            </a:r>
          </a:p>
          <a:p>
            <a:r>
              <a:rPr lang="en-US" sz="1200" kern="1200" baseline="0" dirty="0">
                <a:solidFill>
                  <a:schemeClr val="tx1"/>
                </a:solidFill>
                <a:latin typeface="Arial" pitchFamily="-107" charset="0"/>
                <a:ea typeface="ＭＳ Ｐゴシック" pitchFamily="-107" charset="-128"/>
                <a:cs typeface="ＭＳ Ｐゴシック" pitchFamily="-107" charset="-128"/>
              </a:rPr>
              <a:t>Further, the results showed that for about $10,000 anyone should be able to</a:t>
            </a:r>
          </a:p>
          <a:p>
            <a:r>
              <a:rPr lang="en-US" sz="1200" kern="1200" baseline="0" dirty="0">
                <a:solidFill>
                  <a:schemeClr val="tx1"/>
                </a:solidFill>
                <a:latin typeface="Arial" pitchFamily="-107" charset="0"/>
                <a:ea typeface="ＭＳ Ｐゴシック" pitchFamily="-107" charset="-128"/>
                <a:cs typeface="ＭＳ Ｐゴシック" pitchFamily="-107" charset="-128"/>
              </a:rPr>
              <a:t>do the same in a few months using one uniprocessor machine. Despite its known</a:t>
            </a:r>
          </a:p>
          <a:p>
            <a:r>
              <a:rPr lang="en-US" sz="1200" kern="1200" baseline="0" dirty="0">
                <a:solidFill>
                  <a:schemeClr val="tx1"/>
                </a:solidFill>
                <a:latin typeface="Arial" pitchFamily="-107" charset="0"/>
                <a:ea typeface="ＭＳ Ｐゴシック" pitchFamily="-107" charset="-128"/>
                <a:cs typeface="ＭＳ Ｐゴシック" pitchFamily="-107" charset="-128"/>
              </a:rPr>
              <a:t>weaknesses, this UNIX scheme is still often required for compatibility with existing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account management software or in multivendor environments.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There are other, much stronger, hash/salt schemes available for UNIX.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recommended hash function for many UNIX systems, including Linux, Solaris,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FreeBSD (a widely used open source UNIX implementation), is based on the MD5</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secure hash algorithm (which is similar to, but not as secure as SHA-1). The MD5</a:t>
            </a:r>
          </a:p>
          <a:p>
            <a:r>
              <a:rPr lang="en-US" sz="1200" kern="1200" baseline="0" dirty="0">
                <a:solidFill>
                  <a:schemeClr val="tx1"/>
                </a:solidFill>
                <a:latin typeface="Arial" pitchFamily="-107" charset="0"/>
                <a:ea typeface="ＭＳ Ｐゴシック" pitchFamily="-107" charset="-128"/>
                <a:cs typeface="ＭＳ Ｐゴシック" pitchFamily="-107" charset="-128"/>
              </a:rPr>
              <a:t>crypt routine uses a salt of up to 48 bits and effectively has no limitations on password</a:t>
            </a:r>
          </a:p>
          <a:p>
            <a:r>
              <a:rPr lang="en-US" sz="1200" kern="1200" baseline="0" dirty="0">
                <a:solidFill>
                  <a:schemeClr val="tx1"/>
                </a:solidFill>
                <a:latin typeface="Arial" pitchFamily="-107" charset="0"/>
                <a:ea typeface="ＭＳ Ｐゴシック" pitchFamily="-107" charset="-128"/>
                <a:cs typeface="ＭＳ Ｐゴシック" pitchFamily="-107" charset="-128"/>
              </a:rPr>
              <a:t>length. It produces a 128-bit hash value. It is also far slower than crypt(3). To</a:t>
            </a:r>
          </a:p>
          <a:p>
            <a:r>
              <a:rPr lang="en-US" sz="1200" kern="1200" baseline="0" dirty="0">
                <a:solidFill>
                  <a:schemeClr val="tx1"/>
                </a:solidFill>
                <a:latin typeface="Arial" pitchFamily="-107" charset="0"/>
                <a:ea typeface="ＭＳ Ｐゴシック" pitchFamily="-107" charset="-128"/>
                <a:cs typeface="ＭＳ Ｐゴシック" pitchFamily="-107" charset="-128"/>
              </a:rPr>
              <a:t>achieve the slowdown, MD5 crypt uses an inner loop with 1000 iterations.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Probably the most secure version of the UNIX hash/salt scheme was developed</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OpenBSD, another widely used open source UNIX. This scheme, reported</a:t>
            </a:r>
          </a:p>
          <a:p>
            <a:r>
              <a:rPr lang="en-US" sz="1200" kern="1200" baseline="0" dirty="0">
                <a:solidFill>
                  <a:schemeClr val="tx1"/>
                </a:solidFill>
                <a:latin typeface="Arial" pitchFamily="-107" charset="0"/>
                <a:ea typeface="ＭＳ Ｐゴシック" pitchFamily="-107" charset="-128"/>
                <a:cs typeface="ＭＳ Ｐゴシック" pitchFamily="-107" charset="-128"/>
              </a:rPr>
              <a:t>in [PROV99], uses a hash function based on the Blowfish symmetric block cipher.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hash function, called Bcrypt, is quite slow to execute. Bcrypt allows passwords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up to 55 characters in length and requires a random salt value of 128 bits,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produce a 192-bit hash value. Bcrypt also includes a cost variable; an increase in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cost variable causes a corresponding increase in the time required to perform a</a:t>
            </a:r>
          </a:p>
          <a:p>
            <a:r>
              <a:rPr lang="en-US" sz="1200" kern="1200" baseline="0" dirty="0">
                <a:solidFill>
                  <a:schemeClr val="tx1"/>
                </a:solidFill>
                <a:latin typeface="Arial" pitchFamily="-107" charset="0"/>
                <a:ea typeface="ＭＳ Ｐゴシック" pitchFamily="-107" charset="-128"/>
                <a:cs typeface="ＭＳ Ｐゴシック" pitchFamily="-107" charset="-128"/>
              </a:rPr>
              <a:t>Bcyrpt hash. The cost assigned to a new password is configurable, so that administrators</a:t>
            </a:r>
          </a:p>
          <a:p>
            <a:r>
              <a:rPr lang="en-US" sz="1200" kern="1200" baseline="0" dirty="0">
                <a:solidFill>
                  <a:schemeClr val="tx1"/>
                </a:solidFill>
                <a:latin typeface="Arial" pitchFamily="-107" charset="0"/>
                <a:ea typeface="ＭＳ Ｐゴシック" pitchFamily="-107" charset="-128"/>
                <a:cs typeface="ＭＳ Ｐゴシック" pitchFamily="-107" charset="-128"/>
              </a:rPr>
              <a:t>can assign a higher cost to privileged users.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93852951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p:spPr>
        <p:txBody>
          <a:bodyPr/>
          <a:lstStyle/>
          <a:p>
            <a:fld id="{0AEC6819-44B7-934A-B7F4-87DC48EC6F55}" type="slidenum">
              <a:rPr lang="en-AU">
                <a:latin typeface="Arial" pitchFamily="-84" charset="0"/>
              </a:rPr>
              <a:pPr/>
              <a:t>198</a:t>
            </a:fld>
            <a:endParaRPr lang="en-AU" dirty="0">
              <a:latin typeface="Arial" pitchFamily="-84"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Even the stupendous guessing rates referenced in the preceding section do not</a:t>
            </a:r>
          </a:p>
          <a:p>
            <a:r>
              <a:rPr lang="en-US" sz="1200" kern="1200" baseline="0" dirty="0">
                <a:solidFill>
                  <a:schemeClr val="tx1"/>
                </a:solidFill>
                <a:latin typeface="Arial" pitchFamily="-107" charset="0"/>
                <a:ea typeface="ＭＳ Ｐゴシック" pitchFamily="-107" charset="-128"/>
                <a:cs typeface="ＭＳ Ｐゴシック" pitchFamily="-107" charset="-128"/>
              </a:rPr>
              <a:t>yet make it feasible for an attacker to use a dumb brute-force technique of trying</a:t>
            </a:r>
          </a:p>
          <a:p>
            <a:r>
              <a:rPr lang="en-US" sz="1200" kern="1200" baseline="0" dirty="0">
                <a:solidFill>
                  <a:schemeClr val="tx1"/>
                </a:solidFill>
                <a:latin typeface="Arial" pitchFamily="-107" charset="0"/>
                <a:ea typeface="ＭＳ Ｐゴシック" pitchFamily="-107" charset="-128"/>
                <a:cs typeface="ＭＳ Ｐゴシック" pitchFamily="-107" charset="-128"/>
              </a:rPr>
              <a:t>all possible combinations of characters to discover a password. Instead, password</a:t>
            </a:r>
          </a:p>
          <a:p>
            <a:r>
              <a:rPr lang="en-US" sz="1200" kern="1200" baseline="0" dirty="0">
                <a:solidFill>
                  <a:schemeClr val="tx1"/>
                </a:solidFill>
                <a:latin typeface="Arial" pitchFamily="-107" charset="0"/>
                <a:ea typeface="ＭＳ Ｐゴシック" pitchFamily="-107" charset="-128"/>
                <a:cs typeface="ＭＳ Ｐゴシック" pitchFamily="-107" charset="-128"/>
              </a:rPr>
              <a:t>crackers rely on the fact that some people choose easily guessable passwords.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http://www.howtogeek.com/166832/brute-force-attacks-explained-how-all-encryption-is-vulnerable/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Some users, when permitted to choose their own password, pick one that is</a:t>
            </a:r>
          </a:p>
          <a:p>
            <a:r>
              <a:rPr lang="en-US" sz="1200" kern="1200" baseline="0" dirty="0">
                <a:solidFill>
                  <a:schemeClr val="tx1"/>
                </a:solidFill>
                <a:latin typeface="Arial" pitchFamily="-107" charset="0"/>
                <a:ea typeface="ＭＳ Ｐゴシック" pitchFamily="-107" charset="-128"/>
                <a:cs typeface="ＭＳ Ｐゴシック" pitchFamily="-107" charset="-128"/>
              </a:rPr>
              <a:t>absurdly short. The results of one study at Purdue University are shown in</a:t>
            </a:r>
          </a:p>
          <a:p>
            <a:r>
              <a:rPr lang="en-US" sz="1200" kern="1200" baseline="0" dirty="0">
                <a:solidFill>
                  <a:schemeClr val="tx1"/>
                </a:solidFill>
                <a:latin typeface="Arial" pitchFamily="-107" charset="0"/>
                <a:ea typeface="ＭＳ Ｐゴシック" pitchFamily="-107" charset="-128"/>
                <a:cs typeface="ＭＳ Ｐゴシック" pitchFamily="-107" charset="-128"/>
              </a:rPr>
              <a:t>Table 11.3. The study observed password change choices on 54 machines, representing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approximately 7000 user accounts. Almost 3% of the passwords were three</a:t>
            </a:r>
          </a:p>
          <a:p>
            <a:r>
              <a:rPr lang="en-US" sz="1200" kern="1200" baseline="0" dirty="0">
                <a:solidFill>
                  <a:schemeClr val="tx1"/>
                </a:solidFill>
                <a:latin typeface="Arial" pitchFamily="-107" charset="0"/>
                <a:ea typeface="ＭＳ Ｐゴシック" pitchFamily="-107" charset="-128"/>
                <a:cs typeface="ＭＳ Ｐゴシック" pitchFamily="-107" charset="-128"/>
              </a:rPr>
              <a:t>characters or fewer in length. An attacker could begin the attack by exhaustively</a:t>
            </a:r>
          </a:p>
          <a:p>
            <a:r>
              <a:rPr lang="en-US" sz="1200" kern="1200" baseline="0" dirty="0">
                <a:solidFill>
                  <a:schemeClr val="tx1"/>
                </a:solidFill>
                <a:latin typeface="Arial" pitchFamily="-107" charset="0"/>
                <a:ea typeface="ＭＳ Ｐゴシック" pitchFamily="-107" charset="-128"/>
                <a:cs typeface="ＭＳ Ｐゴシック" pitchFamily="-107" charset="-128"/>
              </a:rPr>
              <a:t>testing all possible passwords of length 3 or fewer. A simple remedy is for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to reject any password choice of fewer than, say, six characters or even to</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require that all passwords be exactly eight characters in length. Most users would</a:t>
            </a:r>
          </a:p>
          <a:p>
            <a:r>
              <a:rPr lang="en-US" sz="1200" kern="1200" baseline="0" dirty="0">
                <a:solidFill>
                  <a:schemeClr val="tx1"/>
                </a:solidFill>
                <a:latin typeface="Arial" pitchFamily="-107" charset="0"/>
                <a:ea typeface="ＭＳ Ｐゴシック" pitchFamily="-107" charset="-128"/>
                <a:cs typeface="ＭＳ Ｐゴシック" pitchFamily="-107" charset="-128"/>
              </a:rPr>
              <a:t>not complain about such a restriction.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 length is only part of the problem. Many people, when permitted</a:t>
            </a:r>
          </a:p>
          <a:p>
            <a:r>
              <a:rPr lang="en-US" sz="1200" kern="1200" baseline="0" dirty="0">
                <a:solidFill>
                  <a:schemeClr val="tx1"/>
                </a:solidFill>
                <a:latin typeface="Arial" pitchFamily="-107" charset="0"/>
                <a:ea typeface="ＭＳ Ｐゴシック" pitchFamily="-107" charset="-128"/>
                <a:cs typeface="ＭＳ Ｐゴシック" pitchFamily="-107" charset="-128"/>
              </a:rPr>
              <a:t>to choose their own password, pick a password that is guessable, such as their</a:t>
            </a:r>
          </a:p>
          <a:p>
            <a:r>
              <a:rPr lang="en-US" sz="1200" kern="1200" baseline="0" dirty="0">
                <a:solidFill>
                  <a:schemeClr val="tx1"/>
                </a:solidFill>
                <a:latin typeface="Arial" pitchFamily="-107" charset="0"/>
                <a:ea typeface="ＭＳ Ｐゴシック" pitchFamily="-107" charset="-128"/>
                <a:cs typeface="ＭＳ Ｐゴシック" pitchFamily="-107" charset="-128"/>
              </a:rPr>
              <a:t>own name, their street name, a common dictionary word, and so forth. This makes</a:t>
            </a:r>
          </a:p>
          <a:p>
            <a:r>
              <a:rPr lang="en-US" sz="1200" kern="1200" baseline="0" dirty="0">
                <a:solidFill>
                  <a:schemeClr val="tx1"/>
                </a:solidFill>
                <a:latin typeface="Arial" pitchFamily="-107" charset="0"/>
                <a:ea typeface="ＭＳ Ｐゴシック" pitchFamily="-107" charset="-128"/>
                <a:cs typeface="ＭＳ Ｐゴシック" pitchFamily="-107" charset="-128"/>
              </a:rPr>
              <a:t> the job of password cracking straightforward. The cracker simply has to test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 file against lists of likely passwords. Because many people use guessable</a:t>
            </a: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passwords, such a strategy should succeed on virtually all systems.</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403162274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One demonstration of the effectiveness of guessing is reported in [KLEI90].</a:t>
            </a:r>
          </a:p>
          <a:p>
            <a:r>
              <a:rPr lang="en-US" sz="1200" kern="1200" baseline="0" dirty="0">
                <a:solidFill>
                  <a:schemeClr val="tx1"/>
                </a:solidFill>
                <a:latin typeface="Arial" pitchFamily="-107" charset="0"/>
                <a:ea typeface="ＭＳ Ｐゴシック" pitchFamily="-107" charset="-128"/>
                <a:cs typeface="ＭＳ Ｐゴシック" pitchFamily="-107" charset="-128"/>
              </a:rPr>
              <a:t>From a variety of sources, the author collected UNIX password files, containing</a:t>
            </a:r>
          </a:p>
          <a:p>
            <a:r>
              <a:rPr lang="en-US" sz="1200" kern="1200" baseline="0" dirty="0">
                <a:solidFill>
                  <a:schemeClr val="tx1"/>
                </a:solidFill>
                <a:latin typeface="Arial" pitchFamily="-107" charset="0"/>
                <a:ea typeface="ＭＳ Ｐゴシック" pitchFamily="-107" charset="-128"/>
                <a:cs typeface="ＭＳ Ｐゴシック" pitchFamily="-107" charset="-128"/>
              </a:rPr>
              <a:t>nearly 14,000 encrypted passwords. The result, which the author rightly characterizes</a:t>
            </a:r>
          </a:p>
          <a:p>
            <a:r>
              <a:rPr lang="en-US" sz="1200" kern="1200" baseline="0" dirty="0">
                <a:solidFill>
                  <a:schemeClr val="tx1"/>
                </a:solidFill>
                <a:latin typeface="Arial" pitchFamily="-107" charset="0"/>
                <a:ea typeface="ＭＳ Ｐゴシック" pitchFamily="-107" charset="-128"/>
                <a:cs typeface="ＭＳ Ｐゴシック" pitchFamily="-107" charset="-128"/>
              </a:rPr>
              <a:t>as frightening, is shown in Table 11.4. In all, nearly one-fourth of the passwords</a:t>
            </a:r>
          </a:p>
          <a:p>
            <a:r>
              <a:rPr lang="en-US" sz="1200" kern="1200" baseline="0" dirty="0">
                <a:solidFill>
                  <a:schemeClr val="tx1"/>
                </a:solidFill>
                <a:latin typeface="Arial" pitchFamily="-107" charset="0"/>
                <a:ea typeface="ＭＳ Ｐゴシック" pitchFamily="-107" charset="-128"/>
                <a:cs typeface="ＭＳ Ｐゴシック" pitchFamily="-107" charset="-128"/>
              </a:rPr>
              <a:t>were guessed. The following strategy was used: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Try the user’s name, initials, account name, and other relevant personal information.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In all, 130 different permutations for each user were tried.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Try words from various dictionaries. The author compiled a dictionary of over</a:t>
            </a:r>
          </a:p>
          <a:p>
            <a:r>
              <a:rPr lang="en-US" sz="1200" kern="1200" baseline="0" dirty="0">
                <a:solidFill>
                  <a:schemeClr val="tx1"/>
                </a:solidFill>
                <a:latin typeface="Arial" pitchFamily="-107" charset="0"/>
                <a:ea typeface="ＭＳ Ｐゴシック" pitchFamily="-107" charset="-128"/>
                <a:cs typeface="ＭＳ Ｐゴシック" pitchFamily="-107" charset="-128"/>
              </a:rPr>
              <a:t>60,000 words, including the online dictionary on the system itself, and various</a:t>
            </a:r>
          </a:p>
          <a:p>
            <a:r>
              <a:rPr lang="en-US" sz="1200" kern="1200" baseline="0" dirty="0">
                <a:solidFill>
                  <a:schemeClr val="tx1"/>
                </a:solidFill>
                <a:latin typeface="Arial" pitchFamily="-107" charset="0"/>
                <a:ea typeface="ＭＳ Ｐゴシック" pitchFamily="-107" charset="-128"/>
                <a:cs typeface="ＭＳ Ｐゴシック" pitchFamily="-107" charset="-128"/>
              </a:rPr>
              <a:t>other lists as shown.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Try various permutations on the words from step 2. This included making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first letter uppercase or a control character, making the entire word uppercase,</a:t>
            </a:r>
          </a:p>
          <a:p>
            <a:r>
              <a:rPr lang="en-US" sz="1200" kern="1200" baseline="0" dirty="0">
                <a:solidFill>
                  <a:schemeClr val="tx1"/>
                </a:solidFill>
                <a:latin typeface="Arial" pitchFamily="-107" charset="0"/>
                <a:ea typeface="ＭＳ Ｐゴシック" pitchFamily="-107" charset="-128"/>
                <a:cs typeface="ＭＳ Ｐゴシック" pitchFamily="-107" charset="-128"/>
              </a:rPr>
              <a:t>reversing the word, changing the letter “o” to the digit “zero,” and so on. These</a:t>
            </a:r>
          </a:p>
          <a:p>
            <a:r>
              <a:rPr lang="en-US" sz="1200" kern="1200" baseline="0" dirty="0">
                <a:solidFill>
                  <a:schemeClr val="tx1"/>
                </a:solidFill>
                <a:latin typeface="Arial" pitchFamily="-107" charset="0"/>
                <a:ea typeface="ＭＳ Ｐゴシック" pitchFamily="-107" charset="-128"/>
                <a:cs typeface="ＭＳ Ｐゴシック" pitchFamily="-107" charset="-128"/>
              </a:rPr>
              <a:t>permutations added another 1 million words to the list.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4.  Try various capitalization permutations on the words from step 2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were not considered in step 3. This added almost 2 million additional words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the list.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Thus, the test involved in the neighborhood of 3 million words. Using the fastest</a:t>
            </a:r>
          </a:p>
          <a:p>
            <a:r>
              <a:rPr lang="en-US" sz="1200" kern="1200" baseline="0" dirty="0">
                <a:solidFill>
                  <a:schemeClr val="tx1"/>
                </a:solidFill>
                <a:latin typeface="Arial" pitchFamily="-107" charset="0"/>
                <a:ea typeface="ＭＳ Ｐゴシック" pitchFamily="-107" charset="-128"/>
                <a:cs typeface="ＭＳ Ｐゴシック" pitchFamily="-107" charset="-128"/>
              </a:rPr>
              <a:t>Thinking Machines implementation listed earlier, the time to encrypt all these</a:t>
            </a:r>
          </a:p>
          <a:p>
            <a:r>
              <a:rPr lang="en-US" sz="1200" kern="1200" baseline="0" dirty="0">
                <a:solidFill>
                  <a:schemeClr val="tx1"/>
                </a:solidFill>
                <a:latin typeface="Arial" pitchFamily="-107" charset="0"/>
                <a:ea typeface="ＭＳ Ｐゴシック" pitchFamily="-107" charset="-128"/>
                <a:cs typeface="ＭＳ Ｐゴシック" pitchFamily="-107" charset="-128"/>
              </a:rPr>
              <a:t>words for all possible salt values is under an hour. Keep in mind that such a thorough</a:t>
            </a:r>
          </a:p>
          <a:p>
            <a:r>
              <a:rPr lang="en-US" sz="1200" kern="1200" baseline="0" dirty="0">
                <a:solidFill>
                  <a:schemeClr val="tx1"/>
                </a:solidFill>
                <a:latin typeface="Arial" pitchFamily="-107" charset="0"/>
                <a:ea typeface="ＭＳ Ｐゴシック" pitchFamily="-107" charset="-128"/>
                <a:cs typeface="ＭＳ Ｐゴシック" pitchFamily="-107" charset="-128"/>
              </a:rPr>
              <a:t>search could produce a success rate of about 25%, whereas even a single hit</a:t>
            </a:r>
          </a:p>
          <a:p>
            <a:r>
              <a:rPr lang="en-US" sz="1200" kern="1200" baseline="0" dirty="0">
                <a:solidFill>
                  <a:schemeClr val="tx1"/>
                </a:solidFill>
                <a:latin typeface="Arial" pitchFamily="-107" charset="0"/>
                <a:ea typeface="ＭＳ Ｐゴシック" pitchFamily="-107" charset="-128"/>
                <a:cs typeface="ＭＳ Ｐゴシック" pitchFamily="-107" charset="-128"/>
              </a:rPr>
              <a:t>may be enough to gain a wide range of privileges on a system.</a:t>
            </a:r>
            <a:endParaRPr lang="en-US" dirty="0"/>
          </a:p>
        </p:txBody>
      </p:sp>
      <p:sp>
        <p:nvSpPr>
          <p:cNvPr id="4" name="Slide Number Placeholder 3"/>
          <p:cNvSpPr>
            <a:spLocks noGrp="1"/>
          </p:cNvSpPr>
          <p:nvPr>
            <p:ph type="sldNum" sz="quarter" idx="10"/>
          </p:nvPr>
        </p:nvSpPr>
        <p:spPr/>
        <p:txBody>
          <a:bodyPr/>
          <a:lstStyle/>
          <a:p>
            <a:pPr>
              <a:defRPr/>
            </a:pPr>
            <a:fld id="{E0CDEB94-424E-144A-A294-F8571779C3C6}" type="slidenum">
              <a:rPr lang="en-AU" smtClean="0"/>
              <a:pPr>
                <a:defRPr/>
              </a:pPr>
              <a:t>199</a:t>
            </a:fld>
            <a:endParaRPr lang="en-AU" dirty="0"/>
          </a:p>
        </p:txBody>
      </p:sp>
    </p:spTree>
    <p:extLst>
      <p:ext uri="{BB962C8B-B14F-4D97-AF65-F5344CB8AC3E}">
        <p14:creationId xmlns:p14="http://schemas.microsoft.com/office/powerpoint/2010/main" val="3507575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p:spPr>
        <p:txBody>
          <a:bodyPr/>
          <a:lstStyle/>
          <a:p>
            <a:fld id="{83797CDE-EF53-504B-BFCD-94AE144A17CE}" type="slidenum">
              <a:rPr lang="en-AU">
                <a:latin typeface="Arial" pitchFamily="-1" charset="0"/>
              </a:rPr>
              <a:pPr/>
              <a:t>2</a:t>
            </a:fld>
            <a:endParaRPr lang="en-AU" dirty="0">
              <a:latin typeface="Arial" pitchFamily="-1"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latin typeface="Arial" pitchFamily="-1" charset="0"/>
                <a:ea typeface="ＭＳ Ｐゴシック" pitchFamily="-1" charset="-128"/>
                <a:cs typeface="ＭＳ Ｐゴシック" pitchFamily="-1" charset="-128"/>
              </a:rPr>
              <a:t>Lecture slides</a:t>
            </a:r>
            <a:r>
              <a:rPr lang="en-US" baseline="0" dirty="0">
                <a:latin typeface="Arial" pitchFamily="-1" charset="0"/>
                <a:ea typeface="ＭＳ Ｐゴシック" pitchFamily="-1" charset="-128"/>
                <a:cs typeface="ＭＳ Ｐゴシック" pitchFamily="-1" charset="-128"/>
              </a:rPr>
              <a:t> prepared</a:t>
            </a:r>
            <a:r>
              <a:rPr lang="en-US" dirty="0">
                <a:latin typeface="Arial" pitchFamily="-1" charset="0"/>
                <a:ea typeface="ＭＳ Ｐゴシック" pitchFamily="-1" charset="-128"/>
                <a:cs typeface="ＭＳ Ｐゴシック" pitchFamily="-1" charset="-128"/>
              </a:rPr>
              <a:t> for “Network Security Essentials”, 5/e, by William Stallings, </a:t>
            </a:r>
            <a:r>
              <a:rPr lang="en-US" dirty="0">
                <a:latin typeface="Arial" pitchFamily="-84" charset="0"/>
                <a:ea typeface="ＭＳ Ｐゴシック" pitchFamily="-84" charset="-128"/>
                <a:cs typeface="ＭＳ Ｐゴシック" pitchFamily="-84" charset="-128"/>
              </a:rPr>
              <a:t>Chapter 7 – “</a:t>
            </a:r>
            <a:r>
              <a:rPr lang="en-AU" dirty="0">
                <a:latin typeface="Arial" pitchFamily="-84" charset="0"/>
                <a:ea typeface="ＭＳ Ｐゴシック" pitchFamily="-84" charset="-128"/>
                <a:cs typeface="ＭＳ Ｐゴシック" pitchFamily="-84" charset="-128"/>
              </a:rPr>
              <a:t>Wireless</a:t>
            </a:r>
            <a:r>
              <a:rPr lang="en-AU" baseline="0" dirty="0">
                <a:latin typeface="Arial" pitchFamily="-84" charset="0"/>
                <a:ea typeface="ＭＳ Ｐゴシック" pitchFamily="-84" charset="-128"/>
                <a:cs typeface="ＭＳ Ｐゴシック" pitchFamily="-84" charset="-128"/>
              </a:rPr>
              <a:t> Network Security</a:t>
            </a:r>
            <a:r>
              <a:rPr lang="en-US" dirty="0">
                <a:latin typeface="Arial" pitchFamily="-84" charset="0"/>
                <a:ea typeface="ＭＳ Ｐゴシック" pitchFamily="-84" charset="-128"/>
                <a:cs typeface="ＭＳ Ｐゴシック" pitchFamily="-84" charset="-128"/>
              </a:rPr>
              <a:t>”.</a:t>
            </a:r>
            <a:endParaRPr lang="en-AU" dirty="0">
              <a:latin typeface="Arial" pitchFamily="-84" charset="0"/>
              <a:ea typeface="ＭＳ Ｐゴシック" pitchFamily="-84" charset="-128"/>
              <a:cs typeface="ＭＳ Ｐゴシック" pitchFamily="-84" charset="-128"/>
            </a:endParaRPr>
          </a:p>
          <a:p>
            <a:pPr eaLnBrk="1" hangingPunct="1"/>
            <a:endParaRPr lang="en-AU" dirty="0">
              <a:latin typeface="Arial" pitchFamily="-1" charset="0"/>
              <a:ea typeface="ＭＳ Ｐゴシック" pitchFamily="-1" charset="-128"/>
              <a:cs typeface="ＭＳ Ｐゴシック" pitchFamily="-1" charset="-128"/>
            </a:endParaRPr>
          </a:p>
          <a:p>
            <a:pPr eaLnBrk="1" hangingPunct="1"/>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4166693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p:cNvSpPr>
          <p:nvPr>
            <p:ph type="sldImg"/>
          </p:nvPr>
        </p:nvSpPr>
        <p:spPr>
          <a:ln/>
        </p:spPr>
      </p:sp>
      <p:sp>
        <p:nvSpPr>
          <p:cNvPr id="3" name="Notes Placeholder 2"/>
          <p:cNvSpPr>
            <a:spLocks noGrp="1"/>
          </p:cNvSpPr>
          <p:nvPr>
            <p:ph type="body" idx="1"/>
          </p:nvPr>
        </p:nvSpPr>
        <p:spPr>
          <a:xfrm>
            <a:off x="685800" y="4343400"/>
            <a:ext cx="5486400" cy="4343400"/>
          </a:xfrm>
        </p:spPr>
        <p:txBody>
          <a:bodyPr>
            <a:normAutofit fontScale="92500" lnSpcReduction="10000"/>
          </a:bodyPr>
          <a:lstStyle/>
          <a:p>
            <a:r>
              <a:rPr lang="en-US" sz="1200" kern="1200" baseline="0" dirty="0">
                <a:solidFill>
                  <a:schemeClr val="tx1"/>
                </a:solidFill>
                <a:latin typeface="Arial" charset="0"/>
                <a:ea typeface="ＭＳ Ｐゴシック" pitchFamily="-107" charset="-128"/>
                <a:cs typeface="ＭＳ Ｐゴシック" pitchFamily="-107" charset="-128"/>
              </a:rPr>
              <a:t> IEEE 802.11 defines nine services that need to be provided by the wireless LAN to</a:t>
            </a:r>
          </a:p>
          <a:p>
            <a:r>
              <a:rPr lang="en-US" sz="1200" kern="1200" baseline="0" dirty="0">
                <a:solidFill>
                  <a:schemeClr val="tx1"/>
                </a:solidFill>
                <a:latin typeface="Arial" charset="0"/>
                <a:ea typeface="ＭＳ Ｐゴシック" pitchFamily="-107" charset="-128"/>
                <a:cs typeface="ＭＳ Ｐゴシック" pitchFamily="-107" charset="-128"/>
              </a:rPr>
              <a:t>achieve functionality equivalent to that which is inherent to wired LANs. Table 7.2</a:t>
            </a:r>
          </a:p>
          <a:p>
            <a:r>
              <a:rPr lang="en-US" sz="1200" kern="1200" baseline="0" dirty="0">
                <a:solidFill>
                  <a:schemeClr val="tx1"/>
                </a:solidFill>
                <a:latin typeface="Arial" charset="0"/>
                <a:ea typeface="ＭＳ Ｐゴシック" pitchFamily="-107" charset="-128"/>
                <a:cs typeface="ＭＳ Ｐゴシック" pitchFamily="-107" charset="-128"/>
              </a:rPr>
              <a:t>lists the services and indicates two ways of categorizing them.</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1. The service provider can be either the station or the DS. Station services are</a:t>
            </a:r>
          </a:p>
          <a:p>
            <a:r>
              <a:rPr lang="en-US" sz="1200" kern="1200" baseline="0" dirty="0">
                <a:solidFill>
                  <a:schemeClr val="tx1"/>
                </a:solidFill>
                <a:latin typeface="Arial" charset="0"/>
                <a:ea typeface="ＭＳ Ｐゴシック" pitchFamily="-107" charset="-128"/>
                <a:cs typeface="ＭＳ Ｐゴシック" pitchFamily="-107" charset="-128"/>
              </a:rPr>
              <a:t>implemented in every 802.11 station, including AP stations. Distribution</a:t>
            </a:r>
          </a:p>
          <a:p>
            <a:r>
              <a:rPr lang="en-US" sz="1200" kern="1200" baseline="0" dirty="0">
                <a:solidFill>
                  <a:schemeClr val="tx1"/>
                </a:solidFill>
                <a:latin typeface="Arial" charset="0"/>
                <a:ea typeface="ＭＳ Ｐゴシック" pitchFamily="-107" charset="-128"/>
                <a:cs typeface="ＭＳ Ｐゴシック" pitchFamily="-107" charset="-128"/>
              </a:rPr>
              <a:t>services are provided between BSSs; these services may be implemented</a:t>
            </a:r>
          </a:p>
          <a:p>
            <a:r>
              <a:rPr lang="en-US" sz="1200" kern="1200" baseline="0" dirty="0">
                <a:solidFill>
                  <a:schemeClr val="tx1"/>
                </a:solidFill>
                <a:latin typeface="Arial" charset="0"/>
                <a:ea typeface="ＭＳ Ｐゴシック" pitchFamily="-107" charset="-128"/>
                <a:cs typeface="ＭＳ Ｐゴシック" pitchFamily="-107" charset="-128"/>
              </a:rPr>
              <a:t>in an AP or in another special-purpose device attached to the distribution</a:t>
            </a:r>
          </a:p>
          <a:p>
            <a:r>
              <a:rPr lang="en-US" sz="1200" kern="1200" baseline="0" dirty="0">
                <a:solidFill>
                  <a:schemeClr val="tx1"/>
                </a:solidFill>
                <a:latin typeface="Arial" charset="0"/>
                <a:ea typeface="ＭＳ Ｐゴシック" pitchFamily="-107" charset="-128"/>
                <a:cs typeface="ＭＳ Ｐゴシック" pitchFamily="-107" charset="-128"/>
              </a:rPr>
              <a:t>system.</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2. Three of the services are used to control IEEE 802.11 LAN access and confidentiality.</a:t>
            </a:r>
          </a:p>
          <a:p>
            <a:r>
              <a:rPr lang="en-US" sz="1200" kern="1200" baseline="0" dirty="0">
                <a:solidFill>
                  <a:schemeClr val="tx1"/>
                </a:solidFill>
                <a:latin typeface="Arial" charset="0"/>
                <a:ea typeface="ＭＳ Ｐゴシック" pitchFamily="-107" charset="-128"/>
                <a:cs typeface="ＭＳ Ｐゴシック" pitchFamily="-107" charset="-128"/>
              </a:rPr>
              <a:t>Six of the services are used to support delivery of MSDUs between</a:t>
            </a:r>
          </a:p>
          <a:p>
            <a:r>
              <a:rPr lang="en-US" sz="1200" kern="1200" baseline="0" dirty="0">
                <a:solidFill>
                  <a:schemeClr val="tx1"/>
                </a:solidFill>
                <a:latin typeface="Arial" charset="0"/>
                <a:ea typeface="ＭＳ Ｐゴシック" pitchFamily="-107" charset="-128"/>
                <a:cs typeface="ＭＳ Ｐゴシック" pitchFamily="-107" charset="-128"/>
              </a:rPr>
              <a:t>stations. If the MSDU is too large to be transmitted in a single MPDU, it may</a:t>
            </a:r>
          </a:p>
          <a:p>
            <a:r>
              <a:rPr lang="en-US" sz="1200" kern="1200" baseline="0" dirty="0">
                <a:solidFill>
                  <a:schemeClr val="tx1"/>
                </a:solidFill>
                <a:latin typeface="Arial" charset="0"/>
                <a:ea typeface="ＭＳ Ｐゴシック" pitchFamily="-107" charset="-128"/>
                <a:cs typeface="ＭＳ Ｐゴシック" pitchFamily="-107" charset="-128"/>
              </a:rPr>
              <a:t>be fragmented and transmitted in a series of MPDUs.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Following the IEEE 802.11 document, we next discuss the services in an order</a:t>
            </a:r>
          </a:p>
          <a:p>
            <a:r>
              <a:rPr lang="en-US" sz="1200" kern="1200" baseline="0" dirty="0">
                <a:solidFill>
                  <a:schemeClr val="tx1"/>
                </a:solidFill>
                <a:latin typeface="Arial" charset="0"/>
                <a:ea typeface="ＭＳ Ｐゴシック" pitchFamily="-107" charset="-128"/>
                <a:cs typeface="ＭＳ Ｐゴシック" pitchFamily="-107" charset="-128"/>
              </a:rPr>
              <a:t>designed to clarify the operation of an IEEE 802.11 ESS network.  MSDU delivery,</a:t>
            </a:r>
          </a:p>
          <a:p>
            <a:r>
              <a:rPr lang="en-US" sz="1200" kern="1200" baseline="0" dirty="0">
                <a:solidFill>
                  <a:schemeClr val="tx1"/>
                </a:solidFill>
                <a:latin typeface="Arial" charset="0"/>
                <a:ea typeface="ＭＳ Ｐゴシック" pitchFamily="-107" charset="-128"/>
                <a:cs typeface="ＭＳ Ｐゴシック" pitchFamily="-107" charset="-128"/>
              </a:rPr>
              <a:t>which is the basic service, already has been mentioned. Services related to security</a:t>
            </a:r>
          </a:p>
          <a:p>
            <a:r>
              <a:rPr lang="en-US" sz="1200" kern="1200" baseline="0" dirty="0">
                <a:solidFill>
                  <a:schemeClr val="tx1"/>
                </a:solidFill>
                <a:latin typeface="Arial" charset="0"/>
                <a:ea typeface="ＭＳ Ｐゴシック" pitchFamily="-107" charset="-128"/>
                <a:cs typeface="ＭＳ Ｐゴシック" pitchFamily="-107" charset="-128"/>
              </a:rPr>
              <a:t>are introduced in Section 7.4.</a:t>
            </a:r>
          </a:p>
          <a:p>
            <a:endParaRPr lang="en-US" dirty="0"/>
          </a:p>
        </p:txBody>
      </p:sp>
      <p:sp>
        <p:nvSpPr>
          <p:cNvPr id="30724" name="Slide Number Placeholder 3"/>
          <p:cNvSpPr>
            <a:spLocks noGrp="1"/>
          </p:cNvSpPr>
          <p:nvPr>
            <p:ph type="sldNum" sz="quarter" idx="5"/>
          </p:nvPr>
        </p:nvSpPr>
        <p:spPr>
          <a:noFill/>
        </p:spPr>
        <p:txBody>
          <a:bodyPr/>
          <a:lstStyle/>
          <a:p>
            <a:fld id="{ECEACEA4-C3E6-114C-86E1-FA8351846DB0}" type="slidenum">
              <a:rPr lang="en-AU" smtClean="0">
                <a:latin typeface="Arial" pitchFamily="-84" charset="0"/>
              </a:rPr>
              <a:pPr/>
              <a:t>20</a:t>
            </a:fld>
            <a:endParaRPr lang="en-AU" dirty="0">
              <a:latin typeface="Arial" pitchFamily="-84" charset="0"/>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31"/>
          <p:cNvSpPr>
            <a:spLocks noGrp="1" noChangeArrowheads="1"/>
          </p:cNvSpPr>
          <p:nvPr>
            <p:ph type="sldNum" sz="quarter" idx="5"/>
          </p:nvPr>
        </p:nvSpPr>
        <p:spPr>
          <a:noFill/>
        </p:spPr>
        <p:txBody>
          <a:bodyPr/>
          <a:lstStyle/>
          <a:p>
            <a:fld id="{70AE3407-F778-FA48-9392-9F4CC27ADB7A}" type="slidenum">
              <a:rPr lang="en-AU">
                <a:latin typeface="Arial" pitchFamily="-84" charset="0"/>
              </a:rPr>
              <a:pPr/>
              <a:t>200</a:t>
            </a:fld>
            <a:endParaRPr lang="en-AU" dirty="0">
              <a:latin typeface="Arial" pitchFamily="-84" charset="0"/>
            </a:endParaRPr>
          </a:p>
        </p:txBody>
      </p:sp>
      <p:sp>
        <p:nvSpPr>
          <p:cNvPr id="80899" name="Rectangle 1026"/>
          <p:cNvSpPr>
            <a:spLocks noGrp="1" noRot="1" noChangeAspect="1" noChangeArrowheads="1" noTextEdit="1"/>
          </p:cNvSpPr>
          <p:nvPr>
            <p:ph type="sldImg"/>
          </p:nvPr>
        </p:nvSpPr>
        <p:spPr>
          <a:ln/>
        </p:spPr>
      </p:sp>
      <p:sp>
        <p:nvSpPr>
          <p:cNvPr id="80900"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lesson from the two experiments just described (Tables 11.3 and 11.4) is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left to their own devices, many users choose a password that is too short or too easy</a:t>
            </a:r>
          </a:p>
          <a:p>
            <a:r>
              <a:rPr lang="en-US" sz="1200" kern="1200" baseline="0" dirty="0">
                <a:solidFill>
                  <a:schemeClr val="tx1"/>
                </a:solidFill>
                <a:latin typeface="Arial" pitchFamily="-107" charset="0"/>
                <a:ea typeface="ＭＳ Ｐゴシック" pitchFamily="-107" charset="-128"/>
                <a:cs typeface="ＭＳ Ｐゴシック" pitchFamily="-107" charset="-128"/>
              </a:rPr>
              <a:t>to guess. At the other extreme, if users are assigned passwords consisting of eight</a:t>
            </a:r>
          </a:p>
          <a:p>
            <a:r>
              <a:rPr lang="en-US" sz="1200" kern="1200" baseline="0" dirty="0">
                <a:solidFill>
                  <a:schemeClr val="tx1"/>
                </a:solidFill>
                <a:latin typeface="Arial" pitchFamily="-107" charset="0"/>
                <a:ea typeface="ＭＳ Ｐゴシック" pitchFamily="-107" charset="-128"/>
                <a:cs typeface="ＭＳ Ｐゴシック" pitchFamily="-107" charset="-128"/>
              </a:rPr>
              <a:t>randomly selected printable characters, password cracking is effectively impossible.</a:t>
            </a:r>
          </a:p>
          <a:p>
            <a:r>
              <a:rPr lang="en-US" sz="1200" kern="1200" baseline="0" dirty="0">
                <a:solidFill>
                  <a:schemeClr val="tx1"/>
                </a:solidFill>
                <a:latin typeface="Arial" pitchFamily="-107" charset="0"/>
                <a:ea typeface="ＭＳ Ｐゴシック" pitchFamily="-107" charset="-128"/>
                <a:cs typeface="ＭＳ Ｐゴシック" pitchFamily="-107" charset="-128"/>
              </a:rPr>
              <a:t>But it would be almost as impossible for most users to remember their passwords.</a:t>
            </a:r>
          </a:p>
          <a:p>
            <a:r>
              <a:rPr lang="en-US" sz="1200" kern="1200" baseline="0" dirty="0">
                <a:solidFill>
                  <a:schemeClr val="tx1"/>
                </a:solidFill>
                <a:latin typeface="Arial" pitchFamily="-107" charset="0"/>
                <a:ea typeface="ＭＳ Ｐゴシック" pitchFamily="-107" charset="-128"/>
                <a:cs typeface="ＭＳ Ｐゴシック" pitchFamily="-107" charset="-128"/>
              </a:rPr>
              <a:t>Fortunately, even if we limit the password universe to strings of characters that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 reasonably memorable, the size of the universe is still too large to permit practical</a:t>
            </a:r>
          </a:p>
          <a:p>
            <a:r>
              <a:rPr lang="en-US" sz="1200" kern="1200" baseline="0" dirty="0">
                <a:solidFill>
                  <a:schemeClr val="tx1"/>
                </a:solidFill>
                <a:latin typeface="Arial" pitchFamily="-107" charset="0"/>
                <a:ea typeface="ＭＳ Ｐゴシック" pitchFamily="-107" charset="-128"/>
                <a:cs typeface="ＭＳ Ｐゴシック" pitchFamily="-107" charset="-128"/>
              </a:rPr>
              <a:t>cracking. Our goal, then, is to eliminate guessable passwords while allowing the user</a:t>
            </a:r>
          </a:p>
          <a:p>
            <a:r>
              <a:rPr lang="en-US" sz="1200" kern="1200" baseline="0" dirty="0">
                <a:solidFill>
                  <a:schemeClr val="tx1"/>
                </a:solidFill>
                <a:latin typeface="Arial" pitchFamily="-107" charset="0"/>
                <a:ea typeface="ＭＳ Ｐゴシック" pitchFamily="-107" charset="-128"/>
                <a:cs typeface="ＭＳ Ｐゴシック" pitchFamily="-107" charset="-128"/>
              </a:rPr>
              <a:t>to select a password that is memorable. Four basic techniques are in use: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User education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Computer-generated passwords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Reactive password checking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Proactive password checking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Users can be told the importance of using hard-to-guess passwords and can be</a:t>
            </a:r>
          </a:p>
          <a:p>
            <a:r>
              <a:rPr lang="en-US" sz="1200" kern="1200" baseline="0" dirty="0">
                <a:solidFill>
                  <a:schemeClr val="tx1"/>
                </a:solidFill>
                <a:latin typeface="Arial" pitchFamily="-107" charset="0"/>
                <a:ea typeface="ＭＳ Ｐゴシック" pitchFamily="-107" charset="-128"/>
                <a:cs typeface="ＭＳ Ｐゴシック" pitchFamily="-107" charset="-128"/>
              </a:rPr>
              <a:t>provided with guidelines for selecting strong passwords. This user education  strategy</a:t>
            </a:r>
          </a:p>
          <a:p>
            <a:r>
              <a:rPr lang="en-US" sz="1200" kern="1200" baseline="0" dirty="0">
                <a:solidFill>
                  <a:schemeClr val="tx1"/>
                </a:solidFill>
                <a:latin typeface="Arial" pitchFamily="-107" charset="0"/>
                <a:ea typeface="ＭＳ Ｐゴシック" pitchFamily="-107" charset="-128"/>
                <a:cs typeface="ＭＳ Ｐゴシック" pitchFamily="-107" charset="-128"/>
              </a:rPr>
              <a:t>is unlikely to succeed at most installations, particularly where there is a large</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 population or a lot of turnover. Many users will simply ignore the guidelines.</a:t>
            </a:r>
          </a:p>
          <a:p>
            <a:r>
              <a:rPr lang="en-US" sz="1200" kern="1200" baseline="0" dirty="0">
                <a:solidFill>
                  <a:schemeClr val="tx1"/>
                </a:solidFill>
                <a:latin typeface="Arial" pitchFamily="-107" charset="0"/>
                <a:ea typeface="ＭＳ Ｐゴシック" pitchFamily="-107" charset="-128"/>
                <a:cs typeface="ＭＳ Ｐゴシック" pitchFamily="-107" charset="-128"/>
              </a:rPr>
              <a:t>Others may not be good judges of what is a strong password. For example, many</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users (mistakenly) believe that reversing a word or capitalizing the last letter makes</a:t>
            </a:r>
          </a:p>
          <a:p>
            <a:r>
              <a:rPr lang="en-US" sz="1200" kern="1200" baseline="0" dirty="0">
                <a:solidFill>
                  <a:schemeClr val="tx1"/>
                </a:solidFill>
                <a:latin typeface="Arial" pitchFamily="-107" charset="0"/>
                <a:ea typeface="ＭＳ Ｐゴシック" pitchFamily="-107" charset="-128"/>
                <a:cs typeface="ＭＳ Ｐゴシック" pitchFamily="-107" charset="-128"/>
              </a:rPr>
              <a:t>a password unguessable.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Computer-generated passwords also have problems. If the passwords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quite random in nature, users will not be able to remember them. Even if the password</a:t>
            </a:r>
          </a:p>
          <a:p>
            <a:r>
              <a:rPr lang="en-US" sz="1200" kern="1200" baseline="0" dirty="0">
                <a:solidFill>
                  <a:schemeClr val="tx1"/>
                </a:solidFill>
                <a:latin typeface="Arial" pitchFamily="-107" charset="0"/>
                <a:ea typeface="ＭＳ Ｐゴシック" pitchFamily="-107" charset="-128"/>
                <a:cs typeface="ＭＳ Ｐゴシック" pitchFamily="-107" charset="-128"/>
              </a:rPr>
              <a:t>is pronounceable, the user may have difficulty remembering it and so be</a:t>
            </a:r>
          </a:p>
          <a:p>
            <a:r>
              <a:rPr lang="en-US" sz="1200" kern="1200" baseline="0" dirty="0">
                <a:solidFill>
                  <a:schemeClr val="tx1"/>
                </a:solidFill>
                <a:latin typeface="Arial" pitchFamily="-107" charset="0"/>
                <a:ea typeface="ＭＳ Ｐゴシック" pitchFamily="-107" charset="-128"/>
                <a:cs typeface="ＭＳ Ｐゴシック" pitchFamily="-107" charset="-128"/>
              </a:rPr>
              <a:t>tempted to write it down. In general, computer-generated password schemes have a</a:t>
            </a:r>
          </a:p>
          <a:p>
            <a:r>
              <a:rPr lang="en-US" sz="1200" kern="1200" baseline="0" dirty="0">
                <a:solidFill>
                  <a:schemeClr val="tx1"/>
                </a:solidFill>
                <a:latin typeface="Arial" pitchFamily="-107" charset="0"/>
                <a:ea typeface="ＭＳ Ｐゴシック" pitchFamily="-107" charset="-128"/>
                <a:cs typeface="ＭＳ Ｐゴシック" pitchFamily="-107" charset="-128"/>
              </a:rPr>
              <a:t>history of poor acceptance by users. FIPS PUB 181 defines one of the best-designed</a:t>
            </a:r>
          </a:p>
          <a:p>
            <a:r>
              <a:rPr lang="en-US" sz="1200" kern="1200" baseline="0" dirty="0">
                <a:solidFill>
                  <a:schemeClr val="tx1"/>
                </a:solidFill>
                <a:latin typeface="Arial" pitchFamily="-107" charset="0"/>
                <a:ea typeface="ＭＳ Ｐゴシック" pitchFamily="-107" charset="-128"/>
                <a:cs typeface="ＭＳ Ｐゴシック" pitchFamily="-107" charset="-128"/>
              </a:rPr>
              <a:t>automated password generators. The standard includes not only a description of</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approach but also a complete listing of the C source code of the algorithm.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algorithm generates words by forming pronounceable syllables and concatenating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them to form a word. A random number generator produces a random stream of</a:t>
            </a:r>
          </a:p>
          <a:p>
            <a:r>
              <a:rPr lang="en-US" sz="1200" kern="1200" baseline="0" dirty="0">
                <a:solidFill>
                  <a:schemeClr val="tx1"/>
                </a:solidFill>
                <a:latin typeface="Arial" pitchFamily="-107" charset="0"/>
                <a:ea typeface="ＭＳ Ｐゴシック" pitchFamily="-107" charset="-128"/>
                <a:cs typeface="ＭＳ Ｐゴシック" pitchFamily="-107" charset="-128"/>
              </a:rPr>
              <a:t>characters used to construct the syllables and words.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 reactive password checking  strategy is one in which the system periodically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runs its own password cracker to find guessable passwords. The system cancels</a:t>
            </a:r>
          </a:p>
          <a:p>
            <a:r>
              <a:rPr lang="en-US" sz="1200" kern="1200" baseline="0" dirty="0">
                <a:solidFill>
                  <a:schemeClr val="tx1"/>
                </a:solidFill>
                <a:latin typeface="Arial" pitchFamily="-107" charset="0"/>
                <a:ea typeface="ＭＳ Ｐゴシック" pitchFamily="-107" charset="-128"/>
                <a:cs typeface="ＭＳ Ｐゴシック" pitchFamily="-107" charset="-128"/>
              </a:rPr>
              <a:t>any passwords that are guessed and notifies the user. This tactic has a number of</a:t>
            </a:r>
          </a:p>
          <a:p>
            <a:r>
              <a:rPr lang="en-US" sz="1200" kern="1200" baseline="0" dirty="0">
                <a:solidFill>
                  <a:schemeClr val="tx1"/>
                </a:solidFill>
                <a:latin typeface="Arial" pitchFamily="-107" charset="0"/>
                <a:ea typeface="ＭＳ Ｐゴシック" pitchFamily="-107" charset="-128"/>
                <a:cs typeface="ＭＳ Ｐゴシック" pitchFamily="-107" charset="-128"/>
              </a:rPr>
              <a:t>drawbacks. First, it is resource intensive if the job is done right. Because a determined</a:t>
            </a:r>
          </a:p>
          <a:p>
            <a:r>
              <a:rPr lang="en-US" sz="1200" kern="1200" baseline="0" dirty="0">
                <a:solidFill>
                  <a:schemeClr val="tx1"/>
                </a:solidFill>
                <a:latin typeface="Arial" pitchFamily="-107" charset="0"/>
                <a:ea typeface="ＭＳ Ｐゴシック" pitchFamily="-107" charset="-128"/>
                <a:cs typeface="ＭＳ Ｐゴシック" pitchFamily="-107" charset="-128"/>
              </a:rPr>
              <a:t>opponent who is able to steal a password file can devote full CPU time to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task for hours or even days, an effective reactive password checker is at a distinct</a:t>
            </a:r>
          </a:p>
          <a:p>
            <a:r>
              <a:rPr lang="en-US" sz="1200" kern="1200" baseline="0" dirty="0">
                <a:solidFill>
                  <a:schemeClr val="tx1"/>
                </a:solidFill>
                <a:latin typeface="Arial" pitchFamily="-107" charset="0"/>
                <a:ea typeface="ＭＳ Ｐゴシック" pitchFamily="-107" charset="-128"/>
                <a:cs typeface="ＭＳ Ｐゴシック" pitchFamily="-107" charset="-128"/>
              </a:rPr>
              <a:t>disadvantage. Furthermore, any existing passwords remain vulnerable until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reactive password checker finds them.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most promising approach to improved password security is a proactive</a:t>
            </a: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 checker . In this scheme, a user is allowed to select his or her own password.</a:t>
            </a:r>
          </a:p>
          <a:p>
            <a:r>
              <a:rPr lang="en-US" sz="1200" kern="1200" baseline="0" dirty="0">
                <a:solidFill>
                  <a:schemeClr val="tx1"/>
                </a:solidFill>
                <a:latin typeface="Arial" pitchFamily="-107" charset="0"/>
                <a:ea typeface="ＭＳ Ｐゴシック" pitchFamily="-107" charset="-128"/>
                <a:cs typeface="ＭＳ Ｐゴシック" pitchFamily="-107" charset="-128"/>
              </a:rPr>
              <a:t>However, at the time of selection, the system checks to see if the password</a:t>
            </a:r>
          </a:p>
          <a:p>
            <a:r>
              <a:rPr lang="en-US" sz="1200" kern="1200" baseline="0" dirty="0">
                <a:solidFill>
                  <a:schemeClr val="tx1"/>
                </a:solidFill>
                <a:latin typeface="Arial" pitchFamily="-107" charset="0"/>
                <a:ea typeface="ＭＳ Ｐゴシック" pitchFamily="-107" charset="-128"/>
                <a:cs typeface="ＭＳ Ｐゴシック" pitchFamily="-107" charset="-128"/>
              </a:rPr>
              <a:t>is allowable and, if not, rejects it. Such checkers are based on the philosophy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sufficient guidance from the system, users can select memorable passwords</a:t>
            </a:r>
          </a:p>
          <a:p>
            <a:r>
              <a:rPr lang="en-US" sz="1200" kern="1200" baseline="0" dirty="0">
                <a:solidFill>
                  <a:schemeClr val="tx1"/>
                </a:solidFill>
                <a:latin typeface="Arial" pitchFamily="-107" charset="0"/>
                <a:ea typeface="ＭＳ Ｐゴシック" pitchFamily="-107" charset="-128"/>
                <a:cs typeface="ＭＳ Ｐゴシック" pitchFamily="-107" charset="-128"/>
              </a:rPr>
              <a:t>from a fairly large password space that are not likely to be guessed in a dictionary</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trick with a proactive password checker is to strike a balance between</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 acceptability and strength. If the system rejects too many passwords, users will</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complain that it is too hard to select a password. If the system uses some simple</a:t>
            </a:r>
          </a:p>
          <a:p>
            <a:r>
              <a:rPr lang="en-US" sz="1200" kern="1200" baseline="0" dirty="0">
                <a:solidFill>
                  <a:schemeClr val="tx1"/>
                </a:solidFill>
                <a:latin typeface="Arial" pitchFamily="-107" charset="0"/>
                <a:ea typeface="ＭＳ Ｐゴシック" pitchFamily="-107" charset="-128"/>
                <a:cs typeface="ＭＳ Ｐゴシック" pitchFamily="-107" charset="-128"/>
              </a:rPr>
              <a:t>algorithm to define what is acceptable, this provides guidance to password crackers</a:t>
            </a:r>
          </a:p>
          <a:p>
            <a:r>
              <a:rPr lang="en-US" sz="1200" kern="1200" baseline="0" dirty="0">
                <a:solidFill>
                  <a:schemeClr val="tx1"/>
                </a:solidFill>
                <a:latin typeface="Arial" pitchFamily="-107" charset="0"/>
                <a:ea typeface="ＭＳ Ｐゴシック" pitchFamily="-107" charset="-128"/>
                <a:cs typeface="ＭＳ Ｐゴシック" pitchFamily="-107" charset="-128"/>
              </a:rPr>
              <a:t> to refine their guessing technique. In the remainder of this subsection, we look at</a:t>
            </a:r>
          </a:p>
          <a:p>
            <a:r>
              <a:rPr lang="en-US" sz="1200" kern="1200" baseline="0" dirty="0">
                <a:solidFill>
                  <a:schemeClr val="tx1"/>
                </a:solidFill>
                <a:latin typeface="Arial" pitchFamily="-107" charset="0"/>
                <a:ea typeface="ＭＳ Ｐゴシック" pitchFamily="-107" charset="-128"/>
                <a:cs typeface="ＭＳ Ｐゴシック" pitchFamily="-107" charset="-128"/>
              </a:rPr>
              <a:t>possible approaches to proactive password checking.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first approach is a simple system for rule enforcement. For example,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following rules could be enforced: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All passwords must be at least eight characters long.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 the first eight characters, the passwords must include at least one each of</a:t>
            </a:r>
          </a:p>
          <a:p>
            <a:r>
              <a:rPr lang="en-US" sz="1200" kern="1200" baseline="0" dirty="0">
                <a:solidFill>
                  <a:schemeClr val="tx1"/>
                </a:solidFill>
                <a:latin typeface="Arial" pitchFamily="-107" charset="0"/>
                <a:ea typeface="ＭＳ Ｐゴシック" pitchFamily="-107" charset="-128"/>
                <a:cs typeface="ＭＳ Ｐゴシック" pitchFamily="-107" charset="-128"/>
              </a:rPr>
              <a:t>uppercase, lowercase, numeric digits, and punctuation marks.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These rules could be coupled with advice to the user. Although this approach is</a:t>
            </a:r>
          </a:p>
          <a:p>
            <a:r>
              <a:rPr lang="en-US" sz="1200" kern="1200" baseline="0" dirty="0">
                <a:solidFill>
                  <a:schemeClr val="tx1"/>
                </a:solidFill>
                <a:latin typeface="Arial" pitchFamily="-107" charset="0"/>
                <a:ea typeface="ＭＳ Ｐゴシック" pitchFamily="-107" charset="-128"/>
                <a:cs typeface="ＭＳ Ｐゴシック" pitchFamily="-107" charset="-128"/>
              </a:rPr>
              <a:t>superior to simply educating users, it may not be sufficient to thwart password</a:t>
            </a:r>
          </a:p>
          <a:p>
            <a:r>
              <a:rPr lang="en-US" sz="1200" kern="1200" baseline="0" dirty="0">
                <a:solidFill>
                  <a:schemeClr val="tx1"/>
                </a:solidFill>
                <a:latin typeface="Arial" pitchFamily="-107" charset="0"/>
                <a:ea typeface="ＭＳ Ｐゴシック" pitchFamily="-107" charset="-128"/>
                <a:cs typeface="ＭＳ Ｐゴシック" pitchFamily="-107" charset="-128"/>
              </a:rPr>
              <a:t>crackers. This scheme alerts crackers as to which passwords not  to try but may still</a:t>
            </a:r>
          </a:p>
          <a:p>
            <a:r>
              <a:rPr lang="en-US" sz="1200" kern="1200" baseline="0" dirty="0">
                <a:solidFill>
                  <a:schemeClr val="tx1"/>
                </a:solidFill>
                <a:latin typeface="Arial" pitchFamily="-107" charset="0"/>
                <a:ea typeface="ＭＳ Ｐゴシック" pitchFamily="-107" charset="-128"/>
                <a:cs typeface="ＭＳ Ｐゴシック" pitchFamily="-107" charset="-128"/>
              </a:rPr>
              <a:t>make it possible to do password cracking.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Another possible procedure is simply to compile a large dictionary of possible</a:t>
            </a:r>
          </a:p>
          <a:p>
            <a:r>
              <a:rPr lang="en-US" sz="1200" kern="1200" baseline="0" dirty="0">
                <a:solidFill>
                  <a:schemeClr val="tx1"/>
                </a:solidFill>
                <a:latin typeface="Arial" pitchFamily="-107" charset="0"/>
                <a:ea typeface="ＭＳ Ｐゴシック" pitchFamily="-107" charset="-128"/>
                <a:cs typeface="ＭＳ Ｐゴシック" pitchFamily="-107" charset="-128"/>
              </a:rPr>
              <a:t>“bad” passwords. When a user selects a password, the system checks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make sure that it is not on the disapproved list. There are two problems with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approach:</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Space:  The dictionary must be very large to be effective. For example, the dictionary</a:t>
            </a:r>
          </a:p>
          <a:p>
            <a:r>
              <a:rPr lang="en-US" sz="1200" kern="1200" baseline="0" dirty="0">
                <a:solidFill>
                  <a:schemeClr val="tx1"/>
                </a:solidFill>
                <a:latin typeface="Arial" pitchFamily="-107" charset="0"/>
                <a:ea typeface="ＭＳ Ｐゴシック" pitchFamily="-107" charset="-128"/>
                <a:cs typeface="ＭＳ Ｐゴシック" pitchFamily="-107" charset="-128"/>
              </a:rPr>
              <a:t>used in the Purdue study [SPAF92a] occupies more than 30 megabytes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storage.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Time:  The time required to search a large dictionary may itself be large. In</a:t>
            </a:r>
          </a:p>
          <a:p>
            <a:r>
              <a:rPr lang="en-US" sz="1200" kern="1200" baseline="0" dirty="0">
                <a:solidFill>
                  <a:schemeClr val="tx1"/>
                </a:solidFill>
                <a:latin typeface="Arial" pitchFamily="-107" charset="0"/>
                <a:ea typeface="ＭＳ Ｐゴシック" pitchFamily="-107" charset="-128"/>
                <a:cs typeface="ＭＳ Ｐゴシック" pitchFamily="-107" charset="-128"/>
              </a:rPr>
              <a:t>addition, to check for likely permutations of dictionary words, either those</a:t>
            </a:r>
          </a:p>
          <a:p>
            <a:r>
              <a:rPr lang="en-US" sz="1200" kern="1200" baseline="0" dirty="0">
                <a:solidFill>
                  <a:schemeClr val="tx1"/>
                </a:solidFill>
                <a:latin typeface="Arial" pitchFamily="-107" charset="0"/>
                <a:ea typeface="ＭＳ Ｐゴシック" pitchFamily="-107" charset="-128"/>
                <a:cs typeface="ＭＳ Ｐゴシック" pitchFamily="-107" charset="-128"/>
              </a:rPr>
              <a:t>words most be included in the dictionary, making it truly huge, or each search</a:t>
            </a:r>
          </a:p>
          <a:p>
            <a:r>
              <a:rPr lang="en-US" sz="1200" kern="1200" baseline="0" dirty="0">
                <a:solidFill>
                  <a:schemeClr val="tx1"/>
                </a:solidFill>
                <a:latin typeface="Arial" pitchFamily="-107" charset="0"/>
                <a:ea typeface="ＭＳ Ｐゴシック" pitchFamily="-107" charset="-128"/>
                <a:cs typeface="ＭＳ Ｐゴシック" pitchFamily="-107" charset="-128"/>
              </a:rPr>
              <a:t>must also involve considerable processing.</a:t>
            </a:r>
          </a:p>
          <a:p>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163912307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A technique [SPAF92a, SPAF92b] for developing an effective and efficient</a:t>
            </a:r>
          </a:p>
          <a:p>
            <a:r>
              <a:rPr lang="en-US" sz="1200" kern="1200" baseline="0" dirty="0">
                <a:solidFill>
                  <a:schemeClr val="tx1"/>
                </a:solidFill>
                <a:latin typeface="Arial" pitchFamily="-107" charset="0"/>
                <a:ea typeface="ＭＳ Ｐゴシック" pitchFamily="-107" charset="-128"/>
                <a:cs typeface="ＭＳ Ｐゴシック" pitchFamily="-107" charset="-128"/>
              </a:rPr>
              <a:t>proactive password checker that is based on rejecting words on a list has been</a:t>
            </a:r>
          </a:p>
          <a:p>
            <a:r>
              <a:rPr lang="en-US" sz="1200" kern="1200" baseline="0" dirty="0">
                <a:solidFill>
                  <a:schemeClr val="tx1"/>
                </a:solidFill>
                <a:latin typeface="Arial" pitchFamily="-107" charset="0"/>
                <a:ea typeface="ＭＳ Ｐゴシック" pitchFamily="-107" charset="-128"/>
                <a:cs typeface="ＭＳ Ｐゴシック" pitchFamily="-107" charset="-128"/>
              </a:rPr>
              <a:t>implemented on a number of systems, including Linux. It is based on the use of</a:t>
            </a:r>
          </a:p>
          <a:p>
            <a:r>
              <a:rPr lang="en-US" sz="1200" kern="1200" baseline="0" dirty="0">
                <a:solidFill>
                  <a:schemeClr val="tx1"/>
                </a:solidFill>
                <a:latin typeface="Arial" pitchFamily="-107" charset="0"/>
                <a:ea typeface="ＭＳ Ｐゴシック" pitchFamily="-107" charset="-128"/>
                <a:cs typeface="ＭＳ Ｐゴシック" pitchFamily="-107" charset="-128"/>
              </a:rPr>
              <a:t>a Bloom filter [BLOO70].</a:t>
            </a:r>
            <a:endParaRPr lang="en-US" dirty="0"/>
          </a:p>
        </p:txBody>
      </p:sp>
      <p:sp>
        <p:nvSpPr>
          <p:cNvPr id="4" name="Slide Number Placeholder 3"/>
          <p:cNvSpPr>
            <a:spLocks noGrp="1"/>
          </p:cNvSpPr>
          <p:nvPr>
            <p:ph type="sldNum" sz="quarter" idx="10"/>
          </p:nvPr>
        </p:nvSpPr>
        <p:spPr/>
        <p:txBody>
          <a:bodyPr/>
          <a:lstStyle/>
          <a:p>
            <a:pPr>
              <a:defRPr/>
            </a:pPr>
            <a:fld id="{E0CDEB94-424E-144A-A294-F8571779C3C6}" type="slidenum">
              <a:rPr lang="en-AU" smtClean="0"/>
              <a:pPr>
                <a:defRPr/>
              </a:pPr>
              <a:t>201</a:t>
            </a:fld>
            <a:endParaRPr lang="en-AU" dirty="0"/>
          </a:p>
        </p:txBody>
      </p:sp>
    </p:spTree>
    <p:extLst>
      <p:ext uri="{BB962C8B-B14F-4D97-AF65-F5344CB8AC3E}">
        <p14:creationId xmlns:p14="http://schemas.microsoft.com/office/powerpoint/2010/main" val="232215694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31"/>
          <p:cNvSpPr>
            <a:spLocks noGrp="1" noChangeArrowheads="1"/>
          </p:cNvSpPr>
          <p:nvPr>
            <p:ph type="sldNum" sz="quarter" idx="5"/>
          </p:nvPr>
        </p:nvSpPr>
        <p:spPr>
          <a:noFill/>
        </p:spPr>
        <p:txBody>
          <a:bodyPr/>
          <a:lstStyle/>
          <a:p>
            <a:fld id="{6644D135-6280-BE4D-A65B-6B1CF1420A75}" type="slidenum">
              <a:rPr lang="en-AU">
                <a:latin typeface="Arial" pitchFamily="-84" charset="0"/>
              </a:rPr>
              <a:pPr/>
              <a:t>202</a:t>
            </a:fld>
            <a:endParaRPr lang="en-AU" dirty="0">
              <a:latin typeface="Arial" pitchFamily="-8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Chapter 11 summary.</a:t>
            </a:r>
          </a:p>
        </p:txBody>
      </p:sp>
    </p:spTree>
    <p:extLst>
      <p:ext uri="{BB962C8B-B14F-4D97-AF65-F5344CB8AC3E}">
        <p14:creationId xmlns:p14="http://schemas.microsoft.com/office/powerpoint/2010/main" val="265470685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p:spPr>
        <p:txBody>
          <a:bodyPr/>
          <a:lstStyle/>
          <a:p>
            <a:fld id="{83797CDE-EF53-504B-BFCD-94AE144A17CE}" type="slidenum">
              <a:rPr lang="en-AU">
                <a:latin typeface="Arial" pitchFamily="-1" charset="0"/>
              </a:rPr>
              <a:pPr/>
              <a:t>203</a:t>
            </a:fld>
            <a:endParaRPr lang="en-AU" dirty="0">
              <a:latin typeface="Arial" pitchFamily="-1"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r>
              <a:rPr lang="en-US" dirty="0">
                <a:latin typeface="Arial" pitchFamily="-1" charset="0"/>
                <a:ea typeface="ＭＳ Ｐゴシック" pitchFamily="-1" charset="-128"/>
                <a:cs typeface="ＭＳ Ｐゴシック" pitchFamily="-1" charset="-128"/>
              </a:rPr>
              <a:t>Lecture slides</a:t>
            </a:r>
            <a:r>
              <a:rPr lang="en-US" baseline="0" dirty="0">
                <a:latin typeface="Arial" pitchFamily="-1" charset="0"/>
                <a:ea typeface="ＭＳ Ｐゴシック" pitchFamily="-1" charset="-128"/>
                <a:cs typeface="ＭＳ Ｐゴシック" pitchFamily="-1" charset="-128"/>
              </a:rPr>
              <a:t> prepared</a:t>
            </a:r>
            <a:r>
              <a:rPr lang="en-US" dirty="0">
                <a:latin typeface="Arial" pitchFamily="-1" charset="0"/>
                <a:ea typeface="ＭＳ Ｐゴシック" pitchFamily="-1" charset="-128"/>
                <a:cs typeface="ＭＳ Ｐゴシック" pitchFamily="-1" charset="-128"/>
              </a:rPr>
              <a:t> for “Network Security Essentials”, 5/e, by William Stallings, </a:t>
            </a:r>
            <a:r>
              <a:rPr lang="en-US" dirty="0">
                <a:latin typeface="Arial" pitchFamily="-84" charset="0"/>
                <a:ea typeface="Arial" pitchFamily="-84" charset="0"/>
                <a:cs typeface="Arial" pitchFamily="-84" charset="0"/>
              </a:rPr>
              <a:t>Chapter 12 – “Firewalls”.</a:t>
            </a:r>
            <a:endParaRPr lang="en-AU" dirty="0">
              <a:latin typeface="Arial" pitchFamily="-84" charset="0"/>
              <a:ea typeface="Arial" pitchFamily="-84" charset="0"/>
              <a:cs typeface="Arial" pitchFamily="-84" charset="0"/>
            </a:endParaRPr>
          </a:p>
          <a:p>
            <a:pPr eaLnBrk="1" hangingPunct="1"/>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1951697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Firewalls can be an effective means of protecting a local system or network of systems</a:t>
            </a:r>
          </a:p>
          <a:p>
            <a:r>
              <a:rPr lang="en-US" sz="1200" kern="1200" baseline="0" dirty="0">
                <a:solidFill>
                  <a:schemeClr val="tx1"/>
                </a:solidFill>
                <a:latin typeface="Arial" pitchFamily="-107" charset="0"/>
                <a:ea typeface="ＭＳ Ｐゴシック" pitchFamily="-107" charset="-128"/>
                <a:cs typeface="ＭＳ Ｐゴシック" pitchFamily="-107" charset="-128"/>
              </a:rPr>
              <a:t>from network-based security threats while at the same time affording access to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outside world via wide area networks and the Internet.</a:t>
            </a:r>
          </a:p>
        </p:txBody>
      </p:sp>
      <p:sp>
        <p:nvSpPr>
          <p:cNvPr id="20484" name="Slide Number Placeholder 3"/>
          <p:cNvSpPr>
            <a:spLocks noGrp="1"/>
          </p:cNvSpPr>
          <p:nvPr>
            <p:ph type="sldNum" sz="quarter" idx="5"/>
          </p:nvPr>
        </p:nvSpPr>
        <p:spPr>
          <a:noFill/>
        </p:spPr>
        <p:txBody>
          <a:bodyPr/>
          <a:lstStyle/>
          <a:p>
            <a:fld id="{9CFA8CB0-B256-FB46-8B41-13A19D2B6A57}" type="slidenum">
              <a:rPr lang="en-AU" smtClean="0">
                <a:latin typeface="Arial" pitchFamily="-1" charset="0"/>
              </a:rPr>
              <a:pPr/>
              <a:t>204</a:t>
            </a:fld>
            <a:endParaRPr lang="en-AU" dirty="0">
              <a:latin typeface="Arial" pitchFamily="-1" charset="0"/>
            </a:endParaRPr>
          </a:p>
        </p:txBody>
      </p:sp>
    </p:spTree>
    <p:extLst>
      <p:ext uri="{BB962C8B-B14F-4D97-AF65-F5344CB8AC3E}">
        <p14:creationId xmlns:p14="http://schemas.microsoft.com/office/powerpoint/2010/main" val="336381636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5D81E6CD-A2E9-FE4C-8FCE-9E798CECA907}" type="slidenum">
              <a:rPr lang="en-AU">
                <a:latin typeface="Arial" pitchFamily="-84" charset="0"/>
              </a:rPr>
              <a:pPr/>
              <a:t>205</a:t>
            </a:fld>
            <a:endParaRPr lang="en-AU" dirty="0">
              <a:latin typeface="Arial" pitchFamily="-84"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r>
              <a:rPr lang="en-US" dirty="0">
                <a:latin typeface="Arial" pitchFamily="-84" charset="0"/>
                <a:ea typeface="ＭＳ Ｐゴシック" pitchFamily="-84" charset="-128"/>
                <a:cs typeface="ＭＳ Ｐゴシック" pitchFamily="-84" charset="-128"/>
              </a:rPr>
              <a:t>Opening</a:t>
            </a:r>
            <a:r>
              <a:rPr lang="en-US" baseline="0" dirty="0">
                <a:latin typeface="Arial" pitchFamily="-84" charset="0"/>
                <a:ea typeface="ＭＳ Ｐゴシック" pitchFamily="-84" charset="-128"/>
                <a:cs typeface="ＭＳ Ｐゴシック" pitchFamily="-84" charset="-128"/>
              </a:rPr>
              <a:t> quote.</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42014107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685E097F-92B4-3940-B426-7E8D78CA2619}" type="slidenum">
              <a:rPr lang="en-AU">
                <a:latin typeface="Arial" pitchFamily="-84" charset="0"/>
              </a:rPr>
              <a:pPr/>
              <a:t>206</a:t>
            </a:fld>
            <a:endParaRPr lang="en-AU" dirty="0">
              <a:latin typeface="Arial" pitchFamily="-84" charset="0"/>
            </a:endParaRPr>
          </a:p>
        </p:txBody>
      </p:sp>
      <p:sp>
        <p:nvSpPr>
          <p:cNvPr id="19459" name="Rectangle 1026"/>
          <p:cNvSpPr>
            <a:spLocks noGrp="1" noRot="1" noChangeAspect="1" noChangeArrowheads="1" noTextEdit="1"/>
          </p:cNvSpPr>
          <p:nvPr>
            <p:ph type="sldImg"/>
          </p:nvPr>
        </p:nvSpPr>
        <p:spPr>
          <a:ln/>
        </p:spPr>
      </p:sp>
      <p:sp>
        <p:nvSpPr>
          <p:cNvPr id="19460"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Information systems in corporations, government agencies, and other organizations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have undergone a steady evolution. The following are notable developments: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Centralized data processing system, with a central mainframe supporting a</a:t>
            </a:r>
          </a:p>
          <a:p>
            <a:r>
              <a:rPr lang="en-US" sz="1200" kern="1200" baseline="0" dirty="0">
                <a:solidFill>
                  <a:schemeClr val="tx1"/>
                </a:solidFill>
                <a:latin typeface="Arial" pitchFamily="-107" charset="0"/>
                <a:ea typeface="ＭＳ Ｐゴシック" pitchFamily="-107" charset="-128"/>
                <a:cs typeface="ＭＳ Ｐゴシック" pitchFamily="-107" charset="-128"/>
              </a:rPr>
              <a:t>number of directly connected terminals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Local area networks (LANs) interconnecting PCs and terminals to each other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the mainframe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Premises network, consisting of a number of LANs, interconnecting PCs,</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servers, and perhaps a mainframe or two</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Enterprise-wide network, consisting of multiple, geographically distributed</a:t>
            </a:r>
          </a:p>
          <a:p>
            <a:r>
              <a:rPr lang="en-US" sz="1200" kern="1200" baseline="0" dirty="0">
                <a:solidFill>
                  <a:schemeClr val="tx1"/>
                </a:solidFill>
                <a:latin typeface="Arial" pitchFamily="-107" charset="0"/>
                <a:ea typeface="ＭＳ Ｐゴシック" pitchFamily="-107" charset="-128"/>
                <a:cs typeface="ＭＳ Ｐゴシック" pitchFamily="-107" charset="-128"/>
              </a:rPr>
              <a:t>premises networks interconnected by a private wide area network (WAN)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Internet connectivity, in which the various premises networks all hook into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Internet and may or may not also be connected by a private WAN</a:t>
            </a:r>
          </a:p>
          <a:p>
            <a:r>
              <a:rPr lang="en-US" sz="1200" kern="1200" baseline="0" dirty="0">
                <a:solidFill>
                  <a:schemeClr val="tx1"/>
                </a:solidFill>
                <a:latin typeface="Arial" pitchFamily="-107" charset="0"/>
                <a:ea typeface="ＭＳ Ｐゴシック" pitchFamily="-107" charset="-128"/>
                <a:cs typeface="ＭＳ Ｐゴシック" pitchFamily="-107" charset="-128"/>
              </a:rPr>
              <a:t>Internet connectivity is no longer optional for organizations. The information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services available are essential to the organization. Moreover, individual users</a:t>
            </a:r>
          </a:p>
          <a:p>
            <a:r>
              <a:rPr lang="en-US" sz="1200" kern="1200" baseline="0" dirty="0">
                <a:solidFill>
                  <a:schemeClr val="tx1"/>
                </a:solidFill>
                <a:latin typeface="Arial" pitchFamily="-107" charset="0"/>
                <a:ea typeface="ＭＳ Ｐゴシック" pitchFamily="-107" charset="-128"/>
                <a:cs typeface="ＭＳ Ｐゴシック" pitchFamily="-107" charset="-128"/>
              </a:rPr>
              <a:t> within the organization want and need Internet access, and if this is not provided via</a:t>
            </a:r>
          </a:p>
          <a:p>
            <a:r>
              <a:rPr lang="en-US" sz="1200" kern="1200" baseline="0" dirty="0">
                <a:solidFill>
                  <a:schemeClr val="tx1"/>
                </a:solidFill>
                <a:latin typeface="Arial" pitchFamily="-107" charset="0"/>
                <a:ea typeface="ＭＳ Ｐゴシック" pitchFamily="-107" charset="-128"/>
                <a:cs typeface="ＭＳ Ｐゴシック" pitchFamily="-107" charset="-128"/>
              </a:rPr>
              <a:t>their LAN, they will use dial-up capability from their PC to an Internet service provider</a:t>
            </a:r>
          </a:p>
          <a:p>
            <a:r>
              <a:rPr lang="en-US" sz="1200" kern="1200" baseline="0" dirty="0">
                <a:solidFill>
                  <a:schemeClr val="tx1"/>
                </a:solidFill>
                <a:latin typeface="Arial" pitchFamily="-107" charset="0"/>
                <a:ea typeface="ＭＳ Ｐゴシック" pitchFamily="-107" charset="-128"/>
                <a:cs typeface="ＭＳ Ｐゴシック" pitchFamily="-107" charset="-128"/>
              </a:rPr>
              <a:t>(ISP). However, while Internet access provides benefits to the organization, it</a:t>
            </a:r>
          </a:p>
          <a:p>
            <a:r>
              <a:rPr lang="en-US" sz="1200" kern="1200" baseline="0" dirty="0">
                <a:solidFill>
                  <a:schemeClr val="tx1"/>
                </a:solidFill>
                <a:latin typeface="Arial" pitchFamily="-107" charset="0"/>
                <a:ea typeface="ＭＳ Ｐゴシック" pitchFamily="-107" charset="-128"/>
                <a:cs typeface="ＭＳ Ｐゴシック" pitchFamily="-107" charset="-128"/>
              </a:rPr>
              <a:t>enables the outside world to reach and interact with local network assets. This creates</a:t>
            </a:r>
          </a:p>
          <a:p>
            <a:r>
              <a:rPr lang="en-US" sz="1200" kern="1200" baseline="0" dirty="0">
                <a:solidFill>
                  <a:schemeClr val="tx1"/>
                </a:solidFill>
                <a:latin typeface="Arial" pitchFamily="-107" charset="0"/>
                <a:ea typeface="ＭＳ Ｐゴシック" pitchFamily="-107" charset="-128"/>
                <a:cs typeface="ＭＳ Ｐゴシック" pitchFamily="-107" charset="-128"/>
              </a:rPr>
              <a:t>a threat to the organization. While it is possible to equip each workstation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 on the premises network with strong security features, such as intrusion protection,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may not be sufficient and in some cases is not cost-effective. Consider</a:t>
            </a:r>
          </a:p>
          <a:p>
            <a:r>
              <a:rPr lang="en-US" sz="1200" kern="1200" baseline="0" dirty="0">
                <a:solidFill>
                  <a:schemeClr val="tx1"/>
                </a:solidFill>
                <a:latin typeface="Arial" pitchFamily="-107" charset="0"/>
                <a:ea typeface="ＭＳ Ｐゴシック" pitchFamily="-107" charset="-128"/>
                <a:cs typeface="ＭＳ Ｐゴシック" pitchFamily="-107" charset="-128"/>
              </a:rPr>
              <a:t>a network with hundreds or even thousands of systems, running various operating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systems, such as different versions of UNIX and Windows. When a security flaw</a:t>
            </a:r>
          </a:p>
          <a:p>
            <a:r>
              <a:rPr lang="en-US" sz="1200" kern="1200" baseline="0" dirty="0">
                <a:solidFill>
                  <a:schemeClr val="tx1"/>
                </a:solidFill>
                <a:latin typeface="Arial" pitchFamily="-107" charset="0"/>
                <a:ea typeface="ＭＳ Ｐゴシック" pitchFamily="-107" charset="-128"/>
                <a:cs typeface="ＭＳ Ｐゴシック" pitchFamily="-107" charset="-128"/>
              </a:rPr>
              <a:t>is discovered, each potentially affected system must be upgraded to fix that flaw.</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requires scaleable configuration management and aggressive patching to function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effectively. While difficult, this is possible and is necessary if only host-based</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security is used. A widely accepted alternative or at least complement to host-based</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security services is the firewall. The firewall is inserted between the premises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the Internet to establish a controlled link and to erect an outer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wall or perimeter. The aim of this perimeter is to protect the premises network from</a:t>
            </a:r>
          </a:p>
          <a:p>
            <a:r>
              <a:rPr lang="en-US" sz="1200" kern="1200" baseline="0" dirty="0">
                <a:solidFill>
                  <a:schemeClr val="tx1"/>
                </a:solidFill>
                <a:latin typeface="Arial" pitchFamily="-107" charset="0"/>
                <a:ea typeface="ＭＳ Ｐゴシック" pitchFamily="-107" charset="-128"/>
                <a:cs typeface="ＭＳ Ｐゴシック" pitchFamily="-107" charset="-128"/>
              </a:rPr>
              <a:t>Internet-based attacks and to provide a single choke point where security and auditing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can be imposed. The firewall may be a single computer system or a set of two or</a:t>
            </a:r>
          </a:p>
          <a:p>
            <a:r>
              <a:rPr lang="en-US" sz="1200" kern="1200" baseline="0" dirty="0">
                <a:solidFill>
                  <a:schemeClr val="tx1"/>
                </a:solidFill>
                <a:latin typeface="Arial" pitchFamily="-107" charset="0"/>
                <a:ea typeface="ＭＳ Ｐゴシック" pitchFamily="-107" charset="-128"/>
                <a:cs typeface="ＭＳ Ｐゴシック" pitchFamily="-107" charset="-128"/>
              </a:rPr>
              <a:t>more systems that cooperate to perform the firewall function.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firewall, then, provides an additional layer of defense, insulating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internal systems from external networks. This follows the classic military doctrine of</a:t>
            </a:r>
          </a:p>
          <a:p>
            <a:r>
              <a:rPr lang="en-US" sz="1200" kern="1200" baseline="0" dirty="0">
                <a:solidFill>
                  <a:schemeClr val="tx1"/>
                </a:solidFill>
                <a:latin typeface="Arial" pitchFamily="-107" charset="0"/>
                <a:ea typeface="ＭＳ Ｐゴシック" pitchFamily="-107" charset="-128"/>
                <a:cs typeface="ＭＳ Ｐゴシック" pitchFamily="-107" charset="-128"/>
              </a:rPr>
              <a:t>“defense in depth,” which is just as applicable to IT security.</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416600852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2F127B83-E670-A047-8670-CC4D8DA8A475}" type="slidenum">
              <a:rPr lang="en-AU">
                <a:latin typeface="Arial" pitchFamily="-84" charset="0"/>
              </a:rPr>
              <a:pPr/>
              <a:t>207</a:t>
            </a:fld>
            <a:endParaRPr lang="en-AU" dirty="0">
              <a:latin typeface="Arial" pitchFamily="-84"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r>
              <a:rPr lang="en-US" sz="1200" b="0" kern="1200" baseline="0" dirty="0">
                <a:solidFill>
                  <a:schemeClr val="tx1"/>
                </a:solidFill>
                <a:latin typeface="Arial" pitchFamily="-107" charset="0"/>
                <a:ea typeface="ＭＳ Ｐゴシック" pitchFamily="-107" charset="-128"/>
                <a:cs typeface="ＭＳ Ｐゴシック" pitchFamily="-107" charset="-128"/>
              </a:rPr>
              <a:t>[BELL94] lists the following design goals for a firewall:</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1. All traffic from inside to outside, and vice versa, must pass through the firewall.</a:t>
            </a:r>
          </a:p>
          <a:p>
            <a:r>
              <a:rPr lang="en-US" sz="1200" b="0" kern="1200" baseline="0" dirty="0">
                <a:solidFill>
                  <a:schemeClr val="tx1"/>
                </a:solidFill>
                <a:latin typeface="Arial" pitchFamily="-107" charset="0"/>
                <a:ea typeface="ＭＳ Ｐゴシック" pitchFamily="-107" charset="-128"/>
                <a:cs typeface="ＭＳ Ｐゴシック" pitchFamily="-107" charset="-128"/>
              </a:rPr>
              <a:t>This is achieved by physically blocking all access to the local network</a:t>
            </a:r>
          </a:p>
          <a:p>
            <a:r>
              <a:rPr lang="en-US" sz="1200" b="0" kern="1200" baseline="0" dirty="0">
                <a:solidFill>
                  <a:schemeClr val="tx1"/>
                </a:solidFill>
                <a:latin typeface="Arial" pitchFamily="-107" charset="0"/>
                <a:ea typeface="ＭＳ Ｐゴシック" pitchFamily="-107" charset="-128"/>
                <a:cs typeface="ＭＳ Ｐゴシック" pitchFamily="-107" charset="-128"/>
              </a:rPr>
              <a:t>except via the firewall. Various configurations are possible, as explained later</a:t>
            </a:r>
          </a:p>
          <a:p>
            <a:r>
              <a:rPr lang="en-US" sz="1200" b="0" kern="1200" baseline="0" dirty="0">
                <a:solidFill>
                  <a:schemeClr val="tx1"/>
                </a:solidFill>
                <a:latin typeface="Arial" pitchFamily="-107" charset="0"/>
                <a:ea typeface="ＭＳ Ｐゴシック" pitchFamily="-107" charset="-128"/>
                <a:cs typeface="ＭＳ Ｐゴシック" pitchFamily="-107" charset="-128"/>
              </a:rPr>
              <a:t>in this chapter.</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2. Only authorized traffic, as defined by the local security policy, will be allowed</a:t>
            </a:r>
          </a:p>
          <a:p>
            <a:r>
              <a:rPr lang="en-US" sz="1200" b="0" kern="1200" baseline="0" dirty="0">
                <a:solidFill>
                  <a:schemeClr val="tx1"/>
                </a:solidFill>
                <a:latin typeface="Arial" pitchFamily="-107" charset="0"/>
                <a:ea typeface="ＭＳ Ｐゴシック" pitchFamily="-107" charset="-128"/>
                <a:cs typeface="ＭＳ Ｐゴシック" pitchFamily="-107" charset="-128"/>
              </a:rPr>
              <a:t>to pass. Various types of firewalls are used, which implement various types of</a:t>
            </a:r>
          </a:p>
          <a:p>
            <a:r>
              <a:rPr lang="en-US" sz="1200" b="0" kern="1200" baseline="0" dirty="0">
                <a:solidFill>
                  <a:schemeClr val="tx1"/>
                </a:solidFill>
                <a:latin typeface="Arial" pitchFamily="-107" charset="0"/>
                <a:ea typeface="ＭＳ Ｐゴシック" pitchFamily="-107" charset="-128"/>
                <a:cs typeface="ＭＳ Ｐゴシック" pitchFamily="-107" charset="-128"/>
              </a:rPr>
              <a:t>security policies, as explained later in this chapter.</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3. The firewall itself is immune to penetration. This implies the use of a hardened</a:t>
            </a:r>
          </a:p>
          <a:p>
            <a:r>
              <a:rPr lang="en-US" sz="1200" b="0" kern="1200" baseline="0" dirty="0">
                <a:solidFill>
                  <a:schemeClr val="tx1"/>
                </a:solidFill>
                <a:latin typeface="Arial" pitchFamily="-107" charset="0"/>
                <a:ea typeface="ＭＳ Ｐゴシック" pitchFamily="-107" charset="-128"/>
                <a:cs typeface="ＭＳ Ｐゴシック" pitchFamily="-107" charset="-128"/>
              </a:rPr>
              <a:t>system with a secured operating system. Trusted computer systems are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suitable for hosting a firewall and often required in government applications.</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[SMIT97] lists four general techniques that firewalls use to control access and</a:t>
            </a:r>
          </a:p>
          <a:p>
            <a:r>
              <a:rPr lang="en-US" sz="1200" b="0" kern="1200" baseline="0" dirty="0">
                <a:solidFill>
                  <a:schemeClr val="tx1"/>
                </a:solidFill>
                <a:latin typeface="Arial" pitchFamily="-107" charset="0"/>
                <a:ea typeface="ＭＳ Ｐゴシック" pitchFamily="-107" charset="-128"/>
                <a:cs typeface="ＭＳ Ｐゴシック" pitchFamily="-107" charset="-128"/>
              </a:rPr>
              <a:t>enforce the site’s security policy. Originally, firewalls focused primarily on service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control, but they have since evolved to provide all four:</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 Service control: Determines the types of Internet services that can be accessed,</a:t>
            </a:r>
          </a:p>
          <a:p>
            <a:r>
              <a:rPr lang="en-US" sz="1200" b="0" kern="1200" baseline="0" dirty="0">
                <a:solidFill>
                  <a:schemeClr val="tx1"/>
                </a:solidFill>
                <a:latin typeface="Arial" pitchFamily="-107" charset="0"/>
                <a:ea typeface="ＭＳ Ｐゴシック" pitchFamily="-107" charset="-128"/>
                <a:cs typeface="ＭＳ Ｐゴシック" pitchFamily="-107" charset="-128"/>
              </a:rPr>
              <a:t>inbound or outbound. The firewall may filter traffic on the basis of IP</a:t>
            </a:r>
          </a:p>
          <a:p>
            <a:r>
              <a:rPr lang="en-US" sz="1200" b="0" kern="1200" baseline="0" dirty="0">
                <a:solidFill>
                  <a:schemeClr val="tx1"/>
                </a:solidFill>
                <a:latin typeface="Arial" pitchFamily="-107" charset="0"/>
                <a:ea typeface="ＭＳ Ｐゴシック" pitchFamily="-107" charset="-128"/>
                <a:cs typeface="ＭＳ Ｐゴシック" pitchFamily="-107" charset="-128"/>
              </a:rPr>
              <a:t>address, protocol, or port number; may provide proxy software that receives</a:t>
            </a:r>
          </a:p>
          <a:p>
            <a:r>
              <a:rPr lang="en-US" sz="1200" b="0" kern="1200" baseline="0" dirty="0">
                <a:solidFill>
                  <a:schemeClr val="tx1"/>
                </a:solidFill>
                <a:latin typeface="Arial" pitchFamily="-107" charset="0"/>
                <a:ea typeface="ＭＳ Ｐゴシック" pitchFamily="-107" charset="-128"/>
                <a:cs typeface="ＭＳ Ｐゴシック" pitchFamily="-107" charset="-128"/>
              </a:rPr>
              <a:t>and interprets each service request before passing it on; or may host the server</a:t>
            </a:r>
          </a:p>
          <a:p>
            <a:r>
              <a:rPr lang="en-US" sz="1200" b="0" kern="1200" baseline="0" dirty="0">
                <a:solidFill>
                  <a:schemeClr val="tx1"/>
                </a:solidFill>
                <a:latin typeface="Arial" pitchFamily="-107" charset="0"/>
                <a:ea typeface="ＭＳ Ｐゴシック" pitchFamily="-107" charset="-128"/>
                <a:cs typeface="ＭＳ Ｐゴシック" pitchFamily="-107" charset="-128"/>
              </a:rPr>
              <a:t>software itself, such as a Web or mail service.</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Direction control: Determines the direction in which particular service</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requests may be initiated and allowed to flow through the firewall.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User control: Controls access to a service according to which user is attempting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to access it. This feature is typically applied to users inside the firewall</a:t>
            </a:r>
          </a:p>
          <a:p>
            <a:r>
              <a:rPr lang="en-US" sz="1200" kern="1200" baseline="0" dirty="0">
                <a:solidFill>
                  <a:schemeClr val="tx1"/>
                </a:solidFill>
                <a:latin typeface="Arial" pitchFamily="-107" charset="0"/>
                <a:ea typeface="ＭＳ Ｐゴシック" pitchFamily="-107" charset="-128"/>
                <a:cs typeface="ＭＳ Ｐゴシック" pitchFamily="-107" charset="-128"/>
              </a:rPr>
              <a:t>perimeter (local users). It may also be applied to incoming traffic from external</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users; the latter requires some form of secure authentication technology,</a:t>
            </a:r>
          </a:p>
          <a:p>
            <a:r>
              <a:rPr lang="en-US" sz="1200" kern="1200" baseline="0" dirty="0">
                <a:solidFill>
                  <a:schemeClr val="tx1"/>
                </a:solidFill>
                <a:latin typeface="Arial" pitchFamily="-107" charset="0"/>
                <a:ea typeface="ＭＳ Ｐゴシック" pitchFamily="-107" charset="-128"/>
                <a:cs typeface="ＭＳ Ｐゴシック" pitchFamily="-107" charset="-128"/>
              </a:rPr>
              <a:t>such as is provided in IPsec (Chapter 9).</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Behavior control: Controls how particular services are used. For example,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firewall may filter e-mail to eliminate spam, or it may enable external access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only a portion of the information on a local Web server.</a:t>
            </a:r>
            <a:endParaRPr lang="en-US" b="0"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19004662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Before proceeding to the details of firewall types and configurations, it is best</a:t>
            </a:r>
          </a:p>
          <a:p>
            <a:r>
              <a:rPr lang="en-US" sz="1200" kern="1200" baseline="0" dirty="0">
                <a:solidFill>
                  <a:schemeClr val="tx1"/>
                </a:solidFill>
                <a:latin typeface="Arial" pitchFamily="-107" charset="0"/>
                <a:ea typeface="ＭＳ Ｐゴシック" pitchFamily="-107" charset="-128"/>
                <a:cs typeface="ＭＳ Ｐゴシック" pitchFamily="-107" charset="-128"/>
              </a:rPr>
              <a:t>to summarize what one can expect from a firewall. The following capabilities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within the scope of a firewall: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A firewall defines a single choke point that keeps unauthorized users out of</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protected network, prohibits potentially vulnerable services from entering</a:t>
            </a:r>
          </a:p>
          <a:p>
            <a:r>
              <a:rPr lang="en-US" sz="1200" kern="1200" baseline="0" dirty="0">
                <a:solidFill>
                  <a:schemeClr val="tx1"/>
                </a:solidFill>
                <a:latin typeface="Arial" pitchFamily="-107" charset="0"/>
                <a:ea typeface="ＭＳ Ｐゴシック" pitchFamily="-107" charset="-128"/>
                <a:cs typeface="ＭＳ Ｐゴシック" pitchFamily="-107" charset="-128"/>
              </a:rPr>
              <a:t>or leaving the network, and provides protection from various kinds of IP</a:t>
            </a:r>
          </a:p>
          <a:p>
            <a:r>
              <a:rPr lang="en-US" sz="1200" kern="1200" baseline="0" dirty="0">
                <a:solidFill>
                  <a:schemeClr val="tx1"/>
                </a:solidFill>
                <a:latin typeface="Arial" pitchFamily="-107" charset="0"/>
                <a:ea typeface="ＭＳ Ｐゴシック" pitchFamily="-107" charset="-128"/>
                <a:cs typeface="ＭＳ Ｐゴシック" pitchFamily="-107" charset="-128"/>
              </a:rPr>
              <a:t>spoofing and routing attacks. The use of a single choke point simplifies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management because security capabilities are consolidated on a single</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or set of systems.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A firewall provides a location for monitoring security-related events. Audits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alarms can be implemented on the firewall system.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A firewall is a convenient platform for several Internet functions that are not</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security related. These include a network address translator, which maps local</a:t>
            </a:r>
          </a:p>
          <a:p>
            <a:r>
              <a:rPr lang="en-US" sz="1200" kern="1200" baseline="0" dirty="0">
                <a:solidFill>
                  <a:schemeClr val="tx1"/>
                </a:solidFill>
                <a:latin typeface="Arial" pitchFamily="-107" charset="0"/>
                <a:ea typeface="ＭＳ Ｐゴシック" pitchFamily="-107" charset="-128"/>
                <a:cs typeface="ＭＳ Ｐゴシック" pitchFamily="-107" charset="-128"/>
              </a:rPr>
              <a:t>addresses to Internet addresses, and a network management function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audits or logs Internet usage.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4.  A firewall can serve as the platform for IPsec. Using the tunnel mode capability</a:t>
            </a:r>
          </a:p>
          <a:p>
            <a:r>
              <a:rPr lang="en-US" sz="1200" kern="1200" baseline="0" dirty="0">
                <a:solidFill>
                  <a:schemeClr val="tx1"/>
                </a:solidFill>
                <a:latin typeface="Arial" pitchFamily="-107" charset="0"/>
                <a:ea typeface="ＭＳ Ｐゴシック" pitchFamily="-107" charset="-128"/>
                <a:cs typeface="ＭＳ Ｐゴシック" pitchFamily="-107" charset="-128"/>
              </a:rPr>
              <a:t>described in Chapter 9, the firewall can be used to implement virtual</a:t>
            </a:r>
          </a:p>
          <a:p>
            <a:r>
              <a:rPr lang="en-US" sz="1200" kern="1200" baseline="0" dirty="0">
                <a:solidFill>
                  <a:schemeClr val="tx1"/>
                </a:solidFill>
                <a:latin typeface="Arial" pitchFamily="-107" charset="0"/>
                <a:ea typeface="ＭＳ Ｐゴシック" pitchFamily="-107" charset="-128"/>
                <a:cs typeface="ＭＳ Ｐゴシック" pitchFamily="-107" charset="-128"/>
              </a:rPr>
              <a:t>private networks.</a:t>
            </a:r>
            <a:endParaRPr lang="en-US" dirty="0"/>
          </a:p>
        </p:txBody>
      </p:sp>
      <p:sp>
        <p:nvSpPr>
          <p:cNvPr id="4" name="Slide Number Placeholder 3"/>
          <p:cNvSpPr>
            <a:spLocks noGrp="1"/>
          </p:cNvSpPr>
          <p:nvPr>
            <p:ph type="sldNum" sz="quarter" idx="10"/>
          </p:nvPr>
        </p:nvSpPr>
        <p:spPr/>
        <p:txBody>
          <a:bodyPr/>
          <a:lstStyle/>
          <a:p>
            <a:pPr>
              <a:defRPr/>
            </a:pPr>
            <a:fld id="{CB5EEB36-C601-564B-9226-0FA48DABCA1C}" type="slidenum">
              <a:rPr lang="en-AU" smtClean="0"/>
              <a:pPr>
                <a:defRPr/>
              </a:pPr>
              <a:t>208</a:t>
            </a:fld>
            <a:endParaRPr lang="en-AU" dirty="0"/>
          </a:p>
        </p:txBody>
      </p:sp>
    </p:spTree>
    <p:extLst>
      <p:ext uri="{BB962C8B-B14F-4D97-AF65-F5344CB8AC3E}">
        <p14:creationId xmlns:p14="http://schemas.microsoft.com/office/powerpoint/2010/main" val="244439459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Firewalls have their limitations, including the following: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The firewall cannot protect against attacks that bypass the firewall. Internal</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systems may have dial-out capability to connect to an ISP. An internal LAN</a:t>
            </a:r>
          </a:p>
          <a:p>
            <a:r>
              <a:rPr lang="en-US" sz="1200" kern="1200" baseline="0" dirty="0">
                <a:solidFill>
                  <a:schemeClr val="tx1"/>
                </a:solidFill>
                <a:latin typeface="Arial" pitchFamily="-107" charset="0"/>
                <a:ea typeface="ＭＳ Ｐゴシック" pitchFamily="-107" charset="-128"/>
                <a:cs typeface="ＭＳ Ｐゴシック" pitchFamily="-107" charset="-128"/>
              </a:rPr>
              <a:t>may support a modem pool that provides dial-in capability for traveling</a:t>
            </a:r>
          </a:p>
          <a:p>
            <a:r>
              <a:rPr lang="en-US" sz="1200" kern="1200" baseline="0" dirty="0">
                <a:solidFill>
                  <a:schemeClr val="tx1"/>
                </a:solidFill>
                <a:latin typeface="Arial" pitchFamily="-107" charset="0"/>
                <a:ea typeface="ＭＳ Ｐゴシック" pitchFamily="-107" charset="-128"/>
                <a:cs typeface="ＭＳ Ｐゴシック" pitchFamily="-107" charset="-128"/>
              </a:rPr>
              <a:t>employees and telecommuters.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The firewall may not protect fully against internal threats, such as a disgruntled</a:t>
            </a:r>
          </a:p>
          <a:p>
            <a:r>
              <a:rPr lang="en-US" sz="1200" kern="1200" baseline="0" dirty="0">
                <a:solidFill>
                  <a:schemeClr val="tx1"/>
                </a:solidFill>
                <a:latin typeface="Arial" pitchFamily="-107" charset="0"/>
                <a:ea typeface="ＭＳ Ｐゴシック" pitchFamily="-107" charset="-128"/>
                <a:cs typeface="ＭＳ Ｐゴシック" pitchFamily="-107" charset="-128"/>
              </a:rPr>
              <a:t>employee or an employee who unwittingly cooperates with an external</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An improperly secured wireless LAN may be accessed from outside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organization. An internal firewall that separates portions of an enterprise</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 cannot guard against wireless communications between local</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systems on different sides of the internal firewall.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4.  A laptop, PDA, or portable storage device may be used and infected outside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corporate network, and then attached and used internally.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CB5EEB36-C601-564B-9226-0FA48DABCA1C}" type="slidenum">
              <a:rPr lang="en-AU" smtClean="0"/>
              <a:pPr>
                <a:defRPr/>
              </a:pPr>
              <a:t>209</a:t>
            </a:fld>
            <a:endParaRPr lang="en-AU" dirty="0"/>
          </a:p>
        </p:txBody>
      </p:sp>
    </p:spTree>
    <p:extLst>
      <p:ext uri="{BB962C8B-B14F-4D97-AF65-F5344CB8AC3E}">
        <p14:creationId xmlns:p14="http://schemas.microsoft.com/office/powerpoint/2010/main" val="2975661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charset="0"/>
                <a:ea typeface="ＭＳ Ｐゴシック" pitchFamily="-107" charset="-128"/>
                <a:cs typeface="ＭＳ Ｐゴシック" pitchFamily="-107" charset="-128"/>
              </a:rPr>
              <a:t>The two services involved with the distribution</a:t>
            </a:r>
          </a:p>
          <a:p>
            <a:r>
              <a:rPr lang="en-US" sz="1200" kern="1200" baseline="0" dirty="0">
                <a:solidFill>
                  <a:schemeClr val="tx1"/>
                </a:solidFill>
                <a:latin typeface="Arial" charset="0"/>
                <a:ea typeface="ＭＳ Ｐゴシック" pitchFamily="-107" charset="-128"/>
                <a:cs typeface="ＭＳ Ｐゴシック" pitchFamily="-107" charset="-128"/>
              </a:rPr>
              <a:t>of messages within a DS are distribution and integration. Distribution  is</a:t>
            </a:r>
          </a:p>
          <a:p>
            <a:r>
              <a:rPr lang="en-US" sz="1200" kern="1200" baseline="0" dirty="0">
                <a:solidFill>
                  <a:schemeClr val="tx1"/>
                </a:solidFill>
                <a:latin typeface="Arial" charset="0"/>
                <a:ea typeface="ＭＳ Ｐゴシック" pitchFamily="-107" charset="-128"/>
                <a:cs typeface="ＭＳ Ｐゴシック" pitchFamily="-107" charset="-128"/>
              </a:rPr>
              <a:t>the primary service used by stations to exchange MPDUs when the MPDUs must</a:t>
            </a:r>
          </a:p>
          <a:p>
            <a:r>
              <a:rPr lang="en-US" sz="1200" kern="1200" baseline="0" dirty="0">
                <a:solidFill>
                  <a:schemeClr val="tx1"/>
                </a:solidFill>
                <a:latin typeface="Arial" charset="0"/>
                <a:ea typeface="ＭＳ Ｐゴシック" pitchFamily="-107" charset="-128"/>
                <a:cs typeface="ＭＳ Ｐゴシック" pitchFamily="-107" charset="-128"/>
              </a:rPr>
              <a:t>traverse the DS to get from a station in one BSS to a station in another BSS. For</a:t>
            </a:r>
          </a:p>
          <a:p>
            <a:r>
              <a:rPr lang="en-US" sz="1200" kern="1200" baseline="0" dirty="0">
                <a:solidFill>
                  <a:schemeClr val="tx1"/>
                </a:solidFill>
                <a:latin typeface="Arial" charset="0"/>
                <a:ea typeface="ＭＳ Ｐゴシック" pitchFamily="-107" charset="-128"/>
                <a:cs typeface="ＭＳ Ｐゴシック" pitchFamily="-107" charset="-128"/>
              </a:rPr>
              <a:t>example, suppose a frame is to be sent from station 2 (STA 2) to station 7 (STA 7)</a:t>
            </a:r>
          </a:p>
          <a:p>
            <a:r>
              <a:rPr lang="en-US" sz="1200" kern="1200" baseline="0" dirty="0">
                <a:solidFill>
                  <a:schemeClr val="tx1"/>
                </a:solidFill>
                <a:latin typeface="Arial" charset="0"/>
                <a:ea typeface="ＭＳ Ｐゴシック" pitchFamily="-107" charset="-128"/>
                <a:cs typeface="ＭＳ Ｐゴシック" pitchFamily="-107" charset="-128"/>
              </a:rPr>
              <a:t>in Figure 7.5. The frame is sent from STA 2 to AP 1, which is the AP for this BSS.</a:t>
            </a:r>
          </a:p>
          <a:p>
            <a:r>
              <a:rPr lang="en-US" sz="1200" kern="1200" baseline="0" dirty="0">
                <a:solidFill>
                  <a:schemeClr val="tx1"/>
                </a:solidFill>
                <a:latin typeface="Arial" charset="0"/>
                <a:ea typeface="ＭＳ Ｐゴシック" pitchFamily="-107" charset="-128"/>
                <a:cs typeface="ＭＳ Ｐゴシック" pitchFamily="-107" charset="-128"/>
              </a:rPr>
              <a:t>The AP gives the frame to the DS, which has the job of directing the frame to the</a:t>
            </a:r>
          </a:p>
          <a:p>
            <a:r>
              <a:rPr lang="en-US" sz="1200" kern="1200" baseline="0" dirty="0">
                <a:solidFill>
                  <a:schemeClr val="tx1"/>
                </a:solidFill>
                <a:latin typeface="Arial" charset="0"/>
                <a:ea typeface="ＭＳ Ｐゴシック" pitchFamily="-107" charset="-128"/>
                <a:cs typeface="ＭＳ Ｐゴシック" pitchFamily="-107" charset="-128"/>
              </a:rPr>
              <a:t>AP associated with STA 7 in the target BSS. AP 2 receives the frame and forwards</a:t>
            </a:r>
          </a:p>
          <a:p>
            <a:r>
              <a:rPr lang="en-US" sz="1200" kern="1200" baseline="0" dirty="0">
                <a:solidFill>
                  <a:schemeClr val="tx1"/>
                </a:solidFill>
                <a:latin typeface="Arial" charset="0"/>
                <a:ea typeface="ＭＳ Ｐゴシック" pitchFamily="-107" charset="-128"/>
                <a:cs typeface="ＭＳ Ｐゴシック" pitchFamily="-107" charset="-128"/>
              </a:rPr>
              <a:t>it to STA 7. How the message is transported through the DS is beyond the scope of</a:t>
            </a:r>
          </a:p>
          <a:p>
            <a:r>
              <a:rPr lang="en-US" sz="1200" kern="1200" baseline="0" dirty="0">
                <a:solidFill>
                  <a:schemeClr val="tx1"/>
                </a:solidFill>
                <a:latin typeface="Arial" charset="0"/>
                <a:ea typeface="ＭＳ Ｐゴシック" pitchFamily="-107" charset="-128"/>
                <a:cs typeface="ＭＳ Ｐゴシック" pitchFamily="-107" charset="-128"/>
              </a:rPr>
              <a:t>the IEEE 802.11 standard.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If the two stations that are communicating are within the same BSS, then the</a:t>
            </a:r>
          </a:p>
          <a:p>
            <a:r>
              <a:rPr lang="en-US" sz="1200" kern="1200" baseline="0" dirty="0">
                <a:solidFill>
                  <a:schemeClr val="tx1"/>
                </a:solidFill>
                <a:latin typeface="Arial" charset="0"/>
                <a:ea typeface="ＭＳ Ｐゴシック" pitchFamily="-107" charset="-128"/>
                <a:cs typeface="ＭＳ Ｐゴシック" pitchFamily="-107" charset="-128"/>
              </a:rPr>
              <a:t>distribution service logically goes through the single AP of that BSS.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integration  service enables transfer of data between a station on an IEEE</a:t>
            </a:r>
          </a:p>
          <a:p>
            <a:r>
              <a:rPr lang="en-US" sz="1200" kern="1200" baseline="0" dirty="0">
                <a:solidFill>
                  <a:schemeClr val="tx1"/>
                </a:solidFill>
                <a:latin typeface="Arial" charset="0"/>
                <a:ea typeface="ＭＳ Ｐゴシック" pitchFamily="-107" charset="-128"/>
                <a:cs typeface="ＭＳ Ｐゴシック" pitchFamily="-107" charset="-128"/>
              </a:rPr>
              <a:t>802.11 LAN and a station on an integrated IEEE 802.x LAN. The term integrated</a:t>
            </a:r>
          </a:p>
          <a:p>
            <a:r>
              <a:rPr lang="en-US" sz="1200" kern="1200" baseline="0" dirty="0">
                <a:solidFill>
                  <a:schemeClr val="tx1"/>
                </a:solidFill>
                <a:latin typeface="Arial" charset="0"/>
                <a:ea typeface="ＭＳ Ｐゴシック" pitchFamily="-107" charset="-128"/>
                <a:cs typeface="ＭＳ Ｐゴシック" pitchFamily="-107" charset="-128"/>
              </a:rPr>
              <a:t>refers to a wired LAN that is physically connected to the DS and whose stations</a:t>
            </a:r>
          </a:p>
          <a:p>
            <a:r>
              <a:rPr lang="en-US" sz="1200" kern="1200" baseline="0" dirty="0">
                <a:solidFill>
                  <a:schemeClr val="tx1"/>
                </a:solidFill>
                <a:latin typeface="Arial" charset="0"/>
                <a:ea typeface="ＭＳ Ｐゴシック" pitchFamily="-107" charset="-128"/>
                <a:cs typeface="ＭＳ Ｐゴシック" pitchFamily="-107" charset="-128"/>
              </a:rPr>
              <a:t>may be logically connected to an IEEE 802.11 LAN via the integration service. The</a:t>
            </a:r>
          </a:p>
          <a:p>
            <a:r>
              <a:rPr lang="en-US" sz="1200" kern="1200" baseline="0" dirty="0">
                <a:solidFill>
                  <a:schemeClr val="tx1"/>
                </a:solidFill>
                <a:latin typeface="Arial" charset="0"/>
                <a:ea typeface="ＭＳ Ｐゴシック" pitchFamily="-107" charset="-128"/>
                <a:cs typeface="ＭＳ Ｐゴシック" pitchFamily="-107" charset="-128"/>
              </a:rPr>
              <a:t>integration service takes care of any address translation and media conversion logic</a:t>
            </a:r>
          </a:p>
          <a:p>
            <a:r>
              <a:rPr lang="en-US" sz="1200" kern="1200" baseline="0" dirty="0">
                <a:solidFill>
                  <a:schemeClr val="tx1"/>
                </a:solidFill>
                <a:latin typeface="Arial" charset="0"/>
                <a:ea typeface="ＭＳ Ｐゴシック" pitchFamily="-107" charset="-128"/>
                <a:cs typeface="ＭＳ Ｐゴシック" pitchFamily="-107" charset="-128"/>
              </a:rPr>
              <a:t>required for the exchange of data.</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21</a:t>
            </a:fld>
            <a:endParaRPr lang="en-AU" dirty="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86C8802A-C613-A14B-9029-8BEA9D1F5137}" type="slidenum">
              <a:rPr lang="en-AU">
                <a:latin typeface="Arial" pitchFamily="-84" charset="0"/>
              </a:rPr>
              <a:pPr/>
              <a:t>210</a:t>
            </a:fld>
            <a:endParaRPr lang="en-AU" dirty="0">
              <a:latin typeface="Arial" pitchFamily="-8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A packet filtering firewall applies a set of rules to each incoming and outgoing</a:t>
            </a:r>
          </a:p>
          <a:p>
            <a:r>
              <a:rPr lang="en-US" sz="1200" kern="1200" baseline="0" dirty="0">
                <a:solidFill>
                  <a:schemeClr val="tx1"/>
                </a:solidFill>
                <a:latin typeface="Arial" pitchFamily="-107" charset="0"/>
                <a:ea typeface="ＭＳ Ｐゴシック" pitchFamily="-107" charset="-128"/>
                <a:cs typeface="ＭＳ Ｐゴシック" pitchFamily="-107" charset="-128"/>
              </a:rPr>
              <a:t>IP packet and then forwards or discards the packet (Figure 12.1b). The firewall</a:t>
            </a:r>
          </a:p>
          <a:p>
            <a:r>
              <a:rPr lang="en-US" sz="1200" kern="1200" baseline="0" dirty="0">
                <a:solidFill>
                  <a:schemeClr val="tx1"/>
                </a:solidFill>
                <a:latin typeface="Arial" pitchFamily="-107" charset="0"/>
                <a:ea typeface="ＭＳ Ｐゴシック" pitchFamily="-107" charset="-128"/>
                <a:cs typeface="ＭＳ Ｐゴシック" pitchFamily="-107" charset="-128"/>
              </a:rPr>
              <a:t>is typically configured to filter packets going in both directions (from and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internal network). Filtering rules are based on information contained in a</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 packet: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Source IP address:  The IP address of the system that originated the IP packet</a:t>
            </a:r>
          </a:p>
          <a:p>
            <a:r>
              <a:rPr lang="en-US" sz="1200" kern="1200" baseline="0" dirty="0">
                <a:solidFill>
                  <a:schemeClr val="tx1"/>
                </a:solidFill>
                <a:latin typeface="Arial" pitchFamily="-107" charset="0"/>
                <a:ea typeface="ＭＳ Ｐゴシック" pitchFamily="-107" charset="-128"/>
                <a:cs typeface="ＭＳ Ｐゴシック" pitchFamily="-107" charset="-128"/>
              </a:rPr>
              <a:t>(e.g., 192.178.1.1)</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Destination IP address:  The IP address of the system the IP packet is trying to</a:t>
            </a:r>
          </a:p>
          <a:p>
            <a:r>
              <a:rPr lang="en-US" sz="1200" kern="1200" baseline="0" dirty="0">
                <a:solidFill>
                  <a:schemeClr val="tx1"/>
                </a:solidFill>
                <a:latin typeface="Arial" pitchFamily="-107" charset="0"/>
                <a:ea typeface="ＭＳ Ｐゴシック" pitchFamily="-107" charset="-128"/>
                <a:cs typeface="ＭＳ Ｐゴシック" pitchFamily="-107" charset="-128"/>
              </a:rPr>
              <a:t>reach (e.g., 192.168.1.2)</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Source and destination transport-level address:  The transport-level (e.g., TCP</a:t>
            </a:r>
          </a:p>
          <a:p>
            <a:r>
              <a:rPr lang="en-US" sz="1200" kern="1200" baseline="0" dirty="0">
                <a:solidFill>
                  <a:schemeClr val="tx1"/>
                </a:solidFill>
                <a:latin typeface="Arial" pitchFamily="-107" charset="0"/>
                <a:ea typeface="ＭＳ Ｐゴシック" pitchFamily="-107" charset="-128"/>
                <a:cs typeface="ＭＳ Ｐゴシック" pitchFamily="-107" charset="-128"/>
              </a:rPr>
              <a:t>or UDP) port number, which defines applications such as SNMP or TELNET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IP protocol field:  Defines the transport protocol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Interface:  For a firewall with three or more ports, which interface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firewall the packet came from or which interface of the firewall the packet is</a:t>
            </a:r>
          </a:p>
          <a:p>
            <a:r>
              <a:rPr lang="en-US" sz="1200" kern="1200" baseline="0" dirty="0">
                <a:solidFill>
                  <a:schemeClr val="tx1"/>
                </a:solidFill>
                <a:latin typeface="Arial" pitchFamily="-107" charset="0"/>
                <a:ea typeface="ＭＳ Ｐゴシック" pitchFamily="-107" charset="-128"/>
                <a:cs typeface="ＭＳ Ｐゴシック" pitchFamily="-107" charset="-128"/>
              </a:rPr>
              <a:t>destined for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packet filter is typically set up as a list of rules based on matches to fields</a:t>
            </a:r>
          </a:p>
          <a:p>
            <a:r>
              <a:rPr lang="en-US" sz="1200" kern="1200" baseline="0" dirty="0">
                <a:solidFill>
                  <a:schemeClr val="tx1"/>
                </a:solidFill>
                <a:latin typeface="Arial" pitchFamily="-107" charset="0"/>
                <a:ea typeface="ＭＳ Ｐゴシック" pitchFamily="-107" charset="-128"/>
                <a:cs typeface="ＭＳ Ｐゴシック" pitchFamily="-107" charset="-128"/>
              </a:rPr>
              <a:t>in the IP or TCP header. If there is a match to one of the rules, that rule is invoked</a:t>
            </a:r>
          </a:p>
          <a:p>
            <a:r>
              <a:rPr lang="en-US" sz="1200" kern="1200" baseline="0" dirty="0">
                <a:solidFill>
                  <a:schemeClr val="tx1"/>
                </a:solidFill>
                <a:latin typeface="Arial" pitchFamily="-107" charset="0"/>
                <a:ea typeface="ＭＳ Ｐゴシック" pitchFamily="-107" charset="-128"/>
                <a:cs typeface="ＭＳ Ｐゴシック" pitchFamily="-107" charset="-128"/>
              </a:rPr>
              <a:t>to determine whether to forward or discard the packet. If there is no match to any</a:t>
            </a:r>
          </a:p>
          <a:p>
            <a:r>
              <a:rPr lang="en-US" sz="1200" kern="1200" baseline="0" dirty="0">
                <a:solidFill>
                  <a:schemeClr val="tx1"/>
                </a:solidFill>
                <a:latin typeface="Arial" pitchFamily="-107" charset="0"/>
                <a:ea typeface="ＭＳ Ｐゴシック" pitchFamily="-107" charset="-128"/>
                <a:cs typeface="ＭＳ Ｐゴシック" pitchFamily="-107" charset="-128"/>
              </a:rPr>
              <a:t>rule, then a default action is taken. Two default policies are possible: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Default  discard:  That which is not expressly permitted is prohibited.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Default  forward:  That which is not expressly prohibited is permitted.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default discard policy is more conservative. Initially, everything is</a:t>
            </a:r>
          </a:p>
          <a:p>
            <a:r>
              <a:rPr lang="en-US" sz="1200" kern="1200" baseline="0" dirty="0">
                <a:solidFill>
                  <a:schemeClr val="tx1"/>
                </a:solidFill>
                <a:latin typeface="Arial" pitchFamily="-107" charset="0"/>
                <a:ea typeface="ＭＳ Ｐゴシック" pitchFamily="-107" charset="-128"/>
                <a:cs typeface="ＭＳ Ｐゴシック" pitchFamily="-107" charset="-128"/>
              </a:rPr>
              <a:t>blocked, and services must be added on a case-by-case basis. This policy is more</a:t>
            </a:r>
          </a:p>
          <a:p>
            <a:r>
              <a:rPr lang="en-US" sz="1200" kern="1200" baseline="0" dirty="0">
                <a:solidFill>
                  <a:schemeClr val="tx1"/>
                </a:solidFill>
                <a:latin typeface="Arial" pitchFamily="-107" charset="0"/>
                <a:ea typeface="ＭＳ Ｐゴシック" pitchFamily="-107" charset="-128"/>
                <a:cs typeface="ＭＳ Ｐゴシック" pitchFamily="-107" charset="-128"/>
              </a:rPr>
              <a:t>visible to users, who are more likely to see the firewall as a hindrance. However,</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is the policy likely to be preferred by businesses and government organizations.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Further, visibility to users diminishes as rules are created. The default forward</a:t>
            </a:r>
          </a:p>
          <a:p>
            <a:r>
              <a:rPr lang="en-US" sz="1200" kern="1200" baseline="0" dirty="0">
                <a:solidFill>
                  <a:schemeClr val="tx1"/>
                </a:solidFill>
                <a:latin typeface="Arial" pitchFamily="-107" charset="0"/>
                <a:ea typeface="ＭＳ Ｐゴシック" pitchFamily="-107" charset="-128"/>
                <a:cs typeface="ＭＳ Ｐゴシック" pitchFamily="-107" charset="-128"/>
              </a:rPr>
              <a:t>policy increases ease of use for end users but provides reduced security;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security administrator must, in essence, react to each new security threat as it</a:t>
            </a:r>
          </a:p>
          <a:p>
            <a:r>
              <a:rPr lang="en-US" sz="1200" kern="1200" baseline="0" dirty="0">
                <a:solidFill>
                  <a:schemeClr val="tx1"/>
                </a:solidFill>
                <a:latin typeface="Arial" pitchFamily="-107" charset="0"/>
                <a:ea typeface="ＭＳ Ｐゴシック" pitchFamily="-107" charset="-128"/>
                <a:cs typeface="ＭＳ Ｐゴシック" pitchFamily="-107" charset="-128"/>
              </a:rPr>
              <a:t>becomes known. This policy may be used by generally more open organizations,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such as universities.</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39583049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Table 12.1 is a simplified example of a ruleset for SMTP traffic. The goal is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allow inbound and outbound e-mail traffic but to block all other traffic. The rules</a:t>
            </a:r>
          </a:p>
          <a:p>
            <a:r>
              <a:rPr lang="en-US" sz="1200" kern="1200" baseline="0" dirty="0">
                <a:solidFill>
                  <a:schemeClr val="tx1"/>
                </a:solidFill>
                <a:latin typeface="Arial" pitchFamily="-107" charset="0"/>
                <a:ea typeface="ＭＳ Ｐゴシック" pitchFamily="-107" charset="-128"/>
                <a:cs typeface="ＭＳ Ｐゴシック" pitchFamily="-107" charset="-128"/>
              </a:rPr>
              <a:t>are applied top to bottom to each packet.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CB5EEB36-C601-564B-9226-0FA48DABCA1C}" type="slidenum">
              <a:rPr lang="en-AU" smtClean="0"/>
              <a:pPr>
                <a:defRPr/>
              </a:pPr>
              <a:t>211</a:t>
            </a:fld>
            <a:endParaRPr lang="en-AU" dirty="0"/>
          </a:p>
        </p:txBody>
      </p:sp>
    </p:spTree>
    <p:extLst>
      <p:ext uri="{BB962C8B-B14F-4D97-AF65-F5344CB8AC3E}">
        <p14:creationId xmlns:p14="http://schemas.microsoft.com/office/powerpoint/2010/main" val="135800481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602485CA-7D41-6D4C-87AB-E9829B7EDE4C}" type="slidenum">
              <a:rPr lang="en-AU">
                <a:latin typeface="Arial" pitchFamily="-84" charset="0"/>
              </a:rPr>
              <a:pPr/>
              <a:t>212</a:t>
            </a:fld>
            <a:endParaRPr lang="en-AU" dirty="0">
              <a:latin typeface="Arial" pitchFamily="-84"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One advantage of a packet filtering firewall is its simplicity. Also, packet</a:t>
            </a:r>
          </a:p>
          <a:p>
            <a:r>
              <a:rPr lang="en-US" sz="1200" kern="1200" baseline="0" dirty="0">
                <a:solidFill>
                  <a:schemeClr val="tx1"/>
                </a:solidFill>
                <a:latin typeface="Arial" pitchFamily="-107" charset="0"/>
                <a:ea typeface="ＭＳ Ｐゴシック" pitchFamily="-107" charset="-128"/>
                <a:cs typeface="ＭＳ Ｐゴシック" pitchFamily="-107" charset="-128"/>
              </a:rPr>
              <a:t>filters typically are transparent to users and are very fast. [SCAR09b] lists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following weaknesses of packet filter firewalls: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Because packet filter firewalls do not examine upper-layer data, they cannot</a:t>
            </a:r>
          </a:p>
          <a:p>
            <a:r>
              <a:rPr lang="en-US" sz="1200" kern="1200" baseline="0" dirty="0">
                <a:solidFill>
                  <a:schemeClr val="tx1"/>
                </a:solidFill>
                <a:latin typeface="Arial" pitchFamily="-107" charset="0"/>
                <a:ea typeface="ＭＳ Ｐゴシック" pitchFamily="-107" charset="-128"/>
                <a:cs typeface="ＭＳ Ｐゴシック" pitchFamily="-107" charset="-128"/>
              </a:rPr>
              <a:t>prevent attacks that employ application-specific vulnerabilities or functions.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example, a packet filter firewall cannot block specific application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 commands; if a packet filter firewall allows a given application, all functions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available within that application will be permitted.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Because of the limited information available to the firewall, the logging functionality</a:t>
            </a:r>
          </a:p>
          <a:p>
            <a:r>
              <a:rPr lang="en-US" sz="1200" kern="1200" baseline="0" dirty="0">
                <a:solidFill>
                  <a:schemeClr val="tx1"/>
                </a:solidFill>
                <a:latin typeface="Arial" pitchFamily="-107" charset="0"/>
                <a:ea typeface="ＭＳ Ｐゴシック" pitchFamily="-107" charset="-128"/>
                <a:cs typeface="ＭＳ Ｐゴシック" pitchFamily="-107" charset="-128"/>
              </a:rPr>
              <a:t>present in packet filter firewalls is limited. Packet filter logs normally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contain the same information used to make access control decisions (source</a:t>
            </a:r>
          </a:p>
          <a:p>
            <a:r>
              <a:rPr lang="en-US" sz="1200" kern="1200" baseline="0" dirty="0">
                <a:solidFill>
                  <a:schemeClr val="tx1"/>
                </a:solidFill>
                <a:latin typeface="Arial" pitchFamily="-107" charset="0"/>
                <a:ea typeface="ＭＳ Ｐゴシック" pitchFamily="-107" charset="-128"/>
                <a:cs typeface="ＭＳ Ｐゴシック" pitchFamily="-107" charset="-128"/>
              </a:rPr>
              <a:t>address, destination address, and traffic type).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Most packet filter firewalls do not support advanced user authentication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schemes. Once again, this limitation is mostly due to the lack of upper-layer</a:t>
            </a:r>
          </a:p>
          <a:p>
            <a:r>
              <a:rPr lang="en-US" sz="1200" kern="1200" baseline="0" dirty="0">
                <a:solidFill>
                  <a:schemeClr val="tx1"/>
                </a:solidFill>
                <a:latin typeface="Arial" pitchFamily="-107" charset="0"/>
                <a:ea typeface="ＭＳ Ｐゴシック" pitchFamily="-107" charset="-128"/>
                <a:cs typeface="ＭＳ Ｐゴシック" pitchFamily="-107" charset="-128"/>
              </a:rPr>
              <a:t>functionality by the firewall.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Packet filter firewalls are generally vulnerable to attacks and exploits that take</a:t>
            </a:r>
          </a:p>
          <a:p>
            <a:r>
              <a:rPr lang="en-US" sz="1200" kern="1200" baseline="0" dirty="0">
                <a:solidFill>
                  <a:schemeClr val="tx1"/>
                </a:solidFill>
                <a:latin typeface="Arial" pitchFamily="-107" charset="0"/>
                <a:ea typeface="ＭＳ Ｐゴシック" pitchFamily="-107" charset="-128"/>
                <a:cs typeface="ＭＳ Ｐゴシック" pitchFamily="-107" charset="-128"/>
              </a:rPr>
              <a:t>advantage of problems within the TCP/IP specification and protocol stack,</a:t>
            </a:r>
          </a:p>
          <a:p>
            <a:r>
              <a:rPr lang="en-US" sz="1200" kern="1200" baseline="0" dirty="0">
                <a:solidFill>
                  <a:schemeClr val="tx1"/>
                </a:solidFill>
                <a:latin typeface="Arial" pitchFamily="-107" charset="0"/>
                <a:ea typeface="ＭＳ Ｐゴシック" pitchFamily="-107" charset="-128"/>
                <a:cs typeface="ＭＳ Ｐゴシック" pitchFamily="-107" charset="-128"/>
              </a:rPr>
              <a:t>such as network layer address spoofing . Many packet filter firewalls cannot</a:t>
            </a:r>
          </a:p>
          <a:p>
            <a:r>
              <a:rPr lang="en-US" sz="1200" kern="1200" baseline="0" dirty="0">
                <a:solidFill>
                  <a:schemeClr val="tx1"/>
                </a:solidFill>
                <a:latin typeface="Arial" pitchFamily="-107" charset="0"/>
                <a:ea typeface="ＭＳ Ｐゴシック" pitchFamily="-107" charset="-128"/>
                <a:cs typeface="ＭＳ Ｐゴシック" pitchFamily="-107" charset="-128"/>
              </a:rPr>
              <a:t>detect a network packet in which the OSI Layer 3 addressing information has</a:t>
            </a:r>
          </a:p>
          <a:p>
            <a:r>
              <a:rPr lang="en-US" sz="1200" kern="1200" baseline="0" dirty="0">
                <a:solidFill>
                  <a:schemeClr val="tx1"/>
                </a:solidFill>
                <a:latin typeface="Arial" pitchFamily="-107" charset="0"/>
                <a:ea typeface="ＭＳ Ｐゴシック" pitchFamily="-107" charset="-128"/>
                <a:cs typeface="ＭＳ Ｐゴシック" pitchFamily="-107" charset="-128"/>
              </a:rPr>
              <a:t>been altered. Spoofing attacks are generally employed by intruders to bypass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security controls implemented in a firewall platform.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Finally, due to the small number of variables used in access control decisions,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packet filter firewalls are susceptible to security breaches caused by improper</a:t>
            </a:r>
          </a:p>
          <a:p>
            <a:r>
              <a:rPr lang="en-US" sz="1200" kern="1200" baseline="0" dirty="0">
                <a:solidFill>
                  <a:schemeClr val="tx1"/>
                </a:solidFill>
                <a:latin typeface="Arial" pitchFamily="-107" charset="0"/>
                <a:ea typeface="ＭＳ Ｐゴシック" pitchFamily="-107" charset="-128"/>
                <a:cs typeface="ＭＳ Ｐゴシック" pitchFamily="-107" charset="-128"/>
              </a:rPr>
              <a:t>configurations. In other words, it is easy to accidentally configure a packet</a:t>
            </a:r>
          </a:p>
          <a:p>
            <a:r>
              <a:rPr lang="en-US" sz="1200" kern="1200" baseline="0" dirty="0">
                <a:solidFill>
                  <a:schemeClr val="tx1"/>
                </a:solidFill>
                <a:latin typeface="Arial" pitchFamily="-107" charset="0"/>
                <a:ea typeface="ＭＳ Ｐゴシック" pitchFamily="-107" charset="-128"/>
                <a:cs typeface="ＭＳ Ｐゴシック" pitchFamily="-107" charset="-128"/>
              </a:rPr>
              <a:t>filter firewall to allow traffic types, sources, and destinations that should be</a:t>
            </a:r>
          </a:p>
          <a:p>
            <a:r>
              <a:rPr lang="en-US" sz="1200" kern="1200" baseline="0" dirty="0">
                <a:solidFill>
                  <a:schemeClr val="tx1"/>
                </a:solidFill>
                <a:latin typeface="Arial" pitchFamily="-107" charset="0"/>
                <a:ea typeface="ＭＳ Ｐゴシック" pitchFamily="-107" charset="-128"/>
                <a:cs typeface="ＭＳ Ｐゴシック" pitchFamily="-107" charset="-128"/>
              </a:rPr>
              <a:t>denied based on an organization’s information security policy.</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11229488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Some of the attacks that can be made on packet filtering firewalls and the appropriate</a:t>
            </a:r>
          </a:p>
          <a:p>
            <a:r>
              <a:rPr lang="en-US" sz="1200" kern="1200" baseline="0" dirty="0">
                <a:solidFill>
                  <a:schemeClr val="tx1"/>
                </a:solidFill>
                <a:latin typeface="Arial" pitchFamily="-107" charset="0"/>
                <a:ea typeface="ＭＳ Ｐゴシック" pitchFamily="-107" charset="-128"/>
                <a:cs typeface="ＭＳ Ｐゴシック" pitchFamily="-107" charset="-128"/>
              </a:rPr>
              <a:t>countermeasures are the following: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IP address spoofing:  The intruder transmits packets from the outside with a</a:t>
            </a:r>
          </a:p>
          <a:p>
            <a:r>
              <a:rPr lang="en-US" sz="1200" kern="1200" baseline="0" dirty="0">
                <a:solidFill>
                  <a:schemeClr val="tx1"/>
                </a:solidFill>
                <a:latin typeface="Arial" pitchFamily="-107" charset="0"/>
                <a:ea typeface="ＭＳ Ｐゴシック" pitchFamily="-107" charset="-128"/>
                <a:cs typeface="ＭＳ Ｐゴシック" pitchFamily="-107" charset="-128"/>
              </a:rPr>
              <a:t>source IP address field containing an address of an internal host. The attacker</a:t>
            </a:r>
          </a:p>
          <a:p>
            <a:r>
              <a:rPr lang="en-US" sz="1200" kern="1200" baseline="0" dirty="0">
                <a:solidFill>
                  <a:schemeClr val="tx1"/>
                </a:solidFill>
                <a:latin typeface="Arial" pitchFamily="-107" charset="0"/>
                <a:ea typeface="ＭＳ Ｐゴシック" pitchFamily="-107" charset="-128"/>
                <a:cs typeface="ＭＳ Ｐゴシック" pitchFamily="-107" charset="-128"/>
              </a:rPr>
              <a:t>hopes that the use of a spoofed address will allow penetration of systems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employ simple source address security, in which packets from specific trusted</a:t>
            </a:r>
          </a:p>
          <a:p>
            <a:r>
              <a:rPr lang="en-US" sz="1200" kern="1200" baseline="0" dirty="0">
                <a:solidFill>
                  <a:schemeClr val="tx1"/>
                </a:solidFill>
                <a:latin typeface="Arial" pitchFamily="-107" charset="0"/>
                <a:ea typeface="ＭＳ Ｐゴシック" pitchFamily="-107" charset="-128"/>
                <a:cs typeface="ＭＳ Ｐゴシック" pitchFamily="-107" charset="-128"/>
              </a:rPr>
              <a:t>internal hosts are accepted. The countermeasure is to discard packets with an</a:t>
            </a:r>
          </a:p>
          <a:p>
            <a:r>
              <a:rPr lang="en-US" sz="1200" kern="1200" baseline="0" dirty="0">
                <a:solidFill>
                  <a:schemeClr val="tx1"/>
                </a:solidFill>
                <a:latin typeface="Arial" pitchFamily="-107" charset="0"/>
                <a:ea typeface="ＭＳ Ｐゴシック" pitchFamily="-107" charset="-128"/>
                <a:cs typeface="ＭＳ Ｐゴシック" pitchFamily="-107" charset="-128"/>
              </a:rPr>
              <a:t>inside source address if the packet arrives on an external interface. In fact,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countermeasure is often implemented at the router external to the firewall.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Source routing attacks:  The source station specifies the route that a packet</a:t>
            </a:r>
          </a:p>
          <a:p>
            <a:r>
              <a:rPr lang="en-US" sz="1200" kern="1200" baseline="0" dirty="0">
                <a:solidFill>
                  <a:schemeClr val="tx1"/>
                </a:solidFill>
                <a:latin typeface="Arial" pitchFamily="-107" charset="0"/>
                <a:ea typeface="ＭＳ Ｐゴシック" pitchFamily="-107" charset="-128"/>
                <a:cs typeface="ＭＳ Ｐゴシック" pitchFamily="-107" charset="-128"/>
              </a:rPr>
              <a:t>should take as it crosses the Internet, in the hopes that this will bypass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measures that do not analyze the source routing information. The countermeasure</a:t>
            </a:r>
          </a:p>
          <a:p>
            <a:r>
              <a:rPr lang="en-US" sz="1200" kern="1200" baseline="0" dirty="0">
                <a:solidFill>
                  <a:schemeClr val="tx1"/>
                </a:solidFill>
                <a:latin typeface="Arial" pitchFamily="-107" charset="0"/>
                <a:ea typeface="ＭＳ Ｐゴシック" pitchFamily="-107" charset="-128"/>
                <a:cs typeface="ＭＳ Ｐゴシック" pitchFamily="-107" charset="-128"/>
              </a:rPr>
              <a:t>is to discard all packets that use this option.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Tiny fragment attacks:  The intruder uses the IP fragmentation option to create</a:t>
            </a:r>
          </a:p>
          <a:p>
            <a:r>
              <a:rPr lang="en-US" sz="1200" kern="1200" baseline="0" dirty="0">
                <a:solidFill>
                  <a:schemeClr val="tx1"/>
                </a:solidFill>
                <a:latin typeface="Arial" pitchFamily="-107" charset="0"/>
                <a:ea typeface="ＭＳ Ｐゴシック" pitchFamily="-107" charset="-128"/>
                <a:cs typeface="ＭＳ Ｐゴシック" pitchFamily="-107" charset="-128"/>
              </a:rPr>
              <a:t>extremely small fragments and force the TCP header information into a</a:t>
            </a:r>
          </a:p>
          <a:p>
            <a:r>
              <a:rPr lang="en-US" sz="1200" kern="1200" baseline="0" dirty="0">
                <a:solidFill>
                  <a:schemeClr val="tx1"/>
                </a:solidFill>
                <a:latin typeface="Arial" pitchFamily="-107" charset="0"/>
                <a:ea typeface="ＭＳ Ｐゴシック" pitchFamily="-107" charset="-128"/>
                <a:cs typeface="ＭＳ Ｐゴシック" pitchFamily="-107" charset="-128"/>
              </a:rPr>
              <a:t>separate packet fragment. This attack is designed to circumvent filtering rules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depend on TCP header information. Typically, a packet filter will make a</a:t>
            </a:r>
          </a:p>
          <a:p>
            <a:r>
              <a:rPr lang="en-US" sz="1200" kern="1200" baseline="0" dirty="0">
                <a:solidFill>
                  <a:schemeClr val="tx1"/>
                </a:solidFill>
                <a:latin typeface="Arial" pitchFamily="-107" charset="0"/>
                <a:ea typeface="ＭＳ Ｐゴシック" pitchFamily="-107" charset="-128"/>
                <a:cs typeface="ＭＳ Ｐゴシック" pitchFamily="-107" charset="-128"/>
              </a:rPr>
              <a:t>filtering decision on the first fragment of a packet. All subsequent fragments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that packet are filtered out solely on the basis that they are part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packet whose first fragment was rejected. The attacker hopes that the filtering</a:t>
            </a:r>
          </a:p>
          <a:p>
            <a:r>
              <a:rPr lang="en-US" sz="1200" kern="1200" baseline="0" dirty="0">
                <a:solidFill>
                  <a:schemeClr val="tx1"/>
                </a:solidFill>
                <a:latin typeface="Arial" pitchFamily="-107" charset="0"/>
                <a:ea typeface="ＭＳ Ｐゴシック" pitchFamily="-107" charset="-128"/>
                <a:cs typeface="ＭＳ Ｐゴシック" pitchFamily="-107" charset="-128"/>
              </a:rPr>
              <a:t>firewall examines only the first fragment and that the remaining fragments</a:t>
            </a:r>
          </a:p>
          <a:p>
            <a:r>
              <a:rPr lang="en-US" sz="1200" kern="1200" baseline="0" dirty="0">
                <a:solidFill>
                  <a:schemeClr val="tx1"/>
                </a:solidFill>
                <a:latin typeface="Arial" pitchFamily="-107" charset="0"/>
                <a:ea typeface="ＭＳ Ｐゴシック" pitchFamily="-107" charset="-128"/>
                <a:cs typeface="ＭＳ Ｐゴシック" pitchFamily="-107" charset="-128"/>
              </a:rPr>
              <a:t>are passed through. A tiny fragment attack can be defeated by enforcing a</a:t>
            </a:r>
          </a:p>
          <a:p>
            <a:r>
              <a:rPr lang="en-US" sz="1200" kern="1200" baseline="0" dirty="0">
                <a:solidFill>
                  <a:schemeClr val="tx1"/>
                </a:solidFill>
                <a:latin typeface="Arial" pitchFamily="-107" charset="0"/>
                <a:ea typeface="ＭＳ Ｐゴシック" pitchFamily="-107" charset="-128"/>
                <a:cs typeface="ＭＳ Ｐゴシック" pitchFamily="-107" charset="-128"/>
              </a:rPr>
              <a:t>rule that the first fragment of a packet must contain a predefined minimum</a:t>
            </a:r>
          </a:p>
          <a:p>
            <a:r>
              <a:rPr lang="en-US" sz="1200" kern="1200" baseline="0" dirty="0">
                <a:solidFill>
                  <a:schemeClr val="tx1"/>
                </a:solidFill>
                <a:latin typeface="Arial" pitchFamily="-107" charset="0"/>
                <a:ea typeface="ＭＳ Ｐゴシック" pitchFamily="-107" charset="-128"/>
                <a:cs typeface="ＭＳ Ｐゴシック" pitchFamily="-107" charset="-128"/>
              </a:rPr>
              <a:t>amount of the transport header. If the first fragment is rejected, the filter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remember the packet and discard all subsequent fragments.</a:t>
            </a:r>
          </a:p>
        </p:txBody>
      </p:sp>
      <p:sp>
        <p:nvSpPr>
          <p:cNvPr id="4" name="Slide Number Placeholder 3"/>
          <p:cNvSpPr>
            <a:spLocks noGrp="1"/>
          </p:cNvSpPr>
          <p:nvPr>
            <p:ph type="sldNum" sz="quarter" idx="10"/>
          </p:nvPr>
        </p:nvSpPr>
        <p:spPr/>
        <p:txBody>
          <a:bodyPr/>
          <a:lstStyle/>
          <a:p>
            <a:pPr>
              <a:defRPr/>
            </a:pPr>
            <a:fld id="{CB5EEB36-C601-564B-9226-0FA48DABCA1C}" type="slidenum">
              <a:rPr lang="en-AU" smtClean="0"/>
              <a:pPr>
                <a:defRPr/>
              </a:pPr>
              <a:t>213</a:t>
            </a:fld>
            <a:endParaRPr lang="en-AU" dirty="0"/>
          </a:p>
        </p:txBody>
      </p:sp>
    </p:spTree>
    <p:extLst>
      <p:ext uri="{BB962C8B-B14F-4D97-AF65-F5344CB8AC3E}">
        <p14:creationId xmlns:p14="http://schemas.microsoft.com/office/powerpoint/2010/main" val="239188549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D83697E-F47C-DE44-A075-D1C14E30FD5F}" type="slidenum">
              <a:rPr lang="en-AU">
                <a:latin typeface="Arial" pitchFamily="-84" charset="0"/>
              </a:rPr>
              <a:pPr/>
              <a:t>214</a:t>
            </a:fld>
            <a:endParaRPr lang="en-AU" dirty="0">
              <a:latin typeface="Arial" pitchFamily="-8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 stateful inspection packet firewall tightens up the rules for TCP traffic by</a:t>
            </a:r>
          </a:p>
          <a:p>
            <a:r>
              <a:rPr lang="en-US" sz="1200" kern="1200" baseline="0" dirty="0">
                <a:solidFill>
                  <a:schemeClr val="tx1"/>
                </a:solidFill>
                <a:latin typeface="Arial" pitchFamily="-107" charset="0"/>
                <a:ea typeface="ＭＳ Ｐゴシック" pitchFamily="-107" charset="-128"/>
                <a:cs typeface="ＭＳ Ｐゴシック" pitchFamily="-107" charset="-128"/>
              </a:rPr>
              <a:t>creating a directory of outbound TCP connections, as shown in Table 12.2. There is</a:t>
            </a:r>
          </a:p>
          <a:p>
            <a:r>
              <a:rPr lang="en-US" sz="1200" kern="1200" baseline="0" dirty="0">
                <a:solidFill>
                  <a:schemeClr val="tx1"/>
                </a:solidFill>
                <a:latin typeface="Arial" pitchFamily="-107" charset="0"/>
                <a:ea typeface="ＭＳ Ｐゴシック" pitchFamily="-107" charset="-128"/>
                <a:cs typeface="ＭＳ Ｐゴシック" pitchFamily="-107" charset="-128"/>
              </a:rPr>
              <a:t>an entry for each currently established connection. The packet filter will now allow</a:t>
            </a:r>
          </a:p>
          <a:p>
            <a:r>
              <a:rPr lang="en-US" sz="1200" kern="1200" baseline="0" dirty="0">
                <a:solidFill>
                  <a:schemeClr val="tx1"/>
                </a:solidFill>
                <a:latin typeface="Arial" pitchFamily="-107" charset="0"/>
                <a:ea typeface="ＭＳ Ｐゴシック" pitchFamily="-107" charset="-128"/>
                <a:cs typeface="ＭＳ Ｐゴシック" pitchFamily="-107" charset="-128"/>
              </a:rPr>
              <a:t>incoming traffic to high-numbered ports only for those packets that fit the profile of</a:t>
            </a:r>
          </a:p>
          <a:p>
            <a:r>
              <a:rPr lang="en-US" sz="1200" kern="1200" baseline="0" dirty="0">
                <a:solidFill>
                  <a:schemeClr val="tx1"/>
                </a:solidFill>
                <a:latin typeface="Arial" pitchFamily="-107" charset="0"/>
                <a:ea typeface="ＭＳ Ｐゴシック" pitchFamily="-107" charset="-128"/>
                <a:cs typeface="ＭＳ Ｐゴシック" pitchFamily="-107" charset="-128"/>
              </a:rPr>
              <a:t>one of the entries in this directory.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 stateful packet inspection firewall reviews the same packet information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as a packet filtering firewall, but also records information about TCP connections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(Figure 12.1c). Some stateful firewalls also keep track of TCP sequence numbers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prevent attacks that depend on the sequence number, such as session hijacking.</a:t>
            </a:r>
          </a:p>
          <a:p>
            <a:r>
              <a:rPr lang="en-US" sz="1200" kern="1200" baseline="0" dirty="0">
                <a:solidFill>
                  <a:schemeClr val="tx1"/>
                </a:solidFill>
                <a:latin typeface="Arial" pitchFamily="-107" charset="0"/>
                <a:ea typeface="ＭＳ Ｐゴシック" pitchFamily="-107" charset="-128"/>
                <a:cs typeface="ＭＳ Ｐゴシック" pitchFamily="-107" charset="-128"/>
              </a:rPr>
              <a:t>Some even inspect limited amounts of application data for some well-known</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protocols like FTP, IM and SIPS commands, in order to identify and track related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connections.</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34145028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0B3A0B03-FA72-D647-94AF-E56AC8ED69F9}" type="slidenum">
              <a:rPr lang="en-AU">
                <a:latin typeface="Arial" pitchFamily="-84" charset="0"/>
              </a:rPr>
              <a:pPr/>
              <a:t>215</a:t>
            </a:fld>
            <a:endParaRPr lang="en-AU" dirty="0">
              <a:latin typeface="Arial" pitchFamily="-84"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An application-level gateway, also called an application proxy , acts as a relay of</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application-level traffic (Figure 12.1d). The user contacts the gateway using a TCP/</a:t>
            </a:r>
          </a:p>
          <a:p>
            <a:r>
              <a:rPr lang="en-US" sz="1200" kern="1200" baseline="0" dirty="0">
                <a:solidFill>
                  <a:schemeClr val="tx1"/>
                </a:solidFill>
                <a:latin typeface="Arial" pitchFamily="-107" charset="0"/>
                <a:ea typeface="ＭＳ Ｐゴシック" pitchFamily="-107" charset="-128"/>
                <a:cs typeface="ＭＳ Ｐゴシック" pitchFamily="-107" charset="-128"/>
              </a:rPr>
              <a:t>IP application, such as Telnet or FTP, and the gateway asks the user for the name</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remote host to be accessed. When the user responds and provides a valid</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 ID and authentication information, the gateway contacts the application 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remote host and relays TCP segments containing the application data between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two endpoints. If the gateway does not implement the proxy code for a specific</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 the service is not supported and cannot be forwarded across the firewall.</a:t>
            </a:r>
          </a:p>
          <a:p>
            <a:r>
              <a:rPr lang="en-US" sz="1200" kern="1200" baseline="0" dirty="0">
                <a:solidFill>
                  <a:schemeClr val="tx1"/>
                </a:solidFill>
                <a:latin typeface="Arial" pitchFamily="-107" charset="0"/>
                <a:ea typeface="ＭＳ Ｐゴシック" pitchFamily="-107" charset="-128"/>
                <a:cs typeface="ＭＳ Ｐゴシック" pitchFamily="-107" charset="-128"/>
              </a:rPr>
              <a:t>Further, the gateway can be configured to support only specific features of an</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 that the network administrator considers acceptable while denying all</a:t>
            </a:r>
          </a:p>
          <a:p>
            <a:r>
              <a:rPr lang="en-US" sz="1200" kern="1200" baseline="0" dirty="0">
                <a:solidFill>
                  <a:schemeClr val="tx1"/>
                </a:solidFill>
                <a:latin typeface="Arial" pitchFamily="-107" charset="0"/>
                <a:ea typeface="ＭＳ Ｐゴシック" pitchFamily="-107" charset="-128"/>
                <a:cs typeface="ＭＳ Ｐゴシック" pitchFamily="-107" charset="-128"/>
              </a:rPr>
              <a:t>other features.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Application-level gateways tend to be more secure than packet filters. Rather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than trying to deal with the numerous possible combinations that are to be allowed</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forbidden at the TCP and IP level, the application-level gateway need only</a:t>
            </a:r>
          </a:p>
          <a:p>
            <a:r>
              <a:rPr lang="en-US" sz="1200" kern="1200" baseline="0" dirty="0">
                <a:solidFill>
                  <a:schemeClr val="tx1"/>
                </a:solidFill>
                <a:latin typeface="Arial" pitchFamily="-107" charset="0"/>
                <a:ea typeface="ＭＳ Ｐゴシック" pitchFamily="-107" charset="-128"/>
                <a:cs typeface="ＭＳ Ｐゴシック" pitchFamily="-107" charset="-128"/>
              </a:rPr>
              <a:t>scrutinize a few allowable applications. In addition, it is easy to log and audit all</a:t>
            </a:r>
          </a:p>
          <a:p>
            <a:r>
              <a:rPr lang="en-US" sz="1200" kern="1200" baseline="0" dirty="0">
                <a:solidFill>
                  <a:schemeClr val="tx1"/>
                </a:solidFill>
                <a:latin typeface="Arial" pitchFamily="-107" charset="0"/>
                <a:ea typeface="ＭＳ Ｐゴシック" pitchFamily="-107" charset="-128"/>
                <a:cs typeface="ＭＳ Ｐゴシック" pitchFamily="-107" charset="-128"/>
              </a:rPr>
              <a:t>incoming traffic at the application level.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prime disadvantage of this type of gateway is the additional processing</a:t>
            </a:r>
          </a:p>
          <a:p>
            <a:r>
              <a:rPr lang="en-US" sz="1200" kern="1200" baseline="0" dirty="0">
                <a:solidFill>
                  <a:schemeClr val="tx1"/>
                </a:solidFill>
                <a:latin typeface="Arial" pitchFamily="-107" charset="0"/>
                <a:ea typeface="ＭＳ Ｐゴシック" pitchFamily="-107" charset="-128"/>
                <a:cs typeface="ＭＳ Ｐゴシック" pitchFamily="-107" charset="-128"/>
              </a:rPr>
              <a:t>overhead on each connection. In effect, there are two spliced connections between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end users, with the gateway at the splice point, and the gateway must examine</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forward all traffic in both directions.</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68134581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6540BB56-4D96-3748-B8B6-C48479CFAAFD}" type="slidenum">
              <a:rPr lang="en-AU">
                <a:latin typeface="Arial" pitchFamily="-84" charset="0"/>
              </a:rPr>
              <a:pPr/>
              <a:t>216</a:t>
            </a:fld>
            <a:endParaRPr lang="en-AU" dirty="0">
              <a:latin typeface="Arial" pitchFamily="-84" charset="0"/>
            </a:endParaRPr>
          </a:p>
        </p:txBody>
      </p:sp>
      <p:sp>
        <p:nvSpPr>
          <p:cNvPr id="41987" name="Rectangle 1026"/>
          <p:cNvSpPr>
            <a:spLocks noGrp="1" noRot="1" noChangeAspect="1" noChangeArrowheads="1" noTextEdit="1"/>
          </p:cNvSpPr>
          <p:nvPr>
            <p:ph type="sldImg"/>
          </p:nvPr>
        </p:nvSpPr>
        <p:spPr>
          <a:ln/>
        </p:spPr>
      </p:sp>
      <p:sp>
        <p:nvSpPr>
          <p:cNvPr id="41988"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 fourth type of firewall is the circuit-level gateway or circuit-level proxy</a:t>
            </a:r>
          </a:p>
          <a:p>
            <a:r>
              <a:rPr lang="en-US" sz="1200" kern="1200" baseline="0" dirty="0">
                <a:solidFill>
                  <a:schemeClr val="tx1"/>
                </a:solidFill>
                <a:latin typeface="Arial" pitchFamily="-107" charset="0"/>
                <a:ea typeface="ＭＳ Ｐゴシック" pitchFamily="-107" charset="-128"/>
                <a:cs typeface="ＭＳ Ｐゴシック" pitchFamily="-107" charset="-128"/>
              </a:rPr>
              <a:t> (Figure 12.1e). This can be a stand-alone system or it can be a specialized function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performed by an application-level gateway for certain applications. As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an application gateway, a circuit-level gateway does not permit an end-to-end TCP</a:t>
            </a:r>
          </a:p>
          <a:p>
            <a:r>
              <a:rPr lang="en-US" sz="1200" kern="1200" baseline="0" dirty="0">
                <a:solidFill>
                  <a:schemeClr val="tx1"/>
                </a:solidFill>
                <a:latin typeface="Arial" pitchFamily="-107" charset="0"/>
                <a:ea typeface="ＭＳ Ｐゴシック" pitchFamily="-107" charset="-128"/>
                <a:cs typeface="ＭＳ Ｐゴシック" pitchFamily="-107" charset="-128"/>
              </a:rPr>
              <a:t>connection; rather, the gateway sets up two TCP connections, one between itself</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a TCP user on an inner host and one between itself and a TCP user on an outside</a:t>
            </a:r>
          </a:p>
          <a:p>
            <a:r>
              <a:rPr lang="en-US" sz="1200" kern="1200" baseline="0" dirty="0">
                <a:solidFill>
                  <a:schemeClr val="tx1"/>
                </a:solidFill>
                <a:latin typeface="Arial" pitchFamily="-107" charset="0"/>
                <a:ea typeface="ＭＳ Ｐゴシック" pitchFamily="-107" charset="-128"/>
                <a:cs typeface="ＭＳ Ｐゴシック" pitchFamily="-107" charset="-128"/>
              </a:rPr>
              <a:t>host. Once the two connections are established, the gateway typically relays</a:t>
            </a:r>
          </a:p>
          <a:p>
            <a:r>
              <a:rPr lang="en-US" sz="1200" kern="1200" baseline="0" dirty="0">
                <a:solidFill>
                  <a:schemeClr val="tx1"/>
                </a:solidFill>
                <a:latin typeface="Arial" pitchFamily="-107" charset="0"/>
                <a:ea typeface="ＭＳ Ｐゴシック" pitchFamily="-107" charset="-128"/>
                <a:cs typeface="ＭＳ Ｐゴシック" pitchFamily="-107" charset="-128"/>
              </a:rPr>
              <a:t>TCP segments from one connection to the other without examining the contents.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security function consists of determining which connections will be allowed.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typical use of circuit-level gateways is a situation in which the system administrator</a:t>
            </a:r>
          </a:p>
          <a:p>
            <a:r>
              <a:rPr lang="en-US" sz="1200" kern="1200" baseline="0" dirty="0">
                <a:solidFill>
                  <a:schemeClr val="tx1"/>
                </a:solidFill>
                <a:latin typeface="Arial" pitchFamily="-107" charset="0"/>
                <a:ea typeface="ＭＳ Ｐゴシック" pitchFamily="-107" charset="-128"/>
                <a:cs typeface="ＭＳ Ｐゴシック" pitchFamily="-107" charset="-128"/>
              </a:rPr>
              <a:t>trusts the internal users. The gateway can be configured to support</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application-level or proxy service on inbound connections and circuit-level functions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outbound connections. In this configuration, the gateway can incur the processing</a:t>
            </a:r>
          </a:p>
          <a:p>
            <a:r>
              <a:rPr lang="en-US" sz="1200" kern="1200" baseline="0" dirty="0">
                <a:solidFill>
                  <a:schemeClr val="tx1"/>
                </a:solidFill>
                <a:latin typeface="Arial" pitchFamily="-107" charset="0"/>
                <a:ea typeface="ＭＳ Ｐゴシック" pitchFamily="-107" charset="-128"/>
                <a:cs typeface="ＭＳ Ｐゴシック" pitchFamily="-107" charset="-128"/>
              </a:rPr>
              <a:t>overhead of examining incoming application data for forbidden functions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but does not incur that overhead on outgoing data.</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An example of a circuit-level gateway implementation is the SOCKS package</a:t>
            </a:r>
          </a:p>
          <a:p>
            <a:r>
              <a:rPr lang="en-US" sz="1200" kern="1200" baseline="0" dirty="0">
                <a:solidFill>
                  <a:schemeClr val="tx1"/>
                </a:solidFill>
                <a:latin typeface="Arial" pitchFamily="-107" charset="0"/>
                <a:ea typeface="ＭＳ Ｐゴシック" pitchFamily="-107" charset="-128"/>
                <a:cs typeface="ＭＳ Ｐゴシック" pitchFamily="-107" charset="-128"/>
              </a:rPr>
              <a:t>[KOBL92]; version 5 of SOCKS is specified in RFC 1928. The RFC defines SOCKS</a:t>
            </a:r>
          </a:p>
          <a:p>
            <a:r>
              <a:rPr lang="en-US" sz="1200" kern="1200" baseline="0" dirty="0">
                <a:solidFill>
                  <a:schemeClr val="tx1"/>
                </a:solidFill>
                <a:latin typeface="Arial" pitchFamily="-107" charset="0"/>
                <a:ea typeface="ＭＳ Ｐゴシック" pitchFamily="-107" charset="-128"/>
                <a:cs typeface="ＭＳ Ｐゴシック" pitchFamily="-107" charset="-128"/>
              </a:rPr>
              <a:t>in the following fashion: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protocol described here is designed to provide a framework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client-server applications in both the TCP and UDP domains to conveniently</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securely use the services of a network firewall.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protocol is conceptually a “shim-layer” between the application layer</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the transport layer, and as such does not provide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layer gateway services, such as forwarding of ICMP messages.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SOCKS consists of the following components: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SOCKS server, which often runs on a UNIX-based firewall. SOCKS is</a:t>
            </a:r>
          </a:p>
          <a:p>
            <a:r>
              <a:rPr lang="en-US" sz="1200" kern="1200" baseline="0" dirty="0">
                <a:solidFill>
                  <a:schemeClr val="tx1"/>
                </a:solidFill>
                <a:latin typeface="Arial" pitchFamily="-107" charset="0"/>
                <a:ea typeface="ＭＳ Ｐゴシック" pitchFamily="-107" charset="-128"/>
                <a:cs typeface="ＭＳ Ｐゴシック" pitchFamily="-107" charset="-128"/>
              </a:rPr>
              <a:t>also implemented on Windows systems.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SOCKS client library, which runs on internal hosts protected by the firewall.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SOCKS-ified versions of several standard client programs such as FTP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TELNET. The implementation of the SOCKS protocol typically involves</a:t>
            </a:r>
          </a:p>
          <a:p>
            <a:r>
              <a:rPr lang="en-US" sz="1200" kern="1200" baseline="0" dirty="0">
                <a:solidFill>
                  <a:schemeClr val="tx1"/>
                </a:solidFill>
                <a:latin typeface="Arial" pitchFamily="-107" charset="0"/>
                <a:ea typeface="ＭＳ Ｐゴシック" pitchFamily="-107" charset="-128"/>
                <a:cs typeface="ＭＳ Ｐゴシック" pitchFamily="-107" charset="-128"/>
              </a:rPr>
              <a:t>either the recompilation or relinking of TCP-based client applications or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use of alternate dynamically loaded libraries, to use the appropriate encapsulation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routines in the SOCKS library.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When a TCP-based client wishes to establish a connection to an object that is</a:t>
            </a:r>
          </a:p>
          <a:p>
            <a:r>
              <a:rPr lang="en-US" sz="1200" kern="1200" baseline="0" dirty="0">
                <a:solidFill>
                  <a:schemeClr val="tx1"/>
                </a:solidFill>
                <a:latin typeface="Arial" pitchFamily="-107" charset="0"/>
                <a:ea typeface="ＭＳ Ｐゴシック" pitchFamily="-107" charset="-128"/>
                <a:cs typeface="ＭＳ Ｐゴシック" pitchFamily="-107" charset="-128"/>
              </a:rPr>
              <a:t>reachable only via a firewall (such determination is left up to the implementation),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it must open a TCP connection to the appropriate SOCKS port on the SOCKS</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 system. The SOCKS service is located on TCP port 1080. If the connection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request succeeds, the client enters a negotiation for the authentication method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be used, authenticates with the chosen method, and then sends a relay request.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SOCKS server evaluates the request and either establishes the appropriate connection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or denies it. UDP exchanges are handled in a similar fashion. In essence, a TCP</a:t>
            </a:r>
          </a:p>
          <a:p>
            <a:r>
              <a:rPr lang="en-US" sz="1200" kern="1200" baseline="0" dirty="0">
                <a:solidFill>
                  <a:schemeClr val="tx1"/>
                </a:solidFill>
                <a:latin typeface="Arial" pitchFamily="-107" charset="0"/>
                <a:ea typeface="ＭＳ Ｐゴシック" pitchFamily="-107" charset="-128"/>
                <a:cs typeface="ＭＳ Ｐゴシック" pitchFamily="-107" charset="-128"/>
              </a:rPr>
              <a:t>connection is opened to authenticate a user to send and receive UDP segments,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UDP segments are forwarded as long as the TCP connection is open.</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03700688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129C2E2F-AEB2-C547-9ED5-A72E72E98098}" type="slidenum">
              <a:rPr lang="en-AU">
                <a:latin typeface="Arial" pitchFamily="-84" charset="0"/>
              </a:rPr>
              <a:pPr/>
              <a:t>217</a:t>
            </a:fld>
            <a:endParaRPr lang="en-AU" dirty="0">
              <a:latin typeface="Arial" pitchFamily="-84"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542925" y="4343400"/>
            <a:ext cx="5759450" cy="4341813"/>
          </a:xfrm>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 bastion host is a system identified by the firewall administrator as a critical strong</a:t>
            </a:r>
          </a:p>
          <a:p>
            <a:r>
              <a:rPr lang="en-US" sz="1200" kern="1200" baseline="0" dirty="0">
                <a:solidFill>
                  <a:schemeClr val="tx1"/>
                </a:solidFill>
                <a:latin typeface="Arial" pitchFamily="-107" charset="0"/>
                <a:ea typeface="ＭＳ Ｐゴシック" pitchFamily="-107" charset="-128"/>
                <a:cs typeface="ＭＳ Ｐゴシック" pitchFamily="-107" charset="-128"/>
              </a:rPr>
              <a:t>point in the network’s security. Typically, the bastion host serves as a platform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an application-level or circuit-level gateway. Common characteristics of a bastion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host are as follows: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bastion host hardware platform executes a secure version of its operating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making it a hardened system.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Only the services that the network administrator considers essential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installed on the bastion host. These could include proxy applications for DNS,</a:t>
            </a:r>
          </a:p>
          <a:p>
            <a:r>
              <a:rPr lang="en-US" sz="1200" kern="1200" baseline="0" dirty="0">
                <a:solidFill>
                  <a:schemeClr val="tx1"/>
                </a:solidFill>
                <a:latin typeface="Arial" pitchFamily="-107" charset="0"/>
                <a:ea typeface="ＭＳ Ｐゴシック" pitchFamily="-107" charset="-128"/>
                <a:cs typeface="ＭＳ Ｐゴシック" pitchFamily="-107" charset="-128"/>
              </a:rPr>
              <a:t>FTP, HTTP, and SMTP.</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bastion host may require additional authentication before a user is</a:t>
            </a:r>
          </a:p>
          <a:p>
            <a:r>
              <a:rPr lang="en-US" sz="1200" kern="1200" baseline="0" dirty="0">
                <a:solidFill>
                  <a:schemeClr val="tx1"/>
                </a:solidFill>
                <a:latin typeface="Arial" pitchFamily="-107" charset="0"/>
                <a:ea typeface="ＭＳ Ｐゴシック" pitchFamily="-107" charset="-128"/>
                <a:cs typeface="ＭＳ Ｐゴシック" pitchFamily="-107" charset="-128"/>
              </a:rPr>
              <a:t>allowed access to the proxy services. In addition, each proxy service may</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require its own authentication before granting user access.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Each proxy is configured to support only a subset of the standard application’s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command set.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Each proxy is configured to allow access only to specific host systems.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means that the limited command/feature set may be applied only to a subset</a:t>
            </a:r>
          </a:p>
          <a:p>
            <a:r>
              <a:rPr lang="en-US" sz="1200" kern="1200" baseline="0" dirty="0">
                <a:solidFill>
                  <a:schemeClr val="tx1"/>
                </a:solidFill>
                <a:latin typeface="Arial" pitchFamily="-107" charset="0"/>
                <a:ea typeface="ＭＳ Ｐゴシック" pitchFamily="-107" charset="-128"/>
                <a:cs typeface="ＭＳ Ｐゴシック" pitchFamily="-107" charset="-128"/>
              </a:rPr>
              <a:t>of systems on the protected network.</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Each proxy maintains detailed audit information by logging all traffic, each</a:t>
            </a:r>
          </a:p>
          <a:p>
            <a:r>
              <a:rPr lang="en-US" sz="1200" kern="1200" baseline="0" dirty="0">
                <a:solidFill>
                  <a:schemeClr val="tx1"/>
                </a:solidFill>
                <a:latin typeface="Arial" pitchFamily="-107" charset="0"/>
                <a:ea typeface="ＭＳ Ｐゴシック" pitchFamily="-107" charset="-128"/>
                <a:cs typeface="ＭＳ Ｐゴシック" pitchFamily="-107" charset="-128"/>
              </a:rPr>
              <a:t>connection, and the duration of each connection. The audit log is an essential</a:t>
            </a:r>
          </a:p>
          <a:p>
            <a:r>
              <a:rPr lang="en-US" sz="1200" kern="1200" baseline="0" dirty="0">
                <a:solidFill>
                  <a:schemeClr val="tx1"/>
                </a:solidFill>
                <a:latin typeface="Arial" pitchFamily="-107" charset="0"/>
                <a:ea typeface="ＭＳ Ｐゴシック" pitchFamily="-107" charset="-128"/>
                <a:cs typeface="ＭＳ Ｐゴシック" pitchFamily="-107" charset="-128"/>
              </a:rPr>
              <a:t>tool for discovering and terminating intruder attacks.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Each proxy module is a very small software package specifically designed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 security. Because of its relative simplicity, it is easier to check such</a:t>
            </a:r>
          </a:p>
          <a:p>
            <a:r>
              <a:rPr lang="en-US" sz="1200" kern="1200" baseline="0" dirty="0">
                <a:solidFill>
                  <a:schemeClr val="tx1"/>
                </a:solidFill>
                <a:latin typeface="Arial" pitchFamily="-107" charset="0"/>
                <a:ea typeface="ＭＳ Ｐゴシック" pitchFamily="-107" charset="-128"/>
                <a:cs typeface="ＭＳ Ｐゴシック" pitchFamily="-107" charset="-128"/>
              </a:rPr>
              <a:t>modules for security flaws. For example, a typical UNIX mail application may</a:t>
            </a:r>
          </a:p>
          <a:p>
            <a:r>
              <a:rPr lang="en-US" sz="1200" kern="1200" baseline="0" dirty="0">
                <a:solidFill>
                  <a:schemeClr val="tx1"/>
                </a:solidFill>
                <a:latin typeface="Arial" pitchFamily="-107" charset="0"/>
                <a:ea typeface="ＭＳ Ｐゴシック" pitchFamily="-107" charset="-128"/>
                <a:cs typeface="ＭＳ Ｐゴシック" pitchFamily="-107" charset="-128"/>
              </a:rPr>
              <a:t>contain over 20,000 lines of code, while a mail proxy may contain fewer than 1000.</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Each proxy is independent of other proxies on the bastion host. If there is a</a:t>
            </a:r>
          </a:p>
          <a:p>
            <a:r>
              <a:rPr lang="en-US" sz="1200" kern="1200" baseline="0" dirty="0">
                <a:solidFill>
                  <a:schemeClr val="tx1"/>
                </a:solidFill>
                <a:latin typeface="Arial" pitchFamily="-107" charset="0"/>
                <a:ea typeface="ＭＳ Ｐゴシック" pitchFamily="-107" charset="-128"/>
                <a:cs typeface="ＭＳ Ｐゴシック" pitchFamily="-107" charset="-128"/>
              </a:rPr>
              <a:t>problem with the operation of any proxy, or if a future vulnerability is discovered,</a:t>
            </a:r>
          </a:p>
          <a:p>
            <a:r>
              <a:rPr lang="en-US" sz="1200" kern="1200" baseline="0" dirty="0">
                <a:solidFill>
                  <a:schemeClr val="tx1"/>
                </a:solidFill>
                <a:latin typeface="Arial" pitchFamily="-107" charset="0"/>
                <a:ea typeface="ＭＳ Ｐゴシック" pitchFamily="-107" charset="-128"/>
                <a:cs typeface="ＭＳ Ｐゴシック" pitchFamily="-107" charset="-128"/>
              </a:rPr>
              <a:t>it can be uninstalled without affecting the operation of the other proxy</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applications. Also, if the user population requires support for a new service,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 administrator can easily install the required proxy on the bastion host.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 proxy generally performs no disk access other than to read its initial configuration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file. Hence, the portions of the file system containing executable code</a:t>
            </a:r>
          </a:p>
          <a:p>
            <a:r>
              <a:rPr lang="en-US" sz="1200" kern="1200" baseline="0" dirty="0">
                <a:solidFill>
                  <a:schemeClr val="tx1"/>
                </a:solidFill>
                <a:latin typeface="Arial" pitchFamily="-107" charset="0"/>
                <a:ea typeface="ＭＳ Ｐゴシック" pitchFamily="-107" charset="-128"/>
                <a:cs typeface="ＭＳ Ｐゴシック" pitchFamily="-107" charset="-128"/>
              </a:rPr>
              <a:t>can be made read only. This makes it difficult for an intruder to install Trojan</a:t>
            </a:r>
          </a:p>
          <a:p>
            <a:r>
              <a:rPr lang="en-US" sz="1200" kern="1200" baseline="0" dirty="0">
                <a:solidFill>
                  <a:schemeClr val="tx1"/>
                </a:solidFill>
                <a:latin typeface="Arial" pitchFamily="-107" charset="0"/>
                <a:ea typeface="ＭＳ Ｐゴシック" pitchFamily="-107" charset="-128"/>
                <a:cs typeface="ＭＳ Ｐゴシック" pitchFamily="-107" charset="-128"/>
              </a:rPr>
              <a:t>horse sniffers or other dangerous files on the bastion host.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Each proxy runs as a nonprivileged user in a private and secured directory 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bastion host.</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55335130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p:cNvSpPr>
          <p:nvPr>
            <p:ph type="sldImg"/>
          </p:nvPr>
        </p:nvSpPr>
        <p:spPr>
          <a:ln/>
        </p:spPr>
      </p:sp>
      <p:sp>
        <p:nvSpPr>
          <p:cNvPr id="48131"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 host-based firewall is a software module used to secure an individual host. Such</a:t>
            </a:r>
          </a:p>
          <a:p>
            <a:r>
              <a:rPr lang="en-US" sz="1200" kern="1200" baseline="0" dirty="0">
                <a:solidFill>
                  <a:schemeClr val="tx1"/>
                </a:solidFill>
                <a:latin typeface="Arial" pitchFamily="-107" charset="0"/>
                <a:ea typeface="ＭＳ Ｐゴシック" pitchFamily="-107" charset="-128"/>
                <a:cs typeface="ＭＳ Ｐゴシック" pitchFamily="-107" charset="-128"/>
              </a:rPr>
              <a:t>modules are available in many operating systems or can be provided as an add-on</a:t>
            </a:r>
          </a:p>
          <a:p>
            <a:r>
              <a:rPr lang="en-US" sz="1200" kern="1200" baseline="0" dirty="0">
                <a:solidFill>
                  <a:schemeClr val="tx1"/>
                </a:solidFill>
                <a:latin typeface="Arial" pitchFamily="-107" charset="0"/>
                <a:ea typeface="ＭＳ Ｐゴシック" pitchFamily="-107" charset="-128"/>
                <a:cs typeface="ＭＳ Ｐゴシック" pitchFamily="-107" charset="-128"/>
              </a:rPr>
              <a:t>package. Like conventional stand-alone firewalls, host-resident firewalls filter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restrict the flow of packets. A common location for such firewalls is a server. There</a:t>
            </a:r>
          </a:p>
          <a:p>
            <a:r>
              <a:rPr lang="en-US" sz="1200" kern="1200" baseline="0" dirty="0">
                <a:solidFill>
                  <a:schemeClr val="tx1"/>
                </a:solidFill>
                <a:latin typeface="Arial" pitchFamily="-107" charset="0"/>
                <a:ea typeface="ＭＳ Ｐゴシック" pitchFamily="-107" charset="-128"/>
                <a:cs typeface="ＭＳ Ｐゴシック" pitchFamily="-107" charset="-128"/>
              </a:rPr>
              <a:t>are several advantages to the use of a server-based or workstation-based firewall: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Filtering rules can be tailored to the host environment. Specific corporate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policies for servers can be implemented, with different filters for servers</a:t>
            </a:r>
          </a:p>
          <a:p>
            <a:r>
              <a:rPr lang="en-US" sz="1200" kern="1200" baseline="0" dirty="0">
                <a:solidFill>
                  <a:schemeClr val="tx1"/>
                </a:solidFill>
                <a:latin typeface="Arial" pitchFamily="-107" charset="0"/>
                <a:ea typeface="ＭＳ Ｐゴシック" pitchFamily="-107" charset="-128"/>
                <a:cs typeface="ＭＳ Ｐゴシック" pitchFamily="-107" charset="-128"/>
              </a:rPr>
              <a:t>used for different application.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Protection is provided independent of topology. Thus both internal and external</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attacks must pass through the firewall.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Used in conjunction with stand-alone firewalls, the host-based firewall provides</a:t>
            </a:r>
          </a:p>
          <a:p>
            <a:r>
              <a:rPr lang="en-US" sz="1200" kern="1200" baseline="0" dirty="0">
                <a:solidFill>
                  <a:schemeClr val="tx1"/>
                </a:solidFill>
                <a:latin typeface="Arial" pitchFamily="-107" charset="0"/>
                <a:ea typeface="ＭＳ Ｐゴシック" pitchFamily="-107" charset="-128"/>
                <a:cs typeface="ＭＳ Ｐゴシック" pitchFamily="-107" charset="-128"/>
              </a:rPr>
              <a:t>an additional layer of protection. A new type of server can be added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network, with its own firewall, without the necessity of altering the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firewall configuration.</a:t>
            </a:r>
            <a:endParaRPr lang="en-US" dirty="0">
              <a:latin typeface="Arial" pitchFamily="-84" charset="0"/>
              <a:ea typeface="ＭＳ Ｐゴシック" pitchFamily="-84" charset="-128"/>
              <a:cs typeface="ＭＳ Ｐゴシック" pitchFamily="-84" charset="-128"/>
            </a:endParaRPr>
          </a:p>
          <a:p>
            <a:endParaRPr lang="en-US" dirty="0">
              <a:latin typeface="Arial" pitchFamily="-84" charset="0"/>
              <a:ea typeface="ＭＳ Ｐゴシック" pitchFamily="-84" charset="-128"/>
              <a:cs typeface="ＭＳ Ｐゴシック" pitchFamily="-84" charset="-128"/>
            </a:endParaRPr>
          </a:p>
        </p:txBody>
      </p:sp>
      <p:sp>
        <p:nvSpPr>
          <p:cNvPr id="48132" name="Slide Number Placeholder 3"/>
          <p:cNvSpPr>
            <a:spLocks noGrp="1"/>
          </p:cNvSpPr>
          <p:nvPr>
            <p:ph type="sldNum" sz="quarter" idx="5"/>
          </p:nvPr>
        </p:nvSpPr>
        <p:spPr>
          <a:noFill/>
        </p:spPr>
        <p:txBody>
          <a:bodyPr/>
          <a:lstStyle/>
          <a:p>
            <a:fld id="{E91451AF-97CC-5B48-9F21-13B63B165E82}" type="slidenum">
              <a:rPr lang="en-AU" smtClean="0">
                <a:latin typeface="Arial" pitchFamily="-84" charset="0"/>
              </a:rPr>
              <a:pPr/>
              <a:t>218</a:t>
            </a:fld>
            <a:endParaRPr lang="en-AU" dirty="0">
              <a:latin typeface="Arial" pitchFamily="-84" charset="0"/>
            </a:endParaRPr>
          </a:p>
        </p:txBody>
      </p:sp>
    </p:spTree>
    <p:extLst>
      <p:ext uri="{BB962C8B-B14F-4D97-AF65-F5344CB8AC3E}">
        <p14:creationId xmlns:p14="http://schemas.microsoft.com/office/powerpoint/2010/main" val="365169930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p:cNvSpPr>
          <p:nvPr>
            <p:ph type="sldImg"/>
          </p:nvPr>
        </p:nvSpPr>
        <p:spPr>
          <a:ln/>
        </p:spPr>
      </p:sp>
      <p:sp>
        <p:nvSpPr>
          <p:cNvPr id="50179"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 personal firewall controls the traffic between a personal computer or workstation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on one side and the Internet or enterprise network on the other side. Personal firewall</a:t>
            </a:r>
          </a:p>
          <a:p>
            <a:r>
              <a:rPr lang="en-US" sz="1200" kern="1200" baseline="0" dirty="0">
                <a:solidFill>
                  <a:schemeClr val="tx1"/>
                </a:solidFill>
                <a:latin typeface="Arial" pitchFamily="-107" charset="0"/>
                <a:ea typeface="ＭＳ Ｐゴシック" pitchFamily="-107" charset="-128"/>
                <a:cs typeface="ＭＳ Ｐゴシック" pitchFamily="-107" charset="-128"/>
              </a:rPr>
              <a:t>functionality can be used in the home environment and on corporate intranets.</a:t>
            </a:r>
          </a:p>
          <a:p>
            <a:r>
              <a:rPr lang="en-US" sz="1200" kern="1200" baseline="0" dirty="0">
                <a:solidFill>
                  <a:schemeClr val="tx1"/>
                </a:solidFill>
                <a:latin typeface="Arial" pitchFamily="-107" charset="0"/>
                <a:ea typeface="ＭＳ Ｐゴシック" pitchFamily="-107" charset="-128"/>
                <a:cs typeface="ＭＳ Ｐゴシック" pitchFamily="-107" charset="-128"/>
              </a:rPr>
              <a:t>Typically, the personal firewall is a software module on the personal computer. In</a:t>
            </a:r>
          </a:p>
          <a:p>
            <a:r>
              <a:rPr lang="en-US" sz="1200" kern="1200" baseline="0" dirty="0">
                <a:solidFill>
                  <a:schemeClr val="tx1"/>
                </a:solidFill>
                <a:latin typeface="Arial" pitchFamily="-107" charset="0"/>
                <a:ea typeface="ＭＳ Ｐゴシック" pitchFamily="-107" charset="-128"/>
                <a:cs typeface="ＭＳ Ｐゴシック" pitchFamily="-107" charset="-128"/>
              </a:rPr>
              <a:t>a home environment with multiple computers connected to the Internet, firewall</a:t>
            </a:r>
          </a:p>
          <a:p>
            <a:r>
              <a:rPr lang="en-US" sz="1200" kern="1200" baseline="0" dirty="0">
                <a:solidFill>
                  <a:schemeClr val="tx1"/>
                </a:solidFill>
                <a:latin typeface="Arial" pitchFamily="-107" charset="0"/>
                <a:ea typeface="ＭＳ Ｐゴシック" pitchFamily="-107" charset="-128"/>
                <a:cs typeface="ＭＳ Ｐゴシック" pitchFamily="-107" charset="-128"/>
              </a:rPr>
              <a:t>functionality can also be housed in a router that connects all of the home computers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a DSL, cable modem, or other Internet interface.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Personal firewalls are typically much less complex than either server-based</a:t>
            </a:r>
          </a:p>
          <a:p>
            <a:r>
              <a:rPr lang="en-US" sz="1200" kern="1200" baseline="0" dirty="0">
                <a:solidFill>
                  <a:schemeClr val="tx1"/>
                </a:solidFill>
                <a:latin typeface="Arial" pitchFamily="-107" charset="0"/>
                <a:ea typeface="ＭＳ Ｐゴシック" pitchFamily="-107" charset="-128"/>
                <a:cs typeface="ＭＳ Ｐゴシック" pitchFamily="-107" charset="-128"/>
              </a:rPr>
              <a:t>firewalls or stand-alone firewalls. The primary role of the personal firewall is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deny unauthorized remote access to the computer. The firewall can also monitor</a:t>
            </a:r>
          </a:p>
          <a:p>
            <a:r>
              <a:rPr lang="en-US" sz="1200" kern="1200" baseline="0" dirty="0">
                <a:solidFill>
                  <a:schemeClr val="tx1"/>
                </a:solidFill>
                <a:latin typeface="Arial" pitchFamily="-107" charset="0"/>
                <a:ea typeface="ＭＳ Ｐゴシック" pitchFamily="-107" charset="-128"/>
                <a:cs typeface="ＭＳ Ｐゴシック" pitchFamily="-107" charset="-128"/>
              </a:rPr>
              <a:t>outgoing activity in an attempt to detect and block worms and other malware.</a:t>
            </a:r>
            <a:endParaRPr lang="en-US" dirty="0">
              <a:latin typeface="Arial" pitchFamily="-84" charset="0"/>
              <a:ea typeface="ＭＳ Ｐゴシック" pitchFamily="-84" charset="-128"/>
              <a:cs typeface="ＭＳ Ｐゴシック" pitchFamily="-84" charset="-128"/>
            </a:endParaRPr>
          </a:p>
        </p:txBody>
      </p:sp>
      <p:sp>
        <p:nvSpPr>
          <p:cNvPr id="50180" name="Slide Number Placeholder 3"/>
          <p:cNvSpPr>
            <a:spLocks noGrp="1"/>
          </p:cNvSpPr>
          <p:nvPr>
            <p:ph type="sldNum" sz="quarter" idx="5"/>
          </p:nvPr>
        </p:nvSpPr>
        <p:spPr>
          <a:noFill/>
        </p:spPr>
        <p:txBody>
          <a:bodyPr/>
          <a:lstStyle/>
          <a:p>
            <a:fld id="{4C62EB90-6026-E340-8E36-EF54A4D36B52}" type="slidenum">
              <a:rPr lang="en-AU" smtClean="0">
                <a:latin typeface="Arial" pitchFamily="-84" charset="0"/>
              </a:rPr>
              <a:pPr/>
              <a:t>219</a:t>
            </a:fld>
            <a:endParaRPr lang="en-AU" dirty="0">
              <a:latin typeface="Arial" pitchFamily="-84" charset="0"/>
            </a:endParaRPr>
          </a:p>
        </p:txBody>
      </p:sp>
    </p:spTree>
    <p:extLst>
      <p:ext uri="{BB962C8B-B14F-4D97-AF65-F5344CB8AC3E}">
        <p14:creationId xmlns:p14="http://schemas.microsoft.com/office/powerpoint/2010/main" val="3873343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Arial" charset="0"/>
                <a:ea typeface="ＭＳ Ｐゴシック" pitchFamily="-107" charset="-128"/>
                <a:cs typeface="ＭＳ Ｐゴシック" pitchFamily="-107" charset="-128"/>
              </a:rPr>
              <a:t>The primary purpose of the MAC layer is to transfer</a:t>
            </a:r>
          </a:p>
          <a:p>
            <a:r>
              <a:rPr lang="en-US" sz="1200" kern="1200" baseline="0" dirty="0">
                <a:solidFill>
                  <a:schemeClr val="tx1"/>
                </a:solidFill>
                <a:latin typeface="Arial" charset="0"/>
                <a:ea typeface="ＭＳ Ｐゴシック" pitchFamily="-107" charset="-128"/>
                <a:cs typeface="ＭＳ Ｐゴシック" pitchFamily="-107" charset="-128"/>
              </a:rPr>
              <a:t>MSDUs between MAC entities; this purpose is fulfilled by the distribution service.</a:t>
            </a:r>
          </a:p>
          <a:p>
            <a:r>
              <a:rPr lang="en-US" sz="1200" kern="1200" baseline="0" dirty="0">
                <a:solidFill>
                  <a:schemeClr val="tx1"/>
                </a:solidFill>
                <a:latin typeface="Arial" charset="0"/>
                <a:ea typeface="ＭＳ Ｐゴシック" pitchFamily="-107" charset="-128"/>
                <a:cs typeface="ＭＳ Ｐゴシック" pitchFamily="-107" charset="-128"/>
              </a:rPr>
              <a:t>For that service to function, it requires information about stations within the ESS</a:t>
            </a:r>
          </a:p>
          <a:p>
            <a:r>
              <a:rPr lang="en-US" sz="1200" kern="1200" baseline="0" dirty="0">
                <a:solidFill>
                  <a:schemeClr val="tx1"/>
                </a:solidFill>
                <a:latin typeface="Arial" charset="0"/>
                <a:ea typeface="ＭＳ Ｐゴシック" pitchFamily="-107" charset="-128"/>
                <a:cs typeface="ＭＳ Ｐゴシック" pitchFamily="-107" charset="-128"/>
              </a:rPr>
              <a:t>that is provided by the association-related services. Before the distribution service</a:t>
            </a:r>
          </a:p>
          <a:p>
            <a:r>
              <a:rPr lang="en-US" sz="1200" kern="1200" baseline="0" dirty="0">
                <a:solidFill>
                  <a:schemeClr val="tx1"/>
                </a:solidFill>
                <a:latin typeface="Arial" charset="0"/>
                <a:ea typeface="ＭＳ Ｐゴシック" pitchFamily="-107" charset="-128"/>
                <a:cs typeface="ＭＳ Ｐゴシック" pitchFamily="-107" charset="-128"/>
              </a:rPr>
              <a:t>can deliver data to or accept data from a station, that station must be associated .</a:t>
            </a:r>
          </a:p>
          <a:p>
            <a:r>
              <a:rPr lang="en-US" sz="1200" kern="1200" baseline="0" dirty="0">
                <a:solidFill>
                  <a:schemeClr val="tx1"/>
                </a:solidFill>
                <a:latin typeface="Arial" charset="0"/>
                <a:ea typeface="ＭＳ Ｐゴシック" pitchFamily="-107" charset="-128"/>
                <a:cs typeface="ＭＳ Ｐゴシック" pitchFamily="-107" charset="-128"/>
              </a:rPr>
              <a:t>Before looking at the concept of association, we need to describe the concept of</a:t>
            </a:r>
          </a:p>
          <a:p>
            <a:r>
              <a:rPr lang="en-US" sz="1200" kern="1200" baseline="0" dirty="0">
                <a:solidFill>
                  <a:schemeClr val="tx1"/>
                </a:solidFill>
                <a:latin typeface="Arial" charset="0"/>
                <a:ea typeface="ＭＳ Ｐゴシック" pitchFamily="-107" charset="-128"/>
                <a:cs typeface="ＭＳ Ｐゴシック" pitchFamily="-107" charset="-128"/>
              </a:rPr>
              <a:t>mobility. The standard defines three transition types, based on mobility: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No transition:  A station of this type is either stationary or moves only</a:t>
            </a:r>
          </a:p>
          <a:p>
            <a:r>
              <a:rPr lang="en-US" sz="1200" kern="1200" baseline="0" dirty="0">
                <a:solidFill>
                  <a:schemeClr val="tx1"/>
                </a:solidFill>
                <a:latin typeface="Arial" charset="0"/>
                <a:ea typeface="ＭＳ Ｐゴシック" pitchFamily="-107" charset="-128"/>
                <a:cs typeface="ＭＳ Ｐゴシック" pitchFamily="-107" charset="-128"/>
              </a:rPr>
              <a:t>within the direct communication range of the communicating stations of a</a:t>
            </a:r>
          </a:p>
          <a:p>
            <a:r>
              <a:rPr lang="en-US" sz="1200" kern="1200" baseline="0" dirty="0">
                <a:solidFill>
                  <a:schemeClr val="tx1"/>
                </a:solidFill>
                <a:latin typeface="Arial" charset="0"/>
                <a:ea typeface="ＭＳ Ｐゴシック" pitchFamily="-107" charset="-128"/>
                <a:cs typeface="ＭＳ Ｐゴシック" pitchFamily="-107" charset="-128"/>
              </a:rPr>
              <a:t>single BSS.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BSS transition:  This is defined as a station movement from one BSS to another</a:t>
            </a:r>
          </a:p>
          <a:p>
            <a:r>
              <a:rPr lang="en-US" sz="1200" kern="1200" baseline="0" dirty="0">
                <a:solidFill>
                  <a:schemeClr val="tx1"/>
                </a:solidFill>
                <a:latin typeface="Arial" charset="0"/>
                <a:ea typeface="ＭＳ Ｐゴシック" pitchFamily="-107" charset="-128"/>
                <a:cs typeface="ＭＳ Ｐゴシック" pitchFamily="-107" charset="-128"/>
              </a:rPr>
              <a:t>BSS within the same ESS. In this case, delivery of data to the station</a:t>
            </a:r>
          </a:p>
          <a:p>
            <a:r>
              <a:rPr lang="en-US" sz="1200" kern="1200" baseline="0" dirty="0">
                <a:solidFill>
                  <a:schemeClr val="tx1"/>
                </a:solidFill>
                <a:latin typeface="Arial" charset="0"/>
                <a:ea typeface="ＭＳ Ｐゴシック" pitchFamily="-107" charset="-128"/>
                <a:cs typeface="ＭＳ Ｐゴシック" pitchFamily="-107" charset="-128"/>
              </a:rPr>
              <a:t>requires that the addressing capability be able to recognize the new location of</a:t>
            </a:r>
          </a:p>
          <a:p>
            <a:r>
              <a:rPr lang="en-US" sz="1200" kern="1200" baseline="0" dirty="0">
                <a:solidFill>
                  <a:schemeClr val="tx1"/>
                </a:solidFill>
                <a:latin typeface="Arial" charset="0"/>
                <a:ea typeface="ＭＳ Ｐゴシック" pitchFamily="-107" charset="-128"/>
                <a:cs typeface="ＭＳ Ｐゴシック" pitchFamily="-107" charset="-128"/>
              </a:rPr>
              <a:t>the station.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ESS transition:  This is defined as a station movement from a BSS in one ESS</a:t>
            </a:r>
          </a:p>
          <a:p>
            <a:r>
              <a:rPr lang="en-US" sz="1200" kern="1200" baseline="0" dirty="0">
                <a:solidFill>
                  <a:schemeClr val="tx1"/>
                </a:solidFill>
                <a:latin typeface="Arial" charset="0"/>
                <a:ea typeface="ＭＳ Ｐゴシック" pitchFamily="-107" charset="-128"/>
                <a:cs typeface="ＭＳ Ｐゴシック" pitchFamily="-107" charset="-128"/>
              </a:rPr>
              <a:t>to a BSS within another ESS. This case is supported only in the sense that</a:t>
            </a:r>
          </a:p>
          <a:p>
            <a:r>
              <a:rPr lang="en-US" sz="1200" kern="1200" baseline="0" dirty="0">
                <a:solidFill>
                  <a:schemeClr val="tx1"/>
                </a:solidFill>
                <a:latin typeface="Arial" charset="0"/>
                <a:ea typeface="ＭＳ Ｐゴシック" pitchFamily="-107" charset="-128"/>
                <a:cs typeface="ＭＳ Ｐゴシック" pitchFamily="-107" charset="-128"/>
              </a:rPr>
              <a:t>the station can move. Maintenance of upper-layer connections supported by</a:t>
            </a:r>
          </a:p>
          <a:p>
            <a:r>
              <a:rPr lang="en-US" sz="1200" kern="1200" baseline="0" dirty="0">
                <a:solidFill>
                  <a:schemeClr val="tx1"/>
                </a:solidFill>
                <a:latin typeface="Arial" charset="0"/>
                <a:ea typeface="ＭＳ Ｐゴシック" pitchFamily="-107" charset="-128"/>
                <a:cs typeface="ＭＳ Ｐゴシック" pitchFamily="-107" charset="-128"/>
              </a:rPr>
              <a:t>802.11 cannot be guaranteed. In fact, disruption of service is likely to occur.</a:t>
            </a:r>
          </a:p>
          <a:p>
            <a:endParaRPr lang="en-US" sz="1200" kern="1200" baseline="0" dirty="0">
              <a:solidFill>
                <a:schemeClr val="tx1"/>
              </a:solidFill>
              <a:latin typeface="Arial" charset="0"/>
              <a:ea typeface="ＭＳ Ｐゴシック" pitchFamily="-107" charset="-128"/>
              <a:cs typeface="ＭＳ Ｐゴシック" pitchFamily="-107" charset="-128"/>
            </a:endParaRPr>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22</a:t>
            </a:fld>
            <a:endParaRPr lang="en-AU" dirty="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p:cNvSpPr>
          <p:nvPr>
            <p:ph type="sldImg"/>
          </p:nvPr>
        </p:nvSpPr>
        <p:spPr>
          <a:ln/>
        </p:spPr>
      </p:sp>
      <p:sp>
        <p:nvSpPr>
          <p:cNvPr id="52227"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An example of a personal firewall is the capability built in to the Mac OS X</a:t>
            </a:r>
          </a:p>
          <a:p>
            <a:r>
              <a:rPr lang="en-US" sz="1200" kern="1200" baseline="0" dirty="0">
                <a:solidFill>
                  <a:schemeClr val="tx1"/>
                </a:solidFill>
                <a:latin typeface="Arial" pitchFamily="-107" charset="0"/>
                <a:ea typeface="ＭＳ Ｐゴシック" pitchFamily="-107" charset="-128"/>
                <a:cs typeface="ＭＳ Ｐゴシック" pitchFamily="-107" charset="-128"/>
              </a:rPr>
              <a:t>operating system. This relatively simple utility can be turned on or off. If it is turned</a:t>
            </a:r>
          </a:p>
          <a:p>
            <a:r>
              <a:rPr lang="en-US" sz="1200" kern="1200" baseline="0" dirty="0">
                <a:solidFill>
                  <a:schemeClr val="tx1"/>
                </a:solidFill>
                <a:latin typeface="Arial" pitchFamily="-107" charset="0"/>
                <a:ea typeface="ＭＳ Ｐゴシック" pitchFamily="-107" charset="-128"/>
                <a:cs typeface="ＭＳ Ｐゴシック" pitchFamily="-107" charset="-128"/>
              </a:rPr>
              <a:t>on, any applications, programs, and services unauthorized by the system won’t be</a:t>
            </a:r>
          </a:p>
          <a:p>
            <a:r>
              <a:rPr lang="en-US" sz="1200" kern="1200" baseline="0" dirty="0">
                <a:solidFill>
                  <a:schemeClr val="tx1"/>
                </a:solidFill>
                <a:latin typeface="Arial" pitchFamily="-107" charset="0"/>
                <a:ea typeface="ＭＳ Ｐゴシック" pitchFamily="-107" charset="-128"/>
                <a:cs typeface="ＭＳ Ｐゴシック" pitchFamily="-107" charset="-128"/>
              </a:rPr>
              <a:t>allowed to automatically accept incoming network traffic. Any active sharing services,</a:t>
            </a:r>
          </a:p>
          <a:p>
            <a:r>
              <a:rPr lang="en-US" sz="1200" kern="1200" baseline="0" dirty="0">
                <a:solidFill>
                  <a:schemeClr val="tx1"/>
                </a:solidFill>
                <a:latin typeface="Arial" pitchFamily="-107" charset="0"/>
                <a:ea typeface="ＭＳ Ｐゴシック" pitchFamily="-107" charset="-128"/>
                <a:cs typeface="ＭＳ Ｐゴシック" pitchFamily="-107" charset="-128"/>
              </a:rPr>
              <a:t>such as file or printer sharing, are unaffected. In addition, there are three</a:t>
            </a:r>
          </a:p>
          <a:p>
            <a:r>
              <a:rPr lang="en-US" sz="1200" kern="1200" baseline="0" dirty="0">
                <a:solidFill>
                  <a:schemeClr val="tx1"/>
                </a:solidFill>
                <a:latin typeface="Arial" pitchFamily="-107" charset="0"/>
                <a:ea typeface="ＭＳ Ｐゴシック" pitchFamily="-107" charset="-128"/>
                <a:cs typeface="ＭＳ Ｐゴシック" pitchFamily="-107" charset="-128"/>
              </a:rPr>
              <a:t>options available to the user, as shown in Figure 12.2. “Block all incoming connections”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blocks all sharing services while allowing basic Internet connections. If this option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is unchecked, then the window below that option lists individual programs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 services. Above the horizontal line in the window, features of OS X itself are listed.</a:t>
            </a:r>
          </a:p>
          <a:p>
            <a:r>
              <a:rPr lang="en-US" sz="1200" kern="1200" baseline="0" dirty="0">
                <a:solidFill>
                  <a:schemeClr val="tx1"/>
                </a:solidFill>
                <a:latin typeface="Arial" pitchFamily="-107" charset="0"/>
                <a:ea typeface="ＭＳ Ｐゴシック" pitchFamily="-107" charset="-128"/>
                <a:cs typeface="ＭＳ Ｐゴシック" pitchFamily="-107" charset="-128"/>
              </a:rPr>
              <a:t>These are features selected by the user in another window. The user can add applications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a list displayed below the line and designate each as blocked or unblocked.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firewall also allows the user to enable a feature that allows software</a:t>
            </a:r>
          </a:p>
          <a:p>
            <a:r>
              <a:rPr lang="en-US" sz="1200" kern="1200" baseline="0" dirty="0">
                <a:solidFill>
                  <a:schemeClr val="tx1"/>
                </a:solidFill>
                <a:latin typeface="Arial" pitchFamily="-107" charset="0"/>
                <a:ea typeface="ＭＳ Ｐゴシック" pitchFamily="-107" charset="-128"/>
                <a:cs typeface="ＭＳ Ｐゴシック" pitchFamily="-107" charset="-128"/>
              </a:rPr>
              <a:t>signed by a valid certificate authority to provide services accessed from the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Stealth mode hides the Mac on the Internet by dropping unsolicited communication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packets, making it appear as though no Mac is present.</a:t>
            </a:r>
            <a:endParaRPr lang="en-US" dirty="0">
              <a:latin typeface="Arial" pitchFamily="-84" charset="0"/>
              <a:ea typeface="ＭＳ Ｐゴシック" pitchFamily="-84" charset="-128"/>
              <a:cs typeface="ＭＳ Ｐゴシック" pitchFamily="-84" charset="-128"/>
            </a:endParaRPr>
          </a:p>
        </p:txBody>
      </p:sp>
      <p:sp>
        <p:nvSpPr>
          <p:cNvPr id="52228" name="Slide Number Placeholder 3"/>
          <p:cNvSpPr>
            <a:spLocks noGrp="1"/>
          </p:cNvSpPr>
          <p:nvPr>
            <p:ph type="sldNum" sz="quarter" idx="5"/>
          </p:nvPr>
        </p:nvSpPr>
        <p:spPr>
          <a:noFill/>
        </p:spPr>
        <p:txBody>
          <a:bodyPr/>
          <a:lstStyle/>
          <a:p>
            <a:fld id="{9C1E3DC7-474E-9A4D-A262-C8D42ABC2ECE}" type="slidenum">
              <a:rPr lang="en-AU" smtClean="0">
                <a:latin typeface="Arial" pitchFamily="-84" charset="0"/>
              </a:rPr>
              <a:pPr/>
              <a:t>220</a:t>
            </a:fld>
            <a:endParaRPr lang="en-AU" dirty="0">
              <a:latin typeface="Arial" pitchFamily="-84" charset="0"/>
            </a:endParaRPr>
          </a:p>
        </p:txBody>
      </p:sp>
    </p:spTree>
    <p:extLst>
      <p:ext uri="{BB962C8B-B14F-4D97-AF65-F5344CB8AC3E}">
        <p14:creationId xmlns:p14="http://schemas.microsoft.com/office/powerpoint/2010/main" val="70689634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p:cNvSpPr>
          <p:nvPr>
            <p:ph type="sldImg"/>
          </p:nvPr>
        </p:nvSpPr>
        <p:spPr>
          <a:ln/>
        </p:spPr>
      </p:sp>
      <p:sp>
        <p:nvSpPr>
          <p:cNvPr id="3" name="Notes Placeholder 2"/>
          <p:cNvSpPr>
            <a:spLocks noGrp="1"/>
          </p:cNvSpPr>
          <p:nvPr>
            <p:ph type="body" idx="1"/>
          </p:nvPr>
        </p:nvSpPr>
        <p:spPr>
          <a:xfrm>
            <a:off x="685800" y="4343400"/>
            <a:ext cx="5486400" cy="4341813"/>
          </a:xfrm>
        </p:spPr>
        <p:txBody>
          <a:bodyPr>
            <a:normAutofit fontScale="70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Figure 12.3 suggests the most common distinction, that between an internal and an</a:t>
            </a:r>
          </a:p>
          <a:p>
            <a:r>
              <a:rPr lang="en-US" sz="1200" kern="1200" baseline="0" dirty="0">
                <a:solidFill>
                  <a:schemeClr val="tx1"/>
                </a:solidFill>
                <a:latin typeface="Arial" pitchFamily="-107" charset="0"/>
                <a:ea typeface="ＭＳ Ｐゴシック" pitchFamily="-107" charset="-128"/>
                <a:cs typeface="ＭＳ Ｐゴシック" pitchFamily="-107" charset="-128"/>
              </a:rPr>
              <a:t>external firewall. An external firewall is placed at the edge of a local or enterprise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just inside the boundary router that connects to the Internet or some wide area</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 (WAN). One or more internal firewalls protect the bulk of the enterprise</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 Between these two types of firewalls are one or more networked devices in a</a:t>
            </a:r>
          </a:p>
          <a:p>
            <a:r>
              <a:rPr lang="en-US" sz="1200" kern="1200" baseline="0" dirty="0">
                <a:solidFill>
                  <a:schemeClr val="tx1"/>
                </a:solidFill>
                <a:latin typeface="Arial" pitchFamily="-107" charset="0"/>
                <a:ea typeface="ＭＳ Ｐゴシック" pitchFamily="-107" charset="-128"/>
                <a:cs typeface="ＭＳ Ｐゴシック" pitchFamily="-107" charset="-128"/>
              </a:rPr>
              <a:t>region referred to as a DMZ (demilitarized zone) network. Systems that are externally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accessible but need some protections are usually located on DMZ networks.</a:t>
            </a:r>
          </a:p>
          <a:p>
            <a:r>
              <a:rPr lang="en-US" sz="1200" kern="1200" baseline="0" dirty="0">
                <a:solidFill>
                  <a:schemeClr val="tx1"/>
                </a:solidFill>
                <a:latin typeface="Arial" pitchFamily="-107" charset="0"/>
                <a:ea typeface="ＭＳ Ｐゴシック" pitchFamily="-107" charset="-128"/>
                <a:cs typeface="ＭＳ Ｐゴシック" pitchFamily="-107" charset="-128"/>
              </a:rPr>
              <a:t>Typically, the systems in the DMZ require or foster external connectivity, such as a corporate</a:t>
            </a:r>
          </a:p>
          <a:p>
            <a:r>
              <a:rPr lang="en-US" sz="1200" kern="1200" baseline="0" dirty="0">
                <a:solidFill>
                  <a:schemeClr val="tx1"/>
                </a:solidFill>
                <a:latin typeface="Arial" pitchFamily="-107" charset="0"/>
                <a:ea typeface="ＭＳ Ｐゴシック" pitchFamily="-107" charset="-128"/>
                <a:cs typeface="ＭＳ Ｐゴシック" pitchFamily="-107" charset="-128"/>
              </a:rPr>
              <a:t>Web site, an e-mail server, or a DNS (domain name system) server.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external firewall provides a measure of access control and protection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DMZ systems consistent with their need for external connectivity. The external</a:t>
            </a:r>
          </a:p>
          <a:p>
            <a:r>
              <a:rPr lang="en-US" sz="1200" kern="1200" baseline="0" dirty="0">
                <a:solidFill>
                  <a:schemeClr val="tx1"/>
                </a:solidFill>
                <a:latin typeface="Arial" pitchFamily="-107" charset="0"/>
                <a:ea typeface="ＭＳ Ｐゴシック" pitchFamily="-107" charset="-128"/>
                <a:cs typeface="ＭＳ Ｐゴシック" pitchFamily="-107" charset="-128"/>
              </a:rPr>
              <a:t>firewall also provides a basic level of protection for the remainder of the enterprise</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 In this type of configuration, internal firewalls serve three purposes:</a:t>
            </a:r>
          </a:p>
          <a:p>
            <a:pPr marL="228600" indent="-228600">
              <a:buAutoNum type="arabicPeriod"/>
            </a:pPr>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pPr marL="228600" indent="-228600">
              <a:buAutoNum type="arabicPeriod"/>
            </a:pPr>
            <a:r>
              <a:rPr lang="en-US" sz="1200" kern="1200" baseline="0" dirty="0">
                <a:solidFill>
                  <a:schemeClr val="tx1"/>
                </a:solidFill>
                <a:latin typeface="Arial" pitchFamily="-107" charset="0"/>
                <a:ea typeface="ＭＳ Ｐゴシック" pitchFamily="-107" charset="-128"/>
                <a:cs typeface="ＭＳ Ｐゴシック" pitchFamily="-107" charset="-128"/>
              </a:rPr>
              <a:t>The internal firewall adds more stringent filtering capability, compared to 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The internal firewall provides two-way protection with respect to the DMZ.</a:t>
            </a:r>
          </a:p>
          <a:p>
            <a:r>
              <a:rPr lang="en-US" sz="1200" kern="1200" baseline="0" dirty="0">
                <a:solidFill>
                  <a:schemeClr val="tx1"/>
                </a:solidFill>
                <a:latin typeface="Arial" pitchFamily="-107" charset="0"/>
                <a:ea typeface="ＭＳ Ｐゴシック" pitchFamily="-107" charset="-128"/>
                <a:cs typeface="ＭＳ Ｐゴシック" pitchFamily="-107" charset="-128"/>
              </a:rPr>
              <a:t>First, the internal firewall protects the remainder of the network from</a:t>
            </a:r>
          </a:p>
          <a:p>
            <a:r>
              <a:rPr lang="en-US" sz="1200" kern="1200" baseline="0" dirty="0">
                <a:solidFill>
                  <a:schemeClr val="tx1"/>
                </a:solidFill>
                <a:latin typeface="Arial" pitchFamily="-107" charset="0"/>
                <a:ea typeface="ＭＳ Ｐゴシック" pitchFamily="-107" charset="-128"/>
                <a:cs typeface="ＭＳ Ｐゴシック" pitchFamily="-107" charset="-128"/>
              </a:rPr>
              <a:t>attacks launched from DMZ systems. Such attacks might originate from worms,</a:t>
            </a:r>
          </a:p>
          <a:p>
            <a:r>
              <a:rPr lang="en-US" sz="1200" kern="1200" baseline="0" dirty="0">
                <a:solidFill>
                  <a:schemeClr val="tx1"/>
                </a:solidFill>
                <a:latin typeface="Arial" pitchFamily="-107" charset="0"/>
                <a:ea typeface="ＭＳ Ｐゴシック" pitchFamily="-107" charset="-128"/>
                <a:cs typeface="ＭＳ Ｐゴシック" pitchFamily="-107" charset="-128"/>
              </a:rPr>
              <a:t>rootkits, bots, or other malware lodged in a DMZ system. Second, an internal</a:t>
            </a:r>
          </a:p>
          <a:p>
            <a:r>
              <a:rPr lang="en-US" sz="1200" kern="1200" baseline="0" dirty="0">
                <a:solidFill>
                  <a:schemeClr val="tx1"/>
                </a:solidFill>
                <a:latin typeface="Arial" pitchFamily="-107" charset="0"/>
                <a:ea typeface="ＭＳ Ｐゴシック" pitchFamily="-107" charset="-128"/>
                <a:cs typeface="ＭＳ Ｐゴシック" pitchFamily="-107" charset="-128"/>
              </a:rPr>
              <a:t>firewall can protect the DMZ systems from attack from the internal</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protected network.</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Multiple internal firewalls can be used to protect portions of the internal</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 from each other. For example, firewalls can be configured so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internal servers are protected from internal workstations and vice versa.</a:t>
            </a:r>
          </a:p>
          <a:p>
            <a:r>
              <a:rPr lang="en-US" sz="1200" kern="1200" baseline="0" dirty="0">
                <a:solidFill>
                  <a:schemeClr val="tx1"/>
                </a:solidFill>
                <a:latin typeface="Arial" pitchFamily="-107" charset="0"/>
                <a:ea typeface="ＭＳ Ｐゴシック" pitchFamily="-107" charset="-128"/>
                <a:cs typeface="ＭＳ Ｐゴシック" pitchFamily="-107" charset="-128"/>
              </a:rPr>
              <a:t>A common practice is to place the DMZ on a different network interface 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external firewall from that used to access the internal networks.</a:t>
            </a:r>
            <a:endParaRPr lang="en-US" dirty="0"/>
          </a:p>
        </p:txBody>
      </p:sp>
      <p:sp>
        <p:nvSpPr>
          <p:cNvPr id="60420" name="Slide Number Placeholder 3"/>
          <p:cNvSpPr>
            <a:spLocks noGrp="1"/>
          </p:cNvSpPr>
          <p:nvPr>
            <p:ph type="sldNum" sz="quarter" idx="5"/>
          </p:nvPr>
        </p:nvSpPr>
        <p:spPr>
          <a:noFill/>
        </p:spPr>
        <p:txBody>
          <a:bodyPr/>
          <a:lstStyle/>
          <a:p>
            <a:fld id="{BD655D0C-1356-B64A-918B-1C7DDD8D5BEC}" type="slidenum">
              <a:rPr lang="en-AU" smtClean="0">
                <a:latin typeface="Arial" pitchFamily="-84" charset="0"/>
              </a:rPr>
              <a:pPr/>
              <a:t>221</a:t>
            </a:fld>
            <a:endParaRPr lang="en-AU" dirty="0">
              <a:latin typeface="Arial" pitchFamily="-84" charset="0"/>
            </a:endParaRPr>
          </a:p>
        </p:txBody>
      </p:sp>
    </p:spTree>
    <p:extLst>
      <p:ext uri="{BB962C8B-B14F-4D97-AF65-F5344CB8AC3E}">
        <p14:creationId xmlns:p14="http://schemas.microsoft.com/office/powerpoint/2010/main" val="252896022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p:cNvSpPr>
          <p:nvPr>
            <p:ph type="sldImg"/>
          </p:nvPr>
        </p:nvSpPr>
        <p:spPr>
          <a:ln/>
        </p:spPr>
      </p:sp>
      <p:sp>
        <p:nvSpPr>
          <p:cNvPr id="62467"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In today’s distributed computing environment, the virtual private network  (VPN)</a:t>
            </a:r>
          </a:p>
          <a:p>
            <a:r>
              <a:rPr lang="en-US" sz="1200" kern="1200" baseline="0" dirty="0">
                <a:solidFill>
                  <a:schemeClr val="tx1"/>
                </a:solidFill>
                <a:latin typeface="Arial" pitchFamily="-107" charset="0"/>
                <a:ea typeface="ＭＳ Ｐゴシック" pitchFamily="-107" charset="-128"/>
                <a:cs typeface="ＭＳ Ｐゴシック" pitchFamily="-107" charset="-128"/>
              </a:rPr>
              <a:t>offers an attractive solution to network managers. In essence, a VPN consists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a set of computers that interconnect by means of a relatively unsecure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that make use of encryption and special protocols to provide security. At each</a:t>
            </a:r>
          </a:p>
          <a:p>
            <a:r>
              <a:rPr lang="en-US" sz="1200" kern="1200" baseline="0" dirty="0">
                <a:solidFill>
                  <a:schemeClr val="tx1"/>
                </a:solidFill>
                <a:latin typeface="Arial" pitchFamily="-107" charset="0"/>
                <a:ea typeface="ＭＳ Ｐゴシック" pitchFamily="-107" charset="-128"/>
                <a:cs typeface="ＭＳ Ｐゴシック" pitchFamily="-107" charset="-128"/>
              </a:rPr>
              <a:t>corporate site, workstations, servers, and databases are linked by one or more local</a:t>
            </a:r>
          </a:p>
          <a:p>
            <a:r>
              <a:rPr lang="en-US" sz="1200" kern="1200" baseline="0" dirty="0">
                <a:solidFill>
                  <a:schemeClr val="tx1"/>
                </a:solidFill>
                <a:latin typeface="Arial" pitchFamily="-107" charset="0"/>
                <a:ea typeface="ＭＳ Ｐゴシック" pitchFamily="-107" charset="-128"/>
                <a:cs typeface="ＭＳ Ｐゴシック" pitchFamily="-107" charset="-128"/>
              </a:rPr>
              <a:t>area networks (LANs). The Internet or some other public network can be used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interconnect sites, providing a cost savings over the use of a private network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offloading the wide area network management task to the public network provider.</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same public network provides an access path for telecommuters and other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mobile employees to log on to corporate systems from remote sites.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But the manager faces a fundamental requirement: security. Use of a public</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 exposes corporate traffic to eavesdropping and provides an entry point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unauthorized users. To counter this problem, a VPN is needed. In essence, a VPN</a:t>
            </a:r>
          </a:p>
          <a:p>
            <a:r>
              <a:rPr lang="en-US" sz="1200" kern="1200" baseline="0" dirty="0">
                <a:solidFill>
                  <a:schemeClr val="tx1"/>
                </a:solidFill>
                <a:latin typeface="Arial" pitchFamily="-107" charset="0"/>
                <a:ea typeface="ＭＳ Ｐゴシック" pitchFamily="-107" charset="-128"/>
                <a:cs typeface="ＭＳ Ｐゴシック" pitchFamily="-107" charset="-128"/>
              </a:rPr>
              <a:t>uses encryption and authentication in the lower protocol layers to provide a secure</a:t>
            </a:r>
          </a:p>
          <a:p>
            <a:r>
              <a:rPr lang="en-US" sz="1200" kern="1200" baseline="0" dirty="0">
                <a:solidFill>
                  <a:schemeClr val="tx1"/>
                </a:solidFill>
                <a:latin typeface="Arial" pitchFamily="-107" charset="0"/>
                <a:ea typeface="ＭＳ Ｐゴシック" pitchFamily="-107" charset="-128"/>
                <a:cs typeface="ＭＳ Ｐゴシック" pitchFamily="-107" charset="-128"/>
              </a:rPr>
              <a:t>connection through an otherwise insecure network, typically the Internet. VPNs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generally cheaper than real private networks using private lines but rely on having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same encryption and authentication system at both ends. The encryption may</a:t>
            </a:r>
          </a:p>
          <a:p>
            <a:r>
              <a:rPr lang="en-US" sz="1200" kern="1200" baseline="0" dirty="0">
                <a:solidFill>
                  <a:schemeClr val="tx1"/>
                </a:solidFill>
                <a:latin typeface="Arial" pitchFamily="-107" charset="0"/>
                <a:ea typeface="ＭＳ Ｐゴシック" pitchFamily="-107" charset="-128"/>
                <a:cs typeface="ＭＳ Ｐゴシック" pitchFamily="-107" charset="-128"/>
              </a:rPr>
              <a:t>be performed by firewall software or possibly by routers. The most common protocol</a:t>
            </a:r>
          </a:p>
          <a:p>
            <a:r>
              <a:rPr lang="en-US" sz="1200" kern="1200" baseline="0" dirty="0">
                <a:solidFill>
                  <a:schemeClr val="tx1"/>
                </a:solidFill>
                <a:latin typeface="Arial" pitchFamily="-107" charset="0"/>
                <a:ea typeface="ＭＳ Ｐゴシック" pitchFamily="-107" charset="-128"/>
                <a:cs typeface="ＭＳ Ｐゴシック" pitchFamily="-107" charset="-128"/>
              </a:rPr>
              <a:t>mechanism used for this purpose is at the IP level and is known as IPsec.</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Figure 12.4 (Compare Figure 9.1) is a typical scenario of IPSec usage.  An</a:t>
            </a:r>
          </a:p>
          <a:p>
            <a:r>
              <a:rPr lang="en-US" sz="1200" kern="1200" baseline="0" dirty="0">
                <a:solidFill>
                  <a:schemeClr val="tx1"/>
                </a:solidFill>
                <a:latin typeface="Arial" pitchFamily="-107" charset="0"/>
                <a:ea typeface="ＭＳ Ｐゴシック" pitchFamily="-107" charset="-128"/>
                <a:cs typeface="ＭＳ Ｐゴシック" pitchFamily="-107" charset="-128"/>
              </a:rPr>
              <a:t>organization maintains LANs at dispersed locations. Nonsecure IP traffic is conducted</a:t>
            </a:r>
          </a:p>
          <a:p>
            <a:r>
              <a:rPr lang="en-US" sz="1200" kern="1200" baseline="0" dirty="0">
                <a:solidFill>
                  <a:schemeClr val="tx1"/>
                </a:solidFill>
                <a:latin typeface="Arial" pitchFamily="-107" charset="0"/>
                <a:ea typeface="ＭＳ Ｐゴシック" pitchFamily="-107" charset="-128"/>
                <a:cs typeface="ＭＳ Ｐゴシック" pitchFamily="-107" charset="-128"/>
              </a:rPr>
              <a:t>on each LAN. For traffic off site, through some sort of private or public</a:t>
            </a:r>
          </a:p>
          <a:p>
            <a:r>
              <a:rPr lang="en-US" sz="1200" kern="1200" baseline="0" dirty="0">
                <a:solidFill>
                  <a:schemeClr val="tx1"/>
                </a:solidFill>
                <a:latin typeface="Arial" pitchFamily="-107" charset="0"/>
                <a:ea typeface="ＭＳ Ｐゴシック" pitchFamily="-107" charset="-128"/>
                <a:cs typeface="ＭＳ Ｐゴシック" pitchFamily="-107" charset="-128"/>
              </a:rPr>
              <a:t>WAN, IPSec protocols are used. These protocols operate in networking devices,</a:t>
            </a:r>
          </a:p>
          <a:p>
            <a:r>
              <a:rPr lang="en-US" sz="1200" kern="1200" baseline="0" dirty="0">
                <a:solidFill>
                  <a:schemeClr val="tx1"/>
                </a:solidFill>
                <a:latin typeface="Arial" pitchFamily="-107" charset="0"/>
                <a:ea typeface="ＭＳ Ｐゴシック" pitchFamily="-107" charset="-128"/>
                <a:cs typeface="ＭＳ Ｐゴシック" pitchFamily="-107" charset="-128"/>
              </a:rPr>
              <a:t>such as a router or firewall, that connect each LAN to the outside world. The IPSec</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networking device will typically encrypt and compress all traffic going into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WAN and decrypt and uncompress traffic coming from the WAN; authentication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may also be provided. These operations are transparent to workstations and servers</a:t>
            </a:r>
          </a:p>
          <a:p>
            <a:r>
              <a:rPr lang="en-US" sz="1200" kern="1200" baseline="0" dirty="0">
                <a:solidFill>
                  <a:schemeClr val="tx1"/>
                </a:solidFill>
                <a:latin typeface="Arial" pitchFamily="-107" charset="0"/>
                <a:ea typeface="ＭＳ Ｐゴシック" pitchFamily="-107" charset="-128"/>
                <a:cs typeface="ＭＳ Ｐゴシック" pitchFamily="-107" charset="-128"/>
              </a:rPr>
              <a:t>on the LAN. Secure transmission is also possible with individual users who dial into</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WAN. Such user workstations must implement the IPSec protocols to provide</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security. They must also implement high levels of host security, as they are directly</a:t>
            </a:r>
          </a:p>
          <a:p>
            <a:r>
              <a:rPr lang="en-US" sz="1200" kern="1200" baseline="0" dirty="0">
                <a:solidFill>
                  <a:schemeClr val="tx1"/>
                </a:solidFill>
                <a:latin typeface="Arial" pitchFamily="-107" charset="0"/>
                <a:ea typeface="ＭＳ Ｐゴシック" pitchFamily="-107" charset="-128"/>
                <a:cs typeface="ＭＳ Ｐゴシック" pitchFamily="-107" charset="-128"/>
              </a:rPr>
              <a:t> connected to the wider Internet. This makes them an attractive target for attackers</a:t>
            </a:r>
          </a:p>
          <a:p>
            <a:r>
              <a:rPr lang="en-US" sz="1200" kern="1200" baseline="0" dirty="0">
                <a:solidFill>
                  <a:schemeClr val="tx1"/>
                </a:solidFill>
                <a:latin typeface="Arial" pitchFamily="-107" charset="0"/>
                <a:ea typeface="ＭＳ Ｐゴシック" pitchFamily="-107" charset="-128"/>
                <a:cs typeface="ＭＳ Ｐゴシック" pitchFamily="-107" charset="-128"/>
              </a:rPr>
              <a:t>attempting to access the corporate network.</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logical means of implementing an IPSec is in a firewall, as shown in</a:t>
            </a:r>
          </a:p>
          <a:p>
            <a:r>
              <a:rPr lang="en-US" sz="1200" kern="1200" baseline="0" dirty="0">
                <a:solidFill>
                  <a:schemeClr val="tx1"/>
                </a:solidFill>
                <a:latin typeface="Arial" pitchFamily="-107" charset="0"/>
                <a:ea typeface="ＭＳ Ｐゴシック" pitchFamily="-107" charset="-128"/>
                <a:cs typeface="ＭＳ Ｐゴシック" pitchFamily="-107" charset="-128"/>
              </a:rPr>
              <a:t>Figure 12.4. If IPSec is implemented in a separate box behind (internal to) the firewall,</a:t>
            </a:r>
          </a:p>
          <a:p>
            <a:r>
              <a:rPr lang="en-US" sz="1200" kern="1200" baseline="0" dirty="0">
                <a:solidFill>
                  <a:schemeClr val="tx1"/>
                </a:solidFill>
                <a:latin typeface="Arial" pitchFamily="-107" charset="0"/>
                <a:ea typeface="ＭＳ Ｐゴシック" pitchFamily="-107" charset="-128"/>
                <a:cs typeface="ＭＳ Ｐゴシック" pitchFamily="-107" charset="-128"/>
              </a:rPr>
              <a:t>then VPN traffic passing through the firewall in both directions is encrypted.</a:t>
            </a:r>
          </a:p>
          <a:p>
            <a:r>
              <a:rPr lang="en-US" sz="1200" kern="1200" baseline="0" dirty="0">
                <a:solidFill>
                  <a:schemeClr val="tx1"/>
                </a:solidFill>
                <a:latin typeface="Arial" pitchFamily="-107" charset="0"/>
                <a:ea typeface="ＭＳ Ｐゴシック" pitchFamily="-107" charset="-128"/>
                <a:cs typeface="ＭＳ Ｐゴシック" pitchFamily="-107" charset="-128"/>
              </a:rPr>
              <a:t>In this case, the firewall is unable to perform its filtering function or other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functions, such as access control, logging, or scanning for viruses. IPSec could be</a:t>
            </a:r>
          </a:p>
          <a:p>
            <a:r>
              <a:rPr lang="en-US" sz="1200" kern="1200" baseline="0" dirty="0">
                <a:solidFill>
                  <a:schemeClr val="tx1"/>
                </a:solidFill>
                <a:latin typeface="Arial" pitchFamily="-107" charset="0"/>
                <a:ea typeface="ＭＳ Ｐゴシック" pitchFamily="-107" charset="-128"/>
                <a:cs typeface="ＭＳ Ｐゴシック" pitchFamily="-107" charset="-128"/>
              </a:rPr>
              <a:t>implemented in the boundary router, outside the firewall. However, this device is</a:t>
            </a:r>
          </a:p>
          <a:p>
            <a:r>
              <a:rPr lang="en-US" sz="1200" kern="1200" baseline="0" dirty="0">
                <a:solidFill>
                  <a:schemeClr val="tx1"/>
                </a:solidFill>
                <a:latin typeface="Arial" pitchFamily="-107" charset="0"/>
                <a:ea typeface="ＭＳ Ｐゴシック" pitchFamily="-107" charset="-128"/>
                <a:cs typeface="ＭＳ Ｐゴシック" pitchFamily="-107" charset="-128"/>
              </a:rPr>
              <a:t>likely to be less secure than the firewall and thus less desirable as an IPSec platform.</a:t>
            </a:r>
            <a:endParaRPr lang="en-US" dirty="0">
              <a:latin typeface="Arial" pitchFamily="-84" charset="0"/>
              <a:ea typeface="ＭＳ Ｐゴシック" pitchFamily="-84" charset="-128"/>
              <a:cs typeface="ＭＳ Ｐゴシック" pitchFamily="-84" charset="-128"/>
            </a:endParaRPr>
          </a:p>
        </p:txBody>
      </p:sp>
      <p:sp>
        <p:nvSpPr>
          <p:cNvPr id="62468" name="Slide Number Placeholder 3"/>
          <p:cNvSpPr>
            <a:spLocks noGrp="1"/>
          </p:cNvSpPr>
          <p:nvPr>
            <p:ph type="sldNum" sz="quarter" idx="5"/>
          </p:nvPr>
        </p:nvSpPr>
        <p:spPr>
          <a:noFill/>
        </p:spPr>
        <p:txBody>
          <a:bodyPr/>
          <a:lstStyle/>
          <a:p>
            <a:fld id="{B5521A98-9A89-DA48-B182-986A50717123}" type="slidenum">
              <a:rPr lang="en-AU" smtClean="0">
                <a:latin typeface="Arial" pitchFamily="-84" charset="0"/>
              </a:rPr>
              <a:pPr/>
              <a:t>222</a:t>
            </a:fld>
            <a:endParaRPr lang="en-AU" dirty="0">
              <a:latin typeface="Arial" pitchFamily="-84" charset="0"/>
            </a:endParaRPr>
          </a:p>
        </p:txBody>
      </p:sp>
    </p:spTree>
    <p:extLst>
      <p:ext uri="{BB962C8B-B14F-4D97-AF65-F5344CB8AC3E}">
        <p14:creationId xmlns:p14="http://schemas.microsoft.com/office/powerpoint/2010/main" val="231505897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p:cNvSpPr>
          <p:nvPr>
            <p:ph type="sldImg"/>
          </p:nvPr>
        </p:nvSpPr>
        <p:spPr>
          <a:ln/>
        </p:spPr>
      </p:sp>
      <p:sp>
        <p:nvSpPr>
          <p:cNvPr id="64515"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 distributed firewall configuration involves stand-alone firewall devices plus</a:t>
            </a:r>
          </a:p>
          <a:p>
            <a:r>
              <a:rPr lang="en-US" sz="1200" kern="1200" baseline="0" dirty="0">
                <a:solidFill>
                  <a:schemeClr val="tx1"/>
                </a:solidFill>
                <a:latin typeface="Arial" pitchFamily="-107" charset="0"/>
                <a:ea typeface="ＭＳ Ｐゴシック" pitchFamily="-107" charset="-128"/>
                <a:cs typeface="ＭＳ Ｐゴシック" pitchFamily="-107" charset="-128"/>
              </a:rPr>
              <a:t>host-based firewalls working together under a central administrative control.</a:t>
            </a:r>
          </a:p>
          <a:p>
            <a:r>
              <a:rPr lang="en-US" sz="1200" kern="1200" baseline="0" dirty="0">
                <a:solidFill>
                  <a:schemeClr val="tx1"/>
                </a:solidFill>
                <a:latin typeface="Arial" pitchFamily="-107" charset="0"/>
                <a:ea typeface="ＭＳ Ｐゴシック" pitchFamily="-107" charset="-128"/>
                <a:cs typeface="ＭＳ Ｐゴシック" pitchFamily="-107" charset="-128"/>
              </a:rPr>
              <a:t>Figure 12.5 suggests a distributed firewall configuration. Administrators can configure</a:t>
            </a:r>
          </a:p>
          <a:p>
            <a:r>
              <a:rPr lang="en-US" sz="1200" kern="1200" baseline="0" dirty="0">
                <a:solidFill>
                  <a:schemeClr val="tx1"/>
                </a:solidFill>
                <a:latin typeface="Arial" pitchFamily="-107" charset="0"/>
                <a:ea typeface="ＭＳ Ｐゴシック" pitchFamily="-107" charset="-128"/>
                <a:cs typeface="ＭＳ Ｐゴシック" pitchFamily="-107" charset="-128"/>
              </a:rPr>
              <a:t>host-resident firewalls on hundreds of servers and workstations as well as</a:t>
            </a:r>
          </a:p>
          <a:p>
            <a:r>
              <a:rPr lang="en-US" sz="1200" kern="1200" baseline="0" dirty="0">
                <a:solidFill>
                  <a:schemeClr val="tx1"/>
                </a:solidFill>
                <a:latin typeface="Arial" pitchFamily="-107" charset="0"/>
                <a:ea typeface="ＭＳ Ｐゴシック" pitchFamily="-107" charset="-128"/>
                <a:cs typeface="ＭＳ Ｐゴシック" pitchFamily="-107" charset="-128"/>
              </a:rPr>
              <a:t>configure personal firewalls on local and remote user systems. Tools let the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administrator set policies and monitor security across the entire network. These</a:t>
            </a:r>
          </a:p>
          <a:p>
            <a:r>
              <a:rPr lang="en-US" sz="1200" kern="1200" baseline="0" dirty="0">
                <a:solidFill>
                  <a:schemeClr val="tx1"/>
                </a:solidFill>
                <a:latin typeface="Arial" pitchFamily="-107" charset="0"/>
                <a:ea typeface="ＭＳ Ｐゴシック" pitchFamily="-107" charset="-128"/>
                <a:cs typeface="ＭＳ Ｐゴシック" pitchFamily="-107" charset="-128"/>
              </a:rPr>
              <a:t>firewalls protect against internal attacks and provide protection tailored to specific</a:t>
            </a:r>
          </a:p>
          <a:p>
            <a:r>
              <a:rPr lang="en-US" sz="1200" kern="1200" baseline="0" dirty="0">
                <a:solidFill>
                  <a:schemeClr val="tx1"/>
                </a:solidFill>
                <a:latin typeface="Arial" pitchFamily="-107" charset="0"/>
                <a:ea typeface="ＭＳ Ｐゴシック" pitchFamily="-107" charset="-128"/>
                <a:cs typeface="ＭＳ Ｐゴシック" pitchFamily="-107" charset="-128"/>
              </a:rPr>
              <a:t>machines and applications. Stand-alone firewalls provide global protection, including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internal firewalls and an external firewall, as discussed previously.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With distributed firewalls, it may make sense to establish both an internal</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an external DMZ. Web servers that need less protection because they have</a:t>
            </a:r>
          </a:p>
          <a:p>
            <a:r>
              <a:rPr lang="en-US" sz="1200" kern="1200" baseline="0" dirty="0">
                <a:solidFill>
                  <a:schemeClr val="tx1"/>
                </a:solidFill>
                <a:latin typeface="Arial" pitchFamily="-107" charset="0"/>
                <a:ea typeface="ＭＳ Ｐゴシック" pitchFamily="-107" charset="-128"/>
                <a:cs typeface="ＭＳ Ｐゴシック" pitchFamily="-107" charset="-128"/>
              </a:rPr>
              <a:t>less critical information on them could be placed in an external DMZ, outside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external firewall. What protection is needed is provided by host-based firewalls 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these servers.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An important aspect of a distributed firewall configuration is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monitoring. Such monitoring typically includes log aggregation and analysis, firewall</a:t>
            </a:r>
          </a:p>
          <a:p>
            <a:r>
              <a:rPr lang="en-US" sz="1200" kern="1200" baseline="0" dirty="0">
                <a:solidFill>
                  <a:schemeClr val="tx1"/>
                </a:solidFill>
                <a:latin typeface="Arial" pitchFamily="-107" charset="0"/>
                <a:ea typeface="ＭＳ Ｐゴシック" pitchFamily="-107" charset="-128"/>
                <a:cs typeface="ＭＳ Ｐゴシック" pitchFamily="-107" charset="-128"/>
              </a:rPr>
              <a:t>statistics, and fine-grained remote monitoring of individual hosts if needed.</a:t>
            </a:r>
            <a:endParaRPr lang="en-US" dirty="0">
              <a:latin typeface="Arial" pitchFamily="-84" charset="0"/>
              <a:ea typeface="ＭＳ Ｐゴシック" pitchFamily="-84" charset="-128"/>
              <a:cs typeface="ＭＳ Ｐゴシック" pitchFamily="-84" charset="-128"/>
            </a:endParaRPr>
          </a:p>
        </p:txBody>
      </p:sp>
      <p:sp>
        <p:nvSpPr>
          <p:cNvPr id="64516" name="Slide Number Placeholder 3"/>
          <p:cNvSpPr>
            <a:spLocks noGrp="1"/>
          </p:cNvSpPr>
          <p:nvPr>
            <p:ph type="sldNum" sz="quarter" idx="5"/>
          </p:nvPr>
        </p:nvSpPr>
        <p:spPr>
          <a:noFill/>
        </p:spPr>
        <p:txBody>
          <a:bodyPr/>
          <a:lstStyle/>
          <a:p>
            <a:fld id="{127351F0-1C18-D74D-A90E-AADA69C296A7}" type="slidenum">
              <a:rPr lang="en-AU" smtClean="0">
                <a:latin typeface="Arial" pitchFamily="-84" charset="0"/>
              </a:rPr>
              <a:pPr/>
              <a:t>223</a:t>
            </a:fld>
            <a:endParaRPr lang="en-AU" dirty="0">
              <a:latin typeface="Arial" pitchFamily="-84" charset="0"/>
            </a:endParaRPr>
          </a:p>
        </p:txBody>
      </p:sp>
    </p:spTree>
    <p:extLst>
      <p:ext uri="{BB962C8B-B14F-4D97-AF65-F5344CB8AC3E}">
        <p14:creationId xmlns:p14="http://schemas.microsoft.com/office/powerpoint/2010/main" val="161567746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p:cNvSpPr>
          <p:nvPr>
            <p:ph type="sldImg"/>
          </p:nvPr>
        </p:nvSpPr>
        <p:spPr>
          <a:ln/>
        </p:spPr>
      </p:sp>
      <p:sp>
        <p:nvSpPr>
          <p:cNvPr id="3" name="Notes Placeholder 2"/>
          <p:cNvSpPr>
            <a:spLocks noGrp="1"/>
          </p:cNvSpPr>
          <p:nvPr>
            <p:ph type="body" idx="1"/>
          </p:nvPr>
        </p:nvSpPr>
        <p:spPr>
          <a:xfrm>
            <a:off x="685800" y="4343400"/>
            <a:ext cx="5486400" cy="4341813"/>
          </a:xfrm>
        </p:spPr>
        <p:txBody>
          <a:bodyPr>
            <a:normAutofit fontScale="55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We can now summarize the discussion from Sections 12.4 and 12.5 to define a spectrum</a:t>
            </a:r>
          </a:p>
          <a:p>
            <a:r>
              <a:rPr lang="en-US" sz="1200" kern="1200" baseline="0" dirty="0">
                <a:solidFill>
                  <a:schemeClr val="tx1"/>
                </a:solidFill>
                <a:latin typeface="Arial" pitchFamily="-107" charset="0"/>
                <a:ea typeface="ＭＳ Ｐゴシック" pitchFamily="-107" charset="-128"/>
                <a:cs typeface="ＭＳ Ｐゴシック" pitchFamily="-107" charset="-128"/>
              </a:rPr>
              <a:t>of firewall locations and topologies. The following alternatives can be identified: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Host-resident firewall:  This category includes personal firewall software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firewall software on servers. Such firewalls can be used alone or as part of an</a:t>
            </a:r>
          </a:p>
          <a:p>
            <a:r>
              <a:rPr lang="en-US" sz="1200" kern="1200" baseline="0" dirty="0">
                <a:solidFill>
                  <a:schemeClr val="tx1"/>
                </a:solidFill>
                <a:latin typeface="Arial" pitchFamily="-107" charset="0"/>
                <a:ea typeface="ＭＳ Ｐゴシック" pitchFamily="-107" charset="-128"/>
                <a:cs typeface="ＭＳ Ｐゴシック" pitchFamily="-107" charset="-128"/>
              </a:rPr>
              <a:t>in-depth firewall deployment.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Screening router:  A single router between internal and external networks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stateless or full packet filtering. This arrangement is typical for small office/</a:t>
            </a:r>
          </a:p>
          <a:p>
            <a:r>
              <a:rPr lang="en-US" sz="1200" kern="1200" baseline="0" dirty="0">
                <a:solidFill>
                  <a:schemeClr val="tx1"/>
                </a:solidFill>
                <a:latin typeface="Arial" pitchFamily="-107" charset="0"/>
                <a:ea typeface="ＭＳ Ｐゴシック" pitchFamily="-107" charset="-128"/>
                <a:cs typeface="ＭＳ Ｐゴシック" pitchFamily="-107" charset="-128"/>
              </a:rPr>
              <a:t>home office (SOHO) applications.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Single bastion inline:  A single firewall device between an internal and external</a:t>
            </a:r>
          </a:p>
          <a:p>
            <a:r>
              <a:rPr lang="en-US" sz="1200" kern="1200" baseline="0" dirty="0">
                <a:solidFill>
                  <a:schemeClr val="tx1"/>
                </a:solidFill>
                <a:latin typeface="Arial" pitchFamily="-107" charset="0"/>
                <a:ea typeface="ＭＳ Ｐゴシック" pitchFamily="-107" charset="-128"/>
                <a:cs typeface="ＭＳ Ｐゴシック" pitchFamily="-107" charset="-128"/>
              </a:rPr>
              <a:t>router (e.g., Figure 12.1a). The firewall may implement stateful filters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or application proxies. This is the typical firewall appliance configuration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small- to medium-sized organizations.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Single bastion T:  Similar to single bastion inline but has a third network interface</a:t>
            </a:r>
          </a:p>
          <a:p>
            <a:r>
              <a:rPr lang="en-US" sz="1200" kern="1200" baseline="0" dirty="0">
                <a:solidFill>
                  <a:schemeClr val="tx1"/>
                </a:solidFill>
                <a:latin typeface="Arial" pitchFamily="-107" charset="0"/>
                <a:ea typeface="ＭＳ Ｐゴシック" pitchFamily="-107" charset="-128"/>
                <a:cs typeface="ＭＳ Ｐゴシック" pitchFamily="-107" charset="-128"/>
              </a:rPr>
              <a:t>on bastion to a DMZ where externally visible servers are placed. Again,</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is a common appliance configuration for medium to large organizations.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Double bastion inline: Figure 12.3 illustrates this configuration, where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DMZ is sandwiched between bastion firewalls. This configuration is common</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large businesses and government organizations.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Double bastion T: The DMZ is on a separate network interface on the bastion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firewall. This configuration is also common for large businesses and government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organizations and may be required. For example, this configuration is</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required for Australian government use (Australian Government Information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Technology Security Manual—ACSI33).</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Distributed firewall configuration: Illustrated in Figure 12.5. This configuration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is used by some large businesses and government organizations.</a:t>
            </a:r>
            <a:endParaRPr lang="en-US" dirty="0"/>
          </a:p>
        </p:txBody>
      </p:sp>
      <p:sp>
        <p:nvSpPr>
          <p:cNvPr id="66564" name="Slide Number Placeholder 3"/>
          <p:cNvSpPr>
            <a:spLocks noGrp="1"/>
          </p:cNvSpPr>
          <p:nvPr>
            <p:ph type="sldNum" sz="quarter" idx="5"/>
          </p:nvPr>
        </p:nvSpPr>
        <p:spPr>
          <a:noFill/>
        </p:spPr>
        <p:txBody>
          <a:bodyPr/>
          <a:lstStyle/>
          <a:p>
            <a:fld id="{E0C17C93-02EA-7542-833A-EA2C582B5A0A}" type="slidenum">
              <a:rPr lang="en-AU" smtClean="0">
                <a:latin typeface="Arial" pitchFamily="-84" charset="0"/>
              </a:rPr>
              <a:pPr/>
              <a:t>224</a:t>
            </a:fld>
            <a:endParaRPr lang="en-AU" dirty="0">
              <a:latin typeface="Arial" pitchFamily="-84" charset="0"/>
            </a:endParaRPr>
          </a:p>
        </p:txBody>
      </p:sp>
    </p:spTree>
    <p:extLst>
      <p:ext uri="{BB962C8B-B14F-4D97-AF65-F5344CB8AC3E}">
        <p14:creationId xmlns:p14="http://schemas.microsoft.com/office/powerpoint/2010/main" val="208864039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089F4B6-80CD-284D-A9CA-56D13EC821D3}" type="slidenum">
              <a:rPr lang="en-AU">
                <a:latin typeface="Arial" pitchFamily="-84" charset="0"/>
              </a:rPr>
              <a:pPr/>
              <a:t>225</a:t>
            </a:fld>
            <a:endParaRPr lang="en-AU" dirty="0">
              <a:latin typeface="Arial"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Chapter 12 summary.</a:t>
            </a:r>
          </a:p>
        </p:txBody>
      </p:sp>
    </p:spTree>
    <p:extLst>
      <p:ext uri="{BB962C8B-B14F-4D97-AF65-F5344CB8AC3E}">
        <p14:creationId xmlns:p14="http://schemas.microsoft.com/office/powerpoint/2010/main" val="265298045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089F4B6-80CD-284D-A9CA-56D13EC821D3}" type="slidenum">
              <a:rPr lang="en-AU">
                <a:latin typeface="Arial" pitchFamily="-84" charset="0"/>
              </a:rPr>
              <a:pPr/>
              <a:t>226</a:t>
            </a:fld>
            <a:endParaRPr lang="en-AU" dirty="0">
              <a:latin typeface="Arial"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Chapter 12 summary.</a:t>
            </a:r>
          </a:p>
        </p:txBody>
      </p:sp>
    </p:spTree>
    <p:extLst>
      <p:ext uri="{BB962C8B-B14F-4D97-AF65-F5344CB8AC3E}">
        <p14:creationId xmlns:p14="http://schemas.microsoft.com/office/powerpoint/2010/main" val="3023340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charset="0"/>
                <a:ea typeface="ＭＳ Ｐゴシック" pitchFamily="-107" charset="-128"/>
                <a:cs typeface="ＭＳ Ｐゴシック" pitchFamily="-107" charset="-128"/>
              </a:rPr>
              <a:t>To deliver a message within a DS, the distribution service needs to know</a:t>
            </a:r>
          </a:p>
          <a:p>
            <a:r>
              <a:rPr lang="en-US" sz="1200" kern="1200" baseline="0" dirty="0">
                <a:solidFill>
                  <a:schemeClr val="tx1"/>
                </a:solidFill>
                <a:latin typeface="Arial" charset="0"/>
                <a:ea typeface="ＭＳ Ｐゴシック" pitchFamily="-107" charset="-128"/>
                <a:cs typeface="ＭＳ Ｐゴシック" pitchFamily="-107" charset="-128"/>
              </a:rPr>
              <a:t>where the destination station is located. Specifically, the DS needs to know the</a:t>
            </a:r>
          </a:p>
          <a:p>
            <a:r>
              <a:rPr lang="en-US" sz="1200" kern="1200" baseline="0" dirty="0">
                <a:solidFill>
                  <a:schemeClr val="tx1"/>
                </a:solidFill>
                <a:latin typeface="Arial" charset="0"/>
                <a:ea typeface="ＭＳ Ｐゴシック" pitchFamily="-107" charset="-128"/>
                <a:cs typeface="ＭＳ Ｐゴシック" pitchFamily="-107" charset="-128"/>
              </a:rPr>
              <a:t>identity of the AP to which the message should be delivered in order for that message</a:t>
            </a:r>
          </a:p>
          <a:p>
            <a:r>
              <a:rPr lang="en-US" sz="1200" kern="1200" baseline="0" dirty="0">
                <a:solidFill>
                  <a:schemeClr val="tx1"/>
                </a:solidFill>
                <a:latin typeface="Arial" charset="0"/>
                <a:ea typeface="ＭＳ Ｐゴシック" pitchFamily="-107" charset="-128"/>
                <a:cs typeface="ＭＳ Ｐゴシック" pitchFamily="-107" charset="-128"/>
              </a:rPr>
              <a:t>to reach the destination station. To meet this requirement, a station must</a:t>
            </a:r>
          </a:p>
          <a:p>
            <a:r>
              <a:rPr lang="en-US" sz="1200" kern="1200" baseline="0" dirty="0">
                <a:solidFill>
                  <a:schemeClr val="tx1"/>
                </a:solidFill>
                <a:latin typeface="Arial" charset="0"/>
                <a:ea typeface="ＭＳ Ｐゴシック" pitchFamily="-107" charset="-128"/>
                <a:cs typeface="ＭＳ Ｐゴシック" pitchFamily="-107" charset="-128"/>
              </a:rPr>
              <a:t>maintain an association with the AP within its current BSS. Three services relate</a:t>
            </a:r>
          </a:p>
          <a:p>
            <a:r>
              <a:rPr lang="en-US" sz="1200" kern="1200" baseline="0" dirty="0">
                <a:solidFill>
                  <a:schemeClr val="tx1"/>
                </a:solidFill>
                <a:latin typeface="Arial" charset="0"/>
                <a:ea typeface="ＭＳ Ｐゴシック" pitchFamily="-107" charset="-128"/>
                <a:cs typeface="ＭＳ Ｐゴシック" pitchFamily="-107" charset="-128"/>
              </a:rPr>
              <a:t>to this requirement: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Association:  Establishes an initial association between a station and an AP.</a:t>
            </a:r>
          </a:p>
          <a:p>
            <a:r>
              <a:rPr lang="en-US" sz="1200" kern="1200" baseline="0" dirty="0">
                <a:solidFill>
                  <a:schemeClr val="tx1"/>
                </a:solidFill>
                <a:latin typeface="Arial" charset="0"/>
                <a:ea typeface="ＭＳ Ｐゴシック" pitchFamily="-107" charset="-128"/>
                <a:cs typeface="ＭＳ Ｐゴシック" pitchFamily="-107" charset="-128"/>
              </a:rPr>
              <a:t>Before a station can transmit or receive frames on a wireless LAN, its identity</a:t>
            </a:r>
          </a:p>
          <a:p>
            <a:r>
              <a:rPr lang="en-US" sz="1200" kern="1200" baseline="0" dirty="0">
                <a:solidFill>
                  <a:schemeClr val="tx1"/>
                </a:solidFill>
                <a:latin typeface="Arial" charset="0"/>
                <a:ea typeface="ＭＳ Ｐゴシック" pitchFamily="-107" charset="-128"/>
                <a:cs typeface="ＭＳ Ｐゴシック" pitchFamily="-107" charset="-128"/>
              </a:rPr>
              <a:t>and address must be known. For this purpose, a station must establish an association</a:t>
            </a:r>
          </a:p>
          <a:p>
            <a:r>
              <a:rPr lang="en-US" sz="1200" kern="1200" baseline="0" dirty="0">
                <a:solidFill>
                  <a:schemeClr val="tx1"/>
                </a:solidFill>
                <a:latin typeface="Arial" charset="0"/>
                <a:ea typeface="ＭＳ Ｐゴシック" pitchFamily="-107" charset="-128"/>
                <a:cs typeface="ＭＳ Ｐゴシック" pitchFamily="-107" charset="-128"/>
              </a:rPr>
              <a:t>with an AP within a particular BSS. The AP can then communicate</a:t>
            </a:r>
          </a:p>
          <a:p>
            <a:r>
              <a:rPr lang="en-US" sz="1200" kern="1200" baseline="0" dirty="0">
                <a:solidFill>
                  <a:schemeClr val="tx1"/>
                </a:solidFill>
                <a:latin typeface="Arial" charset="0"/>
                <a:ea typeface="ＭＳ Ｐゴシック" pitchFamily="-107" charset="-128"/>
                <a:cs typeface="ＭＳ Ｐゴシック" pitchFamily="-107" charset="-128"/>
              </a:rPr>
              <a:t>this information to other APs within the ESS to facilitate routing and delivery</a:t>
            </a:r>
          </a:p>
          <a:p>
            <a:r>
              <a:rPr lang="en-US" sz="1200" kern="1200" baseline="0" dirty="0">
                <a:solidFill>
                  <a:schemeClr val="tx1"/>
                </a:solidFill>
                <a:latin typeface="Arial" charset="0"/>
                <a:ea typeface="ＭＳ Ｐゴシック" pitchFamily="-107" charset="-128"/>
                <a:cs typeface="ＭＳ Ｐゴシック" pitchFamily="-107" charset="-128"/>
              </a:rPr>
              <a:t>of addressed frames.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Reassociation:  Enables an established association to be transferred from one</a:t>
            </a:r>
          </a:p>
          <a:p>
            <a:r>
              <a:rPr lang="en-US" sz="1200" kern="1200" baseline="0" dirty="0">
                <a:solidFill>
                  <a:schemeClr val="tx1"/>
                </a:solidFill>
                <a:latin typeface="Arial" charset="0"/>
                <a:ea typeface="ＭＳ Ｐゴシック" pitchFamily="-107" charset="-128"/>
                <a:cs typeface="ＭＳ Ｐゴシック" pitchFamily="-107" charset="-128"/>
              </a:rPr>
              <a:t>AP to another, allowing a mobile station to move from one BSS to another.</a:t>
            </a:r>
          </a:p>
          <a:p>
            <a:r>
              <a:rPr lang="en-US" sz="1200" kern="1200" baseline="0" dirty="0">
                <a:solidFill>
                  <a:schemeClr val="tx1"/>
                </a:solidFill>
                <a:latin typeface="Arial" charset="0"/>
                <a:ea typeface="ＭＳ Ｐゴシック" pitchFamily="-107" charset="-128"/>
                <a:cs typeface="ＭＳ Ｐゴシック" pitchFamily="-107" charset="-128"/>
              </a:rPr>
              <a:t>• Disassociation:  A notification from either a station or an AP that an existing</a:t>
            </a:r>
          </a:p>
          <a:p>
            <a:r>
              <a:rPr lang="en-US" sz="1200" kern="1200" baseline="0" dirty="0">
                <a:solidFill>
                  <a:schemeClr val="tx1"/>
                </a:solidFill>
                <a:latin typeface="Arial" charset="0"/>
                <a:ea typeface="ＭＳ Ｐゴシック" pitchFamily="-107" charset="-128"/>
                <a:cs typeface="ＭＳ Ｐゴシック" pitchFamily="-107" charset="-128"/>
              </a:rPr>
              <a:t>association is terminated. A station should give this notification before leaving</a:t>
            </a:r>
          </a:p>
          <a:p>
            <a:r>
              <a:rPr lang="en-US" sz="1200" kern="1200" baseline="0" dirty="0">
                <a:solidFill>
                  <a:schemeClr val="tx1"/>
                </a:solidFill>
                <a:latin typeface="Arial" charset="0"/>
                <a:ea typeface="ＭＳ Ｐゴシック" pitchFamily="-107" charset="-128"/>
                <a:cs typeface="ＭＳ Ｐゴシック" pitchFamily="-107" charset="-128"/>
              </a:rPr>
              <a:t>an ESS or shutting down. However, the MAC management facility protects</a:t>
            </a:r>
          </a:p>
          <a:p>
            <a:r>
              <a:rPr lang="en-US" sz="1200" kern="1200" baseline="0" dirty="0">
                <a:solidFill>
                  <a:schemeClr val="tx1"/>
                </a:solidFill>
                <a:latin typeface="Arial" charset="0"/>
                <a:ea typeface="ＭＳ Ｐゴシック" pitchFamily="-107" charset="-128"/>
                <a:cs typeface="ＭＳ Ｐゴシック" pitchFamily="-107" charset="-128"/>
              </a:rPr>
              <a:t>itself against stations that disappear without notification.</a:t>
            </a:r>
            <a:endParaRPr lang="en-US" dirty="0"/>
          </a:p>
          <a:p>
            <a:endParaRPr lang="en-US" sz="1200" kern="1200" baseline="0" dirty="0">
              <a:solidFill>
                <a:schemeClr val="tx1"/>
              </a:solidFill>
              <a:latin typeface="Arial" charset="0"/>
              <a:ea typeface="ＭＳ Ｐゴシック" pitchFamily="-107" charset="-128"/>
              <a:cs typeface="ＭＳ Ｐゴシック" pitchFamily="-107" charset="-128"/>
            </a:endParaRPr>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23</a:t>
            </a:fld>
            <a:endParaRPr lang="en-AU"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a:ln/>
        </p:spPr>
      </p:sp>
      <p:sp>
        <p:nvSpPr>
          <p:cNvPr id="32771"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There are two characteristics of a wired LAN that are not inherent in a wireless</a:t>
            </a:r>
          </a:p>
          <a:p>
            <a:r>
              <a:rPr lang="en-US" sz="1200" kern="1200" baseline="0" dirty="0">
                <a:solidFill>
                  <a:schemeClr val="tx1"/>
                </a:solidFill>
                <a:latin typeface="Arial" charset="0"/>
                <a:ea typeface="ＭＳ Ｐゴシック" pitchFamily="-107" charset="-128"/>
                <a:cs typeface="ＭＳ Ｐゴシック" pitchFamily="-107" charset="-128"/>
              </a:rPr>
              <a:t>LAN.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1.  In order to transmit over a wired LAN, a station must be physically connected</a:t>
            </a:r>
          </a:p>
          <a:p>
            <a:r>
              <a:rPr lang="en-US" sz="1200" kern="1200" baseline="0" dirty="0">
                <a:solidFill>
                  <a:schemeClr val="tx1"/>
                </a:solidFill>
                <a:latin typeface="Arial" charset="0"/>
                <a:ea typeface="ＭＳ Ｐゴシック" pitchFamily="-107" charset="-128"/>
                <a:cs typeface="ＭＳ Ｐゴシック" pitchFamily="-107" charset="-128"/>
              </a:rPr>
              <a:t>to the LAN. On the other hand, with a wireless LAN, any station within radio</a:t>
            </a:r>
          </a:p>
          <a:p>
            <a:r>
              <a:rPr lang="en-US" sz="1200" kern="1200" baseline="0" dirty="0">
                <a:solidFill>
                  <a:schemeClr val="tx1"/>
                </a:solidFill>
                <a:latin typeface="Arial" charset="0"/>
                <a:ea typeface="ＭＳ Ｐゴシック" pitchFamily="-107" charset="-128"/>
                <a:cs typeface="ＭＳ Ｐゴシック" pitchFamily="-107" charset="-128"/>
              </a:rPr>
              <a:t> range of the other devices on the LAN can transmit. In a sense, there is a form</a:t>
            </a:r>
          </a:p>
          <a:p>
            <a:r>
              <a:rPr lang="en-US" sz="1200" kern="1200" baseline="0" dirty="0">
                <a:solidFill>
                  <a:schemeClr val="tx1"/>
                </a:solidFill>
                <a:latin typeface="Arial" charset="0"/>
                <a:ea typeface="ＭＳ Ｐゴシック" pitchFamily="-107" charset="-128"/>
                <a:cs typeface="ＭＳ Ｐゴシック" pitchFamily="-107" charset="-128"/>
              </a:rPr>
              <a:t>of authentication with a wired LAN in that it requires some positive and presumably</a:t>
            </a:r>
          </a:p>
          <a:p>
            <a:r>
              <a:rPr lang="en-US" sz="1200" kern="1200" baseline="0" dirty="0">
                <a:solidFill>
                  <a:schemeClr val="tx1"/>
                </a:solidFill>
                <a:latin typeface="Arial" charset="0"/>
                <a:ea typeface="ＭＳ Ｐゴシック" pitchFamily="-107" charset="-128"/>
                <a:cs typeface="ＭＳ Ｐゴシック" pitchFamily="-107" charset="-128"/>
              </a:rPr>
              <a:t>observable action to connect a station to a wired LAN.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2.  Similarly, in order to receive a transmission from a station that is part of a</a:t>
            </a:r>
          </a:p>
          <a:p>
            <a:r>
              <a:rPr lang="en-US" sz="1200" kern="1200" baseline="0" dirty="0">
                <a:solidFill>
                  <a:schemeClr val="tx1"/>
                </a:solidFill>
                <a:latin typeface="Arial" charset="0"/>
                <a:ea typeface="ＭＳ Ｐゴシック" pitchFamily="-107" charset="-128"/>
                <a:cs typeface="ＭＳ Ｐゴシック" pitchFamily="-107" charset="-128"/>
              </a:rPr>
              <a:t>wired LAN, the receiving station also must be attached to the wired LAN.</a:t>
            </a:r>
          </a:p>
          <a:p>
            <a:r>
              <a:rPr lang="en-US" sz="1200" kern="1200" baseline="0" dirty="0">
                <a:solidFill>
                  <a:schemeClr val="tx1"/>
                </a:solidFill>
                <a:latin typeface="Arial" charset="0"/>
                <a:ea typeface="ＭＳ Ｐゴシック" pitchFamily="-107" charset="-128"/>
                <a:cs typeface="ＭＳ Ｐゴシック" pitchFamily="-107" charset="-128"/>
              </a:rPr>
              <a:t>On the other hand, with a wireless LAN, any station within radio range can</a:t>
            </a:r>
          </a:p>
          <a:p>
            <a:r>
              <a:rPr lang="en-US" sz="1200" kern="1200" baseline="0" dirty="0">
                <a:solidFill>
                  <a:schemeClr val="tx1"/>
                </a:solidFill>
                <a:latin typeface="Arial" charset="0"/>
                <a:ea typeface="ＭＳ Ｐゴシック" pitchFamily="-107" charset="-128"/>
                <a:cs typeface="ＭＳ Ｐゴシック" pitchFamily="-107" charset="-128"/>
              </a:rPr>
              <a:t>receive. Thus, a wired LAN provides a degree of privacy, limiting reception of</a:t>
            </a:r>
          </a:p>
          <a:p>
            <a:r>
              <a:rPr lang="en-US" sz="1200" kern="1200" baseline="0" dirty="0">
                <a:solidFill>
                  <a:schemeClr val="tx1"/>
                </a:solidFill>
                <a:latin typeface="Arial" charset="0"/>
                <a:ea typeface="ＭＳ Ｐゴシック" pitchFamily="-107" charset="-128"/>
                <a:cs typeface="ＭＳ Ｐゴシック" pitchFamily="-107" charset="-128"/>
              </a:rPr>
              <a:t>data to stations connected to the LAN.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These differences between wired and wireless LANs suggest the increased</a:t>
            </a:r>
          </a:p>
          <a:p>
            <a:r>
              <a:rPr lang="en-US" sz="1200" kern="1200" baseline="0" dirty="0">
                <a:solidFill>
                  <a:schemeClr val="tx1"/>
                </a:solidFill>
                <a:latin typeface="Arial" charset="0"/>
                <a:ea typeface="ＭＳ Ｐゴシック" pitchFamily="-107" charset="-128"/>
                <a:cs typeface="ＭＳ Ｐゴシック" pitchFamily="-107" charset="-128"/>
              </a:rPr>
              <a:t>need for robust security services and mechanisms for wireless LANs. The original</a:t>
            </a:r>
          </a:p>
          <a:p>
            <a:r>
              <a:rPr lang="en-US" sz="1200" kern="1200" baseline="0" dirty="0">
                <a:solidFill>
                  <a:schemeClr val="tx1"/>
                </a:solidFill>
                <a:latin typeface="Arial" charset="0"/>
                <a:ea typeface="ＭＳ Ｐゴシック" pitchFamily="-107" charset="-128"/>
                <a:cs typeface="ＭＳ Ｐゴシック" pitchFamily="-107" charset="-128"/>
              </a:rPr>
              <a:t>802.11 specification included a set of security features for privacy and authentication</a:t>
            </a:r>
          </a:p>
          <a:p>
            <a:r>
              <a:rPr lang="en-US" sz="1200" kern="1200" baseline="0" dirty="0">
                <a:solidFill>
                  <a:schemeClr val="tx1"/>
                </a:solidFill>
                <a:latin typeface="Arial" charset="0"/>
                <a:ea typeface="ＭＳ Ｐゴシック" pitchFamily="-107" charset="-128"/>
                <a:cs typeface="ＭＳ Ｐゴシック" pitchFamily="-107" charset="-128"/>
              </a:rPr>
              <a:t>that were quite weak. For privacy, 802.11 defined the Wired Equivalent</a:t>
            </a:r>
          </a:p>
          <a:p>
            <a:r>
              <a:rPr lang="en-US" sz="1200" kern="1200" baseline="0" dirty="0">
                <a:solidFill>
                  <a:schemeClr val="tx1"/>
                </a:solidFill>
                <a:latin typeface="Arial" charset="0"/>
                <a:ea typeface="ＭＳ Ｐゴシック" pitchFamily="-107" charset="-128"/>
                <a:cs typeface="ＭＳ Ｐゴシック" pitchFamily="-107" charset="-128"/>
              </a:rPr>
              <a:t>Privacy (WEP)  algorithm. The privacy portion of the 802.11 standard contained</a:t>
            </a:r>
          </a:p>
          <a:p>
            <a:r>
              <a:rPr lang="en-US" sz="1200" kern="1200" baseline="0" dirty="0">
                <a:solidFill>
                  <a:schemeClr val="tx1"/>
                </a:solidFill>
                <a:latin typeface="Arial" charset="0"/>
                <a:ea typeface="ＭＳ Ｐゴシック" pitchFamily="-107" charset="-128"/>
                <a:cs typeface="ＭＳ Ｐゴシック" pitchFamily="-107" charset="-128"/>
              </a:rPr>
              <a:t>major weaknesses. Subsequent to the development of WEP, the 802.11i task</a:t>
            </a:r>
          </a:p>
          <a:p>
            <a:r>
              <a:rPr lang="en-US" sz="1200" kern="1200" baseline="0" dirty="0">
                <a:solidFill>
                  <a:schemeClr val="tx1"/>
                </a:solidFill>
                <a:latin typeface="Arial" charset="0"/>
                <a:ea typeface="ＭＳ Ｐゴシック" pitchFamily="-107" charset="-128"/>
                <a:cs typeface="ＭＳ Ｐゴシック" pitchFamily="-107" charset="-128"/>
              </a:rPr>
              <a:t>group has developed a set of capabilities to address the WLAN security issues.</a:t>
            </a:r>
          </a:p>
          <a:p>
            <a:r>
              <a:rPr lang="en-US" sz="1200" kern="1200" baseline="0" dirty="0">
                <a:solidFill>
                  <a:schemeClr val="tx1"/>
                </a:solidFill>
                <a:latin typeface="Arial" charset="0"/>
                <a:ea typeface="ＭＳ Ｐゴシック" pitchFamily="-107" charset="-128"/>
                <a:cs typeface="ＭＳ Ｐゴシック" pitchFamily="-107" charset="-128"/>
              </a:rPr>
              <a:t>In order to accelerate the introduction of strong security into WLANs, the Wi-Fi</a:t>
            </a:r>
          </a:p>
          <a:p>
            <a:r>
              <a:rPr lang="en-US" sz="1200" kern="1200" baseline="0" dirty="0">
                <a:solidFill>
                  <a:schemeClr val="tx1"/>
                </a:solidFill>
                <a:latin typeface="Arial" charset="0"/>
                <a:ea typeface="ＭＳ Ｐゴシック" pitchFamily="-107" charset="-128"/>
                <a:cs typeface="ＭＳ Ｐゴシック" pitchFamily="-107" charset="-128"/>
              </a:rPr>
              <a:t>Alliance promulgated Wi-Fi Protected Access (WPA)  as a Wi-Fi standard. WPA</a:t>
            </a:r>
          </a:p>
          <a:p>
            <a:r>
              <a:rPr lang="en-US" sz="1200" kern="1200" baseline="0" dirty="0">
                <a:solidFill>
                  <a:schemeClr val="tx1"/>
                </a:solidFill>
                <a:latin typeface="Arial" charset="0"/>
                <a:ea typeface="ＭＳ Ｐゴシック" pitchFamily="-107" charset="-128"/>
                <a:cs typeface="ＭＳ Ｐゴシック" pitchFamily="-107" charset="-128"/>
              </a:rPr>
              <a:t>is a set of security mechanisms that eliminates most 802.11 security issues and</a:t>
            </a:r>
          </a:p>
          <a:p>
            <a:r>
              <a:rPr lang="en-US" sz="1200" kern="1200" baseline="0" dirty="0">
                <a:solidFill>
                  <a:schemeClr val="tx1"/>
                </a:solidFill>
                <a:latin typeface="Arial" charset="0"/>
                <a:ea typeface="ＭＳ Ｐゴシック" pitchFamily="-107" charset="-128"/>
                <a:cs typeface="ＭＳ Ｐゴシック" pitchFamily="-107" charset="-128"/>
              </a:rPr>
              <a:t>was based on the current state of the 802.11i standard. The final form of the</a:t>
            </a:r>
          </a:p>
          <a:p>
            <a:r>
              <a:rPr lang="en-US" sz="1200" kern="1200" baseline="0" dirty="0">
                <a:solidFill>
                  <a:schemeClr val="tx1"/>
                </a:solidFill>
                <a:latin typeface="Arial" charset="0"/>
                <a:ea typeface="ＭＳ Ｐゴシック" pitchFamily="-107" charset="-128"/>
                <a:cs typeface="ＭＳ Ｐゴシック" pitchFamily="-107" charset="-128"/>
              </a:rPr>
              <a:t>802.11i standard is referred to as Robust Security Network (RSN) . The Wi-Fi</a:t>
            </a:r>
          </a:p>
          <a:p>
            <a:r>
              <a:rPr lang="en-US" sz="1200" kern="1200" baseline="0" dirty="0">
                <a:solidFill>
                  <a:schemeClr val="tx1"/>
                </a:solidFill>
                <a:latin typeface="Arial" charset="0"/>
                <a:ea typeface="ＭＳ Ｐゴシック" pitchFamily="-107" charset="-128"/>
                <a:cs typeface="ＭＳ Ｐゴシック" pitchFamily="-107" charset="-128"/>
              </a:rPr>
              <a:t>Alliance certifies vendors in compliance with the full 802.11i specification under</a:t>
            </a:r>
          </a:p>
          <a:p>
            <a:r>
              <a:rPr lang="en-US" sz="1200" kern="1200" baseline="0" dirty="0">
                <a:solidFill>
                  <a:schemeClr val="tx1"/>
                </a:solidFill>
                <a:latin typeface="Arial" charset="0"/>
                <a:ea typeface="ＭＳ Ｐゴシック" pitchFamily="-107" charset="-128"/>
                <a:cs typeface="ＭＳ Ｐゴシック" pitchFamily="-107" charset="-128"/>
              </a:rPr>
              <a:t>the WPA2 program.</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RSN specification is quite complex, and occupies 145 pages of the 2012</a:t>
            </a:r>
          </a:p>
          <a:p>
            <a:r>
              <a:rPr lang="en-US" sz="1200" kern="1200" baseline="0" dirty="0">
                <a:solidFill>
                  <a:schemeClr val="tx1"/>
                </a:solidFill>
                <a:latin typeface="Arial" charset="0"/>
                <a:ea typeface="ＭＳ Ｐゴシック" pitchFamily="-107" charset="-128"/>
                <a:cs typeface="ＭＳ Ｐゴシック" pitchFamily="-107" charset="-128"/>
              </a:rPr>
              <a:t>IEEE 802.11 standard. In this section, we provide an overview.</a:t>
            </a:r>
          </a:p>
          <a:p>
            <a:endParaRPr lang="en-US" dirty="0">
              <a:latin typeface="Arial" pitchFamily="-84" charset="0"/>
              <a:ea typeface="ＭＳ Ｐゴシック" pitchFamily="-84" charset="-128"/>
              <a:cs typeface="ＭＳ Ｐゴシック" pitchFamily="-84" charset="-128"/>
            </a:endParaRPr>
          </a:p>
        </p:txBody>
      </p:sp>
      <p:sp>
        <p:nvSpPr>
          <p:cNvPr id="32772" name="Slide Number Placeholder 3"/>
          <p:cNvSpPr>
            <a:spLocks noGrp="1"/>
          </p:cNvSpPr>
          <p:nvPr>
            <p:ph type="sldNum" sz="quarter" idx="5"/>
          </p:nvPr>
        </p:nvSpPr>
        <p:spPr>
          <a:noFill/>
        </p:spPr>
        <p:txBody>
          <a:bodyPr/>
          <a:lstStyle/>
          <a:p>
            <a:fld id="{AA835453-1A70-294B-A556-44951C5967D3}" type="slidenum">
              <a:rPr lang="en-AU" smtClean="0">
                <a:latin typeface="Arial" pitchFamily="-84" charset="0"/>
              </a:rPr>
              <a:pPr/>
              <a:t>24</a:t>
            </a:fld>
            <a:endParaRPr lang="en-AU" dirty="0">
              <a:latin typeface="Arial" pitchFamily="-8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a:ln/>
        </p:spPr>
      </p:sp>
      <p:sp>
        <p:nvSpPr>
          <p:cNvPr id="34819"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The 802.11i RSN security specification defines the following services.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Authentication:  A protocol is used to define an exchange between a user and</a:t>
            </a:r>
          </a:p>
          <a:p>
            <a:r>
              <a:rPr lang="en-US" sz="1200" kern="1200" baseline="0" dirty="0">
                <a:solidFill>
                  <a:schemeClr val="tx1"/>
                </a:solidFill>
                <a:latin typeface="Arial" charset="0"/>
                <a:ea typeface="ＭＳ Ｐゴシック" pitchFamily="-107" charset="-128"/>
                <a:cs typeface="ＭＳ Ｐゴシック" pitchFamily="-107" charset="-128"/>
              </a:rPr>
              <a:t>an AS that provides mutual authentication and generates temporary keys to</a:t>
            </a:r>
          </a:p>
          <a:p>
            <a:r>
              <a:rPr lang="en-US" sz="1200" kern="1200" baseline="0" dirty="0">
                <a:solidFill>
                  <a:schemeClr val="tx1"/>
                </a:solidFill>
                <a:latin typeface="Arial" charset="0"/>
                <a:ea typeface="ＭＳ Ｐゴシック" pitchFamily="-107" charset="-128"/>
                <a:cs typeface="ＭＳ Ｐゴシック" pitchFamily="-107" charset="-128"/>
              </a:rPr>
              <a:t>be used between the client and the AP over the wireless link.</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Access control:  This function enforces the use of the authentication function,</a:t>
            </a:r>
          </a:p>
          <a:p>
            <a:r>
              <a:rPr lang="en-US" sz="1200" kern="1200" baseline="0" dirty="0">
                <a:solidFill>
                  <a:schemeClr val="tx1"/>
                </a:solidFill>
                <a:latin typeface="Arial" charset="0"/>
                <a:ea typeface="ＭＳ Ｐゴシック" pitchFamily="-107" charset="-128"/>
                <a:cs typeface="ＭＳ Ｐゴシック" pitchFamily="-107" charset="-128"/>
              </a:rPr>
              <a:t>routes the messages properly, and facilitates key exchange. It can work with a</a:t>
            </a:r>
          </a:p>
          <a:p>
            <a:r>
              <a:rPr lang="en-US" sz="1200" kern="1200" baseline="0" dirty="0">
                <a:solidFill>
                  <a:schemeClr val="tx1"/>
                </a:solidFill>
                <a:latin typeface="Arial" charset="0"/>
                <a:ea typeface="ＭＳ Ｐゴシック" pitchFamily="-107" charset="-128"/>
                <a:cs typeface="ＭＳ Ｐゴシック" pitchFamily="-107" charset="-128"/>
              </a:rPr>
              <a:t>variety of authentication protocols.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Privacy with message integrity:  MAC-level data (e.g., an LLC PDU) are encrypted</a:t>
            </a:r>
          </a:p>
          <a:p>
            <a:r>
              <a:rPr lang="en-US" sz="1200" kern="1200" baseline="0" dirty="0">
                <a:solidFill>
                  <a:schemeClr val="tx1"/>
                </a:solidFill>
                <a:latin typeface="Arial" charset="0"/>
                <a:ea typeface="ＭＳ Ｐゴシック" pitchFamily="-107" charset="-128"/>
                <a:cs typeface="ＭＳ Ｐゴシック" pitchFamily="-107" charset="-128"/>
              </a:rPr>
              <a:t>along with a message integrity code that ensures that the data have</a:t>
            </a:r>
          </a:p>
          <a:p>
            <a:r>
              <a:rPr lang="en-US" sz="1200" kern="1200" baseline="0" dirty="0">
                <a:solidFill>
                  <a:schemeClr val="tx1"/>
                </a:solidFill>
                <a:latin typeface="Arial" charset="0"/>
                <a:ea typeface="ＭＳ Ｐゴシック" pitchFamily="-107" charset="-128"/>
                <a:cs typeface="ＭＳ Ｐゴシック" pitchFamily="-107" charset="-128"/>
              </a:rPr>
              <a:t>not been altered.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Figure 7.6a indicates the security protocols used to support these services,</a:t>
            </a:r>
          </a:p>
          <a:p>
            <a:r>
              <a:rPr lang="en-US" sz="1200" kern="1200" baseline="0" dirty="0">
                <a:solidFill>
                  <a:schemeClr val="tx1"/>
                </a:solidFill>
                <a:latin typeface="Arial" charset="0"/>
                <a:ea typeface="ＭＳ Ｐゴシック" pitchFamily="-107" charset="-128"/>
                <a:cs typeface="ＭＳ Ｐゴシック" pitchFamily="-107" charset="-128"/>
              </a:rPr>
              <a:t>while Figure 7.6b lists the cryptographic algorithms used for these services.</a:t>
            </a:r>
            <a:endParaRPr lang="en-US" dirty="0">
              <a:latin typeface="Arial" pitchFamily="-84" charset="0"/>
              <a:ea typeface="ＭＳ Ｐゴシック" pitchFamily="-84" charset="-128"/>
              <a:cs typeface="ＭＳ Ｐゴシック" pitchFamily="-84" charset="-128"/>
            </a:endParaRPr>
          </a:p>
        </p:txBody>
      </p:sp>
      <p:sp>
        <p:nvSpPr>
          <p:cNvPr id="34820" name="Slide Number Placeholder 3"/>
          <p:cNvSpPr>
            <a:spLocks noGrp="1"/>
          </p:cNvSpPr>
          <p:nvPr>
            <p:ph type="sldNum" sz="quarter" idx="5"/>
          </p:nvPr>
        </p:nvSpPr>
        <p:spPr>
          <a:noFill/>
        </p:spPr>
        <p:txBody>
          <a:bodyPr/>
          <a:lstStyle/>
          <a:p>
            <a:fld id="{40D3E9EF-C901-5646-BDB9-D751F8300385}" type="slidenum">
              <a:rPr lang="en-AU" smtClean="0">
                <a:latin typeface="Arial" pitchFamily="-84" charset="0"/>
              </a:rPr>
              <a:pPr/>
              <a:t>25</a:t>
            </a:fld>
            <a:endParaRPr lang="en-AU" dirty="0">
              <a:latin typeface="Arial" pitchFamily="-8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32500" lnSpcReduction="20000"/>
          </a:bodyPr>
          <a:lstStyle/>
          <a:p>
            <a:r>
              <a:rPr lang="en-US" sz="1200" kern="1200" baseline="0" dirty="0">
                <a:solidFill>
                  <a:schemeClr val="tx1"/>
                </a:solidFill>
                <a:latin typeface="Arial" charset="0"/>
                <a:ea typeface="ＭＳ Ｐゴシック" pitchFamily="-107" charset="-128"/>
                <a:cs typeface="ＭＳ Ｐゴシック" pitchFamily="-107" charset="-128"/>
              </a:rPr>
              <a:t>The operation of an IEEE 802.11i RSN can be broken down into five distinct phases</a:t>
            </a:r>
          </a:p>
          <a:p>
            <a:r>
              <a:rPr lang="en-US" sz="1200" kern="1200" baseline="0" dirty="0">
                <a:solidFill>
                  <a:schemeClr val="tx1"/>
                </a:solidFill>
                <a:latin typeface="Arial" charset="0"/>
                <a:ea typeface="ＭＳ Ｐゴシック" pitchFamily="-107" charset="-128"/>
                <a:cs typeface="ＭＳ Ｐゴシック" pitchFamily="-107" charset="-128"/>
              </a:rPr>
              <a:t>of operation. The exact nature of the phases will depend on the configuration and</a:t>
            </a:r>
          </a:p>
          <a:p>
            <a:r>
              <a:rPr lang="en-US" sz="1200" kern="1200" baseline="0" dirty="0">
                <a:solidFill>
                  <a:schemeClr val="tx1"/>
                </a:solidFill>
                <a:latin typeface="Arial" charset="0"/>
                <a:ea typeface="ＭＳ Ｐゴシック" pitchFamily="-107" charset="-128"/>
                <a:cs typeface="ＭＳ Ｐゴシック" pitchFamily="-107" charset="-128"/>
              </a:rPr>
              <a:t>the end points of the communication. Possibilities include (see Figure 7.5):</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1.  Two wireless stations in the same BSS communicating via the access point</a:t>
            </a:r>
          </a:p>
          <a:p>
            <a:r>
              <a:rPr lang="en-US" sz="1200" kern="1200" baseline="0" dirty="0">
                <a:solidFill>
                  <a:schemeClr val="tx1"/>
                </a:solidFill>
                <a:latin typeface="Arial" charset="0"/>
                <a:ea typeface="ＭＳ Ｐゴシック" pitchFamily="-107" charset="-128"/>
                <a:cs typeface="ＭＳ Ｐゴシック" pitchFamily="-107" charset="-128"/>
              </a:rPr>
              <a:t>(AP) for that BSS.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2.  Two wireless stations (STAs) in the same ad hoc IBSS communicating directly</a:t>
            </a:r>
          </a:p>
          <a:p>
            <a:r>
              <a:rPr lang="en-US" sz="1200" kern="1200" baseline="0" dirty="0">
                <a:solidFill>
                  <a:schemeClr val="tx1"/>
                </a:solidFill>
                <a:latin typeface="Arial" charset="0"/>
                <a:ea typeface="ＭＳ Ｐゴシック" pitchFamily="-107" charset="-128"/>
                <a:cs typeface="ＭＳ Ｐゴシック" pitchFamily="-107" charset="-128"/>
              </a:rPr>
              <a:t>with each other.</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3.  Two wireless stations in different BSSs communicating via their respective</a:t>
            </a:r>
          </a:p>
          <a:p>
            <a:r>
              <a:rPr lang="en-US" sz="1200" kern="1200" baseline="0" dirty="0">
                <a:solidFill>
                  <a:schemeClr val="tx1"/>
                </a:solidFill>
                <a:latin typeface="Arial" charset="0"/>
                <a:ea typeface="ＭＳ Ｐゴシック" pitchFamily="-107" charset="-128"/>
                <a:cs typeface="ＭＳ Ｐゴシック" pitchFamily="-107" charset="-128"/>
              </a:rPr>
              <a:t>APs across a distribution system.</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4.  A wireless station communicating with an end station on a wired network via</a:t>
            </a:r>
          </a:p>
          <a:p>
            <a:r>
              <a:rPr lang="en-US" sz="1200" kern="1200" baseline="0" dirty="0">
                <a:solidFill>
                  <a:schemeClr val="tx1"/>
                </a:solidFill>
                <a:latin typeface="Arial" charset="0"/>
                <a:ea typeface="ＭＳ Ｐゴシック" pitchFamily="-107" charset="-128"/>
                <a:cs typeface="ＭＳ Ｐゴシック" pitchFamily="-107" charset="-128"/>
              </a:rPr>
              <a:t>its AP and the distribution system.</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IEEE 802.11i security is concerned only with secure communication between</a:t>
            </a:r>
          </a:p>
          <a:p>
            <a:r>
              <a:rPr lang="en-US" sz="1200" kern="1200" baseline="0" dirty="0">
                <a:solidFill>
                  <a:schemeClr val="tx1"/>
                </a:solidFill>
                <a:latin typeface="Arial" charset="0"/>
                <a:ea typeface="ＭＳ Ｐゴシック" pitchFamily="-107" charset="-128"/>
                <a:cs typeface="ＭＳ Ｐゴシック" pitchFamily="-107" charset="-128"/>
              </a:rPr>
              <a:t>the STA and its AP. In case 1 in the preceding list, secure communication is assured</a:t>
            </a:r>
          </a:p>
          <a:p>
            <a:r>
              <a:rPr lang="en-US" sz="1200" kern="1200" baseline="0" dirty="0">
                <a:solidFill>
                  <a:schemeClr val="tx1"/>
                </a:solidFill>
                <a:latin typeface="Arial" charset="0"/>
                <a:ea typeface="ＭＳ Ｐゴシック" pitchFamily="-107" charset="-128"/>
                <a:cs typeface="ＭＳ Ｐゴシック" pitchFamily="-107" charset="-128"/>
              </a:rPr>
              <a:t>if each STA establishes secure communications with the AP. Case 2 is similar, with</a:t>
            </a:r>
          </a:p>
          <a:p>
            <a:r>
              <a:rPr lang="en-US" sz="1200" kern="1200" baseline="0" dirty="0">
                <a:solidFill>
                  <a:schemeClr val="tx1"/>
                </a:solidFill>
                <a:latin typeface="Arial" charset="0"/>
                <a:ea typeface="ＭＳ Ｐゴシック" pitchFamily="-107" charset="-128"/>
                <a:cs typeface="ＭＳ Ｐゴシック" pitchFamily="-107" charset="-128"/>
              </a:rPr>
              <a:t>the AP functionality residing in the STA. For case 3, security is not provided across</a:t>
            </a:r>
          </a:p>
          <a:p>
            <a:r>
              <a:rPr lang="en-US" sz="1200" kern="1200" baseline="0" dirty="0">
                <a:solidFill>
                  <a:schemeClr val="tx1"/>
                </a:solidFill>
                <a:latin typeface="Arial" charset="0"/>
                <a:ea typeface="ＭＳ Ｐゴシック" pitchFamily="-107" charset="-128"/>
                <a:cs typeface="ＭＳ Ｐゴシック" pitchFamily="-107" charset="-128"/>
              </a:rPr>
              <a:t>the distribution system at the level of IEEE 802.11, but only within each BSS. Endto-</a:t>
            </a:r>
          </a:p>
          <a:p>
            <a:r>
              <a:rPr lang="en-US" sz="1200" kern="1200" baseline="0" dirty="0">
                <a:solidFill>
                  <a:schemeClr val="tx1"/>
                </a:solidFill>
                <a:latin typeface="Arial" charset="0"/>
                <a:ea typeface="ＭＳ Ｐゴシック" pitchFamily="-107" charset="-128"/>
                <a:cs typeface="ＭＳ Ｐゴシック" pitchFamily="-107" charset="-128"/>
              </a:rPr>
              <a:t>end security (if required) must be provided at a higher layer. Similarly, in case 4,</a:t>
            </a:r>
          </a:p>
          <a:p>
            <a:r>
              <a:rPr lang="en-US" sz="1200" kern="1200" baseline="0" dirty="0">
                <a:solidFill>
                  <a:schemeClr val="tx1"/>
                </a:solidFill>
                <a:latin typeface="Arial" charset="0"/>
                <a:ea typeface="ＭＳ Ｐゴシック" pitchFamily="-107" charset="-128"/>
                <a:cs typeface="ＭＳ Ｐゴシック" pitchFamily="-107" charset="-128"/>
              </a:rPr>
              <a:t>security is only provided between the STA and its AP.</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With these considerations in mind, Figure 7.7 depicts the five phases of operation</a:t>
            </a:r>
          </a:p>
          <a:p>
            <a:r>
              <a:rPr lang="en-US" sz="1200" kern="1200" baseline="0" dirty="0">
                <a:solidFill>
                  <a:schemeClr val="tx1"/>
                </a:solidFill>
                <a:latin typeface="Arial" charset="0"/>
                <a:ea typeface="ＭＳ Ｐゴシック" pitchFamily="-107" charset="-128"/>
                <a:cs typeface="ＭＳ Ｐゴシック" pitchFamily="-107" charset="-128"/>
              </a:rPr>
              <a:t>for an RSN and maps them to the network components involved. One new</a:t>
            </a:r>
          </a:p>
          <a:p>
            <a:r>
              <a:rPr lang="en-US" sz="1200" kern="1200" baseline="0" dirty="0">
                <a:solidFill>
                  <a:schemeClr val="tx1"/>
                </a:solidFill>
                <a:latin typeface="Arial" charset="0"/>
                <a:ea typeface="ＭＳ Ｐゴシック" pitchFamily="-107" charset="-128"/>
                <a:cs typeface="ＭＳ Ｐゴシック" pitchFamily="-107" charset="-128"/>
              </a:rPr>
              <a:t>component is the authentication server (AS). The rectangles indicate the exchange</a:t>
            </a:r>
          </a:p>
          <a:p>
            <a:r>
              <a:rPr lang="en-US" sz="1200" kern="1200" baseline="0" dirty="0">
                <a:solidFill>
                  <a:schemeClr val="tx1"/>
                </a:solidFill>
                <a:latin typeface="Arial" charset="0"/>
                <a:ea typeface="ＭＳ Ｐゴシック" pitchFamily="-107" charset="-128"/>
                <a:cs typeface="ＭＳ Ｐゴシック" pitchFamily="-107" charset="-128"/>
              </a:rPr>
              <a:t>of sequences of MPDUs. The five phases are defined as follows.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Discovery: An AP uses messages called Beacons and Probe Responses to advertise</a:t>
            </a:r>
          </a:p>
          <a:p>
            <a:r>
              <a:rPr lang="en-US" sz="1200" kern="1200" baseline="0" dirty="0">
                <a:solidFill>
                  <a:schemeClr val="tx1"/>
                </a:solidFill>
                <a:latin typeface="Arial" charset="0"/>
                <a:ea typeface="ＭＳ Ｐゴシック" pitchFamily="-107" charset="-128"/>
                <a:cs typeface="ＭＳ Ｐゴシック" pitchFamily="-107" charset="-128"/>
              </a:rPr>
              <a:t>its IEEE 802.11i security policy. The STA uses these to identify an AP</a:t>
            </a:r>
          </a:p>
          <a:p>
            <a:r>
              <a:rPr lang="en-US" sz="1200" kern="1200" baseline="0" dirty="0">
                <a:solidFill>
                  <a:schemeClr val="tx1"/>
                </a:solidFill>
                <a:latin typeface="Arial" charset="0"/>
                <a:ea typeface="ＭＳ Ｐゴシック" pitchFamily="-107" charset="-128"/>
                <a:cs typeface="ＭＳ Ｐゴシック" pitchFamily="-107" charset="-128"/>
              </a:rPr>
              <a:t>for a WLAN with which it wishes to communicate. The STA associates with</a:t>
            </a:r>
          </a:p>
          <a:p>
            <a:r>
              <a:rPr lang="en-US" sz="1200" kern="1200" baseline="0" dirty="0">
                <a:solidFill>
                  <a:schemeClr val="tx1"/>
                </a:solidFill>
                <a:latin typeface="Arial" charset="0"/>
                <a:ea typeface="ＭＳ Ｐゴシック" pitchFamily="-107" charset="-128"/>
                <a:cs typeface="ＭＳ Ｐゴシック" pitchFamily="-107" charset="-128"/>
              </a:rPr>
              <a:t>the AP, which it uses to select the cipher suite and authentication mechanism</a:t>
            </a:r>
          </a:p>
          <a:p>
            <a:r>
              <a:rPr lang="en-US" sz="1200" kern="1200" baseline="0" dirty="0">
                <a:solidFill>
                  <a:schemeClr val="tx1"/>
                </a:solidFill>
                <a:latin typeface="Arial" charset="0"/>
                <a:ea typeface="ＭＳ Ｐゴシック" pitchFamily="-107" charset="-128"/>
                <a:cs typeface="ＭＳ Ｐゴシック" pitchFamily="-107" charset="-128"/>
              </a:rPr>
              <a:t>when the Beacons and Probe Responses present a choice.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Authentication: During this phase, the STA and AS prove their identities to</a:t>
            </a:r>
          </a:p>
          <a:p>
            <a:r>
              <a:rPr lang="en-US" sz="1200" kern="1200" baseline="0" dirty="0">
                <a:solidFill>
                  <a:schemeClr val="tx1"/>
                </a:solidFill>
                <a:latin typeface="Arial" charset="0"/>
                <a:ea typeface="ＭＳ Ｐゴシック" pitchFamily="-107" charset="-128"/>
                <a:cs typeface="ＭＳ Ｐゴシック" pitchFamily="-107" charset="-128"/>
              </a:rPr>
              <a:t>each other. The AP blocks non-authentication traffic between the STA and</a:t>
            </a:r>
          </a:p>
          <a:p>
            <a:r>
              <a:rPr lang="en-US" sz="1200" kern="1200" baseline="0" dirty="0">
                <a:solidFill>
                  <a:schemeClr val="tx1"/>
                </a:solidFill>
                <a:latin typeface="Arial" charset="0"/>
                <a:ea typeface="ＭＳ Ｐゴシック" pitchFamily="-107" charset="-128"/>
                <a:cs typeface="ＭＳ Ｐゴシック" pitchFamily="-107" charset="-128"/>
              </a:rPr>
              <a:t>AS until the authentication transaction is successful. The AP does not participate</a:t>
            </a:r>
          </a:p>
          <a:p>
            <a:r>
              <a:rPr lang="en-US" sz="1200" kern="1200" baseline="0" dirty="0">
                <a:solidFill>
                  <a:schemeClr val="tx1"/>
                </a:solidFill>
                <a:latin typeface="Arial" charset="0"/>
                <a:ea typeface="ＭＳ Ｐゴシック" pitchFamily="-107" charset="-128"/>
                <a:cs typeface="ＭＳ Ｐゴシック" pitchFamily="-107" charset="-128"/>
              </a:rPr>
              <a:t>in the authentication transaction other than forwarding traffic between</a:t>
            </a:r>
          </a:p>
          <a:p>
            <a:r>
              <a:rPr lang="en-US" sz="1200" kern="1200" baseline="0" dirty="0">
                <a:solidFill>
                  <a:schemeClr val="tx1"/>
                </a:solidFill>
                <a:latin typeface="Arial" charset="0"/>
                <a:ea typeface="ＭＳ Ｐゴシック" pitchFamily="-107" charset="-128"/>
                <a:cs typeface="ＭＳ Ｐゴシック" pitchFamily="-107" charset="-128"/>
              </a:rPr>
              <a:t>the STA and AS.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Key generation and distribution: The AP and the STA perform several operations</a:t>
            </a:r>
          </a:p>
          <a:p>
            <a:r>
              <a:rPr lang="en-US" sz="1200" kern="1200" baseline="0" dirty="0">
                <a:solidFill>
                  <a:schemeClr val="tx1"/>
                </a:solidFill>
                <a:latin typeface="Arial" charset="0"/>
                <a:ea typeface="ＭＳ Ｐゴシック" pitchFamily="-107" charset="-128"/>
                <a:cs typeface="ＭＳ Ｐゴシック" pitchFamily="-107" charset="-128"/>
              </a:rPr>
              <a:t>that cause cryptographic keys to be generated and placed on the AP and</a:t>
            </a:r>
          </a:p>
          <a:p>
            <a:r>
              <a:rPr lang="en-US" sz="1200" kern="1200" baseline="0" dirty="0">
                <a:solidFill>
                  <a:schemeClr val="tx1"/>
                </a:solidFill>
                <a:latin typeface="Arial" charset="0"/>
                <a:ea typeface="ＭＳ Ｐゴシック" pitchFamily="-107" charset="-128"/>
                <a:cs typeface="ＭＳ Ｐゴシック" pitchFamily="-107" charset="-128"/>
              </a:rPr>
              <a:t>the STA. Frames are exchanged between the AP and STA only.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Protected data transfer: Frames are exchanged between the STA and the end</a:t>
            </a:r>
          </a:p>
          <a:p>
            <a:r>
              <a:rPr lang="en-US" sz="1200" kern="1200" baseline="0" dirty="0">
                <a:solidFill>
                  <a:schemeClr val="tx1"/>
                </a:solidFill>
                <a:latin typeface="Arial" charset="0"/>
                <a:ea typeface="ＭＳ Ｐゴシック" pitchFamily="-107" charset="-128"/>
                <a:cs typeface="ＭＳ Ｐゴシック" pitchFamily="-107" charset="-128"/>
              </a:rPr>
              <a:t>station through the AP. As denoted by the shading and the encryption module</a:t>
            </a:r>
          </a:p>
          <a:p>
            <a:r>
              <a:rPr lang="en-US" sz="1200" kern="1200" baseline="0" dirty="0">
                <a:solidFill>
                  <a:schemeClr val="tx1"/>
                </a:solidFill>
                <a:latin typeface="Arial" charset="0"/>
                <a:ea typeface="ＭＳ Ｐゴシック" pitchFamily="-107" charset="-128"/>
                <a:cs typeface="ＭＳ Ｐゴシック" pitchFamily="-107" charset="-128"/>
              </a:rPr>
              <a:t>icon, secure data transfer occurs between the STA and the AP only; security is</a:t>
            </a:r>
          </a:p>
          <a:p>
            <a:r>
              <a:rPr lang="en-US" sz="1200" kern="1200" baseline="0" dirty="0">
                <a:solidFill>
                  <a:schemeClr val="tx1"/>
                </a:solidFill>
                <a:latin typeface="Arial" charset="0"/>
                <a:ea typeface="ＭＳ Ｐゴシック" pitchFamily="-107" charset="-128"/>
                <a:cs typeface="ＭＳ Ｐゴシック" pitchFamily="-107" charset="-128"/>
              </a:rPr>
              <a:t>not provided end-to-end.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Connection termination: The AP and STA exchange frames. During this</a:t>
            </a:r>
          </a:p>
          <a:p>
            <a:r>
              <a:rPr lang="en-US" sz="1200" kern="1200" baseline="0" dirty="0">
                <a:solidFill>
                  <a:schemeClr val="tx1"/>
                </a:solidFill>
                <a:latin typeface="Arial" charset="0"/>
                <a:ea typeface="ＭＳ Ｐゴシック" pitchFamily="-107" charset="-128"/>
                <a:cs typeface="ＭＳ Ｐゴシック" pitchFamily="-107" charset="-128"/>
              </a:rPr>
              <a:t>phase, the secure connection is torn down and the connection is restored to</a:t>
            </a:r>
          </a:p>
          <a:p>
            <a:r>
              <a:rPr lang="en-US" sz="1200" kern="1200" baseline="0" dirty="0">
                <a:solidFill>
                  <a:schemeClr val="tx1"/>
                </a:solidFill>
                <a:latin typeface="Arial" charset="0"/>
                <a:ea typeface="ＭＳ Ｐゴシック" pitchFamily="-107" charset="-128"/>
                <a:cs typeface="ＭＳ Ｐゴシック" pitchFamily="-107" charset="-128"/>
              </a:rPr>
              <a:t>the original state.</a:t>
            </a:r>
            <a:endParaRPr lang="en-US" dirty="0"/>
          </a:p>
        </p:txBody>
      </p:sp>
      <p:sp>
        <p:nvSpPr>
          <p:cNvPr id="38916" name="Slide Number Placeholder 3"/>
          <p:cNvSpPr>
            <a:spLocks noGrp="1"/>
          </p:cNvSpPr>
          <p:nvPr>
            <p:ph type="sldNum" sz="quarter" idx="5"/>
          </p:nvPr>
        </p:nvSpPr>
        <p:spPr>
          <a:noFill/>
        </p:spPr>
        <p:txBody>
          <a:bodyPr/>
          <a:lstStyle/>
          <a:p>
            <a:fld id="{C8A9252B-329E-8441-8AD1-FBE67E7719B1}" type="slidenum">
              <a:rPr lang="en-AU" smtClean="0">
                <a:latin typeface="Arial" pitchFamily="-84" charset="0"/>
              </a:rPr>
              <a:pPr/>
              <a:t>26</a:t>
            </a:fld>
            <a:endParaRPr lang="en-AU" dirty="0">
              <a:latin typeface="Arial" pitchFamily="-8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a:ln/>
        </p:spPr>
      </p:sp>
      <p:sp>
        <p:nvSpPr>
          <p:cNvPr id="40963" name="Notes Placeholder 2"/>
          <p:cNvSpPr>
            <a:spLocks noGrp="1"/>
          </p:cNvSpPr>
          <p:nvPr>
            <p:ph type="body" idx="1"/>
          </p:nvPr>
        </p:nvSpPr>
        <p:spPr>
          <a:xfrm>
            <a:off x="685800" y="4343400"/>
            <a:ext cx="5486400" cy="4419600"/>
          </a:xfrm>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We now look in more detail at the RSN phases of operation, beginning with the</a:t>
            </a:r>
          </a:p>
          <a:p>
            <a:r>
              <a:rPr lang="en-US" sz="1200" kern="1200" baseline="0" dirty="0">
                <a:solidFill>
                  <a:schemeClr val="tx1"/>
                </a:solidFill>
                <a:latin typeface="Arial" charset="0"/>
                <a:ea typeface="ＭＳ Ｐゴシック" pitchFamily="-107" charset="-128"/>
                <a:cs typeface="ＭＳ Ｐゴシック" pitchFamily="-107" charset="-128"/>
              </a:rPr>
              <a:t>discovery phase, which is illustrated in the upper portion of Figure 7.8. The purpose</a:t>
            </a:r>
          </a:p>
          <a:p>
            <a:r>
              <a:rPr lang="en-US" sz="1200" kern="1200" baseline="0" dirty="0">
                <a:solidFill>
                  <a:schemeClr val="tx1"/>
                </a:solidFill>
                <a:latin typeface="Arial" charset="0"/>
                <a:ea typeface="ＭＳ Ｐゴシック" pitchFamily="-107" charset="-128"/>
                <a:cs typeface="ＭＳ Ｐゴシック" pitchFamily="-107" charset="-128"/>
              </a:rPr>
              <a:t>of this phase is for an STA and an AP to recognize each other, agree on a set</a:t>
            </a:r>
          </a:p>
          <a:p>
            <a:r>
              <a:rPr lang="en-US" sz="1200" kern="1200" baseline="0" dirty="0">
                <a:solidFill>
                  <a:schemeClr val="tx1"/>
                </a:solidFill>
                <a:latin typeface="Arial" charset="0"/>
                <a:ea typeface="ＭＳ Ｐゴシック" pitchFamily="-107" charset="-128"/>
                <a:cs typeface="ＭＳ Ｐゴシック" pitchFamily="-107" charset="-128"/>
              </a:rPr>
              <a:t>of security capabilities, and establish an association for future communication using</a:t>
            </a:r>
          </a:p>
          <a:p>
            <a:r>
              <a:rPr lang="en-US" sz="1200" kern="1200" baseline="0" dirty="0">
                <a:solidFill>
                  <a:schemeClr val="tx1"/>
                </a:solidFill>
                <a:latin typeface="Arial" charset="0"/>
                <a:ea typeface="ＭＳ Ｐゴシック" pitchFamily="-107" charset="-128"/>
                <a:cs typeface="ＭＳ Ｐゴシック" pitchFamily="-107" charset="-128"/>
              </a:rPr>
              <a:t>those security capabilities.</a:t>
            </a:r>
          </a:p>
          <a:p>
            <a:endParaRPr lang="en-US" sz="1200" b="1" kern="1200" baseline="0" dirty="0">
              <a:solidFill>
                <a:schemeClr val="tx1"/>
              </a:solidFill>
              <a:latin typeface="Arial" charset="0"/>
              <a:ea typeface="ＭＳ Ｐゴシック" pitchFamily="-107" charset="-128"/>
              <a:cs typeface="ＭＳ Ｐゴシック" pitchFamily="-107" charset="-128"/>
            </a:endParaRPr>
          </a:p>
          <a:p>
            <a:r>
              <a:rPr lang="en-US" sz="1200" b="1" kern="1200" baseline="0" dirty="0">
                <a:solidFill>
                  <a:schemeClr val="tx1"/>
                </a:solidFill>
                <a:latin typeface="Arial" charset="0"/>
                <a:ea typeface="ＭＳ Ｐゴシック" pitchFamily="-107" charset="-128"/>
                <a:cs typeface="ＭＳ Ｐゴシック" pitchFamily="-107" charset="-128"/>
              </a:rPr>
              <a:t>Security Capabilities  </a:t>
            </a:r>
          </a:p>
          <a:p>
            <a:endParaRPr lang="en-US" sz="1200" b="1"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During this phase, the STA and AP decide on specific techniques</a:t>
            </a:r>
          </a:p>
          <a:p>
            <a:r>
              <a:rPr lang="en-US" sz="1200" kern="1200" baseline="0" dirty="0">
                <a:solidFill>
                  <a:schemeClr val="tx1"/>
                </a:solidFill>
                <a:latin typeface="Arial" charset="0"/>
                <a:ea typeface="ＭＳ Ｐゴシック" pitchFamily="-107" charset="-128"/>
                <a:cs typeface="ＭＳ Ｐゴシック" pitchFamily="-107" charset="-128"/>
              </a:rPr>
              <a:t>in the following areas: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Confidentiality and MPDU integrity protocols for protecting unicast traffic</a:t>
            </a:r>
          </a:p>
          <a:p>
            <a:r>
              <a:rPr lang="en-US" sz="1200" kern="1200" baseline="0" dirty="0">
                <a:solidFill>
                  <a:schemeClr val="tx1"/>
                </a:solidFill>
                <a:latin typeface="Arial" charset="0"/>
                <a:ea typeface="ＭＳ Ｐゴシック" pitchFamily="-107" charset="-128"/>
                <a:cs typeface="ＭＳ Ｐゴシック" pitchFamily="-107" charset="-128"/>
              </a:rPr>
              <a:t>(traffic only between this STA and AP)</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Authentication method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Cryptography key management approach</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Confidentiality and integrity protocols for protecting multicast/broadcast traffic</a:t>
            </a:r>
          </a:p>
          <a:p>
            <a:r>
              <a:rPr lang="en-US" sz="1200" kern="1200" baseline="0" dirty="0">
                <a:solidFill>
                  <a:schemeClr val="tx1"/>
                </a:solidFill>
                <a:latin typeface="Arial" charset="0"/>
                <a:ea typeface="ＭＳ Ｐゴシック" pitchFamily="-107" charset="-128"/>
                <a:cs typeface="ＭＳ Ｐゴシック" pitchFamily="-107" charset="-128"/>
              </a:rPr>
              <a:t>are dictated by the AP, since all STAs in a multicast group must use the same</a:t>
            </a:r>
          </a:p>
          <a:p>
            <a:r>
              <a:rPr lang="en-US" sz="1200" kern="1200" baseline="0" dirty="0">
                <a:solidFill>
                  <a:schemeClr val="tx1"/>
                </a:solidFill>
                <a:latin typeface="Arial" charset="0"/>
                <a:ea typeface="ＭＳ Ｐゴシック" pitchFamily="-107" charset="-128"/>
                <a:cs typeface="ＭＳ Ｐゴシック" pitchFamily="-107" charset="-128"/>
              </a:rPr>
              <a:t>protocols and ciphers. The specification of a protocol, along with the chosen key</a:t>
            </a:r>
          </a:p>
          <a:p>
            <a:r>
              <a:rPr lang="en-US" sz="1200" kern="1200" baseline="0" dirty="0">
                <a:solidFill>
                  <a:schemeClr val="tx1"/>
                </a:solidFill>
                <a:latin typeface="Arial" charset="0"/>
                <a:ea typeface="ＭＳ Ｐゴシック" pitchFamily="-107" charset="-128"/>
                <a:cs typeface="ＭＳ Ｐゴシック" pitchFamily="-107" charset="-128"/>
              </a:rPr>
              <a:t>length (if variable) is known as a cipher suite . The options for the confidentiality and</a:t>
            </a:r>
          </a:p>
          <a:p>
            <a:r>
              <a:rPr lang="en-US" sz="1200" kern="1200" baseline="0" dirty="0">
                <a:solidFill>
                  <a:schemeClr val="tx1"/>
                </a:solidFill>
                <a:latin typeface="Arial" charset="0"/>
                <a:ea typeface="ＭＳ Ｐゴシック" pitchFamily="-107" charset="-128"/>
                <a:cs typeface="ＭＳ Ｐゴシック" pitchFamily="-107" charset="-128"/>
              </a:rPr>
              <a:t>integrity cipher suite are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WEP, with either a 40-bit or 104-bit key, which allows backward compatibility</a:t>
            </a:r>
          </a:p>
          <a:p>
            <a:r>
              <a:rPr lang="en-US" sz="1200" kern="1200" baseline="0" dirty="0">
                <a:solidFill>
                  <a:schemeClr val="tx1"/>
                </a:solidFill>
                <a:latin typeface="Arial" charset="0"/>
                <a:ea typeface="ＭＳ Ｐゴシック" pitchFamily="-107" charset="-128"/>
                <a:cs typeface="ＭＳ Ｐゴシック" pitchFamily="-107" charset="-128"/>
              </a:rPr>
              <a:t>with older IEEE 802.11 implementations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TKIP</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CCMP</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Vendor-specific methods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other negotiable suite is the authentication and key management (AKM)</a:t>
            </a:r>
          </a:p>
          <a:p>
            <a:r>
              <a:rPr lang="en-US" sz="1200" kern="1200" baseline="0" dirty="0">
                <a:solidFill>
                  <a:schemeClr val="tx1"/>
                </a:solidFill>
                <a:latin typeface="Arial" charset="0"/>
                <a:ea typeface="ＭＳ Ｐゴシック" pitchFamily="-107" charset="-128"/>
                <a:cs typeface="ＭＳ Ｐゴシック" pitchFamily="-107" charset="-128"/>
              </a:rPr>
              <a:t>suite, which defines (1) the means by which the AP and STA perform mutual authentication</a:t>
            </a:r>
          </a:p>
          <a:p>
            <a:r>
              <a:rPr lang="en-US" sz="1200" kern="1200" baseline="0" dirty="0">
                <a:solidFill>
                  <a:schemeClr val="tx1"/>
                </a:solidFill>
                <a:latin typeface="Arial" charset="0"/>
                <a:ea typeface="ＭＳ Ｐゴシック" pitchFamily="-107" charset="-128"/>
                <a:cs typeface="ＭＳ Ｐゴシック" pitchFamily="-107" charset="-128"/>
              </a:rPr>
              <a:t>and (2) the means for deriving a root key from which other keys may</a:t>
            </a:r>
          </a:p>
          <a:p>
            <a:r>
              <a:rPr lang="en-US" sz="1200" kern="1200" baseline="0" dirty="0">
                <a:solidFill>
                  <a:schemeClr val="tx1"/>
                </a:solidFill>
                <a:latin typeface="Arial" charset="0"/>
                <a:ea typeface="ＭＳ Ｐゴシック" pitchFamily="-107" charset="-128"/>
                <a:cs typeface="ＭＳ Ｐゴシック" pitchFamily="-107" charset="-128"/>
              </a:rPr>
              <a:t>be generated. The possible AKM suites are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IEEE 802.1X</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Pre-shared key (no explicit authentication takes place and mutual authentication</a:t>
            </a:r>
          </a:p>
          <a:p>
            <a:r>
              <a:rPr lang="en-US" sz="1200" kern="1200" baseline="0" dirty="0">
                <a:solidFill>
                  <a:schemeClr val="tx1"/>
                </a:solidFill>
                <a:latin typeface="Arial" charset="0"/>
                <a:ea typeface="ＭＳ Ｐゴシック" pitchFamily="-107" charset="-128"/>
                <a:cs typeface="ＭＳ Ｐゴシック" pitchFamily="-107" charset="-128"/>
              </a:rPr>
              <a:t>is implied if the STA and AP share a unique secret key)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Vendor-specific methods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discovery phase consists of three exchanges.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Network and security capability discovery: During this exchange, STAs discover</a:t>
            </a:r>
          </a:p>
          <a:p>
            <a:r>
              <a:rPr lang="en-US" sz="1200" kern="1200" baseline="0" dirty="0">
                <a:solidFill>
                  <a:schemeClr val="tx1"/>
                </a:solidFill>
                <a:latin typeface="Arial" charset="0"/>
                <a:ea typeface="ＭＳ Ｐゴシック" pitchFamily="-107" charset="-128"/>
                <a:cs typeface="ＭＳ Ｐゴシック" pitchFamily="-107" charset="-128"/>
              </a:rPr>
              <a:t>the existence of a network with which to communicate. The AP either</a:t>
            </a:r>
          </a:p>
          <a:p>
            <a:r>
              <a:rPr lang="en-US" sz="1200" kern="1200" baseline="0" dirty="0">
                <a:solidFill>
                  <a:schemeClr val="tx1"/>
                </a:solidFill>
                <a:latin typeface="Arial" charset="0"/>
                <a:ea typeface="ＭＳ Ｐゴシック" pitchFamily="-107" charset="-128"/>
                <a:cs typeface="ＭＳ Ｐゴシック" pitchFamily="-107" charset="-128"/>
              </a:rPr>
              <a:t>periodically broadcasts its security capabilities (not shown in figure), indicated</a:t>
            </a:r>
          </a:p>
          <a:p>
            <a:r>
              <a:rPr lang="en-US" sz="1200" kern="1200" baseline="0" dirty="0">
                <a:solidFill>
                  <a:schemeClr val="tx1"/>
                </a:solidFill>
                <a:latin typeface="Arial" charset="0"/>
                <a:ea typeface="ＭＳ Ｐゴシック" pitchFamily="-107" charset="-128"/>
                <a:cs typeface="ＭＳ Ｐゴシック" pitchFamily="-107" charset="-128"/>
              </a:rPr>
              <a:t>by RSN IE (Robust Security Network Information Element), in a specific</a:t>
            </a:r>
          </a:p>
          <a:p>
            <a:r>
              <a:rPr lang="en-US" sz="1200" kern="1200" baseline="0" dirty="0">
                <a:solidFill>
                  <a:schemeClr val="tx1"/>
                </a:solidFill>
                <a:latin typeface="Arial" charset="0"/>
                <a:ea typeface="ＭＳ Ｐゴシック" pitchFamily="-107" charset="-128"/>
                <a:cs typeface="ＭＳ Ｐゴシック" pitchFamily="-107" charset="-128"/>
              </a:rPr>
              <a:t>channel through the Beacon frame; or responds to a station’s Probe Request</a:t>
            </a:r>
          </a:p>
          <a:p>
            <a:r>
              <a:rPr lang="en-US" sz="1200" kern="1200" baseline="0" dirty="0">
                <a:solidFill>
                  <a:schemeClr val="tx1"/>
                </a:solidFill>
                <a:latin typeface="Arial" charset="0"/>
                <a:ea typeface="ＭＳ Ｐゴシック" pitchFamily="-107" charset="-128"/>
                <a:cs typeface="ＭＳ Ｐゴシック" pitchFamily="-107" charset="-128"/>
              </a:rPr>
              <a:t>through a Probe Response frame. A wireless station may discover available</a:t>
            </a:r>
          </a:p>
          <a:p>
            <a:r>
              <a:rPr lang="en-US" sz="1200" kern="1200" baseline="0" dirty="0">
                <a:solidFill>
                  <a:schemeClr val="tx1"/>
                </a:solidFill>
                <a:latin typeface="Arial" charset="0"/>
                <a:ea typeface="ＭＳ Ｐゴシック" pitchFamily="-107" charset="-128"/>
                <a:cs typeface="ＭＳ Ｐゴシック" pitchFamily="-107" charset="-128"/>
              </a:rPr>
              <a:t>access points and corresponding security capabilities by either passively monitoring</a:t>
            </a:r>
          </a:p>
          <a:p>
            <a:r>
              <a:rPr lang="en-US" sz="1200" kern="1200" baseline="0" dirty="0">
                <a:solidFill>
                  <a:schemeClr val="tx1"/>
                </a:solidFill>
                <a:latin typeface="Arial" charset="0"/>
                <a:ea typeface="ＭＳ Ｐゴシック" pitchFamily="-107" charset="-128"/>
                <a:cs typeface="ＭＳ Ｐゴシック" pitchFamily="-107" charset="-128"/>
              </a:rPr>
              <a:t>the Beacon frames or actively probing every channel.</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Open system authentication: The purpose of this frame sequence, which</a:t>
            </a:r>
          </a:p>
          <a:p>
            <a:r>
              <a:rPr lang="en-US" sz="1200" kern="1200" baseline="0" dirty="0">
                <a:solidFill>
                  <a:schemeClr val="tx1"/>
                </a:solidFill>
                <a:latin typeface="Arial" charset="0"/>
                <a:ea typeface="ＭＳ Ｐゴシック" pitchFamily="-107" charset="-128"/>
                <a:cs typeface="ＭＳ Ｐゴシック" pitchFamily="-107" charset="-128"/>
              </a:rPr>
              <a:t>provides no security, is simply to maintain backward compatibility with the</a:t>
            </a:r>
          </a:p>
          <a:p>
            <a:r>
              <a:rPr lang="en-US" sz="1200" kern="1200" baseline="0" dirty="0">
                <a:solidFill>
                  <a:schemeClr val="tx1"/>
                </a:solidFill>
                <a:latin typeface="Arial" charset="0"/>
                <a:ea typeface="ＭＳ Ｐゴシック" pitchFamily="-107" charset="-128"/>
                <a:cs typeface="ＭＳ Ｐゴシック" pitchFamily="-107" charset="-128"/>
              </a:rPr>
              <a:t> IEEE 802.11 state machine, as implemented in existing IEEE 802.11 hardware.</a:t>
            </a:r>
          </a:p>
          <a:p>
            <a:r>
              <a:rPr lang="en-US" sz="1200" kern="1200" baseline="0" dirty="0">
                <a:solidFill>
                  <a:schemeClr val="tx1"/>
                </a:solidFill>
                <a:latin typeface="Arial" charset="0"/>
                <a:ea typeface="ＭＳ Ｐゴシック" pitchFamily="-107" charset="-128"/>
                <a:cs typeface="ＭＳ Ｐゴシック" pitchFamily="-107" charset="-128"/>
              </a:rPr>
              <a:t>In essence, the two devices (STA and AP) simply exchange identifiers.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Association:  The purpose of this stage is to agree on a set of security capabilities</a:t>
            </a:r>
          </a:p>
          <a:p>
            <a:r>
              <a:rPr lang="en-US" sz="1200" kern="1200" baseline="0" dirty="0">
                <a:solidFill>
                  <a:schemeClr val="tx1"/>
                </a:solidFill>
                <a:latin typeface="Arial" charset="0"/>
                <a:ea typeface="ＭＳ Ｐゴシック" pitchFamily="-107" charset="-128"/>
                <a:cs typeface="ＭＳ Ｐゴシック" pitchFamily="-107" charset="-128"/>
              </a:rPr>
              <a:t>to be used. The STA then sends an Association Request frame to the AP.</a:t>
            </a:r>
          </a:p>
          <a:p>
            <a:r>
              <a:rPr lang="en-US" sz="1200" kern="1200" baseline="0" dirty="0">
                <a:solidFill>
                  <a:schemeClr val="tx1"/>
                </a:solidFill>
                <a:latin typeface="Arial" charset="0"/>
                <a:ea typeface="ＭＳ Ｐゴシック" pitchFamily="-107" charset="-128"/>
                <a:cs typeface="ＭＳ Ｐゴシック" pitchFamily="-107" charset="-128"/>
              </a:rPr>
              <a:t>In this frame, the STA specifies one set of matching capabilities (one</a:t>
            </a:r>
          </a:p>
          <a:p>
            <a:r>
              <a:rPr lang="en-US" sz="1200" kern="1200" baseline="0" dirty="0">
                <a:solidFill>
                  <a:schemeClr val="tx1"/>
                </a:solidFill>
                <a:latin typeface="Arial" charset="0"/>
                <a:ea typeface="ＭＳ Ｐゴシック" pitchFamily="-107" charset="-128"/>
                <a:cs typeface="ＭＳ Ｐゴシック" pitchFamily="-107" charset="-128"/>
              </a:rPr>
              <a:t>authentication and key management suite, one pairwise cipher suite, and one</a:t>
            </a:r>
          </a:p>
          <a:p>
            <a:r>
              <a:rPr lang="en-US" sz="1200" kern="1200" baseline="0" dirty="0">
                <a:solidFill>
                  <a:schemeClr val="tx1"/>
                </a:solidFill>
                <a:latin typeface="Arial" charset="0"/>
                <a:ea typeface="ＭＳ Ｐゴシック" pitchFamily="-107" charset="-128"/>
                <a:cs typeface="ＭＳ Ｐゴシック" pitchFamily="-107" charset="-128"/>
              </a:rPr>
              <a:t>group-key cipher suite) from among those advertised by the AP. If there</a:t>
            </a:r>
          </a:p>
          <a:p>
            <a:r>
              <a:rPr lang="en-US" sz="1200" kern="1200" baseline="0" dirty="0">
                <a:solidFill>
                  <a:schemeClr val="tx1"/>
                </a:solidFill>
                <a:latin typeface="Arial" charset="0"/>
                <a:ea typeface="ＭＳ Ｐゴシック" pitchFamily="-107" charset="-128"/>
                <a:cs typeface="ＭＳ Ｐゴシック" pitchFamily="-107" charset="-128"/>
              </a:rPr>
              <a:t>is no match in capabilities between the AP and the STA, the AP refuses</a:t>
            </a:r>
          </a:p>
          <a:p>
            <a:r>
              <a:rPr lang="en-US" sz="1200" kern="1200" baseline="0" dirty="0">
                <a:solidFill>
                  <a:schemeClr val="tx1"/>
                </a:solidFill>
                <a:latin typeface="Arial" charset="0"/>
                <a:ea typeface="ＭＳ Ｐゴシック" pitchFamily="-107" charset="-128"/>
                <a:cs typeface="ＭＳ Ｐゴシック" pitchFamily="-107" charset="-128"/>
              </a:rPr>
              <a:t>the Association Request. The STA blocks it too, in case it has associated</a:t>
            </a:r>
          </a:p>
          <a:p>
            <a:r>
              <a:rPr lang="en-US" sz="1200" kern="1200" baseline="0" dirty="0">
                <a:solidFill>
                  <a:schemeClr val="tx1"/>
                </a:solidFill>
                <a:latin typeface="Arial" charset="0"/>
                <a:ea typeface="ＭＳ Ｐゴシック" pitchFamily="-107" charset="-128"/>
                <a:cs typeface="ＭＳ Ｐゴシック" pitchFamily="-107" charset="-128"/>
              </a:rPr>
              <a:t>with a rogue AP or someone is inserting frames illicitly on its channel. As</a:t>
            </a:r>
          </a:p>
          <a:p>
            <a:r>
              <a:rPr lang="en-US" sz="1200" kern="1200" baseline="0" dirty="0">
                <a:solidFill>
                  <a:schemeClr val="tx1"/>
                </a:solidFill>
                <a:latin typeface="Arial" charset="0"/>
                <a:ea typeface="ＭＳ Ｐゴシック" pitchFamily="-107" charset="-128"/>
                <a:cs typeface="ＭＳ Ｐゴシック" pitchFamily="-107" charset="-128"/>
              </a:rPr>
              <a:t>shown in Figure 7.8, the IEEE 802.1X controlled ports are blocked, and no</a:t>
            </a:r>
          </a:p>
          <a:p>
            <a:r>
              <a:rPr lang="en-US" sz="1200" kern="1200" baseline="0" dirty="0">
                <a:solidFill>
                  <a:schemeClr val="tx1"/>
                </a:solidFill>
                <a:latin typeface="Arial" charset="0"/>
                <a:ea typeface="ＭＳ Ｐゴシック" pitchFamily="-107" charset="-128"/>
                <a:cs typeface="ＭＳ Ｐゴシック" pitchFamily="-107" charset="-128"/>
              </a:rPr>
              <a:t>user traffic goes beyond the AP. The concept of blocked ports is explained</a:t>
            </a:r>
          </a:p>
          <a:p>
            <a:r>
              <a:rPr lang="en-US" sz="1200" kern="1200" baseline="0" dirty="0">
                <a:solidFill>
                  <a:schemeClr val="tx1"/>
                </a:solidFill>
                <a:latin typeface="Arial" charset="0"/>
                <a:ea typeface="ＭＳ Ｐゴシック" pitchFamily="-107" charset="-128"/>
                <a:cs typeface="ＭＳ Ｐゴシック" pitchFamily="-107" charset="-128"/>
              </a:rPr>
              <a:t>subsequently.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As was mentioned, the authentication phase enables mutual authentication between</a:t>
            </a:r>
          </a:p>
          <a:p>
            <a:r>
              <a:rPr lang="en-US" sz="1200" kern="1200" baseline="0" dirty="0">
                <a:solidFill>
                  <a:schemeClr val="tx1"/>
                </a:solidFill>
                <a:latin typeface="Arial" charset="0"/>
                <a:ea typeface="ＭＳ Ｐゴシック" pitchFamily="-107" charset="-128"/>
                <a:cs typeface="ＭＳ Ｐゴシック" pitchFamily="-107" charset="-128"/>
              </a:rPr>
              <a:t>an STA and an authentication server (AS) located in the DS. Authentication</a:t>
            </a:r>
          </a:p>
          <a:p>
            <a:r>
              <a:rPr lang="en-US" sz="1200" kern="1200" baseline="0" dirty="0">
                <a:solidFill>
                  <a:schemeClr val="tx1"/>
                </a:solidFill>
                <a:latin typeface="Arial" charset="0"/>
                <a:ea typeface="ＭＳ Ｐゴシック" pitchFamily="-107" charset="-128"/>
                <a:cs typeface="ＭＳ Ｐゴシック" pitchFamily="-107" charset="-128"/>
              </a:rPr>
              <a:t>is designed to allow only authorized stations to use the network and to provide the</a:t>
            </a:r>
          </a:p>
          <a:p>
            <a:r>
              <a:rPr lang="en-US" sz="1200" kern="1200" baseline="0" dirty="0">
                <a:solidFill>
                  <a:schemeClr val="tx1"/>
                </a:solidFill>
                <a:latin typeface="Arial" charset="0"/>
                <a:ea typeface="ＭＳ Ｐゴシック" pitchFamily="-107" charset="-128"/>
                <a:cs typeface="ＭＳ Ｐゴシック" pitchFamily="-107" charset="-128"/>
              </a:rPr>
              <a:t>STA with assurance that it is communicating with a legitimate network.</a:t>
            </a:r>
            <a:endParaRPr lang="en-US" dirty="0">
              <a:latin typeface="Arial" pitchFamily="-84" charset="0"/>
              <a:ea typeface="ＭＳ Ｐゴシック" pitchFamily="-84" charset="-128"/>
              <a:cs typeface="ＭＳ Ｐゴシック" pitchFamily="-84" charset="-128"/>
            </a:endParaRPr>
          </a:p>
        </p:txBody>
      </p:sp>
      <p:sp>
        <p:nvSpPr>
          <p:cNvPr id="40964" name="Slide Number Placeholder 3"/>
          <p:cNvSpPr>
            <a:spLocks noGrp="1"/>
          </p:cNvSpPr>
          <p:nvPr>
            <p:ph type="sldNum" sz="quarter" idx="5"/>
          </p:nvPr>
        </p:nvSpPr>
        <p:spPr>
          <a:noFill/>
        </p:spPr>
        <p:txBody>
          <a:bodyPr/>
          <a:lstStyle/>
          <a:p>
            <a:fld id="{C524FAA3-D5B9-8B48-887F-21315E12B484}" type="slidenum">
              <a:rPr lang="en-AU" smtClean="0">
                <a:latin typeface="Arial" pitchFamily="-84" charset="0"/>
              </a:rPr>
              <a:pPr/>
              <a:t>27</a:t>
            </a:fld>
            <a:endParaRPr lang="en-AU" dirty="0">
              <a:latin typeface="Arial" pitchFamily="-8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43011"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IEEE 802.11i makes use of another standard</a:t>
            </a:r>
          </a:p>
          <a:p>
            <a:r>
              <a:rPr lang="en-US" sz="1200" kern="1200" baseline="0" dirty="0">
                <a:solidFill>
                  <a:schemeClr val="tx1"/>
                </a:solidFill>
                <a:latin typeface="Arial" charset="0"/>
                <a:ea typeface="ＭＳ Ｐゴシック" pitchFamily="-107" charset="-128"/>
                <a:cs typeface="ＭＳ Ｐゴシック" pitchFamily="-107" charset="-128"/>
              </a:rPr>
              <a:t>that was designed to provide access control functions for LANs. The standard</a:t>
            </a:r>
          </a:p>
          <a:p>
            <a:r>
              <a:rPr lang="en-US" sz="1200" kern="1200" baseline="0" dirty="0">
                <a:solidFill>
                  <a:schemeClr val="tx1"/>
                </a:solidFill>
                <a:latin typeface="Arial" charset="0"/>
                <a:ea typeface="ＭＳ Ｐゴシック" pitchFamily="-107" charset="-128"/>
                <a:cs typeface="ＭＳ Ｐゴシック" pitchFamily="-107" charset="-128"/>
              </a:rPr>
              <a:t>is IEEE 802.1X, Port-Based Network Access Control. The authentication protocol</a:t>
            </a:r>
          </a:p>
          <a:p>
            <a:r>
              <a:rPr lang="en-US" sz="1200" kern="1200" baseline="0" dirty="0">
                <a:solidFill>
                  <a:schemeClr val="tx1"/>
                </a:solidFill>
                <a:latin typeface="Arial" charset="0"/>
                <a:ea typeface="ＭＳ Ｐゴシック" pitchFamily="-107" charset="-128"/>
                <a:cs typeface="ＭＳ Ｐゴシック" pitchFamily="-107" charset="-128"/>
              </a:rPr>
              <a:t>that is used, the Extensible Authentication Protocol (EAP), is defined in the</a:t>
            </a:r>
          </a:p>
          <a:p>
            <a:r>
              <a:rPr lang="en-US" sz="1200" kern="1200" baseline="0" dirty="0">
                <a:solidFill>
                  <a:schemeClr val="tx1"/>
                </a:solidFill>
                <a:latin typeface="Arial" charset="0"/>
                <a:ea typeface="ＭＳ Ｐゴシック" pitchFamily="-107" charset="-128"/>
                <a:cs typeface="ＭＳ Ｐゴシック" pitchFamily="-107" charset="-128"/>
              </a:rPr>
              <a:t>IEEE 802.1X standard. IEEE 802.1X uses the terms supplicant , authenticator , and</a:t>
            </a:r>
          </a:p>
          <a:p>
            <a:r>
              <a:rPr lang="en-US" sz="1200" kern="1200" baseline="0" dirty="0">
                <a:solidFill>
                  <a:schemeClr val="tx1"/>
                </a:solidFill>
                <a:latin typeface="Arial" charset="0"/>
                <a:ea typeface="ＭＳ Ｐゴシック" pitchFamily="-107" charset="-128"/>
                <a:cs typeface="ＭＳ Ｐゴシック" pitchFamily="-107" charset="-128"/>
              </a:rPr>
              <a:t>authentication server  (AS). In the context of an 802.11 WLAN, the first two terms</a:t>
            </a:r>
          </a:p>
          <a:p>
            <a:r>
              <a:rPr lang="en-US" sz="1200" kern="1200" baseline="0" dirty="0">
                <a:solidFill>
                  <a:schemeClr val="tx1"/>
                </a:solidFill>
                <a:latin typeface="Arial" charset="0"/>
                <a:ea typeface="ＭＳ Ｐゴシック" pitchFamily="-107" charset="-128"/>
                <a:cs typeface="ＭＳ Ｐゴシック" pitchFamily="-107" charset="-128"/>
              </a:rPr>
              <a:t>correspond to the wireless station and the AP. The AS is typically a separate device</a:t>
            </a:r>
          </a:p>
          <a:p>
            <a:r>
              <a:rPr lang="en-US" sz="1200" kern="1200" baseline="0" dirty="0">
                <a:solidFill>
                  <a:schemeClr val="tx1"/>
                </a:solidFill>
                <a:latin typeface="Arial" charset="0"/>
                <a:ea typeface="ＭＳ Ｐゴシック" pitchFamily="-107" charset="-128"/>
                <a:cs typeface="ＭＳ Ｐゴシック" pitchFamily="-107" charset="-128"/>
              </a:rPr>
              <a:t>on the wired side of the network (i.e., accessible over the DS) but could also reside</a:t>
            </a:r>
          </a:p>
          <a:p>
            <a:r>
              <a:rPr lang="en-US" sz="1200" kern="1200" baseline="0" dirty="0">
                <a:solidFill>
                  <a:schemeClr val="tx1"/>
                </a:solidFill>
                <a:latin typeface="Arial" charset="0"/>
                <a:ea typeface="ＭＳ Ｐゴシック" pitchFamily="-107" charset="-128"/>
                <a:cs typeface="ＭＳ Ｐゴシック" pitchFamily="-107" charset="-128"/>
              </a:rPr>
              <a:t>directly on the authenticator.</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Before a supplicant is authenticated by the AS using an authentication protocol,</a:t>
            </a:r>
          </a:p>
          <a:p>
            <a:r>
              <a:rPr lang="en-US" sz="1200" kern="1200" baseline="0" dirty="0">
                <a:solidFill>
                  <a:schemeClr val="tx1"/>
                </a:solidFill>
                <a:latin typeface="Arial" charset="0"/>
                <a:ea typeface="ＭＳ Ｐゴシック" pitchFamily="-107" charset="-128"/>
                <a:cs typeface="ＭＳ Ｐゴシック" pitchFamily="-107" charset="-128"/>
              </a:rPr>
              <a:t>the authenticator only passes control or authentication messages between the</a:t>
            </a:r>
          </a:p>
          <a:p>
            <a:r>
              <a:rPr lang="en-US" sz="1200" kern="1200" baseline="0" dirty="0">
                <a:solidFill>
                  <a:schemeClr val="tx1"/>
                </a:solidFill>
                <a:latin typeface="Arial" charset="0"/>
                <a:ea typeface="ＭＳ Ｐゴシック" pitchFamily="-107" charset="-128"/>
                <a:cs typeface="ＭＳ Ｐゴシック" pitchFamily="-107" charset="-128"/>
              </a:rPr>
              <a:t>supplicant and the AS; the 802.1X control channel is unblocked, but the 802.11 data</a:t>
            </a:r>
          </a:p>
          <a:p>
            <a:r>
              <a:rPr lang="en-US" sz="1200" kern="1200" baseline="0" dirty="0">
                <a:solidFill>
                  <a:schemeClr val="tx1"/>
                </a:solidFill>
                <a:latin typeface="Arial" charset="0"/>
                <a:ea typeface="ＭＳ Ｐゴシック" pitchFamily="-107" charset="-128"/>
                <a:cs typeface="ＭＳ Ｐゴシック" pitchFamily="-107" charset="-128"/>
              </a:rPr>
              <a:t>channel is blocked. Once a supplicant is authenticated and keys are provided, the</a:t>
            </a:r>
          </a:p>
          <a:p>
            <a:r>
              <a:rPr lang="en-US" sz="1200" kern="1200" baseline="0" dirty="0">
                <a:solidFill>
                  <a:schemeClr val="tx1"/>
                </a:solidFill>
                <a:latin typeface="Arial" charset="0"/>
                <a:ea typeface="ＭＳ Ｐゴシック" pitchFamily="-107" charset="-128"/>
                <a:cs typeface="ＭＳ Ｐゴシック" pitchFamily="-107" charset="-128"/>
              </a:rPr>
              <a:t>authenticator can forward data from the supplicant, subject to predefined access</a:t>
            </a:r>
          </a:p>
          <a:p>
            <a:r>
              <a:rPr lang="en-US" sz="1200" kern="1200" baseline="0" dirty="0">
                <a:solidFill>
                  <a:schemeClr val="tx1"/>
                </a:solidFill>
                <a:latin typeface="Arial" charset="0"/>
                <a:ea typeface="ＭＳ Ｐゴシック" pitchFamily="-107" charset="-128"/>
                <a:cs typeface="ＭＳ Ｐゴシック" pitchFamily="-107" charset="-128"/>
              </a:rPr>
              <a:t>control limitations for the supplicant to the network. Under these circumstances,</a:t>
            </a:r>
          </a:p>
          <a:p>
            <a:r>
              <a:rPr lang="en-US" sz="1200" kern="1200" baseline="0" dirty="0">
                <a:solidFill>
                  <a:schemeClr val="tx1"/>
                </a:solidFill>
                <a:latin typeface="Arial" charset="0"/>
                <a:ea typeface="ＭＳ Ｐゴシック" pitchFamily="-107" charset="-128"/>
                <a:cs typeface="ＭＳ Ｐゴシック" pitchFamily="-107" charset="-128"/>
              </a:rPr>
              <a:t>the data channel is unblocked.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As indicated in Figure 5.5, 802.1X uses the concepts of controlled and uncontrolled</a:t>
            </a:r>
          </a:p>
          <a:p>
            <a:r>
              <a:rPr lang="en-US" sz="1200" kern="1200" baseline="0" dirty="0">
                <a:solidFill>
                  <a:schemeClr val="tx1"/>
                </a:solidFill>
                <a:latin typeface="Arial" charset="0"/>
                <a:ea typeface="ＭＳ Ｐゴシック" pitchFamily="-107" charset="-128"/>
                <a:cs typeface="ＭＳ Ｐゴシック" pitchFamily="-107" charset="-128"/>
              </a:rPr>
              <a:t>ports. Ports are logical entities defined within the authenticator and refer to</a:t>
            </a:r>
          </a:p>
          <a:p>
            <a:r>
              <a:rPr lang="en-US" sz="1200" kern="1200" baseline="0" dirty="0">
                <a:solidFill>
                  <a:schemeClr val="tx1"/>
                </a:solidFill>
                <a:latin typeface="Arial" charset="0"/>
                <a:ea typeface="ＭＳ Ｐゴシック" pitchFamily="-107" charset="-128"/>
                <a:cs typeface="ＭＳ Ｐゴシック" pitchFamily="-107" charset="-128"/>
              </a:rPr>
              <a:t>physical network connections. For a WLAN, the authenticator (the AP) may have</a:t>
            </a:r>
          </a:p>
          <a:p>
            <a:r>
              <a:rPr lang="en-US" sz="1200" kern="1200" baseline="0" dirty="0">
                <a:solidFill>
                  <a:schemeClr val="tx1"/>
                </a:solidFill>
                <a:latin typeface="Arial" charset="0"/>
                <a:ea typeface="ＭＳ Ｐゴシック" pitchFamily="-107" charset="-128"/>
                <a:cs typeface="ＭＳ Ｐゴシック" pitchFamily="-107" charset="-128"/>
              </a:rPr>
              <a:t>only two physical ports: one connecting to the DS and one for wireless communication</a:t>
            </a:r>
          </a:p>
          <a:p>
            <a:r>
              <a:rPr lang="en-US" sz="1200" kern="1200" baseline="0" dirty="0">
                <a:solidFill>
                  <a:schemeClr val="tx1"/>
                </a:solidFill>
                <a:latin typeface="Arial" charset="0"/>
                <a:ea typeface="ＭＳ Ｐゴシック" pitchFamily="-107" charset="-128"/>
                <a:cs typeface="ＭＳ Ｐゴシック" pitchFamily="-107" charset="-128"/>
              </a:rPr>
              <a:t>within its BSS. Each logical port is mapped to one of these two physical ports.</a:t>
            </a:r>
          </a:p>
          <a:p>
            <a:r>
              <a:rPr lang="en-US" sz="1200" kern="1200" baseline="0" dirty="0">
                <a:solidFill>
                  <a:schemeClr val="tx1"/>
                </a:solidFill>
                <a:latin typeface="Arial" charset="0"/>
                <a:ea typeface="ＭＳ Ｐゴシック" pitchFamily="-107" charset="-128"/>
                <a:cs typeface="ＭＳ Ｐゴシック" pitchFamily="-107" charset="-128"/>
              </a:rPr>
              <a:t>An uncontrolled port allows the exchange of PDUs between the supplicant and the</a:t>
            </a:r>
          </a:p>
          <a:p>
            <a:r>
              <a:rPr lang="en-US" sz="1200" kern="1200" baseline="0" dirty="0">
                <a:solidFill>
                  <a:schemeClr val="tx1"/>
                </a:solidFill>
                <a:latin typeface="Arial" charset="0"/>
                <a:ea typeface="ＭＳ Ｐゴシック" pitchFamily="-107" charset="-128"/>
                <a:cs typeface="ＭＳ Ｐゴシック" pitchFamily="-107" charset="-128"/>
              </a:rPr>
              <a:t>other AS, regardless of the authentication state of the supplicant. A controlled port</a:t>
            </a:r>
          </a:p>
          <a:p>
            <a:r>
              <a:rPr lang="en-US" sz="1200" kern="1200" baseline="0" dirty="0">
                <a:solidFill>
                  <a:schemeClr val="tx1"/>
                </a:solidFill>
                <a:latin typeface="Arial" charset="0"/>
                <a:ea typeface="ＭＳ Ｐゴシック" pitchFamily="-107" charset="-128"/>
                <a:cs typeface="ＭＳ Ｐゴシック" pitchFamily="-107" charset="-128"/>
              </a:rPr>
              <a:t>allows the exchange of PDUs between a supplicant and other systems on the LAN</a:t>
            </a:r>
          </a:p>
          <a:p>
            <a:r>
              <a:rPr lang="en-US" sz="1200" kern="1200" baseline="0" dirty="0">
                <a:solidFill>
                  <a:schemeClr val="tx1"/>
                </a:solidFill>
                <a:latin typeface="Arial" charset="0"/>
                <a:ea typeface="ＭＳ Ｐゴシック" pitchFamily="-107" charset="-128"/>
                <a:cs typeface="ＭＳ Ｐゴシック" pitchFamily="-107" charset="-128"/>
              </a:rPr>
              <a:t>only if the current state of the supplicant authorizes such an exchange. IEEE 802.1X</a:t>
            </a:r>
          </a:p>
          <a:p>
            <a:r>
              <a:rPr lang="en-US" sz="1200" kern="1200" baseline="0" dirty="0">
                <a:solidFill>
                  <a:schemeClr val="tx1"/>
                </a:solidFill>
                <a:latin typeface="Arial" charset="0"/>
                <a:ea typeface="ＭＳ Ｐゴシック" pitchFamily="-107" charset="-128"/>
                <a:cs typeface="ＭＳ Ｐゴシック" pitchFamily="-107" charset="-128"/>
              </a:rPr>
              <a:t>is covered in more detail in Chapter 5.</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The 802.1X framework, with an upper-layer authentication protocol, fits</a:t>
            </a:r>
          </a:p>
          <a:p>
            <a:r>
              <a:rPr lang="en-US" sz="1200" kern="1200" baseline="0" dirty="0">
                <a:solidFill>
                  <a:schemeClr val="tx1"/>
                </a:solidFill>
                <a:latin typeface="Arial" charset="0"/>
                <a:ea typeface="ＭＳ Ｐゴシック" pitchFamily="-107" charset="-128"/>
                <a:cs typeface="ＭＳ Ｐゴシック" pitchFamily="-107" charset="-128"/>
              </a:rPr>
              <a:t>nicely with a BSS architecture that includes a number of wireless stations and an AP.</a:t>
            </a:r>
          </a:p>
          <a:p>
            <a:r>
              <a:rPr lang="en-US" sz="1200" kern="1200" baseline="0" dirty="0">
                <a:solidFill>
                  <a:schemeClr val="tx1"/>
                </a:solidFill>
                <a:latin typeface="Arial" charset="0"/>
                <a:ea typeface="ＭＳ Ｐゴシック" pitchFamily="-107" charset="-128"/>
                <a:cs typeface="ＭＳ Ｐゴシック" pitchFamily="-107" charset="-128"/>
              </a:rPr>
              <a:t>However, for an IBSS, there is no AP. For an IBSS, 802.11i provides a more</a:t>
            </a:r>
          </a:p>
          <a:p>
            <a:r>
              <a:rPr lang="en-US" sz="1200" kern="1200" baseline="0" dirty="0">
                <a:solidFill>
                  <a:schemeClr val="tx1"/>
                </a:solidFill>
                <a:latin typeface="Arial" charset="0"/>
                <a:ea typeface="ＭＳ Ｐゴシック" pitchFamily="-107" charset="-128"/>
                <a:cs typeface="ＭＳ Ｐゴシック" pitchFamily="-107" charset="-128"/>
              </a:rPr>
              <a:t>complex solution that, in essence, involves pairwise authentication between stations</a:t>
            </a:r>
          </a:p>
          <a:p>
            <a:r>
              <a:rPr lang="en-US" sz="1200" kern="1200" baseline="0" dirty="0">
                <a:solidFill>
                  <a:schemeClr val="tx1"/>
                </a:solidFill>
                <a:latin typeface="Arial" charset="0"/>
                <a:ea typeface="ＭＳ Ｐゴシック" pitchFamily="-107" charset="-128"/>
                <a:cs typeface="ＭＳ Ｐゴシック" pitchFamily="-107" charset="-128"/>
              </a:rPr>
              <a:t>on the IBSS.</a:t>
            </a:r>
            <a:endParaRPr lang="en-US" dirty="0">
              <a:latin typeface="Arial" pitchFamily="-84" charset="0"/>
              <a:ea typeface="ＭＳ Ｐゴシック" pitchFamily="-84" charset="-128"/>
              <a:cs typeface="ＭＳ Ｐゴシック" pitchFamily="-84" charset="-128"/>
            </a:endParaRPr>
          </a:p>
        </p:txBody>
      </p:sp>
      <p:sp>
        <p:nvSpPr>
          <p:cNvPr id="43012" name="Slide Number Placeholder 3"/>
          <p:cNvSpPr>
            <a:spLocks noGrp="1"/>
          </p:cNvSpPr>
          <p:nvPr>
            <p:ph type="sldNum" sz="quarter" idx="5"/>
          </p:nvPr>
        </p:nvSpPr>
        <p:spPr>
          <a:noFill/>
        </p:spPr>
        <p:txBody>
          <a:bodyPr/>
          <a:lstStyle/>
          <a:p>
            <a:fld id="{1F84E767-F247-6C4C-BAAA-7DBD3F97A082}" type="slidenum">
              <a:rPr lang="en-AU" smtClean="0">
                <a:latin typeface="Arial" pitchFamily="-84" charset="0"/>
              </a:rPr>
              <a:pPr/>
              <a:t>28</a:t>
            </a:fld>
            <a:endParaRPr lang="en-AU" dirty="0">
              <a:latin typeface="Arial" pitchFamily="-8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p:cNvSpPr>
          <p:nvPr>
            <p:ph type="sldImg"/>
          </p:nvPr>
        </p:nvSpPr>
        <p:spPr>
          <a:ln/>
        </p:spPr>
      </p:sp>
      <p:sp>
        <p:nvSpPr>
          <p:cNvPr id="45059" name="Notes Placeholder 2"/>
          <p:cNvSpPr>
            <a:spLocks noGrp="1"/>
          </p:cNvSpPr>
          <p:nvPr>
            <p:ph type="body" idx="1"/>
          </p:nvPr>
        </p:nvSpPr>
        <p:spPr>
          <a:xfrm>
            <a:off x="685800" y="4343400"/>
            <a:ext cx="5486400" cy="4419600"/>
          </a:xfrm>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The lower part of Figure 7.8 shows the MPDU exchange dictated</a:t>
            </a:r>
          </a:p>
          <a:p>
            <a:r>
              <a:rPr lang="en-US" sz="1200" kern="1200" baseline="0" dirty="0">
                <a:solidFill>
                  <a:schemeClr val="tx1"/>
                </a:solidFill>
                <a:latin typeface="Arial" charset="0"/>
                <a:ea typeface="ＭＳ Ｐゴシック" pitchFamily="-107" charset="-128"/>
                <a:cs typeface="ＭＳ Ｐゴシック" pitchFamily="-107" charset="-128"/>
              </a:rPr>
              <a:t>by IEEE 802.11 for the authentication phase. We can think of authentication</a:t>
            </a:r>
          </a:p>
          <a:p>
            <a:r>
              <a:rPr lang="en-US" sz="1200" kern="1200" baseline="0" dirty="0">
                <a:solidFill>
                  <a:schemeClr val="tx1"/>
                </a:solidFill>
                <a:latin typeface="Arial" charset="0"/>
                <a:ea typeface="ＭＳ Ｐゴシック" pitchFamily="-107" charset="-128"/>
                <a:cs typeface="ＭＳ Ｐゴシック" pitchFamily="-107" charset="-128"/>
              </a:rPr>
              <a:t>phase as consisting of the following three phases.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Connect to AS:  The STA sends a request to its AP (the one with which it has</a:t>
            </a:r>
          </a:p>
          <a:p>
            <a:r>
              <a:rPr lang="en-US" sz="1200" kern="1200" baseline="0" dirty="0">
                <a:solidFill>
                  <a:schemeClr val="tx1"/>
                </a:solidFill>
                <a:latin typeface="Arial" charset="0"/>
                <a:ea typeface="ＭＳ Ｐゴシック" pitchFamily="-107" charset="-128"/>
                <a:cs typeface="ＭＳ Ｐゴシック" pitchFamily="-107" charset="-128"/>
              </a:rPr>
              <a:t>an association) for connection to the AS. The AP acknowledges this request</a:t>
            </a:r>
          </a:p>
          <a:p>
            <a:r>
              <a:rPr lang="en-US" sz="1200" kern="1200" baseline="0" dirty="0">
                <a:solidFill>
                  <a:schemeClr val="tx1"/>
                </a:solidFill>
                <a:latin typeface="Arial" charset="0"/>
                <a:ea typeface="ＭＳ Ｐゴシック" pitchFamily="-107" charset="-128"/>
                <a:cs typeface="ＭＳ Ｐゴシック" pitchFamily="-107" charset="-128"/>
              </a:rPr>
              <a:t>and sends an access request to the AS.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EAP exchange:  This exchange authenticates the STA and AS to each other. A</a:t>
            </a:r>
          </a:p>
          <a:p>
            <a:r>
              <a:rPr lang="en-US" sz="1200" kern="1200" baseline="0" dirty="0">
                <a:solidFill>
                  <a:schemeClr val="tx1"/>
                </a:solidFill>
                <a:latin typeface="Arial" charset="0"/>
                <a:ea typeface="ＭＳ Ｐゴシック" pitchFamily="-107" charset="-128"/>
                <a:cs typeface="ＭＳ Ｐゴシック" pitchFamily="-107" charset="-128"/>
              </a:rPr>
              <a:t>number of alternative exchanges are possible, as explained subsequently.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Secure key delivery:  Once authentication is established, the AS generates</a:t>
            </a:r>
          </a:p>
          <a:p>
            <a:r>
              <a:rPr lang="en-US" sz="1200" kern="1200" baseline="0" dirty="0">
                <a:solidFill>
                  <a:schemeClr val="tx1"/>
                </a:solidFill>
                <a:latin typeface="Arial" charset="0"/>
                <a:ea typeface="ＭＳ Ｐゴシック" pitchFamily="-107" charset="-128"/>
                <a:cs typeface="ＭＳ Ｐゴシック" pitchFamily="-107" charset="-128"/>
              </a:rPr>
              <a:t>a master session key (MSK), also known as the Authentication,</a:t>
            </a:r>
          </a:p>
          <a:p>
            <a:r>
              <a:rPr lang="en-US" sz="1200" kern="1200" baseline="0" dirty="0">
                <a:solidFill>
                  <a:schemeClr val="tx1"/>
                </a:solidFill>
                <a:latin typeface="Arial" charset="0"/>
                <a:ea typeface="ＭＳ Ｐゴシック" pitchFamily="-107" charset="-128"/>
                <a:cs typeface="ＭＳ Ｐゴシック" pitchFamily="-107" charset="-128"/>
              </a:rPr>
              <a:t>Authorization, and Accounting (AAA) key and sends it to the STA. As</a:t>
            </a:r>
          </a:p>
          <a:p>
            <a:r>
              <a:rPr lang="en-US" sz="1200" kern="1200" baseline="0" dirty="0">
                <a:solidFill>
                  <a:schemeClr val="tx1"/>
                </a:solidFill>
                <a:latin typeface="Arial" charset="0"/>
                <a:ea typeface="ＭＳ Ｐゴシック" pitchFamily="-107" charset="-128"/>
                <a:cs typeface="ＭＳ Ｐゴシック" pitchFamily="-107" charset="-128"/>
              </a:rPr>
              <a:t>explained subsequently, all the cryptographic keys needed by the STA</a:t>
            </a:r>
          </a:p>
          <a:p>
            <a:r>
              <a:rPr lang="en-US" sz="1200" kern="1200" baseline="0" dirty="0">
                <a:solidFill>
                  <a:schemeClr val="tx1"/>
                </a:solidFill>
                <a:latin typeface="Arial" charset="0"/>
                <a:ea typeface="ＭＳ Ｐゴシック" pitchFamily="-107" charset="-128"/>
                <a:cs typeface="ＭＳ Ｐゴシック" pitchFamily="-107" charset="-128"/>
              </a:rPr>
              <a:t>for secure communication with its AP are generated from this MSK.</a:t>
            </a:r>
          </a:p>
          <a:p>
            <a:r>
              <a:rPr lang="en-US" sz="1200" kern="1200" baseline="0" dirty="0">
                <a:solidFill>
                  <a:schemeClr val="tx1"/>
                </a:solidFill>
                <a:latin typeface="Arial" charset="0"/>
                <a:ea typeface="ＭＳ Ｐゴシック" pitchFamily="-107" charset="-128"/>
                <a:cs typeface="ＭＳ Ｐゴシック" pitchFamily="-107" charset="-128"/>
              </a:rPr>
              <a:t>IEEE 802.11i does not prescribe a method for secure delivery of the MSK</a:t>
            </a:r>
          </a:p>
          <a:p>
            <a:r>
              <a:rPr lang="en-US" sz="1200" kern="1200" baseline="0" dirty="0">
                <a:solidFill>
                  <a:schemeClr val="tx1"/>
                </a:solidFill>
                <a:latin typeface="Arial" charset="0"/>
                <a:ea typeface="ＭＳ Ｐゴシック" pitchFamily="-107" charset="-128"/>
                <a:cs typeface="ＭＳ Ｐゴシック" pitchFamily="-107" charset="-128"/>
              </a:rPr>
              <a:t>but relies on EAP for this. Whatever method is used, it involves the transmission</a:t>
            </a:r>
          </a:p>
          <a:p>
            <a:r>
              <a:rPr lang="en-US" sz="1200" kern="1200" baseline="0" dirty="0">
                <a:solidFill>
                  <a:schemeClr val="tx1"/>
                </a:solidFill>
                <a:latin typeface="Arial" charset="0"/>
                <a:ea typeface="ＭＳ Ｐゴシック" pitchFamily="-107" charset="-128"/>
                <a:cs typeface="ＭＳ Ｐゴシック" pitchFamily="-107" charset="-128"/>
              </a:rPr>
              <a:t>of an MPDU containing an encrypted MSK from the AS, via</a:t>
            </a:r>
          </a:p>
          <a:p>
            <a:r>
              <a:rPr lang="en-US" sz="1200" kern="1200" baseline="0" dirty="0">
                <a:solidFill>
                  <a:schemeClr val="tx1"/>
                </a:solidFill>
                <a:latin typeface="Arial" charset="0"/>
                <a:ea typeface="ＭＳ Ｐゴシック" pitchFamily="-107" charset="-128"/>
                <a:cs typeface="ＭＳ Ｐゴシック" pitchFamily="-107" charset="-128"/>
              </a:rPr>
              <a:t>the AP, to the AS.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As mentioned, there are a number of possible EAP exchanges that</a:t>
            </a:r>
          </a:p>
          <a:p>
            <a:r>
              <a:rPr lang="en-US" sz="1200" kern="1200" baseline="0" dirty="0">
                <a:solidFill>
                  <a:schemeClr val="tx1"/>
                </a:solidFill>
                <a:latin typeface="Arial" charset="0"/>
                <a:ea typeface="ＭＳ Ｐゴシック" pitchFamily="-107" charset="-128"/>
                <a:cs typeface="ＭＳ Ｐゴシック" pitchFamily="-107" charset="-128"/>
              </a:rPr>
              <a:t>can be used during the authentication phase. Typically, the message flow between</a:t>
            </a:r>
          </a:p>
          <a:p>
            <a:r>
              <a:rPr lang="en-US" sz="1200" kern="1200" baseline="0" dirty="0">
                <a:solidFill>
                  <a:schemeClr val="tx1"/>
                </a:solidFill>
                <a:latin typeface="Arial" charset="0"/>
                <a:ea typeface="ＭＳ Ｐゴシック" pitchFamily="-107" charset="-128"/>
                <a:cs typeface="ＭＳ Ｐゴシック" pitchFamily="-107" charset="-128"/>
              </a:rPr>
              <a:t>STA and AP employs the EAP over LAN (EAPOL) protocol, and the message</a:t>
            </a:r>
          </a:p>
          <a:p>
            <a:r>
              <a:rPr lang="en-US" sz="1200" kern="1200" baseline="0" dirty="0">
                <a:solidFill>
                  <a:schemeClr val="tx1"/>
                </a:solidFill>
                <a:latin typeface="Arial" charset="0"/>
                <a:ea typeface="ＭＳ Ｐゴシック" pitchFamily="-107" charset="-128"/>
                <a:cs typeface="ＭＳ Ｐゴシック" pitchFamily="-107" charset="-128"/>
              </a:rPr>
              <a:t>flow between the AP and AS uses the Remote Authentication Dial In User Service</a:t>
            </a:r>
          </a:p>
          <a:p>
            <a:r>
              <a:rPr lang="en-US" sz="1200" kern="1200" baseline="0" dirty="0">
                <a:solidFill>
                  <a:schemeClr val="tx1"/>
                </a:solidFill>
                <a:latin typeface="Arial" charset="0"/>
                <a:ea typeface="ＭＳ Ｐゴシック" pitchFamily="-107" charset="-128"/>
                <a:cs typeface="ＭＳ Ｐゴシック" pitchFamily="-107" charset="-128"/>
              </a:rPr>
              <a:t>(RADIUS) protocol, although other options are available for both STA-to-AP and</a:t>
            </a:r>
          </a:p>
          <a:p>
            <a:r>
              <a:rPr lang="en-US" sz="1200" kern="1200" baseline="0" dirty="0">
                <a:solidFill>
                  <a:schemeClr val="tx1"/>
                </a:solidFill>
                <a:latin typeface="Arial" charset="0"/>
                <a:ea typeface="ＭＳ Ｐゴシック" pitchFamily="-107" charset="-128"/>
                <a:cs typeface="ＭＳ Ｐゴシック" pitchFamily="-107" charset="-128"/>
              </a:rPr>
              <a:t>AP-to-AS exchanges. [FRAN07] provides the following summary of the authentication</a:t>
            </a:r>
          </a:p>
          <a:p>
            <a:r>
              <a:rPr lang="en-US" sz="1200" kern="1200" baseline="0" dirty="0">
                <a:solidFill>
                  <a:schemeClr val="tx1"/>
                </a:solidFill>
                <a:latin typeface="Arial" charset="0"/>
                <a:ea typeface="ＭＳ Ｐゴシック" pitchFamily="-107" charset="-128"/>
                <a:cs typeface="ＭＳ Ｐゴシック" pitchFamily="-107" charset="-128"/>
              </a:rPr>
              <a:t>exchange using EAPOL and RADIUS.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1.  The EAP exchange begins with the AP issuing an EAP-Request/Identity</a:t>
            </a:r>
          </a:p>
          <a:p>
            <a:r>
              <a:rPr lang="en-US" sz="1200" kern="1200" baseline="0" dirty="0">
                <a:solidFill>
                  <a:schemeClr val="tx1"/>
                </a:solidFill>
                <a:latin typeface="Arial" charset="0"/>
                <a:ea typeface="ＭＳ Ｐゴシック" pitchFamily="-107" charset="-128"/>
                <a:cs typeface="ＭＳ Ｐゴシック" pitchFamily="-107" charset="-128"/>
              </a:rPr>
              <a:t>frame to the STA.</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2.  The STA replies with an EAP-Response/Identity frame, which the AP receives</a:t>
            </a:r>
          </a:p>
          <a:p>
            <a:r>
              <a:rPr lang="en-US" sz="1200" kern="1200" baseline="0" dirty="0">
                <a:solidFill>
                  <a:schemeClr val="tx1"/>
                </a:solidFill>
                <a:latin typeface="Arial" charset="0"/>
                <a:ea typeface="ＭＳ Ｐゴシック" pitchFamily="-107" charset="-128"/>
                <a:cs typeface="ＭＳ Ｐゴシック" pitchFamily="-107" charset="-128"/>
              </a:rPr>
              <a:t>over the uncontrolled port. The packet is then encapsulated in RADIUS over</a:t>
            </a:r>
          </a:p>
          <a:p>
            <a:r>
              <a:rPr lang="en-US" sz="1200" kern="1200" baseline="0" dirty="0">
                <a:solidFill>
                  <a:schemeClr val="tx1"/>
                </a:solidFill>
                <a:latin typeface="Arial" charset="0"/>
                <a:ea typeface="ＭＳ Ｐゴシック" pitchFamily="-107" charset="-128"/>
                <a:cs typeface="ＭＳ Ｐゴシック" pitchFamily="-107" charset="-128"/>
              </a:rPr>
              <a:t>EAP and passed on to the RADIUS server as a RADIUS-Access-Request</a:t>
            </a:r>
          </a:p>
          <a:p>
            <a:r>
              <a:rPr lang="en-US" sz="1200" kern="1200" baseline="0" dirty="0">
                <a:solidFill>
                  <a:schemeClr val="tx1"/>
                </a:solidFill>
                <a:latin typeface="Arial" charset="0"/>
                <a:ea typeface="ＭＳ Ｐゴシック" pitchFamily="-107" charset="-128"/>
                <a:cs typeface="ＭＳ Ｐゴシック" pitchFamily="-107" charset="-128"/>
              </a:rPr>
              <a:t>packet.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3.  The AAA server replies with a RADIUS-Access-Challenge packet, which is</a:t>
            </a:r>
          </a:p>
          <a:p>
            <a:r>
              <a:rPr lang="en-US" sz="1200" kern="1200" baseline="0" dirty="0">
                <a:solidFill>
                  <a:schemeClr val="tx1"/>
                </a:solidFill>
                <a:latin typeface="Arial" charset="0"/>
                <a:ea typeface="ＭＳ Ｐゴシック" pitchFamily="-107" charset="-128"/>
                <a:cs typeface="ＭＳ Ｐゴシック" pitchFamily="-107" charset="-128"/>
              </a:rPr>
              <a:t>passed on to the STA as an EAP-Request. This request is of the appropriate</a:t>
            </a:r>
          </a:p>
          <a:p>
            <a:r>
              <a:rPr lang="en-US" sz="1200" kern="1200" baseline="0" dirty="0">
                <a:solidFill>
                  <a:schemeClr val="tx1"/>
                </a:solidFill>
                <a:latin typeface="Arial" charset="0"/>
                <a:ea typeface="ＭＳ Ｐゴシック" pitchFamily="-107" charset="-128"/>
                <a:cs typeface="ＭＳ Ｐゴシック" pitchFamily="-107" charset="-128"/>
              </a:rPr>
              <a:t>authentication type and contains relevant challenge information.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4.  The STA formulates an EAP-Response message and sends it to the AS. The</a:t>
            </a:r>
          </a:p>
          <a:p>
            <a:r>
              <a:rPr lang="en-US" sz="1200" kern="1200" baseline="0" dirty="0">
                <a:solidFill>
                  <a:schemeClr val="tx1"/>
                </a:solidFill>
                <a:latin typeface="Arial" charset="0"/>
                <a:ea typeface="ＭＳ Ｐゴシック" pitchFamily="-107" charset="-128"/>
                <a:cs typeface="ＭＳ Ｐゴシック" pitchFamily="-107" charset="-128"/>
              </a:rPr>
              <a:t>response is translated by the AP into a Radius-Access-Request with the response</a:t>
            </a:r>
          </a:p>
          <a:p>
            <a:r>
              <a:rPr lang="en-US" sz="1200" kern="1200" baseline="0" dirty="0">
                <a:solidFill>
                  <a:schemeClr val="tx1"/>
                </a:solidFill>
                <a:latin typeface="Arial" charset="0"/>
                <a:ea typeface="ＭＳ Ｐゴシック" pitchFamily="-107" charset="-128"/>
                <a:cs typeface="ＭＳ Ｐゴシック" pitchFamily="-107" charset="-128"/>
              </a:rPr>
              <a:t>to the challenge as a data field. Steps 3 and 4 may be repeated multiple</a:t>
            </a:r>
          </a:p>
          <a:p>
            <a:r>
              <a:rPr lang="en-US" sz="1200" kern="1200" baseline="0" dirty="0">
                <a:solidFill>
                  <a:schemeClr val="tx1"/>
                </a:solidFill>
                <a:latin typeface="Arial" charset="0"/>
                <a:ea typeface="ＭＳ Ｐゴシック" pitchFamily="-107" charset="-128"/>
                <a:cs typeface="ＭＳ Ｐゴシック" pitchFamily="-107" charset="-128"/>
              </a:rPr>
              <a:t>times, depending on the EAP method in use. For TLS tunneling methods, it is</a:t>
            </a:r>
          </a:p>
          <a:p>
            <a:r>
              <a:rPr lang="en-US" sz="1200" kern="1200" baseline="0" dirty="0">
                <a:solidFill>
                  <a:schemeClr val="tx1"/>
                </a:solidFill>
                <a:latin typeface="Arial" charset="0"/>
                <a:ea typeface="ＭＳ Ｐゴシック" pitchFamily="-107" charset="-128"/>
                <a:cs typeface="ＭＳ Ｐゴシック" pitchFamily="-107" charset="-128"/>
              </a:rPr>
              <a:t>common for authentication to require 10 to 20 round trips.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5. The AAA server grants access with a Radius-Access-Accept packet. The AP</a:t>
            </a:r>
          </a:p>
          <a:p>
            <a:r>
              <a:rPr lang="en-US" sz="1200" kern="1200" baseline="0" dirty="0">
                <a:solidFill>
                  <a:schemeClr val="tx1"/>
                </a:solidFill>
                <a:latin typeface="Arial" charset="0"/>
                <a:ea typeface="ＭＳ Ｐゴシック" pitchFamily="-107" charset="-128"/>
                <a:cs typeface="ＭＳ Ｐゴシック" pitchFamily="-107" charset="-128"/>
              </a:rPr>
              <a:t>issues an EAP-Success frame. (Some protocols require confirmation of the</a:t>
            </a:r>
          </a:p>
          <a:p>
            <a:r>
              <a:rPr lang="en-US" sz="1200" kern="1200" baseline="0" dirty="0">
                <a:solidFill>
                  <a:schemeClr val="tx1"/>
                </a:solidFill>
                <a:latin typeface="Arial" charset="0"/>
                <a:ea typeface="ＭＳ Ｐゴシック" pitchFamily="-107" charset="-128"/>
                <a:cs typeface="ＭＳ Ｐゴシック" pitchFamily="-107" charset="-128"/>
              </a:rPr>
              <a:t>EAP success inside the TLS tunnel for authenticity validation.) The controlled</a:t>
            </a:r>
          </a:p>
          <a:p>
            <a:r>
              <a:rPr lang="en-US" sz="1200" kern="1200" baseline="0" dirty="0">
                <a:solidFill>
                  <a:schemeClr val="tx1"/>
                </a:solidFill>
                <a:latin typeface="Arial" charset="0"/>
                <a:ea typeface="ＭＳ Ｐゴシック" pitchFamily="-107" charset="-128"/>
                <a:cs typeface="ＭＳ Ｐゴシック" pitchFamily="-107" charset="-128"/>
              </a:rPr>
              <a:t>port is authorized, and the user may begin to access the network.</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Note from Figure 7.8 that the AP controlled port is still blocked to general</a:t>
            </a:r>
          </a:p>
          <a:p>
            <a:r>
              <a:rPr lang="en-US" sz="1200" kern="1200" baseline="0" dirty="0">
                <a:solidFill>
                  <a:schemeClr val="tx1"/>
                </a:solidFill>
                <a:latin typeface="Arial" charset="0"/>
                <a:ea typeface="ＭＳ Ｐゴシック" pitchFamily="-107" charset="-128"/>
                <a:cs typeface="ＭＳ Ｐゴシック" pitchFamily="-107" charset="-128"/>
              </a:rPr>
              <a:t>user traffic. Although the authentication is successful, the ports remain blocked</a:t>
            </a:r>
          </a:p>
          <a:p>
            <a:r>
              <a:rPr lang="en-US" sz="1200" kern="1200" baseline="0" dirty="0">
                <a:solidFill>
                  <a:schemeClr val="tx1"/>
                </a:solidFill>
                <a:latin typeface="Arial" charset="0"/>
                <a:ea typeface="ＭＳ Ｐゴシック" pitchFamily="-107" charset="-128"/>
                <a:cs typeface="ＭＳ Ｐゴシック" pitchFamily="-107" charset="-128"/>
              </a:rPr>
              <a:t>until the temporal keys are installed in the STA and AP, which occurs during the</a:t>
            </a:r>
          </a:p>
          <a:p>
            <a:r>
              <a:rPr lang="en-US" sz="1200" kern="1200" baseline="0" dirty="0">
                <a:solidFill>
                  <a:schemeClr val="tx1"/>
                </a:solidFill>
                <a:latin typeface="Arial" charset="0"/>
                <a:ea typeface="ＭＳ Ｐゴシック" pitchFamily="-107" charset="-128"/>
                <a:cs typeface="ＭＳ Ｐゴシック" pitchFamily="-107" charset="-128"/>
              </a:rPr>
              <a:t>4-Way Handshake.</a:t>
            </a:r>
            <a:endParaRPr lang="en-US" dirty="0">
              <a:latin typeface="Arial" pitchFamily="-84" charset="0"/>
              <a:ea typeface="ＭＳ Ｐゴシック" pitchFamily="-84" charset="-128"/>
              <a:cs typeface="ＭＳ Ｐゴシック" pitchFamily="-84" charset="-128"/>
            </a:endParaRPr>
          </a:p>
        </p:txBody>
      </p:sp>
      <p:sp>
        <p:nvSpPr>
          <p:cNvPr id="45060" name="Slide Number Placeholder 3"/>
          <p:cNvSpPr>
            <a:spLocks noGrp="1"/>
          </p:cNvSpPr>
          <p:nvPr>
            <p:ph type="sldNum" sz="quarter" idx="5"/>
          </p:nvPr>
        </p:nvSpPr>
        <p:spPr>
          <a:noFill/>
        </p:spPr>
        <p:txBody>
          <a:bodyPr/>
          <a:lstStyle/>
          <a:p>
            <a:fld id="{8F0F9CE9-196C-B34C-B983-8427C7B37080}" type="slidenum">
              <a:rPr lang="en-AU" smtClean="0">
                <a:latin typeface="Arial" pitchFamily="-84" charset="0"/>
              </a:rPr>
              <a:pPr/>
              <a:t>29</a:t>
            </a:fld>
            <a:endParaRPr lang="en-AU" dirty="0">
              <a:latin typeface="Arial" pitchFamily="-8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This chapter begins with a general overview of wireless security issues. We then focus</a:t>
            </a:r>
          </a:p>
          <a:p>
            <a:r>
              <a:rPr lang="en-US" sz="1200" kern="1200" baseline="0" dirty="0">
                <a:solidFill>
                  <a:schemeClr val="tx1"/>
                </a:solidFill>
                <a:latin typeface="Arial" charset="0"/>
                <a:ea typeface="ＭＳ Ｐゴシック" pitchFamily="-107" charset="-128"/>
                <a:cs typeface="ＭＳ Ｐゴシック" pitchFamily="-107" charset="-128"/>
              </a:rPr>
              <a:t>on the relatively new area of mobile device security, examining threats and countermeasures</a:t>
            </a:r>
          </a:p>
          <a:p>
            <a:r>
              <a:rPr lang="en-US" sz="1200" kern="1200" baseline="0" dirty="0">
                <a:solidFill>
                  <a:schemeClr val="tx1"/>
                </a:solidFill>
                <a:latin typeface="Arial" charset="0"/>
                <a:ea typeface="ＭＳ Ｐゴシック" pitchFamily="-107" charset="-128"/>
                <a:cs typeface="ＭＳ Ｐゴシック" pitchFamily="-107" charset="-128"/>
              </a:rPr>
              <a:t>for mobile devices used in the enterprise. Then, we look at the IEEE 802.11i</a:t>
            </a:r>
          </a:p>
          <a:p>
            <a:r>
              <a:rPr lang="en-US" sz="1200" kern="1200" baseline="0" dirty="0">
                <a:solidFill>
                  <a:schemeClr val="tx1"/>
                </a:solidFill>
                <a:latin typeface="Arial" charset="0"/>
                <a:ea typeface="ＭＳ Ｐゴシック" pitchFamily="-107" charset="-128"/>
                <a:cs typeface="ＭＳ Ｐゴシック" pitchFamily="-107" charset="-128"/>
              </a:rPr>
              <a:t>standard for wireless LAN security. This standard is part of IEEE 802.11, also referred</a:t>
            </a:r>
          </a:p>
          <a:p>
            <a:r>
              <a:rPr lang="en-US" sz="1200" kern="1200" baseline="0" dirty="0">
                <a:solidFill>
                  <a:schemeClr val="tx1"/>
                </a:solidFill>
                <a:latin typeface="Arial" charset="0"/>
                <a:ea typeface="ＭＳ Ｐゴシック" pitchFamily="-107" charset="-128"/>
                <a:cs typeface="ＭＳ Ｐゴシック" pitchFamily="-107" charset="-128"/>
              </a:rPr>
              <a:t>to as Wi-Fi. We begin the discussion with an overview of IEEE 802.11, and then we</a:t>
            </a:r>
          </a:p>
          <a:p>
            <a:r>
              <a:rPr lang="en-US" sz="1200" kern="1200" baseline="0" dirty="0">
                <a:solidFill>
                  <a:schemeClr val="tx1"/>
                </a:solidFill>
                <a:latin typeface="Arial" charset="0"/>
                <a:ea typeface="ＭＳ Ｐゴシック" pitchFamily="-107" charset="-128"/>
                <a:cs typeface="ＭＳ Ｐゴシック" pitchFamily="-107" charset="-128"/>
              </a:rPr>
              <a:t>look in some detail at IEEE 802.11i.</a:t>
            </a:r>
            <a:endParaRPr lang="en-US" dirty="0">
              <a:latin typeface="Arial" pitchFamily="-84" charset="0"/>
              <a:ea typeface="ＭＳ Ｐゴシック" pitchFamily="-84" charset="-128"/>
              <a:cs typeface="ＭＳ Ｐゴシック" pitchFamily="-84" charset="-128"/>
            </a:endParaRPr>
          </a:p>
        </p:txBody>
      </p:sp>
      <p:sp>
        <p:nvSpPr>
          <p:cNvPr id="20484" name="Slide Number Placeholder 3"/>
          <p:cNvSpPr>
            <a:spLocks noGrp="1"/>
          </p:cNvSpPr>
          <p:nvPr>
            <p:ph type="sldNum" sz="quarter" idx="5"/>
          </p:nvPr>
        </p:nvSpPr>
        <p:spPr>
          <a:noFill/>
        </p:spPr>
        <p:txBody>
          <a:bodyPr/>
          <a:lstStyle/>
          <a:p>
            <a:fld id="{9CFA8CB0-B256-FB46-8B41-13A19D2B6A57}" type="slidenum">
              <a:rPr lang="en-AU" smtClean="0">
                <a:latin typeface="Arial" pitchFamily="-1" charset="0"/>
              </a:rPr>
              <a:pPr/>
              <a:t>3</a:t>
            </a:fld>
            <a:endParaRPr lang="en-AU" dirty="0">
              <a:latin typeface="Arial" pitchFamily="-1"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p:cNvSpPr>
          <p:nvPr>
            <p:ph type="sldImg"/>
          </p:nvPr>
        </p:nvSpPr>
        <p:spPr>
          <a:ln/>
        </p:spPr>
      </p:sp>
      <p:sp>
        <p:nvSpPr>
          <p:cNvPr id="47107"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During the key management phase, a variety of cryptographic keys are generated</a:t>
            </a:r>
          </a:p>
          <a:p>
            <a:r>
              <a:rPr lang="en-US" sz="1200" kern="1200" baseline="0" dirty="0">
                <a:solidFill>
                  <a:schemeClr val="tx1"/>
                </a:solidFill>
                <a:latin typeface="Arial" charset="0"/>
                <a:ea typeface="ＭＳ Ｐゴシック" pitchFamily="-107" charset="-128"/>
                <a:cs typeface="ＭＳ Ｐゴシック" pitchFamily="-107" charset="-128"/>
              </a:rPr>
              <a:t>and distributed to STAs. There are two types of keys: pairwise keys used for communication</a:t>
            </a:r>
          </a:p>
          <a:p>
            <a:r>
              <a:rPr lang="en-US" sz="1200" kern="1200" baseline="0" dirty="0">
                <a:solidFill>
                  <a:schemeClr val="tx1"/>
                </a:solidFill>
                <a:latin typeface="Arial" charset="0"/>
                <a:ea typeface="ＭＳ Ｐゴシック" pitchFamily="-107" charset="-128"/>
                <a:cs typeface="ＭＳ Ｐゴシック" pitchFamily="-107" charset="-128"/>
              </a:rPr>
              <a:t>between an STA and an AP and group keys used for multicast communication.</a:t>
            </a:r>
          </a:p>
          <a:p>
            <a:r>
              <a:rPr lang="en-US" sz="1200" kern="1200" baseline="0" dirty="0">
                <a:solidFill>
                  <a:schemeClr val="tx1"/>
                </a:solidFill>
                <a:latin typeface="Arial" charset="0"/>
                <a:ea typeface="ＭＳ Ｐゴシック" pitchFamily="-107" charset="-128"/>
                <a:cs typeface="ＭＳ Ｐゴシック" pitchFamily="-107" charset="-128"/>
              </a:rPr>
              <a:t>Figure 7.9, based on [FRAN07], shows the two key hierarchies.</a:t>
            </a:r>
            <a:endParaRPr lang="en-US" dirty="0">
              <a:latin typeface="Arial" pitchFamily="-84" charset="0"/>
              <a:ea typeface="ＭＳ Ｐゴシック" pitchFamily="-84" charset="-128"/>
              <a:cs typeface="ＭＳ Ｐゴシック" pitchFamily="-84" charset="-128"/>
            </a:endParaRPr>
          </a:p>
        </p:txBody>
      </p:sp>
      <p:sp>
        <p:nvSpPr>
          <p:cNvPr id="47108" name="Slide Number Placeholder 3"/>
          <p:cNvSpPr>
            <a:spLocks noGrp="1"/>
          </p:cNvSpPr>
          <p:nvPr>
            <p:ph type="sldNum" sz="quarter" idx="5"/>
          </p:nvPr>
        </p:nvSpPr>
        <p:spPr>
          <a:noFill/>
        </p:spPr>
        <p:txBody>
          <a:bodyPr/>
          <a:lstStyle/>
          <a:p>
            <a:fld id="{7C9FE578-F067-5D4B-9A66-EBF10739A99C}" type="slidenum">
              <a:rPr lang="en-AU" smtClean="0">
                <a:latin typeface="Arial" pitchFamily="-84" charset="0"/>
              </a:rPr>
              <a:pPr/>
              <a:t>30</a:t>
            </a:fld>
            <a:endParaRPr lang="en-AU" dirty="0">
              <a:latin typeface="Arial" pitchFamily="-8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Table 7.3 defines the individual keys.</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31</a:t>
            </a:fld>
            <a:endParaRPr lang="en-AU"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Arial" charset="0"/>
                <a:ea typeface="ＭＳ Ｐゴシック" pitchFamily="-107" charset="-128"/>
                <a:cs typeface="ＭＳ Ｐゴシック" pitchFamily="-107" charset="-128"/>
              </a:rPr>
              <a:t>Pairwise keys are used for communication between a pair of devices,</a:t>
            </a:r>
          </a:p>
          <a:p>
            <a:r>
              <a:rPr lang="en-US" sz="1200" kern="1200" baseline="0" dirty="0">
                <a:solidFill>
                  <a:schemeClr val="tx1"/>
                </a:solidFill>
                <a:latin typeface="Arial" charset="0"/>
                <a:ea typeface="ＭＳ Ｐゴシック" pitchFamily="-107" charset="-128"/>
                <a:cs typeface="ＭＳ Ｐゴシック" pitchFamily="-107" charset="-128"/>
              </a:rPr>
              <a:t>typically between an STA and an AP. These keys form a hierarchy beginning</a:t>
            </a:r>
          </a:p>
          <a:p>
            <a:r>
              <a:rPr lang="en-US" sz="1200" kern="1200" baseline="0" dirty="0">
                <a:solidFill>
                  <a:schemeClr val="tx1"/>
                </a:solidFill>
                <a:latin typeface="Arial" charset="0"/>
                <a:ea typeface="ＭＳ Ｐゴシック" pitchFamily="-107" charset="-128"/>
                <a:cs typeface="ＭＳ Ｐゴシック" pitchFamily="-107" charset="-128"/>
              </a:rPr>
              <a:t>with a master key from which other keys are derived dynamically and used for a</a:t>
            </a:r>
          </a:p>
          <a:p>
            <a:r>
              <a:rPr lang="en-US" sz="1200" kern="1200" baseline="0" dirty="0">
                <a:solidFill>
                  <a:schemeClr val="tx1"/>
                </a:solidFill>
                <a:latin typeface="Arial" charset="0"/>
                <a:ea typeface="ＭＳ Ｐゴシック" pitchFamily="-107" charset="-128"/>
                <a:cs typeface="ＭＳ Ｐゴシック" pitchFamily="-107" charset="-128"/>
              </a:rPr>
              <a:t>limited period of time.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At the top level of the hierarchy are two possibilities. A pre-shared key (PSK)</a:t>
            </a:r>
          </a:p>
          <a:p>
            <a:r>
              <a:rPr lang="en-US" sz="1200" kern="1200" baseline="0" dirty="0">
                <a:solidFill>
                  <a:schemeClr val="tx1"/>
                </a:solidFill>
                <a:latin typeface="Arial" charset="0"/>
                <a:ea typeface="ＭＳ Ｐゴシック" pitchFamily="-107" charset="-128"/>
                <a:cs typeface="ＭＳ Ｐゴシック" pitchFamily="-107" charset="-128"/>
              </a:rPr>
              <a:t> is a secret key shared by the AP and a STA and installed in some fashion outside</a:t>
            </a:r>
          </a:p>
          <a:p>
            <a:r>
              <a:rPr lang="en-US" sz="1200" kern="1200" baseline="0" dirty="0">
                <a:solidFill>
                  <a:schemeClr val="tx1"/>
                </a:solidFill>
                <a:latin typeface="Arial" charset="0"/>
                <a:ea typeface="ＭＳ Ｐゴシック" pitchFamily="-107" charset="-128"/>
                <a:cs typeface="ＭＳ Ｐゴシック" pitchFamily="-107" charset="-128"/>
              </a:rPr>
              <a:t>the scope of IEEE 802.11i. The other alternative is the master session key (MSK) ,</a:t>
            </a:r>
          </a:p>
          <a:p>
            <a:r>
              <a:rPr lang="en-US" sz="1200" kern="1200" baseline="0" dirty="0">
                <a:solidFill>
                  <a:schemeClr val="tx1"/>
                </a:solidFill>
                <a:latin typeface="Arial" charset="0"/>
                <a:ea typeface="ＭＳ Ｐゴシック" pitchFamily="-107" charset="-128"/>
                <a:cs typeface="ＭＳ Ｐゴシック" pitchFamily="-107" charset="-128"/>
              </a:rPr>
              <a:t>also known as the AAAK, which is generated using the IEEE 802.1X protocol during</a:t>
            </a:r>
          </a:p>
          <a:p>
            <a:r>
              <a:rPr lang="en-US" sz="1200" kern="1200" baseline="0" dirty="0">
                <a:solidFill>
                  <a:schemeClr val="tx1"/>
                </a:solidFill>
                <a:latin typeface="Arial" charset="0"/>
                <a:ea typeface="ＭＳ Ｐゴシック" pitchFamily="-107" charset="-128"/>
                <a:cs typeface="ＭＳ Ｐゴシック" pitchFamily="-107" charset="-128"/>
              </a:rPr>
              <a:t>the authentication phase, as described previously. The actual method of key</a:t>
            </a:r>
          </a:p>
          <a:p>
            <a:r>
              <a:rPr lang="en-US" sz="1200" kern="1200" baseline="0" dirty="0">
                <a:solidFill>
                  <a:schemeClr val="tx1"/>
                </a:solidFill>
                <a:latin typeface="Arial" charset="0"/>
                <a:ea typeface="ＭＳ Ｐゴシック" pitchFamily="-107" charset="-128"/>
                <a:cs typeface="ＭＳ Ｐゴシック" pitchFamily="-107" charset="-128"/>
              </a:rPr>
              <a:t>generation depends on the details of the authentication protocol used. In either case</a:t>
            </a:r>
          </a:p>
          <a:p>
            <a:r>
              <a:rPr lang="en-US" sz="1200" kern="1200" baseline="0" dirty="0">
                <a:solidFill>
                  <a:schemeClr val="tx1"/>
                </a:solidFill>
                <a:latin typeface="Arial" charset="0"/>
                <a:ea typeface="ＭＳ Ｐゴシック" pitchFamily="-107" charset="-128"/>
                <a:cs typeface="ＭＳ Ｐゴシック" pitchFamily="-107" charset="-128"/>
              </a:rPr>
              <a:t>(PSK or MSK), there is a unique key shared by the AP with each STA with which</a:t>
            </a:r>
          </a:p>
          <a:p>
            <a:r>
              <a:rPr lang="en-US" sz="1200" kern="1200" baseline="0" dirty="0">
                <a:solidFill>
                  <a:schemeClr val="tx1"/>
                </a:solidFill>
                <a:latin typeface="Arial" charset="0"/>
                <a:ea typeface="ＭＳ Ｐゴシック" pitchFamily="-107" charset="-128"/>
                <a:cs typeface="ＭＳ Ｐゴシック" pitchFamily="-107" charset="-128"/>
              </a:rPr>
              <a:t>it communicates. All the other keys derived from this master key are also unique</a:t>
            </a:r>
          </a:p>
          <a:p>
            <a:r>
              <a:rPr lang="en-US" sz="1200" kern="1200" baseline="0" dirty="0">
                <a:solidFill>
                  <a:schemeClr val="tx1"/>
                </a:solidFill>
                <a:latin typeface="Arial" charset="0"/>
                <a:ea typeface="ＭＳ Ｐゴシック" pitchFamily="-107" charset="-128"/>
                <a:cs typeface="ＭＳ Ｐゴシック" pitchFamily="-107" charset="-128"/>
              </a:rPr>
              <a:t>between an AP and an STA. Thus, each STA, at any time, has one set of keys, as</a:t>
            </a:r>
          </a:p>
          <a:p>
            <a:r>
              <a:rPr lang="en-US" sz="1200" kern="1200" baseline="0" dirty="0">
                <a:solidFill>
                  <a:schemeClr val="tx1"/>
                </a:solidFill>
                <a:latin typeface="Arial" charset="0"/>
                <a:ea typeface="ＭＳ Ｐゴシック" pitchFamily="-107" charset="-128"/>
                <a:cs typeface="ＭＳ Ｐゴシック" pitchFamily="-107" charset="-128"/>
              </a:rPr>
              <a:t>depicted in the hierarchy of Figure 7.9a, while the AP has one set of such keys for</a:t>
            </a:r>
          </a:p>
          <a:p>
            <a:r>
              <a:rPr lang="en-US" sz="1200" kern="1200" baseline="0" dirty="0">
                <a:solidFill>
                  <a:schemeClr val="tx1"/>
                </a:solidFill>
                <a:latin typeface="Arial" charset="0"/>
                <a:ea typeface="ＭＳ Ｐゴシック" pitchFamily="-107" charset="-128"/>
                <a:cs typeface="ＭＳ Ｐゴシック" pitchFamily="-107" charset="-128"/>
              </a:rPr>
              <a:t>each of its STAs.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pairwise master key (PMK)  is derived from the master key. If a PSK is</a:t>
            </a:r>
          </a:p>
          <a:p>
            <a:r>
              <a:rPr lang="en-US" sz="1200" kern="1200" baseline="0" dirty="0">
                <a:solidFill>
                  <a:schemeClr val="tx1"/>
                </a:solidFill>
                <a:latin typeface="Arial" charset="0"/>
                <a:ea typeface="ＭＳ Ｐゴシック" pitchFamily="-107" charset="-128"/>
                <a:cs typeface="ＭＳ Ｐゴシック" pitchFamily="-107" charset="-128"/>
              </a:rPr>
              <a:t>used, then the PSK is used as the PMK; if a MSK is used, then the PMK is derived</a:t>
            </a:r>
          </a:p>
          <a:p>
            <a:r>
              <a:rPr lang="en-US" sz="1200" kern="1200" baseline="0" dirty="0">
                <a:solidFill>
                  <a:schemeClr val="tx1"/>
                </a:solidFill>
                <a:latin typeface="Arial" charset="0"/>
                <a:ea typeface="ＭＳ Ｐゴシック" pitchFamily="-107" charset="-128"/>
                <a:cs typeface="ＭＳ Ｐゴシック" pitchFamily="-107" charset="-128"/>
              </a:rPr>
              <a:t>from the MSK by truncation (if necessary). By the end of the authentication phase,</a:t>
            </a:r>
          </a:p>
          <a:p>
            <a:r>
              <a:rPr lang="en-US" sz="1200" kern="1200" baseline="0" dirty="0">
                <a:solidFill>
                  <a:schemeClr val="tx1"/>
                </a:solidFill>
                <a:latin typeface="Arial" charset="0"/>
                <a:ea typeface="ＭＳ Ｐゴシック" pitchFamily="-107" charset="-128"/>
                <a:cs typeface="ＭＳ Ｐゴシック" pitchFamily="-107" charset="-128"/>
              </a:rPr>
              <a:t>marked by the 802.1X EAP Success message (Figure 7.8), both the AP and the</a:t>
            </a:r>
          </a:p>
          <a:p>
            <a:r>
              <a:rPr lang="en-US" sz="1200" kern="1200" baseline="0" dirty="0">
                <a:solidFill>
                  <a:schemeClr val="tx1"/>
                </a:solidFill>
                <a:latin typeface="Arial" charset="0"/>
                <a:ea typeface="ＭＳ Ｐゴシック" pitchFamily="-107" charset="-128"/>
                <a:cs typeface="ＭＳ Ｐゴシック" pitchFamily="-107" charset="-128"/>
              </a:rPr>
              <a:t>STA have a copy of their shared PMK.</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PMK is used to generate the pairwise transient key (PTK) , which in fact</a:t>
            </a:r>
          </a:p>
          <a:p>
            <a:r>
              <a:rPr lang="en-US" sz="1200" kern="1200" baseline="0" dirty="0">
                <a:solidFill>
                  <a:schemeClr val="tx1"/>
                </a:solidFill>
                <a:latin typeface="Arial" charset="0"/>
                <a:ea typeface="ＭＳ Ｐゴシック" pitchFamily="-107" charset="-128"/>
                <a:cs typeface="ＭＳ Ｐゴシック" pitchFamily="-107" charset="-128"/>
              </a:rPr>
              <a:t>consists of three keys to be used for communication between an STA and AP after</a:t>
            </a:r>
          </a:p>
          <a:p>
            <a:r>
              <a:rPr lang="en-US" sz="1200" kern="1200" baseline="0" dirty="0">
                <a:solidFill>
                  <a:schemeClr val="tx1"/>
                </a:solidFill>
                <a:latin typeface="Arial" charset="0"/>
                <a:ea typeface="ＭＳ Ｐゴシック" pitchFamily="-107" charset="-128"/>
                <a:cs typeface="ＭＳ Ｐゴシック" pitchFamily="-107" charset="-128"/>
              </a:rPr>
              <a:t>they have been mutually authenticated. To derive the PTK, the HMAC-SHA-1</a:t>
            </a:r>
          </a:p>
          <a:p>
            <a:r>
              <a:rPr lang="en-US" sz="1200" kern="1200" baseline="0" dirty="0">
                <a:solidFill>
                  <a:schemeClr val="tx1"/>
                </a:solidFill>
                <a:latin typeface="Arial" charset="0"/>
                <a:ea typeface="ＭＳ Ｐゴシック" pitchFamily="-107" charset="-128"/>
                <a:cs typeface="ＭＳ Ｐゴシック" pitchFamily="-107" charset="-128"/>
              </a:rPr>
              <a:t>function is applied to the PMK, the MAC addresses of the STA and AP, and nonces</a:t>
            </a:r>
          </a:p>
          <a:p>
            <a:r>
              <a:rPr lang="en-US" sz="1200" kern="1200" baseline="0" dirty="0">
                <a:solidFill>
                  <a:schemeClr val="tx1"/>
                </a:solidFill>
                <a:latin typeface="Arial" charset="0"/>
                <a:ea typeface="ＭＳ Ｐゴシック" pitchFamily="-107" charset="-128"/>
                <a:cs typeface="ＭＳ Ｐゴシック" pitchFamily="-107" charset="-128"/>
              </a:rPr>
              <a:t>generated when needed. Using the STA and AP addresses in the generation of the</a:t>
            </a:r>
          </a:p>
          <a:p>
            <a:r>
              <a:rPr lang="en-US" sz="1200" kern="1200" baseline="0" dirty="0">
                <a:solidFill>
                  <a:schemeClr val="tx1"/>
                </a:solidFill>
                <a:latin typeface="Arial" charset="0"/>
                <a:ea typeface="ＭＳ Ｐゴシック" pitchFamily="-107" charset="-128"/>
                <a:cs typeface="ＭＳ Ｐゴシック" pitchFamily="-107" charset="-128"/>
              </a:rPr>
              <a:t>PTK provides protection against session hijacking and impersonation; using nonces</a:t>
            </a:r>
          </a:p>
          <a:p>
            <a:r>
              <a:rPr lang="en-US" sz="1200" kern="1200" baseline="0" dirty="0">
                <a:solidFill>
                  <a:schemeClr val="tx1"/>
                </a:solidFill>
                <a:latin typeface="Arial" charset="0"/>
                <a:ea typeface="ＭＳ Ｐゴシック" pitchFamily="-107" charset="-128"/>
                <a:cs typeface="ＭＳ Ｐゴシック" pitchFamily="-107" charset="-128"/>
              </a:rPr>
              <a:t>provides additional random keying material.</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32</a:t>
            </a:fld>
            <a:endParaRPr lang="en-AU"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The three parts of the PTK are as follows.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EAP Over LAN (EAPOL) Key Confirmation Key (EAPOL-KCK): Supports</a:t>
            </a:r>
          </a:p>
          <a:p>
            <a:r>
              <a:rPr lang="en-US" sz="1200" kern="1200" baseline="0" dirty="0">
                <a:solidFill>
                  <a:schemeClr val="tx1"/>
                </a:solidFill>
                <a:latin typeface="Arial" charset="0"/>
                <a:ea typeface="ＭＳ Ｐゴシック" pitchFamily="-107" charset="-128"/>
                <a:cs typeface="ＭＳ Ｐゴシック" pitchFamily="-107" charset="-128"/>
              </a:rPr>
              <a:t>the integrity and data origin authenticity of STA-to-AP control frames during</a:t>
            </a:r>
          </a:p>
          <a:p>
            <a:r>
              <a:rPr lang="en-US" sz="1200" kern="1200" baseline="0" dirty="0">
                <a:solidFill>
                  <a:schemeClr val="tx1"/>
                </a:solidFill>
                <a:latin typeface="Arial" charset="0"/>
                <a:ea typeface="ＭＳ Ｐゴシック" pitchFamily="-107" charset="-128"/>
                <a:cs typeface="ＭＳ Ｐゴシック" pitchFamily="-107" charset="-128"/>
              </a:rPr>
              <a:t> operational setup of an RSN. It also performs an access control function:</a:t>
            </a:r>
          </a:p>
          <a:p>
            <a:r>
              <a:rPr lang="en-US" sz="1200" kern="1200" baseline="0" dirty="0">
                <a:solidFill>
                  <a:schemeClr val="tx1"/>
                </a:solidFill>
                <a:latin typeface="Arial" charset="0"/>
                <a:ea typeface="ＭＳ Ｐゴシック" pitchFamily="-107" charset="-128"/>
                <a:cs typeface="ＭＳ Ｐゴシック" pitchFamily="-107" charset="-128"/>
              </a:rPr>
              <a:t>proof-of-possession of the PMK. An entity that possesses the PMK is authorized</a:t>
            </a:r>
          </a:p>
          <a:p>
            <a:r>
              <a:rPr lang="en-US" sz="1200" kern="1200" baseline="0" dirty="0">
                <a:solidFill>
                  <a:schemeClr val="tx1"/>
                </a:solidFill>
                <a:latin typeface="Arial" charset="0"/>
                <a:ea typeface="ＭＳ Ｐゴシック" pitchFamily="-107" charset="-128"/>
                <a:cs typeface="ＭＳ Ｐゴシック" pitchFamily="-107" charset="-128"/>
              </a:rPr>
              <a:t>to use the link.</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EAPOL Key Encryption Key (EAPOL-KEK):  Protects the confidentiality of</a:t>
            </a:r>
          </a:p>
          <a:p>
            <a:r>
              <a:rPr lang="en-US" sz="1200" kern="1200" baseline="0" dirty="0">
                <a:solidFill>
                  <a:schemeClr val="tx1"/>
                </a:solidFill>
                <a:latin typeface="Arial" charset="0"/>
                <a:ea typeface="ＭＳ Ｐゴシック" pitchFamily="-107" charset="-128"/>
                <a:cs typeface="ＭＳ Ｐゴシック" pitchFamily="-107" charset="-128"/>
              </a:rPr>
              <a:t>keys and other data during some RSN association procedures.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Temporal Key (TK):  Provides the actual protection for user traffic.</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33</a:t>
            </a:fld>
            <a:endParaRPr lang="en-AU"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Group keys are used for multicast communication in which one STA</a:t>
            </a:r>
          </a:p>
          <a:p>
            <a:r>
              <a:rPr lang="en-US" sz="1200" kern="1200" baseline="0" dirty="0">
                <a:solidFill>
                  <a:schemeClr val="tx1"/>
                </a:solidFill>
                <a:latin typeface="Arial" charset="0"/>
                <a:ea typeface="ＭＳ Ｐゴシック" pitchFamily="-107" charset="-128"/>
                <a:cs typeface="ＭＳ Ｐゴシック" pitchFamily="-107" charset="-128"/>
              </a:rPr>
              <a:t>sends MPDUs to multiple STAs. At the top level of the group key hierarchy is the</a:t>
            </a:r>
          </a:p>
          <a:p>
            <a:r>
              <a:rPr lang="en-US" sz="1200" kern="1200" baseline="0" dirty="0">
                <a:solidFill>
                  <a:schemeClr val="tx1"/>
                </a:solidFill>
                <a:latin typeface="Arial" charset="0"/>
                <a:ea typeface="ＭＳ Ｐゴシック" pitchFamily="-107" charset="-128"/>
                <a:cs typeface="ＭＳ Ｐゴシック" pitchFamily="-107" charset="-128"/>
              </a:rPr>
              <a:t>group master key (GMK) . The GMK is a key-generating key used with other inputs</a:t>
            </a:r>
          </a:p>
          <a:p>
            <a:r>
              <a:rPr lang="en-US" sz="1200" kern="1200" baseline="0" dirty="0">
                <a:solidFill>
                  <a:schemeClr val="tx1"/>
                </a:solidFill>
                <a:latin typeface="Arial" charset="0"/>
                <a:ea typeface="ＭＳ Ｐゴシック" pitchFamily="-107" charset="-128"/>
                <a:cs typeface="ＭＳ Ｐゴシック" pitchFamily="-107" charset="-128"/>
              </a:rPr>
              <a:t> to derive the group temporal key (GTK) . Unlike the PTK, which is generated using</a:t>
            </a:r>
          </a:p>
          <a:p>
            <a:r>
              <a:rPr lang="en-US" sz="1200" kern="1200" baseline="0" dirty="0">
                <a:solidFill>
                  <a:schemeClr val="tx1"/>
                </a:solidFill>
                <a:latin typeface="Arial" charset="0"/>
                <a:ea typeface="ＭＳ Ｐゴシック" pitchFamily="-107" charset="-128"/>
                <a:cs typeface="ＭＳ Ｐゴシック" pitchFamily="-107" charset="-128"/>
              </a:rPr>
              <a:t>material from both AP and STA, the GTK is generated by the AP and transmitted</a:t>
            </a:r>
          </a:p>
          <a:p>
            <a:r>
              <a:rPr lang="en-US" sz="1200" kern="1200" baseline="0" dirty="0">
                <a:solidFill>
                  <a:schemeClr val="tx1"/>
                </a:solidFill>
                <a:latin typeface="Arial" charset="0"/>
                <a:ea typeface="ＭＳ Ｐゴシック" pitchFamily="-107" charset="-128"/>
                <a:cs typeface="ＭＳ Ｐゴシック" pitchFamily="-107" charset="-128"/>
              </a:rPr>
              <a:t>to its associated STAs. Exactly how this GTK is generated is undefined. IEEE</a:t>
            </a:r>
          </a:p>
          <a:p>
            <a:r>
              <a:rPr lang="en-US" sz="1200" kern="1200" baseline="0" dirty="0">
                <a:solidFill>
                  <a:schemeClr val="tx1"/>
                </a:solidFill>
                <a:latin typeface="Arial" charset="0"/>
                <a:ea typeface="ＭＳ Ｐゴシック" pitchFamily="-107" charset="-128"/>
                <a:cs typeface="ＭＳ Ｐゴシック" pitchFamily="-107" charset="-128"/>
              </a:rPr>
              <a:t>802.11i, however, requires that its value is computationally indistinguishable from</a:t>
            </a:r>
          </a:p>
          <a:p>
            <a:r>
              <a:rPr lang="en-US" sz="1200" kern="1200" baseline="0" dirty="0">
                <a:solidFill>
                  <a:schemeClr val="tx1"/>
                </a:solidFill>
                <a:latin typeface="Arial" charset="0"/>
                <a:ea typeface="ＭＳ Ｐゴシック" pitchFamily="-107" charset="-128"/>
                <a:cs typeface="ＭＳ Ｐゴシック" pitchFamily="-107" charset="-128"/>
              </a:rPr>
              <a:t>random. The GTK is distributed securely using the pairwise keys that are already</a:t>
            </a:r>
          </a:p>
          <a:p>
            <a:r>
              <a:rPr lang="en-US" sz="1200" kern="1200" baseline="0" dirty="0">
                <a:solidFill>
                  <a:schemeClr val="tx1"/>
                </a:solidFill>
                <a:latin typeface="Arial" charset="0"/>
                <a:ea typeface="ＭＳ Ｐゴシック" pitchFamily="-107" charset="-128"/>
                <a:cs typeface="ＭＳ Ｐゴシック" pitchFamily="-107" charset="-128"/>
              </a:rPr>
              <a:t>established. The GTK is changed every time a device leaves the network.</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34</a:t>
            </a:fld>
            <a:endParaRPr lang="en-AU"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The upper part of Figure 7.10 shows the MPDU</a:t>
            </a:r>
          </a:p>
          <a:p>
            <a:r>
              <a:rPr lang="en-US" sz="1200" kern="1200" baseline="0" dirty="0">
                <a:solidFill>
                  <a:schemeClr val="tx1"/>
                </a:solidFill>
                <a:latin typeface="Arial" charset="0"/>
                <a:ea typeface="ＭＳ Ｐゴシック" pitchFamily="-107" charset="-128"/>
                <a:cs typeface="ＭＳ Ｐゴシック" pitchFamily="-107" charset="-128"/>
              </a:rPr>
              <a:t>exchange</a:t>
            </a:r>
          </a:p>
          <a:p>
            <a:r>
              <a:rPr lang="en-US" sz="1200" kern="1200" baseline="0" dirty="0">
                <a:solidFill>
                  <a:schemeClr val="tx1"/>
                </a:solidFill>
                <a:latin typeface="Arial" charset="0"/>
                <a:ea typeface="ＭＳ Ｐゴシック" pitchFamily="-107" charset="-128"/>
                <a:cs typeface="ＭＳ Ｐゴシック" pitchFamily="-107" charset="-128"/>
              </a:rPr>
              <a:t>for distributing pairwise keys. This exchange is known as the 4-way handshake .</a:t>
            </a:r>
          </a:p>
          <a:p>
            <a:r>
              <a:rPr lang="en-US" sz="1200" kern="1200" baseline="0" dirty="0">
                <a:solidFill>
                  <a:schemeClr val="tx1"/>
                </a:solidFill>
                <a:latin typeface="Arial" charset="0"/>
                <a:ea typeface="ＭＳ Ｐゴシック" pitchFamily="-107" charset="-128"/>
                <a:cs typeface="ＭＳ Ｐゴシック" pitchFamily="-107" charset="-128"/>
              </a:rPr>
              <a:t>The STA and AP use this handshake to confirm the existence of the PMK,</a:t>
            </a:r>
          </a:p>
          <a:p>
            <a:r>
              <a:rPr lang="en-US" sz="1200" kern="1200" baseline="0" dirty="0">
                <a:solidFill>
                  <a:schemeClr val="tx1"/>
                </a:solidFill>
                <a:latin typeface="Arial" charset="0"/>
                <a:ea typeface="ＭＳ Ｐゴシック" pitchFamily="-107" charset="-128"/>
                <a:cs typeface="ＭＳ Ｐゴシック" pitchFamily="-107" charset="-128"/>
              </a:rPr>
              <a:t>verify the selection of the cipher suite, and derive a fresh PTK for the following data</a:t>
            </a:r>
          </a:p>
          <a:p>
            <a:r>
              <a:rPr lang="en-US" sz="1200" kern="1200" baseline="0" dirty="0">
                <a:solidFill>
                  <a:schemeClr val="tx1"/>
                </a:solidFill>
                <a:latin typeface="Arial" charset="0"/>
                <a:ea typeface="ＭＳ Ｐゴシック" pitchFamily="-107" charset="-128"/>
                <a:cs typeface="ＭＳ Ｐゴシック" pitchFamily="-107" charset="-128"/>
              </a:rPr>
              <a:t>session.</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35</a:t>
            </a:fld>
            <a:endParaRPr lang="en-AU"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p:cNvSpPr>
          <p:nvPr>
            <p:ph type="sldImg"/>
          </p:nvPr>
        </p:nvSpPr>
        <p:spPr>
          <a:ln/>
        </p:spPr>
      </p:sp>
      <p:sp>
        <p:nvSpPr>
          <p:cNvPr id="49155"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IEEE 802.11i defines two schemes for protecting data transmitted in 802.11 MPDUs:</a:t>
            </a:r>
          </a:p>
          <a:p>
            <a:r>
              <a:rPr lang="en-US" sz="1200" kern="1200" baseline="0" dirty="0">
                <a:solidFill>
                  <a:schemeClr val="tx1"/>
                </a:solidFill>
                <a:latin typeface="Arial" charset="0"/>
                <a:ea typeface="ＭＳ Ｐゴシック" pitchFamily="-107" charset="-128"/>
                <a:cs typeface="ＭＳ Ｐゴシック" pitchFamily="-107" charset="-128"/>
              </a:rPr>
              <a:t>the Temporal Key Integrity Protocol (TKIP), and the Counter Mode-CBC MAC</a:t>
            </a:r>
          </a:p>
          <a:p>
            <a:r>
              <a:rPr lang="en-US" sz="1200" kern="1200" baseline="0" dirty="0">
                <a:solidFill>
                  <a:schemeClr val="tx1"/>
                </a:solidFill>
                <a:latin typeface="Arial" charset="0"/>
                <a:ea typeface="ＭＳ Ｐゴシック" pitchFamily="-107" charset="-128"/>
                <a:cs typeface="ＭＳ Ｐゴシック" pitchFamily="-107" charset="-128"/>
              </a:rPr>
              <a:t>Protocol (CCMP).</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TKIP is designed to require only software changes to devices that are implemented</a:t>
            </a:r>
          </a:p>
          <a:p>
            <a:r>
              <a:rPr lang="en-US" sz="1200" kern="1200" baseline="0" dirty="0">
                <a:solidFill>
                  <a:schemeClr val="tx1"/>
                </a:solidFill>
                <a:latin typeface="Arial" charset="0"/>
                <a:ea typeface="ＭＳ Ｐゴシック" pitchFamily="-107" charset="-128"/>
                <a:cs typeface="ＭＳ Ｐゴシック" pitchFamily="-107" charset="-128"/>
              </a:rPr>
              <a:t>with the older wireless LAN security approach called Wired Equivalent</a:t>
            </a:r>
          </a:p>
          <a:p>
            <a:r>
              <a:rPr lang="en-US" sz="1200" kern="1200" baseline="0" dirty="0">
                <a:solidFill>
                  <a:schemeClr val="tx1"/>
                </a:solidFill>
                <a:latin typeface="Arial" charset="0"/>
                <a:ea typeface="ＭＳ Ｐゴシック" pitchFamily="-107" charset="-128"/>
                <a:cs typeface="ＭＳ Ｐゴシック" pitchFamily="-107" charset="-128"/>
              </a:rPr>
              <a:t>Privacy (WEP). TKIP provides two services: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Message integrity:  TKIP adds a message integrity code (MIC) to the 802.11</a:t>
            </a:r>
          </a:p>
          <a:p>
            <a:r>
              <a:rPr lang="en-US" sz="1200" kern="1200" baseline="0" dirty="0">
                <a:solidFill>
                  <a:schemeClr val="tx1"/>
                </a:solidFill>
                <a:latin typeface="Arial" charset="0"/>
                <a:ea typeface="ＭＳ Ｐゴシック" pitchFamily="-107" charset="-128"/>
                <a:cs typeface="ＭＳ Ｐゴシック" pitchFamily="-107" charset="-128"/>
              </a:rPr>
              <a:t>MAC frame after the data field. The MIC is generated by an algorithm, called</a:t>
            </a:r>
          </a:p>
          <a:p>
            <a:r>
              <a:rPr lang="en-US" sz="1200" kern="1200" baseline="0" dirty="0">
                <a:solidFill>
                  <a:schemeClr val="tx1"/>
                </a:solidFill>
                <a:latin typeface="Arial" charset="0"/>
                <a:ea typeface="ＭＳ Ｐゴシック" pitchFamily="-107" charset="-128"/>
                <a:cs typeface="ＭＳ Ｐゴシック" pitchFamily="-107" charset="-128"/>
              </a:rPr>
              <a:t>Michael, that computes a 64-bit value using as input the source and destination</a:t>
            </a:r>
          </a:p>
          <a:p>
            <a:r>
              <a:rPr lang="en-US" sz="1200" kern="1200" baseline="0" dirty="0">
                <a:solidFill>
                  <a:schemeClr val="tx1"/>
                </a:solidFill>
                <a:latin typeface="Arial" charset="0"/>
                <a:ea typeface="ＭＳ Ｐゴシック" pitchFamily="-107" charset="-128"/>
                <a:cs typeface="ＭＳ Ｐゴシック" pitchFamily="-107" charset="-128"/>
              </a:rPr>
              <a:t>MAC address values and the Data field, plus key material.</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Data confidentiality:  Data confidentiality is provided by encrypting the</a:t>
            </a:r>
          </a:p>
          <a:p>
            <a:r>
              <a:rPr lang="en-US" sz="1200" kern="1200" baseline="0" dirty="0">
                <a:solidFill>
                  <a:schemeClr val="tx1"/>
                </a:solidFill>
                <a:latin typeface="Arial" charset="0"/>
                <a:ea typeface="ＭＳ Ｐゴシック" pitchFamily="-107" charset="-128"/>
                <a:cs typeface="ＭＳ Ｐゴシック" pitchFamily="-107" charset="-128"/>
              </a:rPr>
              <a:t>MPDU plus MIC value using RC4.</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256-bit TK (Figure 7.9) is employed as follows. Two 64-bit keys are used</a:t>
            </a:r>
          </a:p>
          <a:p>
            <a:r>
              <a:rPr lang="en-US" sz="1200" kern="1200" baseline="0" dirty="0">
                <a:solidFill>
                  <a:schemeClr val="tx1"/>
                </a:solidFill>
                <a:latin typeface="Arial" charset="0"/>
                <a:ea typeface="ＭＳ Ｐゴシック" pitchFamily="-107" charset="-128"/>
                <a:cs typeface="ＭＳ Ｐゴシック" pitchFamily="-107" charset="-128"/>
              </a:rPr>
              <a:t>with the Michael message digest algorithm to produce a message integrity code.</a:t>
            </a:r>
          </a:p>
          <a:p>
            <a:r>
              <a:rPr lang="en-US" sz="1200" kern="1200" baseline="0" dirty="0">
                <a:solidFill>
                  <a:schemeClr val="tx1"/>
                </a:solidFill>
                <a:latin typeface="Arial" charset="0"/>
                <a:ea typeface="ＭＳ Ｐゴシック" pitchFamily="-107" charset="-128"/>
                <a:cs typeface="ＭＳ Ｐゴシック" pitchFamily="-107" charset="-128"/>
              </a:rPr>
              <a:t>One key is used to protect STA-to-AP messages, and the other key is used to protect</a:t>
            </a:r>
          </a:p>
          <a:p>
            <a:r>
              <a:rPr lang="en-US" sz="1200" kern="1200" baseline="0" dirty="0">
                <a:solidFill>
                  <a:schemeClr val="tx1"/>
                </a:solidFill>
                <a:latin typeface="Arial" charset="0"/>
                <a:ea typeface="ＭＳ Ｐゴシック" pitchFamily="-107" charset="-128"/>
                <a:cs typeface="ＭＳ Ｐゴシック" pitchFamily="-107" charset="-128"/>
              </a:rPr>
              <a:t>AP-to-STA messages. The remaining 128 bits are truncated to generate the</a:t>
            </a:r>
          </a:p>
          <a:p>
            <a:r>
              <a:rPr lang="en-US" sz="1200" kern="1200" baseline="0" dirty="0">
                <a:solidFill>
                  <a:schemeClr val="tx1"/>
                </a:solidFill>
                <a:latin typeface="Arial" charset="0"/>
                <a:ea typeface="ＭＳ Ｐゴシック" pitchFamily="-107" charset="-128"/>
                <a:cs typeface="ＭＳ Ｐゴシック" pitchFamily="-107" charset="-128"/>
              </a:rPr>
              <a:t>RC4 key used to encrypt the transmitted data.</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For additional protection, a monotonically increasing TKIP sequence counter</a:t>
            </a:r>
          </a:p>
          <a:p>
            <a:r>
              <a:rPr lang="en-US" sz="1200" kern="1200" baseline="0" dirty="0">
                <a:solidFill>
                  <a:schemeClr val="tx1"/>
                </a:solidFill>
                <a:latin typeface="Arial" charset="0"/>
                <a:ea typeface="ＭＳ Ｐゴシック" pitchFamily="-107" charset="-128"/>
                <a:cs typeface="ＭＳ Ｐゴシック" pitchFamily="-107" charset="-128"/>
              </a:rPr>
              <a:t>(TSC) is assigned to each frame. The TSC serves two purposes. First, the TSC is</a:t>
            </a:r>
          </a:p>
          <a:p>
            <a:r>
              <a:rPr lang="en-US" sz="1200" kern="1200" baseline="0" dirty="0">
                <a:solidFill>
                  <a:schemeClr val="tx1"/>
                </a:solidFill>
                <a:latin typeface="Arial" charset="0"/>
                <a:ea typeface="ＭＳ Ｐゴシック" pitchFamily="-107" charset="-128"/>
                <a:cs typeface="ＭＳ Ｐゴシック" pitchFamily="-107" charset="-128"/>
              </a:rPr>
              <a:t>included with each MPDU and is protected by the MIC to protect against replay</a:t>
            </a:r>
          </a:p>
          <a:p>
            <a:r>
              <a:rPr lang="en-US" sz="1200" kern="1200" baseline="0" dirty="0">
                <a:solidFill>
                  <a:schemeClr val="tx1"/>
                </a:solidFill>
                <a:latin typeface="Arial" charset="0"/>
                <a:ea typeface="ＭＳ Ｐゴシック" pitchFamily="-107" charset="-128"/>
                <a:cs typeface="ＭＳ Ｐゴシック" pitchFamily="-107" charset="-128"/>
              </a:rPr>
              <a:t>attacks. Second, the TSC is combined with the session TK to produce a dynamic encryption</a:t>
            </a:r>
          </a:p>
          <a:p>
            <a:r>
              <a:rPr lang="en-US" sz="1200" kern="1200" baseline="0" dirty="0">
                <a:solidFill>
                  <a:schemeClr val="tx1"/>
                </a:solidFill>
                <a:latin typeface="Arial" charset="0"/>
                <a:ea typeface="ＭＳ Ｐゴシック" pitchFamily="-107" charset="-128"/>
                <a:cs typeface="ＭＳ Ｐゴシック" pitchFamily="-107" charset="-128"/>
              </a:rPr>
              <a:t>key that changes with each transmitted MPDU, thus making cryptanalysis</a:t>
            </a:r>
          </a:p>
          <a:p>
            <a:r>
              <a:rPr lang="en-US" sz="1200" kern="1200" baseline="0" dirty="0">
                <a:solidFill>
                  <a:schemeClr val="tx1"/>
                </a:solidFill>
                <a:latin typeface="Arial" charset="0"/>
                <a:ea typeface="ＭＳ Ｐゴシック" pitchFamily="-107" charset="-128"/>
                <a:cs typeface="ＭＳ Ｐゴシック" pitchFamily="-107" charset="-128"/>
              </a:rPr>
              <a:t>more difficult.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CCMP is intended for newer IEEE 802.11 devices that are equipped with</a:t>
            </a:r>
          </a:p>
          <a:p>
            <a:r>
              <a:rPr lang="en-US" sz="1200" kern="1200" baseline="0" dirty="0">
                <a:solidFill>
                  <a:schemeClr val="tx1"/>
                </a:solidFill>
                <a:latin typeface="Arial" charset="0"/>
                <a:ea typeface="ＭＳ Ｐゴシック" pitchFamily="-107" charset="-128"/>
                <a:cs typeface="ＭＳ Ｐゴシック" pitchFamily="-107" charset="-128"/>
              </a:rPr>
              <a:t>the hardware to support this scheme. As with TKIP, CCMP provides two services: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Message integrity:  CCMP uses the cipher block chaining message authentication</a:t>
            </a:r>
          </a:p>
          <a:p>
            <a:r>
              <a:rPr lang="en-US" sz="1200" kern="1200" baseline="0" dirty="0">
                <a:solidFill>
                  <a:schemeClr val="tx1"/>
                </a:solidFill>
                <a:latin typeface="Arial" charset="0"/>
                <a:ea typeface="ＭＳ Ｐゴシック" pitchFamily="-107" charset="-128"/>
                <a:cs typeface="ＭＳ Ｐゴシック" pitchFamily="-107" charset="-128"/>
              </a:rPr>
              <a:t>code (CBC-MAC), described in Chapter 3.</a:t>
            </a:r>
          </a:p>
          <a:p>
            <a:endParaRPr lang="en-US" dirty="0">
              <a:latin typeface="Arial" pitchFamily="-84" charset="0"/>
              <a:ea typeface="ＭＳ Ｐゴシック" pitchFamily="-84" charset="-128"/>
              <a:cs typeface="ＭＳ Ｐゴシック" pitchFamily="-84"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Data confidentiality: CCMP uses the CTR block cipher mode of operation</a:t>
            </a:r>
          </a:p>
          <a:p>
            <a:r>
              <a:rPr lang="en-US" sz="1200" kern="1200" baseline="0" dirty="0">
                <a:solidFill>
                  <a:schemeClr val="tx1"/>
                </a:solidFill>
                <a:latin typeface="Arial" charset="0"/>
                <a:ea typeface="ＭＳ Ｐゴシック" pitchFamily="-107" charset="-128"/>
                <a:cs typeface="ＭＳ Ｐゴシック" pitchFamily="-107" charset="-128"/>
              </a:rPr>
              <a:t>with AES for encryption. CTR is described in Chapter 2.</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same 128-bit AES key is used for both integrity and confidentiality.</a:t>
            </a:r>
          </a:p>
          <a:p>
            <a:r>
              <a:rPr lang="en-US" sz="1200" kern="1200" baseline="0" dirty="0">
                <a:solidFill>
                  <a:schemeClr val="tx1"/>
                </a:solidFill>
                <a:latin typeface="Arial" charset="0"/>
                <a:ea typeface="ＭＳ Ｐゴシック" pitchFamily="-107" charset="-128"/>
                <a:cs typeface="ＭＳ Ｐゴシック" pitchFamily="-107" charset="-128"/>
              </a:rPr>
              <a:t>The scheme uses a 48-bit packet number to construct a nonce to prevent replay</a:t>
            </a:r>
          </a:p>
          <a:p>
            <a:r>
              <a:rPr lang="en-US" sz="1200" kern="1200" baseline="0" dirty="0">
                <a:solidFill>
                  <a:schemeClr val="tx1"/>
                </a:solidFill>
                <a:latin typeface="Arial" charset="0"/>
                <a:ea typeface="ＭＳ Ｐゴシック" pitchFamily="-107" charset="-128"/>
                <a:cs typeface="ＭＳ Ｐゴシック" pitchFamily="-107" charset="-128"/>
              </a:rPr>
              <a:t>attacks.</a:t>
            </a:r>
            <a:endParaRPr lang="en-US" dirty="0">
              <a:latin typeface="Arial" pitchFamily="-84" charset="0"/>
              <a:ea typeface="ＭＳ Ｐゴシック" pitchFamily="-84" charset="-128"/>
              <a:cs typeface="ＭＳ Ｐゴシック" pitchFamily="-84" charset="-128"/>
            </a:endParaRPr>
          </a:p>
        </p:txBody>
      </p:sp>
      <p:sp>
        <p:nvSpPr>
          <p:cNvPr id="49156" name="Slide Number Placeholder 3"/>
          <p:cNvSpPr>
            <a:spLocks noGrp="1"/>
          </p:cNvSpPr>
          <p:nvPr>
            <p:ph type="sldNum" sz="quarter" idx="5"/>
          </p:nvPr>
        </p:nvSpPr>
        <p:spPr>
          <a:noFill/>
        </p:spPr>
        <p:txBody>
          <a:bodyPr/>
          <a:lstStyle/>
          <a:p>
            <a:fld id="{BA64CDF1-9222-E94F-8FB8-5D3901441C02}" type="slidenum">
              <a:rPr lang="en-AU" smtClean="0">
                <a:latin typeface="Arial" pitchFamily="-84" charset="0"/>
              </a:rPr>
              <a:pPr/>
              <a:t>36</a:t>
            </a:fld>
            <a:endParaRPr lang="en-AU" dirty="0">
              <a:latin typeface="Arial" pitchFamily="-8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charset="0"/>
                <a:ea typeface="ＭＳ Ｐゴシック" pitchFamily="-107" charset="-128"/>
                <a:cs typeface="ＭＳ Ｐゴシック" pitchFamily="-107" charset="-128"/>
              </a:rPr>
              <a:t> At a number of places in the IEEE 802.11i scheme, a pseudorandom function (PRF)</a:t>
            </a:r>
          </a:p>
          <a:p>
            <a:r>
              <a:rPr lang="en-US" sz="1200" kern="1200" baseline="0" dirty="0">
                <a:solidFill>
                  <a:schemeClr val="tx1"/>
                </a:solidFill>
                <a:latin typeface="Arial" charset="0"/>
                <a:ea typeface="ＭＳ Ｐゴシック" pitchFamily="-107" charset="-128"/>
                <a:cs typeface="ＭＳ Ｐゴシック" pitchFamily="-107" charset="-128"/>
              </a:rPr>
              <a:t>is used. For example, it is used to generate nonces, to expand pairwise keys, and</a:t>
            </a:r>
          </a:p>
          <a:p>
            <a:r>
              <a:rPr lang="en-US" sz="1200" kern="1200" baseline="0" dirty="0">
                <a:solidFill>
                  <a:schemeClr val="tx1"/>
                </a:solidFill>
                <a:latin typeface="Arial" charset="0"/>
                <a:ea typeface="ＭＳ Ｐゴシック" pitchFamily="-107" charset="-128"/>
                <a:cs typeface="ＭＳ Ｐゴシック" pitchFamily="-107" charset="-128"/>
              </a:rPr>
              <a:t>to generate the GTK. Best security practice dictates that different pseudorandom</a:t>
            </a:r>
          </a:p>
          <a:p>
            <a:r>
              <a:rPr lang="en-US" sz="1200" kern="1200" baseline="0" dirty="0">
                <a:solidFill>
                  <a:schemeClr val="tx1"/>
                </a:solidFill>
                <a:latin typeface="Arial" charset="0"/>
                <a:ea typeface="ＭＳ Ｐゴシック" pitchFamily="-107" charset="-128"/>
                <a:cs typeface="ＭＳ Ｐゴシック" pitchFamily="-107" charset="-128"/>
              </a:rPr>
              <a:t>number streams be used for these different purposes. However, for implementation</a:t>
            </a:r>
          </a:p>
          <a:p>
            <a:r>
              <a:rPr lang="en-US" sz="1200" kern="1200" baseline="0" dirty="0">
                <a:solidFill>
                  <a:schemeClr val="tx1"/>
                </a:solidFill>
                <a:latin typeface="Arial" charset="0"/>
                <a:ea typeface="ＭＳ Ｐゴシック" pitchFamily="-107" charset="-128"/>
                <a:cs typeface="ＭＳ Ｐゴシック" pitchFamily="-107" charset="-128"/>
              </a:rPr>
              <a:t>efficiency, we would like to rely on a single pseudorandom number generator</a:t>
            </a:r>
          </a:p>
          <a:p>
            <a:r>
              <a:rPr lang="en-US" sz="1200" kern="1200" baseline="0" dirty="0">
                <a:solidFill>
                  <a:schemeClr val="tx1"/>
                </a:solidFill>
                <a:latin typeface="Arial" charset="0"/>
                <a:ea typeface="ＭＳ Ｐゴシック" pitchFamily="-107" charset="-128"/>
                <a:cs typeface="ＭＳ Ｐゴシック" pitchFamily="-107" charset="-128"/>
              </a:rPr>
              <a:t>function.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PRF is built on the use of HMAC-SHA-1 to generate a pseudorandom</a:t>
            </a:r>
          </a:p>
          <a:p>
            <a:r>
              <a:rPr lang="en-US" sz="1200" kern="1200" baseline="0" dirty="0">
                <a:solidFill>
                  <a:schemeClr val="tx1"/>
                </a:solidFill>
                <a:latin typeface="Arial" charset="0"/>
                <a:ea typeface="ＭＳ Ｐゴシック" pitchFamily="-107" charset="-128"/>
                <a:cs typeface="ＭＳ Ｐゴシック" pitchFamily="-107" charset="-128"/>
              </a:rPr>
              <a:t>bit stream. Recall that HMAC-SHA-1 takes a message (block of data) and a key of</a:t>
            </a:r>
          </a:p>
          <a:p>
            <a:r>
              <a:rPr lang="en-US" sz="1200" kern="1200" baseline="0" dirty="0">
                <a:solidFill>
                  <a:schemeClr val="tx1"/>
                </a:solidFill>
                <a:latin typeface="Arial" charset="0"/>
                <a:ea typeface="ＭＳ Ｐゴシック" pitchFamily="-107" charset="-128"/>
                <a:cs typeface="ＭＳ Ｐゴシック" pitchFamily="-107" charset="-128"/>
              </a:rPr>
              <a:t>length at least 160 bits and produces a 160-bit hash value. SHA-1 has the property</a:t>
            </a:r>
          </a:p>
          <a:p>
            <a:r>
              <a:rPr lang="en-US" sz="1200" kern="1200" baseline="0" dirty="0">
                <a:solidFill>
                  <a:schemeClr val="tx1"/>
                </a:solidFill>
                <a:latin typeface="Arial" charset="0"/>
                <a:ea typeface="ＭＳ Ｐゴシック" pitchFamily="-107" charset="-128"/>
                <a:cs typeface="ＭＳ Ｐゴシック" pitchFamily="-107" charset="-128"/>
              </a:rPr>
              <a:t>that the change of a single bit of the input produces a new hash value with no apparent</a:t>
            </a:r>
          </a:p>
          <a:p>
            <a:r>
              <a:rPr lang="en-US" sz="1200" kern="1200" baseline="0" dirty="0">
                <a:solidFill>
                  <a:schemeClr val="tx1"/>
                </a:solidFill>
                <a:latin typeface="Arial" charset="0"/>
                <a:ea typeface="ＭＳ Ｐゴシック" pitchFamily="-107" charset="-128"/>
                <a:cs typeface="ＭＳ Ｐゴシック" pitchFamily="-107" charset="-128"/>
              </a:rPr>
              <a:t>connection to the preceding hash value. This property is the basis for pseudorandom</a:t>
            </a:r>
          </a:p>
          <a:p>
            <a:r>
              <a:rPr lang="en-US" sz="1200" kern="1200" baseline="0" dirty="0">
                <a:solidFill>
                  <a:schemeClr val="tx1"/>
                </a:solidFill>
                <a:latin typeface="Arial" charset="0"/>
                <a:ea typeface="ＭＳ Ｐゴシック" pitchFamily="-107" charset="-128"/>
                <a:cs typeface="ＭＳ Ｐゴシック" pitchFamily="-107" charset="-128"/>
              </a:rPr>
              <a:t>number generation.</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37</a:t>
            </a:fld>
            <a:endParaRPr lang="en-AU"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Figure 7.11 illustrates the </a:t>
            </a:r>
            <a:r>
              <a:rPr lang="en-US" sz="1200" b="0" kern="1200" baseline="0" dirty="0">
                <a:solidFill>
                  <a:schemeClr val="tx1"/>
                </a:solidFill>
                <a:latin typeface="Arial" charset="0"/>
                <a:ea typeface="ＭＳ Ｐゴシック" pitchFamily="-107" charset="-128"/>
                <a:cs typeface="ＭＳ Ｐゴシック" pitchFamily="-107" charset="-128"/>
              </a:rPr>
              <a:t>function PRF(K , A , B , Len ).</a:t>
            </a:r>
            <a:endParaRPr lang="en-US" b="0"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38</a:t>
            </a:fld>
            <a:endParaRPr lang="en-AU"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31"/>
          <p:cNvSpPr>
            <a:spLocks noGrp="1" noChangeArrowheads="1"/>
          </p:cNvSpPr>
          <p:nvPr>
            <p:ph type="sldNum" sz="quarter" idx="5"/>
          </p:nvPr>
        </p:nvSpPr>
        <p:spPr>
          <a:noFill/>
        </p:spPr>
        <p:txBody>
          <a:bodyPr/>
          <a:lstStyle/>
          <a:p>
            <a:fld id="{54E00952-26B8-2D46-8289-C5E560322778}" type="slidenum">
              <a:rPr lang="en-AU">
                <a:latin typeface="Arial" pitchFamily="-84" charset="0"/>
              </a:rPr>
              <a:pPr/>
              <a:t>39</a:t>
            </a:fld>
            <a:endParaRPr lang="en-AU" dirty="0">
              <a:latin typeface="Arial" pitchFamily="-84"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Chapter 7 summary.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a:ln/>
        </p:spPr>
      </p:sp>
      <p:sp>
        <p:nvSpPr>
          <p:cNvPr id="34819" name="Notes Placeholder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Arial" pitchFamily="-84" charset="0"/>
                <a:ea typeface="ＭＳ Ｐゴシック" pitchFamily="-84" charset="-128"/>
                <a:cs typeface="ＭＳ Ｐゴシック" pitchFamily="-84" charset="-128"/>
              </a:rPr>
              <a:t>This chapter looks at two important wireless network security schemes. First, we look at the IEEE 802.11i standard for wireless LAN security. The remainder of the chapter is devoted to security standards for Web access from mobile wireless devices, such as cell phones. </a:t>
            </a:r>
            <a:endParaRPr lang="en-US" dirty="0">
              <a:latin typeface="Arial" pitchFamily="-84" charset="0"/>
              <a:ea typeface="Arial" pitchFamily="-84" charset="0"/>
              <a:cs typeface="Arial" pitchFamily="-84" charset="0"/>
            </a:endParaRPr>
          </a:p>
          <a:p>
            <a:endParaRPr lang="en-US" dirty="0">
              <a:latin typeface="Arial" pitchFamily="-84" charset="0"/>
              <a:ea typeface="ＭＳ Ｐゴシック" pitchFamily="-84" charset="-128"/>
              <a:cs typeface="ＭＳ Ｐゴシック" pitchFamily="-84" charset="-128"/>
            </a:endParaRPr>
          </a:p>
        </p:txBody>
      </p:sp>
      <p:sp>
        <p:nvSpPr>
          <p:cNvPr id="34820" name="Slide Number Placeholder 3"/>
          <p:cNvSpPr>
            <a:spLocks noGrp="1"/>
          </p:cNvSpPr>
          <p:nvPr>
            <p:ph type="sldNum" sz="quarter" idx="5"/>
          </p:nvPr>
        </p:nvSpPr>
        <p:spPr>
          <a:noFill/>
        </p:spPr>
        <p:txBody>
          <a:bodyPr/>
          <a:lstStyle/>
          <a:p>
            <a:fld id="{4C68AC02-2DC8-9549-B8C9-6E55F949F92C}" type="slidenum">
              <a:rPr lang="en-AU" smtClean="0">
                <a:latin typeface="Arial" pitchFamily="-84" charset="0"/>
              </a:rPr>
              <a:pPr/>
              <a:t>4</a:t>
            </a:fld>
            <a:endParaRPr lang="en-AU" dirty="0">
              <a:latin typeface="Arial" pitchFamily="-8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p:spPr>
        <p:txBody>
          <a:bodyPr/>
          <a:lstStyle/>
          <a:p>
            <a:fld id="{83797CDE-EF53-504B-BFCD-94AE144A17CE}" type="slidenum">
              <a:rPr lang="en-AU">
                <a:latin typeface="Arial" pitchFamily="-1" charset="0"/>
              </a:rPr>
              <a:pPr/>
              <a:t>40</a:t>
            </a:fld>
            <a:endParaRPr lang="en-AU" dirty="0">
              <a:latin typeface="Arial" pitchFamily="-1"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latin typeface="Arial" pitchFamily="-1" charset="0"/>
                <a:ea typeface="ＭＳ Ｐゴシック" pitchFamily="-1" charset="-128"/>
                <a:cs typeface="ＭＳ Ｐゴシック" pitchFamily="-1" charset="-128"/>
              </a:rPr>
              <a:t>Lecture slides</a:t>
            </a:r>
            <a:r>
              <a:rPr lang="en-US" baseline="0" dirty="0">
                <a:latin typeface="Arial" pitchFamily="-1" charset="0"/>
                <a:ea typeface="ＭＳ Ｐゴシック" pitchFamily="-1" charset="-128"/>
                <a:cs typeface="ＭＳ Ｐゴシック" pitchFamily="-1" charset="-128"/>
              </a:rPr>
              <a:t> prepared</a:t>
            </a:r>
            <a:r>
              <a:rPr lang="en-US" dirty="0">
                <a:latin typeface="Arial" pitchFamily="-1" charset="0"/>
                <a:ea typeface="ＭＳ Ｐゴシック" pitchFamily="-1" charset="-128"/>
                <a:cs typeface="ＭＳ Ｐゴシック" pitchFamily="-1" charset="-128"/>
              </a:rPr>
              <a:t> for “Network Security Essentials”, 5/e, by William Stallings, </a:t>
            </a:r>
            <a:r>
              <a:rPr lang="en-US" dirty="0">
                <a:latin typeface="Arial" pitchFamily="-1" charset="0"/>
                <a:ea typeface="Arial" pitchFamily="-1" charset="0"/>
                <a:cs typeface="Arial" pitchFamily="-1" charset="0"/>
              </a:rPr>
              <a:t>Chapter 8 – “</a:t>
            </a:r>
            <a:r>
              <a:rPr lang="en-AU" dirty="0">
                <a:latin typeface="Arial" pitchFamily="-1" charset="0"/>
                <a:ea typeface="Arial" pitchFamily="-1" charset="0"/>
                <a:cs typeface="Arial" pitchFamily="-1" charset="0"/>
              </a:rPr>
              <a:t>Electronic Mail Security</a:t>
            </a:r>
            <a:r>
              <a:rPr lang="en-US" dirty="0">
                <a:latin typeface="Arial" pitchFamily="-1" charset="0"/>
                <a:ea typeface="Arial" pitchFamily="-1" charset="0"/>
                <a:cs typeface="Arial" pitchFamily="-1" charset="0"/>
              </a:rPr>
              <a:t>”.</a:t>
            </a:r>
            <a:endParaRPr lang="en-AU" dirty="0">
              <a:latin typeface="Arial" pitchFamily="-1" charset="0"/>
              <a:ea typeface="ＭＳ Ｐゴシック" pitchFamily="-1" charset="-128"/>
              <a:cs typeface="ＭＳ Ｐゴシック" pitchFamily="-1" charset="-128"/>
            </a:endParaRPr>
          </a:p>
          <a:p>
            <a:pPr eaLnBrk="1" hangingPunct="1"/>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1032533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In virtually all distributed environments, electronic mail is the most heavily used</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network-based application. Users expect to be able to, and do, send e-mail to others</a:t>
            </a:r>
          </a:p>
          <a:p>
            <a:r>
              <a:rPr lang="en-US" sz="1200" kern="1200" baseline="0" dirty="0">
                <a:solidFill>
                  <a:schemeClr val="tx1"/>
                </a:solidFill>
                <a:latin typeface="Arial" pitchFamily="-107" charset="0"/>
                <a:ea typeface="ＭＳ Ｐゴシック" pitchFamily="-107" charset="-128"/>
                <a:cs typeface="ＭＳ Ｐゴシック" pitchFamily="-107" charset="-128"/>
              </a:rPr>
              <a:t>who are connected directly or indirectly to the Internet, regardless of host operating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or communications suite. With the explosively growing reliance on e-mail,</a:t>
            </a:r>
          </a:p>
          <a:p>
            <a:r>
              <a:rPr lang="en-US" sz="1200" kern="1200" baseline="0" dirty="0">
                <a:solidFill>
                  <a:schemeClr val="tx1"/>
                </a:solidFill>
                <a:latin typeface="Arial" pitchFamily="-107" charset="0"/>
                <a:ea typeface="ＭＳ Ｐゴシック" pitchFamily="-107" charset="-128"/>
                <a:cs typeface="ＭＳ Ｐゴシック" pitchFamily="-107" charset="-128"/>
              </a:rPr>
              <a:t>there grows a demand for authentication and confidentiality services. Two schemes</a:t>
            </a:r>
          </a:p>
          <a:p>
            <a:r>
              <a:rPr lang="en-US" sz="1200" kern="1200" baseline="0" dirty="0">
                <a:solidFill>
                  <a:schemeClr val="tx1"/>
                </a:solidFill>
                <a:latin typeface="Arial" pitchFamily="-107" charset="0"/>
                <a:ea typeface="ＭＳ Ｐゴシック" pitchFamily="-107" charset="-128"/>
                <a:cs typeface="ＭＳ Ｐゴシック" pitchFamily="-107" charset="-128"/>
              </a:rPr>
              <a:t>stand out as approaches that enjoy widespread use: Pretty Good Privacy (PGP)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S/MIME. Both are examined in this chapter. The chapter closes with a discussion of</a:t>
            </a:r>
          </a:p>
          <a:p>
            <a:r>
              <a:rPr lang="en-US" sz="1200" kern="1200" baseline="0" dirty="0">
                <a:solidFill>
                  <a:schemeClr val="tx1"/>
                </a:solidFill>
                <a:latin typeface="Arial" pitchFamily="-107" charset="0"/>
                <a:ea typeface="ＭＳ Ｐゴシック" pitchFamily="-107" charset="-128"/>
                <a:cs typeface="ＭＳ Ｐゴシック" pitchFamily="-107" charset="-128"/>
              </a:rPr>
              <a:t>DomainKeys Identified Mail.</a:t>
            </a:r>
            <a:endParaRPr lang="en-US" dirty="0">
              <a:latin typeface="Arial" pitchFamily="-84" charset="0"/>
              <a:ea typeface="ＭＳ Ｐゴシック" pitchFamily="-84" charset="-128"/>
              <a:cs typeface="ＭＳ Ｐゴシック" pitchFamily="-84" charset="-128"/>
            </a:endParaRPr>
          </a:p>
          <a:p>
            <a:endParaRPr lang="en-US" dirty="0">
              <a:latin typeface="Arial" pitchFamily="-84" charset="0"/>
              <a:ea typeface="ＭＳ Ｐゴシック" pitchFamily="-84" charset="-128"/>
              <a:cs typeface="ＭＳ Ｐゴシック" pitchFamily="-84" charset="-128"/>
            </a:endParaRPr>
          </a:p>
        </p:txBody>
      </p:sp>
      <p:sp>
        <p:nvSpPr>
          <p:cNvPr id="20484" name="Slide Number Placeholder 3"/>
          <p:cNvSpPr>
            <a:spLocks noGrp="1"/>
          </p:cNvSpPr>
          <p:nvPr>
            <p:ph type="sldNum" sz="quarter" idx="5"/>
          </p:nvPr>
        </p:nvSpPr>
        <p:spPr>
          <a:noFill/>
        </p:spPr>
        <p:txBody>
          <a:bodyPr/>
          <a:lstStyle/>
          <a:p>
            <a:fld id="{9CFA8CB0-B256-FB46-8B41-13A19D2B6A57}" type="slidenum">
              <a:rPr lang="en-AU" smtClean="0">
                <a:latin typeface="Arial" pitchFamily="-1" charset="0"/>
              </a:rPr>
              <a:pPr/>
              <a:t>41</a:t>
            </a:fld>
            <a:endParaRPr lang="en-AU" dirty="0">
              <a:latin typeface="Arial" pitchFamily="-1" charset="0"/>
            </a:endParaRPr>
          </a:p>
        </p:txBody>
      </p:sp>
    </p:spTree>
    <p:extLst>
      <p:ext uri="{BB962C8B-B14F-4D97-AF65-F5344CB8AC3E}">
        <p14:creationId xmlns:p14="http://schemas.microsoft.com/office/powerpoint/2010/main" val="19743156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B12B7B23-768D-964E-B9C0-59A30E30783D}" type="slidenum">
              <a:rPr lang="en-AU">
                <a:latin typeface="Arial" pitchFamily="-1" charset="0"/>
              </a:rPr>
              <a:pPr/>
              <a:t>42</a:t>
            </a:fld>
            <a:endParaRPr lang="en-AU" dirty="0">
              <a:latin typeface="Arial" pitchFamily="-1" charset="0"/>
            </a:endParaRPr>
          </a:p>
        </p:txBody>
      </p:sp>
      <p:sp>
        <p:nvSpPr>
          <p:cNvPr id="17411" name="Rectangle 1026"/>
          <p:cNvSpPr>
            <a:spLocks noGrp="1" noRot="1" noChangeAspect="1" noChangeArrowheads="1" noTextEdit="1"/>
          </p:cNvSpPr>
          <p:nvPr>
            <p:ph type="sldImg"/>
          </p:nvPr>
        </p:nvSpPr>
        <p:spPr>
          <a:ln/>
        </p:spPr>
      </p:sp>
      <p:sp>
        <p:nvSpPr>
          <p:cNvPr id="17412" name="Rectangle 1027"/>
          <p:cNvSpPr>
            <a:spLocks noGrp="1" noChangeArrowheads="1"/>
          </p:cNvSpPr>
          <p:nvPr>
            <p:ph type="body" idx="1"/>
          </p:nvPr>
        </p:nvSpPr>
        <p:spPr>
          <a:noFill/>
          <a:ln/>
        </p:spPr>
        <p:txBody>
          <a:bodyPr/>
          <a:lstStyle/>
          <a:p>
            <a:pPr eaLnBrk="1" hangingPunct="1"/>
            <a:r>
              <a:rPr lang="en-US" dirty="0">
                <a:latin typeface="Arial" pitchFamily="-1" charset="0"/>
                <a:ea typeface="ＭＳ Ｐゴシック" pitchFamily="-1" charset="-128"/>
                <a:cs typeface="ＭＳ Ｐゴシック" pitchFamily="-1" charset="-128"/>
              </a:rPr>
              <a:t>Opening quote.</a:t>
            </a:r>
          </a:p>
        </p:txBody>
      </p:sp>
    </p:spTree>
    <p:extLst>
      <p:ext uri="{BB962C8B-B14F-4D97-AF65-F5344CB8AC3E}">
        <p14:creationId xmlns:p14="http://schemas.microsoft.com/office/powerpoint/2010/main" val="583165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E834EB5A-30D5-F340-A008-C7ED2BD5B9A2}" type="slidenum">
              <a:rPr lang="en-AU">
                <a:latin typeface="Arial" pitchFamily="-1" charset="0"/>
              </a:rPr>
              <a:pPr/>
              <a:t>43</a:t>
            </a:fld>
            <a:endParaRPr lang="en-AU" dirty="0">
              <a:latin typeface="Arial" pitchFamily="-1"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PGP is a remarkable phenomenon. Largely the effort of a single person, Phil</a:t>
            </a:r>
          </a:p>
          <a:p>
            <a:r>
              <a:rPr lang="en-US" sz="1200" kern="1200" baseline="0" dirty="0">
                <a:solidFill>
                  <a:schemeClr val="tx1"/>
                </a:solidFill>
                <a:latin typeface="Arial" pitchFamily="-107" charset="0"/>
                <a:ea typeface="ＭＳ Ｐゴシック" pitchFamily="-107" charset="-128"/>
                <a:cs typeface="ＭＳ Ｐゴシック" pitchFamily="-107" charset="-128"/>
              </a:rPr>
              <a:t>Zimmermann, PGP provides a confidentiality and authentication service that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be used for electronic mail and file storage applications. In essence, Zimmermann</a:t>
            </a:r>
          </a:p>
          <a:p>
            <a:r>
              <a:rPr lang="en-US" sz="1200" kern="1200" baseline="0" dirty="0">
                <a:solidFill>
                  <a:schemeClr val="tx1"/>
                </a:solidFill>
                <a:latin typeface="Arial" pitchFamily="-107" charset="0"/>
                <a:ea typeface="ＭＳ Ｐゴシック" pitchFamily="-107" charset="-128"/>
                <a:cs typeface="ＭＳ Ｐゴシック" pitchFamily="-107" charset="-128"/>
              </a:rPr>
              <a:t>has done the following: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Selected the best available cryptographic algorithms as building blocks.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Integrated these algorithms into a general-purpose application that is independent</a:t>
            </a:r>
          </a:p>
          <a:p>
            <a:r>
              <a:rPr lang="en-US" sz="1200" kern="1200" baseline="0" dirty="0">
                <a:solidFill>
                  <a:schemeClr val="tx1"/>
                </a:solidFill>
                <a:latin typeface="Arial" pitchFamily="-107" charset="0"/>
                <a:ea typeface="ＭＳ Ｐゴシック" pitchFamily="-107" charset="-128"/>
                <a:cs typeface="ＭＳ Ｐゴシック" pitchFamily="-107" charset="-128"/>
              </a:rPr>
              <a:t>of operating system and processor and that is based on a small set of</a:t>
            </a:r>
          </a:p>
          <a:p>
            <a:r>
              <a:rPr lang="en-US" sz="1200" kern="1200" baseline="0" dirty="0">
                <a:solidFill>
                  <a:schemeClr val="tx1"/>
                </a:solidFill>
                <a:latin typeface="Arial" pitchFamily="-107" charset="0"/>
                <a:ea typeface="ＭＳ Ｐゴシック" pitchFamily="-107" charset="-128"/>
                <a:cs typeface="ＭＳ Ｐゴシック" pitchFamily="-107" charset="-128"/>
              </a:rPr>
              <a:t>easy-to-use commands.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Made the package and its documentation, including the source code, freely</a:t>
            </a:r>
          </a:p>
          <a:p>
            <a:r>
              <a:rPr lang="en-US" sz="1200" kern="1200" baseline="0" dirty="0">
                <a:solidFill>
                  <a:schemeClr val="tx1"/>
                </a:solidFill>
                <a:latin typeface="Arial" pitchFamily="-107" charset="0"/>
                <a:ea typeface="ＭＳ Ｐゴシック" pitchFamily="-107" charset="-128"/>
                <a:cs typeface="ＭＳ Ｐゴシック" pitchFamily="-107" charset="-128"/>
              </a:rPr>
              <a:t>available via the Internet, bulletin boards, and commercial networks such as</a:t>
            </a:r>
          </a:p>
          <a:p>
            <a:r>
              <a:rPr lang="en-US" sz="1200" kern="1200" baseline="0" dirty="0">
                <a:solidFill>
                  <a:schemeClr val="tx1"/>
                </a:solidFill>
                <a:latin typeface="Arial" pitchFamily="-107" charset="0"/>
                <a:ea typeface="ＭＳ Ｐゴシック" pitchFamily="-107" charset="-128"/>
                <a:cs typeface="ＭＳ Ｐゴシック" pitchFamily="-107" charset="-128"/>
              </a:rPr>
              <a:t>AOL (America On Line).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4. Entered into an agreement with a company (Viacrypt, now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Associates) to provide a fully compatible, low-cost commercial version of PGP.</a:t>
            </a:r>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2408628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PGP has grown explosively and is now widely used. A number of reasons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be cited for this growth.</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It is available free worldwide in versions that run on a variety of platforms, including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Windows, UNIX, Macintosh, and many more. In addition, the commercial</a:t>
            </a:r>
          </a:p>
          <a:p>
            <a:r>
              <a:rPr lang="en-US" sz="1200" kern="1200" baseline="0" dirty="0">
                <a:solidFill>
                  <a:schemeClr val="tx1"/>
                </a:solidFill>
                <a:latin typeface="Arial" pitchFamily="-107" charset="0"/>
                <a:ea typeface="ＭＳ Ｐゴシック" pitchFamily="-107" charset="-128"/>
                <a:cs typeface="ＭＳ Ｐゴシック" pitchFamily="-107" charset="-128"/>
              </a:rPr>
              <a:t>version satisfies users who want a product that comes with vendor support.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It is based on algorithms that have survived extensive public review and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considered extremely secure. Specifically, the package includes RSA, DSS,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Diffie-Hellman for public-key encryption; CAST-128, IDEA, and 3DES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symmetric encryption; and SHA-1 for hash coding.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It has a wide range of applicability, from corporations that wish to select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enforce a standardized scheme for encrypting files and messages to individuals</a:t>
            </a:r>
          </a:p>
          <a:p>
            <a:r>
              <a:rPr lang="en-US" sz="1200" kern="1200" baseline="0" dirty="0">
                <a:solidFill>
                  <a:schemeClr val="tx1"/>
                </a:solidFill>
                <a:latin typeface="Arial" pitchFamily="-107" charset="0"/>
                <a:ea typeface="ＭＳ Ｐゴシック" pitchFamily="-107" charset="-128"/>
                <a:cs typeface="ＭＳ Ｐゴシック" pitchFamily="-107" charset="-128"/>
              </a:rPr>
              <a:t>who wish to communicate securely with others worldwide over the Internet</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other networks.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4.  It was not developed by, nor is it controlled by, any governmental or standards</a:t>
            </a:r>
          </a:p>
          <a:p>
            <a:r>
              <a:rPr lang="en-US" sz="1200" kern="1200" baseline="0" dirty="0">
                <a:solidFill>
                  <a:schemeClr val="tx1"/>
                </a:solidFill>
                <a:latin typeface="Arial" pitchFamily="-107" charset="0"/>
                <a:ea typeface="ＭＳ Ｐゴシック" pitchFamily="-107" charset="-128"/>
                <a:cs typeface="ＭＳ Ｐゴシック" pitchFamily="-107" charset="-128"/>
              </a:rPr>
              <a:t>organization. For those with an instinctive distrust of “the establishment,”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makes PGP attractive.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5.  PGP is now on an Internet standards track (RFC 3156; MIME Security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OpenPGP ). Nevertheless, PGP still has an aura of an antiestablishment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endeavor.</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44</a:t>
            </a:fld>
            <a:endParaRPr lang="en-AU" dirty="0"/>
          </a:p>
        </p:txBody>
      </p:sp>
    </p:spTree>
    <p:extLst>
      <p:ext uri="{BB962C8B-B14F-4D97-AF65-F5344CB8AC3E}">
        <p14:creationId xmlns:p14="http://schemas.microsoft.com/office/powerpoint/2010/main" val="38010466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actual operation of PGP, as opposed to the management of keys, consists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four services: authentication, confidentiality, compression, and e-mail compatibility</a:t>
            </a:r>
          </a:p>
          <a:p>
            <a:r>
              <a:rPr lang="en-US" sz="1200" kern="1200" baseline="0" dirty="0">
                <a:solidFill>
                  <a:schemeClr val="tx1"/>
                </a:solidFill>
                <a:latin typeface="Arial" pitchFamily="-107" charset="0"/>
                <a:ea typeface="ＭＳ Ｐゴシック" pitchFamily="-107" charset="-128"/>
                <a:cs typeface="ＭＳ Ｐゴシック" pitchFamily="-107" charset="-128"/>
              </a:rPr>
              <a:t>(Table 8.1). </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45</a:t>
            </a:fld>
            <a:endParaRPr lang="en-AU" dirty="0"/>
          </a:p>
        </p:txBody>
      </p:sp>
    </p:spTree>
    <p:extLst>
      <p:ext uri="{BB962C8B-B14F-4D97-AF65-F5344CB8AC3E}">
        <p14:creationId xmlns:p14="http://schemas.microsoft.com/office/powerpoint/2010/main" val="10332459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combination of SHA-1 and RSA provides an effective digital signature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scheme. Because of the strength of RSA, the recipient is assured that only the possessor</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matching private key can generate the signature. Because of the strength</a:t>
            </a:r>
          </a:p>
          <a:p>
            <a:r>
              <a:rPr lang="en-US" sz="1200" kern="1200" baseline="0" dirty="0">
                <a:solidFill>
                  <a:schemeClr val="tx1"/>
                </a:solidFill>
                <a:latin typeface="Arial" pitchFamily="-107" charset="0"/>
                <a:ea typeface="ＭＳ Ｐゴシック" pitchFamily="-107" charset="-128"/>
                <a:cs typeface="ＭＳ Ｐゴシック" pitchFamily="-107" charset="-128"/>
              </a:rPr>
              <a:t>of SHA-1, the recipient is assured that no one else could generate a new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matches the hash code and, hence, the signature of the original message.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As an alternative, signatures can be generated using DSS/SHA-1.</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Although signatures normally are found attached to the message or file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they sign, this is not always the case: Detached signatures are supported. A detached</a:t>
            </a:r>
          </a:p>
          <a:p>
            <a:r>
              <a:rPr lang="en-US" sz="1200" kern="1200" baseline="0" dirty="0">
                <a:solidFill>
                  <a:schemeClr val="tx1"/>
                </a:solidFill>
                <a:latin typeface="Arial" pitchFamily="-107" charset="0"/>
                <a:ea typeface="ＭＳ Ｐゴシック" pitchFamily="-107" charset="-128"/>
                <a:cs typeface="ＭＳ Ｐゴシック" pitchFamily="-107" charset="-128"/>
              </a:rPr>
              <a:t>signature may be stored and transmitted separately from the message it signs.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is useful in several contexts. A user may wish to maintain a separate signature log of</a:t>
            </a:r>
          </a:p>
          <a:p>
            <a:r>
              <a:rPr lang="en-US" sz="1200" kern="1200" baseline="0" dirty="0">
                <a:solidFill>
                  <a:schemeClr val="tx1"/>
                </a:solidFill>
                <a:latin typeface="Arial" pitchFamily="-107" charset="0"/>
                <a:ea typeface="ＭＳ Ｐゴシック" pitchFamily="-107" charset="-128"/>
                <a:cs typeface="ＭＳ Ｐゴシック" pitchFamily="-107" charset="-128"/>
              </a:rPr>
              <a:t>all messages sent or received. A detached signature of an executable program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detect subsequent virus infection. Finally, detached signatures can be used when</a:t>
            </a:r>
          </a:p>
          <a:p>
            <a:r>
              <a:rPr lang="en-US" sz="1200" kern="1200" baseline="0" dirty="0">
                <a:solidFill>
                  <a:schemeClr val="tx1"/>
                </a:solidFill>
                <a:latin typeface="Arial" pitchFamily="-107" charset="0"/>
                <a:ea typeface="ＭＳ Ｐゴシック" pitchFamily="-107" charset="-128"/>
                <a:cs typeface="ＭＳ Ｐゴシック" pitchFamily="-107" charset="-128"/>
              </a:rPr>
              <a:t>more than one party must sign a document, such as a legal contract. Each person’s</a:t>
            </a:r>
          </a:p>
          <a:p>
            <a:r>
              <a:rPr lang="en-US" sz="1200" kern="1200" baseline="0" dirty="0">
                <a:solidFill>
                  <a:schemeClr val="tx1"/>
                </a:solidFill>
                <a:latin typeface="Arial" pitchFamily="-107" charset="0"/>
                <a:ea typeface="ＭＳ Ｐゴシック" pitchFamily="-107" charset="-128"/>
                <a:cs typeface="ＭＳ Ｐゴシック" pitchFamily="-107" charset="-128"/>
              </a:rPr>
              <a:t>signature is independent and therefore is applied only to the document. Otherwise,</a:t>
            </a:r>
          </a:p>
          <a:p>
            <a:r>
              <a:rPr lang="en-US" sz="1200" kern="1200" baseline="0" dirty="0">
                <a:solidFill>
                  <a:schemeClr val="tx1"/>
                </a:solidFill>
                <a:latin typeface="Arial" pitchFamily="-107" charset="0"/>
                <a:ea typeface="ＭＳ Ｐゴシック" pitchFamily="-107" charset="-128"/>
                <a:cs typeface="ＭＳ Ｐゴシック" pitchFamily="-107" charset="-128"/>
              </a:rPr>
              <a:t>signatures would have to be nested, with the second signer signing both the document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the first signature, and so on.</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46</a:t>
            </a:fld>
            <a:endParaRPr lang="en-AU" dirty="0"/>
          </a:p>
        </p:txBody>
      </p:sp>
    </p:spTree>
    <p:extLst>
      <p:ext uri="{BB962C8B-B14F-4D97-AF65-F5344CB8AC3E}">
        <p14:creationId xmlns:p14="http://schemas.microsoft.com/office/powerpoint/2010/main" val="18370076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Another basic service provided by PGP is confidentiality, which</a:t>
            </a:r>
          </a:p>
          <a:p>
            <a:r>
              <a:rPr lang="en-US" sz="1200" kern="1200" baseline="0" dirty="0">
                <a:solidFill>
                  <a:schemeClr val="tx1"/>
                </a:solidFill>
                <a:latin typeface="Arial" pitchFamily="-107" charset="0"/>
                <a:ea typeface="ＭＳ Ｐゴシック" pitchFamily="-107" charset="-128"/>
                <a:cs typeface="ＭＳ Ｐゴシック" pitchFamily="-107" charset="-128"/>
              </a:rPr>
              <a:t>is provided by encrypting messages to be transmitted or to be stored locally as</a:t>
            </a:r>
          </a:p>
          <a:p>
            <a:r>
              <a:rPr lang="en-US" sz="1200" kern="1200" baseline="0" dirty="0">
                <a:solidFill>
                  <a:schemeClr val="tx1"/>
                </a:solidFill>
                <a:latin typeface="Arial" pitchFamily="-107" charset="0"/>
                <a:ea typeface="ＭＳ Ｐゴシック" pitchFamily="-107" charset="-128"/>
                <a:cs typeface="ＭＳ Ｐゴシック" pitchFamily="-107" charset="-128"/>
              </a:rPr>
              <a:t>files. In both cases, the symmetric encryption algorithm CAST-128 may be used.</a:t>
            </a:r>
          </a:p>
          <a:p>
            <a:r>
              <a:rPr lang="en-US" sz="1200" kern="1200" baseline="0" dirty="0">
                <a:solidFill>
                  <a:schemeClr val="tx1"/>
                </a:solidFill>
                <a:latin typeface="Arial" pitchFamily="-107" charset="0"/>
                <a:ea typeface="ＭＳ Ｐゴシック" pitchFamily="-107" charset="-128"/>
                <a:cs typeface="ＭＳ Ｐゴシック" pitchFamily="-107" charset="-128"/>
              </a:rPr>
              <a:t>Alternatively, IDEA or 3DES may be used. The 64-bit cipher feedback (CFB)</a:t>
            </a:r>
          </a:p>
          <a:p>
            <a:r>
              <a:rPr lang="en-US" sz="1200" kern="1200" baseline="0" dirty="0">
                <a:solidFill>
                  <a:schemeClr val="tx1"/>
                </a:solidFill>
                <a:latin typeface="Arial" pitchFamily="-107" charset="0"/>
                <a:ea typeface="ＭＳ Ｐゴシック" pitchFamily="-107" charset="-128"/>
                <a:cs typeface="ＭＳ Ｐゴシック" pitchFamily="-107" charset="-128"/>
              </a:rPr>
              <a:t>mode is used.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As always, one must address the problem of key distribution. In PGP, each</a:t>
            </a:r>
          </a:p>
          <a:p>
            <a:r>
              <a:rPr lang="en-US" sz="1200" kern="1200" baseline="0" dirty="0">
                <a:solidFill>
                  <a:schemeClr val="tx1"/>
                </a:solidFill>
                <a:latin typeface="Arial" pitchFamily="-107" charset="0"/>
                <a:ea typeface="ＭＳ Ｐゴシック" pitchFamily="-107" charset="-128"/>
                <a:cs typeface="ＭＳ Ｐゴシック" pitchFamily="-107" charset="-128"/>
              </a:rPr>
              <a:t>symmetric key is used only once. That is, a new key is generated as a random 128-bit</a:t>
            </a:r>
          </a:p>
          <a:p>
            <a:r>
              <a:rPr lang="en-US" sz="1200" kern="1200" baseline="0" dirty="0">
                <a:solidFill>
                  <a:schemeClr val="tx1"/>
                </a:solidFill>
                <a:latin typeface="Arial" pitchFamily="-107" charset="0"/>
                <a:ea typeface="ＭＳ Ｐゴシック" pitchFamily="-107" charset="-128"/>
                <a:cs typeface="ＭＳ Ｐゴシック" pitchFamily="-107" charset="-128"/>
              </a:rPr>
              <a:t>number for each message. Thus, although this is referred to in the documentation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as a session key, it is in reality a one-time key. Because it is to be used only once,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session key is bound to the message and transmitted with it. To protect the key,</a:t>
            </a:r>
          </a:p>
          <a:p>
            <a:r>
              <a:rPr lang="en-US" sz="1200" kern="1200" baseline="0" dirty="0">
                <a:solidFill>
                  <a:schemeClr val="tx1"/>
                </a:solidFill>
                <a:latin typeface="Arial" pitchFamily="-107" charset="0"/>
                <a:ea typeface="ＭＳ Ｐゴシック" pitchFamily="-107" charset="-128"/>
                <a:cs typeface="ＭＳ Ｐゴシック" pitchFamily="-107" charset="-128"/>
              </a:rPr>
              <a:t>it is encrypted with the receiver’s public key. Figure 8.1b illustrates the sequence.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As an alternative to the use of RSA for key encryption, PGP provides an option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referred to as Diffie-Hellman . As was explained in Chapter 3, Diffie-Hellman</a:t>
            </a:r>
          </a:p>
          <a:p>
            <a:r>
              <a:rPr lang="en-US" sz="1200" kern="1200" baseline="0" dirty="0">
                <a:solidFill>
                  <a:schemeClr val="tx1"/>
                </a:solidFill>
                <a:latin typeface="Arial" pitchFamily="-107" charset="0"/>
                <a:ea typeface="ＭＳ Ｐゴシック" pitchFamily="-107" charset="-128"/>
                <a:cs typeface="ＭＳ Ｐゴシック" pitchFamily="-107" charset="-128"/>
              </a:rPr>
              <a:t>is a key exchange algorithm. In fact, PGP uses a variant of Diffie-Hellman that does</a:t>
            </a:r>
          </a:p>
          <a:p>
            <a:r>
              <a:rPr lang="en-US" sz="1200" kern="1200" baseline="0" dirty="0">
                <a:solidFill>
                  <a:schemeClr val="tx1"/>
                </a:solidFill>
                <a:latin typeface="Arial" pitchFamily="-107" charset="0"/>
                <a:ea typeface="ＭＳ Ｐゴシック" pitchFamily="-107" charset="-128"/>
                <a:cs typeface="ＭＳ Ｐゴシック" pitchFamily="-107" charset="-128"/>
              </a:rPr>
              <a:t>provide encryption/decryption, known as ElGamal.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Several observations may be made. First, to reduce encryption time, the combination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of symmetric and public-key encryption is used in preference to simply</a:t>
            </a:r>
          </a:p>
          <a:p>
            <a:r>
              <a:rPr lang="en-US" sz="1200" kern="1200" baseline="0" dirty="0">
                <a:solidFill>
                  <a:schemeClr val="tx1"/>
                </a:solidFill>
                <a:latin typeface="Arial" pitchFamily="-107" charset="0"/>
                <a:ea typeface="ＭＳ Ｐゴシック" pitchFamily="-107" charset="-128"/>
                <a:cs typeface="ＭＳ Ｐゴシック" pitchFamily="-107" charset="-128"/>
              </a:rPr>
              <a:t>using RSA or ElGamal to encrypt the message directly: CAST-128 and the other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 symmetric algorithms are substantially faster than RSA or ElGamal. Second,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use of the public-key algorithm solves the session-key distribution problem, because</a:t>
            </a:r>
          </a:p>
          <a:p>
            <a:r>
              <a:rPr lang="en-US" sz="1200" kern="1200" baseline="0" dirty="0">
                <a:solidFill>
                  <a:schemeClr val="tx1"/>
                </a:solidFill>
                <a:latin typeface="Arial" pitchFamily="-107" charset="0"/>
                <a:ea typeface="ＭＳ Ｐゴシック" pitchFamily="-107" charset="-128"/>
                <a:cs typeface="ＭＳ Ｐゴシック" pitchFamily="-107" charset="-128"/>
              </a:rPr>
              <a:t>only the recipient is able to recover the session key that is bound to the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Note that we do not need a session-key exchange protocol of the type discussed in</a:t>
            </a:r>
          </a:p>
          <a:p>
            <a:r>
              <a:rPr lang="en-US" sz="1200" kern="1200" baseline="0" dirty="0">
                <a:solidFill>
                  <a:schemeClr val="tx1"/>
                </a:solidFill>
                <a:latin typeface="Arial" pitchFamily="-107" charset="0"/>
                <a:ea typeface="ＭＳ Ｐゴシック" pitchFamily="-107" charset="-128"/>
                <a:cs typeface="ＭＳ Ｐゴシック" pitchFamily="-107" charset="-128"/>
              </a:rPr>
              <a:t>Chapter 14, because we are not beginning an ongoing session. Rather, each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is a one-time independent event with its own key. Furthermore, given the store-andforward</a:t>
            </a:r>
          </a:p>
          <a:p>
            <a:r>
              <a:rPr lang="en-US" sz="1200" kern="1200" baseline="0" dirty="0">
                <a:solidFill>
                  <a:schemeClr val="tx1"/>
                </a:solidFill>
                <a:latin typeface="Arial" pitchFamily="-107" charset="0"/>
                <a:ea typeface="ＭＳ Ｐゴシック" pitchFamily="-107" charset="-128"/>
                <a:cs typeface="ＭＳ Ｐゴシック" pitchFamily="-107" charset="-128"/>
              </a:rPr>
              <a:t>nature of electronic mail, the use of handshaking to assure that both sides</a:t>
            </a:r>
          </a:p>
          <a:p>
            <a:r>
              <a:rPr lang="en-US" sz="1200" kern="1200" baseline="0" dirty="0">
                <a:solidFill>
                  <a:schemeClr val="tx1"/>
                </a:solidFill>
                <a:latin typeface="Arial" pitchFamily="-107" charset="0"/>
                <a:ea typeface="ＭＳ Ｐゴシック" pitchFamily="-107" charset="-128"/>
                <a:cs typeface="ＭＳ Ｐゴシック" pitchFamily="-107" charset="-128"/>
              </a:rPr>
              <a:t>have the same session key is not practical. Finally, the use of one-time symmetric</a:t>
            </a:r>
          </a:p>
          <a:p>
            <a:r>
              <a:rPr lang="en-US" sz="1200" kern="1200" baseline="0" dirty="0">
                <a:solidFill>
                  <a:schemeClr val="tx1"/>
                </a:solidFill>
                <a:latin typeface="Arial" pitchFamily="-107" charset="0"/>
                <a:ea typeface="ＭＳ Ｐゴシック" pitchFamily="-107" charset="-128"/>
                <a:cs typeface="ＭＳ Ｐゴシック" pitchFamily="-107" charset="-128"/>
              </a:rPr>
              <a:t>keys strengthens what is already a strong symmetric encryption approach. Only a</a:t>
            </a:r>
          </a:p>
          <a:p>
            <a:r>
              <a:rPr lang="en-US" sz="1200" kern="1200" baseline="0" dirty="0">
                <a:solidFill>
                  <a:schemeClr val="tx1"/>
                </a:solidFill>
                <a:latin typeface="Arial" pitchFamily="-107" charset="0"/>
                <a:ea typeface="ＭＳ Ｐゴシック" pitchFamily="-107" charset="-128"/>
                <a:cs typeface="ＭＳ Ｐゴシック" pitchFamily="-107" charset="-128"/>
              </a:rPr>
              <a:t>small amount of plaintext is encrypted with each key, and there is no relationship</a:t>
            </a:r>
          </a:p>
          <a:p>
            <a:r>
              <a:rPr lang="en-US" sz="1200" kern="1200" baseline="0" dirty="0">
                <a:solidFill>
                  <a:schemeClr val="tx1"/>
                </a:solidFill>
                <a:latin typeface="Arial" pitchFamily="-107" charset="0"/>
                <a:ea typeface="ＭＳ Ｐゴシック" pitchFamily="-107" charset="-128"/>
                <a:cs typeface="ＭＳ Ｐゴシック" pitchFamily="-107" charset="-128"/>
              </a:rPr>
              <a:t>among the keys. Thus, to the extent that the public-key algorithm is secure,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entire scheme is secure. To this end, PGP provides the user with a range of key size</a:t>
            </a:r>
          </a:p>
          <a:p>
            <a:r>
              <a:rPr lang="en-US" sz="1200" kern="1200" baseline="0" dirty="0">
                <a:solidFill>
                  <a:schemeClr val="tx1"/>
                </a:solidFill>
                <a:latin typeface="Arial" pitchFamily="-107" charset="0"/>
                <a:ea typeface="ＭＳ Ｐゴシック" pitchFamily="-107" charset="-128"/>
                <a:cs typeface="ＭＳ Ｐゴシック" pitchFamily="-107" charset="-128"/>
              </a:rPr>
              <a:t>options from 768 to 3072 bits (the DSS key for signatures is limited to 1024 bits).</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47</a:t>
            </a:fld>
            <a:endParaRPr lang="en-AU" dirty="0"/>
          </a:p>
        </p:txBody>
      </p:sp>
    </p:spTree>
    <p:extLst>
      <p:ext uri="{BB962C8B-B14F-4D97-AF65-F5344CB8AC3E}">
        <p14:creationId xmlns:p14="http://schemas.microsoft.com/office/powerpoint/2010/main" val="25508013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As Figure 8.1c illustrates, both services</a:t>
            </a:r>
          </a:p>
          <a:p>
            <a:r>
              <a:rPr lang="en-US" sz="1200" kern="1200" baseline="0" dirty="0">
                <a:solidFill>
                  <a:schemeClr val="tx1"/>
                </a:solidFill>
                <a:latin typeface="Arial" pitchFamily="-107" charset="0"/>
                <a:ea typeface="ＭＳ Ｐゴシック" pitchFamily="-107" charset="-128"/>
                <a:cs typeface="ＭＳ Ｐゴシック" pitchFamily="-107" charset="-128"/>
              </a:rPr>
              <a:t>may be used for the same message. First, a signature is generated for the plaintext</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and prepended to the message. Then the plaintext message plus signature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is encrypted using CAST-128 (or IDEA or 3DES), and the session key is encrypted</a:t>
            </a:r>
          </a:p>
          <a:p>
            <a:r>
              <a:rPr lang="en-US" sz="1200" kern="1200" baseline="0" dirty="0">
                <a:solidFill>
                  <a:schemeClr val="tx1"/>
                </a:solidFill>
                <a:latin typeface="Arial" pitchFamily="-107" charset="0"/>
                <a:ea typeface="ＭＳ Ｐゴシック" pitchFamily="-107" charset="-128"/>
                <a:cs typeface="ＭＳ Ｐゴシック" pitchFamily="-107" charset="-128"/>
              </a:rPr>
              <a:t>using RSA (or ElGamal). This sequence is preferable to the opposite: encrypting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message and then generating a signature for the encrypted message. It is generally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more convenient to store a signature with a plaintext version of a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Furthermore, for purposes of third-party verification, if the signature is performed</a:t>
            </a:r>
          </a:p>
          <a:p>
            <a:r>
              <a:rPr lang="en-US" sz="1200" kern="1200" baseline="0" dirty="0">
                <a:solidFill>
                  <a:schemeClr val="tx1"/>
                </a:solidFill>
                <a:latin typeface="Arial" pitchFamily="-107" charset="0"/>
                <a:ea typeface="ＭＳ Ｐゴシック" pitchFamily="-107" charset="-128"/>
                <a:cs typeface="ＭＳ Ｐゴシック" pitchFamily="-107" charset="-128"/>
              </a:rPr>
              <a:t>first, a third party need not be concerned with the symmetric key when verifying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signature.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In summary, when both services are used, the sender first signs the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its own private key, then encrypts the message with a session key, and finally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encrypts the session key with the recipient’s public key.</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48</a:t>
            </a:fld>
            <a:endParaRPr lang="en-AU" dirty="0"/>
          </a:p>
        </p:txBody>
      </p:sp>
    </p:spTree>
    <p:extLst>
      <p:ext uri="{BB962C8B-B14F-4D97-AF65-F5344CB8AC3E}">
        <p14:creationId xmlns:p14="http://schemas.microsoft.com/office/powerpoint/2010/main" val="31828347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AE7F461-4F47-3749-BD6C-D9F1E48878F8}" type="slidenum">
              <a:rPr lang="en-AU">
                <a:latin typeface="Arial" pitchFamily="-1" charset="0"/>
              </a:rPr>
              <a:pPr/>
              <a:t>49</a:t>
            </a:fld>
            <a:endParaRPr lang="en-AU" dirty="0">
              <a:latin typeface="Arial" pitchFamily="-1"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As a default, PGP compresses the message after applying the signature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but before encryption. This has the benefit of saving space both for e-mail</a:t>
            </a:r>
          </a:p>
          <a:p>
            <a:r>
              <a:rPr lang="en-US" sz="1200" kern="1200" baseline="0" dirty="0">
                <a:solidFill>
                  <a:schemeClr val="tx1"/>
                </a:solidFill>
                <a:latin typeface="Arial" pitchFamily="-107" charset="0"/>
                <a:ea typeface="ＭＳ Ｐゴシック" pitchFamily="-107" charset="-128"/>
                <a:cs typeface="ＭＳ Ｐゴシック" pitchFamily="-107" charset="-128"/>
              </a:rPr>
              <a:t>transmission and for file storage.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placement of the compression algorithm is critical.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The signature is generated before compression for two reasons: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It is preferable to sign an uncompressed message so that one can store only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uncompressed message together with the signature for future verification.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If one signed a compressed document, then it would be necessary either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to store a compressed version of the message for later verification or to</a:t>
            </a:r>
          </a:p>
          <a:p>
            <a:r>
              <a:rPr lang="en-US" sz="1200" kern="1200" baseline="0" dirty="0">
                <a:solidFill>
                  <a:schemeClr val="tx1"/>
                </a:solidFill>
                <a:latin typeface="Arial" pitchFamily="-107" charset="0"/>
                <a:ea typeface="ＭＳ Ｐゴシック" pitchFamily="-107" charset="-128"/>
                <a:cs typeface="ＭＳ Ｐゴシック" pitchFamily="-107" charset="-128"/>
              </a:rPr>
              <a:t>recompress the message when verification is required.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b. Even if one were willing to generate dynamically a recompressed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verification, PGP’s compression algorithm presents a difficulty.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algorithm is not deterministic; various implementations of the algorithm</a:t>
            </a:r>
          </a:p>
          <a:p>
            <a:r>
              <a:rPr lang="en-US" sz="1200" kern="1200" baseline="0" dirty="0">
                <a:solidFill>
                  <a:schemeClr val="tx1"/>
                </a:solidFill>
                <a:latin typeface="Arial" pitchFamily="-107" charset="0"/>
                <a:ea typeface="ＭＳ Ｐゴシック" pitchFamily="-107" charset="-128"/>
                <a:cs typeface="ＭＳ Ｐゴシック" pitchFamily="-107" charset="-128"/>
              </a:rPr>
              <a:t>achieve different tradeoffs in running speed versus compression ratio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as a result, produce different compressed forms. However, these different</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compression algorithms are interoperable because any version of the algorithm</a:t>
            </a:r>
          </a:p>
          <a:p>
            <a:r>
              <a:rPr lang="en-US" sz="1200" kern="1200" baseline="0" dirty="0">
                <a:solidFill>
                  <a:schemeClr val="tx1"/>
                </a:solidFill>
                <a:latin typeface="Arial" pitchFamily="-107" charset="0"/>
                <a:ea typeface="ＭＳ Ｐゴシック" pitchFamily="-107" charset="-128"/>
                <a:cs typeface="ＭＳ Ｐゴシック" pitchFamily="-107" charset="-128"/>
              </a:rPr>
              <a:t>can correctly decompress the output of any other version. Applying</a:t>
            </a:r>
          </a:p>
          <a:p>
            <a:r>
              <a:rPr lang="en-US" sz="1200" kern="1200" baseline="0" dirty="0">
                <a:solidFill>
                  <a:schemeClr val="tx1"/>
                </a:solidFill>
                <a:latin typeface="Arial" pitchFamily="-107" charset="0"/>
                <a:ea typeface="ＭＳ Ｐゴシック" pitchFamily="-107" charset="-128"/>
                <a:cs typeface="ＭＳ Ｐゴシック" pitchFamily="-107" charset="-128"/>
              </a:rPr>
              <a:t> the hash function and signature after compression would constrain all PGP</a:t>
            </a:r>
          </a:p>
          <a:p>
            <a:r>
              <a:rPr lang="en-US" sz="1200" kern="1200" baseline="0" dirty="0">
                <a:solidFill>
                  <a:schemeClr val="tx1"/>
                </a:solidFill>
                <a:latin typeface="Arial" pitchFamily="-107" charset="0"/>
                <a:ea typeface="ＭＳ Ｐゴシック" pitchFamily="-107" charset="-128"/>
                <a:cs typeface="ＭＳ Ｐゴシック" pitchFamily="-107" charset="-128"/>
              </a:rPr>
              <a:t>implementations to the same version of the compression algorithm.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Message encryption is applied after compression to strengthen cryptographic</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security. Because the compressed message has less redundancy than the original</a:t>
            </a:r>
          </a:p>
          <a:p>
            <a:r>
              <a:rPr lang="en-US" sz="1200" kern="1200" baseline="0" dirty="0">
                <a:solidFill>
                  <a:schemeClr val="tx1"/>
                </a:solidFill>
                <a:latin typeface="Arial" pitchFamily="-107" charset="0"/>
                <a:ea typeface="ＭＳ Ｐゴシック" pitchFamily="-107" charset="-128"/>
                <a:cs typeface="ＭＳ Ｐゴシック" pitchFamily="-107" charset="-128"/>
              </a:rPr>
              <a:t>plaintext, cryptanalysis is more difficult.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compression algorithm used is ZIP, which is described in Appendix G.</a:t>
            </a:r>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70622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a:solidFill>
                  <a:schemeClr val="tx1"/>
                </a:solidFill>
                <a:latin typeface="Arial" charset="0"/>
                <a:ea typeface="ＭＳ Ｐゴシック" pitchFamily="-107" charset="-128"/>
                <a:cs typeface="ＭＳ Ｐゴシック" pitchFamily="-107" charset="-128"/>
              </a:rPr>
              <a:t>Wireless networks, and the wireless devices that use them, introduce a host of security</a:t>
            </a:r>
          </a:p>
          <a:p>
            <a:r>
              <a:rPr lang="en-US" sz="1200" kern="1200" baseline="0" dirty="0">
                <a:solidFill>
                  <a:schemeClr val="tx1"/>
                </a:solidFill>
                <a:latin typeface="Arial" charset="0"/>
                <a:ea typeface="ＭＳ Ｐゴシック" pitchFamily="-107" charset="-128"/>
                <a:cs typeface="ＭＳ Ｐゴシック" pitchFamily="-107" charset="-128"/>
              </a:rPr>
              <a:t>problems over and above those found in wired networks. Some of the key factors</a:t>
            </a:r>
          </a:p>
          <a:p>
            <a:r>
              <a:rPr lang="en-US" sz="1200" kern="1200" baseline="0" dirty="0">
                <a:solidFill>
                  <a:schemeClr val="tx1"/>
                </a:solidFill>
                <a:latin typeface="Arial" charset="0"/>
                <a:ea typeface="ＭＳ Ｐゴシック" pitchFamily="-107" charset="-128"/>
                <a:cs typeface="ＭＳ Ｐゴシック" pitchFamily="-107" charset="-128"/>
              </a:rPr>
              <a:t>contributing to the higher security risk of wireless networks compared to wired</a:t>
            </a:r>
          </a:p>
          <a:p>
            <a:r>
              <a:rPr lang="en-US" sz="1200" kern="1200" baseline="0" dirty="0">
                <a:solidFill>
                  <a:schemeClr val="tx1"/>
                </a:solidFill>
                <a:latin typeface="Arial" charset="0"/>
                <a:ea typeface="ＭＳ Ｐゴシック" pitchFamily="-107" charset="-128"/>
                <a:cs typeface="ＭＳ Ｐゴシック" pitchFamily="-107" charset="-128"/>
              </a:rPr>
              <a:t>networks include the following [MA10]:</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Channel:  Wireless networking typically involves broadcast communications,</a:t>
            </a:r>
          </a:p>
          <a:p>
            <a:r>
              <a:rPr lang="en-US" sz="1200" kern="1200" baseline="0" dirty="0">
                <a:solidFill>
                  <a:schemeClr val="tx1"/>
                </a:solidFill>
                <a:latin typeface="Arial" charset="0"/>
                <a:ea typeface="ＭＳ Ｐゴシック" pitchFamily="-107" charset="-128"/>
                <a:cs typeface="ＭＳ Ｐゴシック" pitchFamily="-107" charset="-128"/>
              </a:rPr>
              <a:t>which is far more susceptible to eavesdropping and jamming than wired networks.</a:t>
            </a:r>
          </a:p>
          <a:p>
            <a:r>
              <a:rPr lang="en-US" sz="1200" kern="1200" baseline="0" dirty="0">
                <a:solidFill>
                  <a:schemeClr val="tx1"/>
                </a:solidFill>
                <a:latin typeface="Arial" charset="0"/>
                <a:ea typeface="ＭＳ Ｐゴシック" pitchFamily="-107" charset="-128"/>
                <a:cs typeface="ＭＳ Ｐゴシック" pitchFamily="-107" charset="-128"/>
              </a:rPr>
              <a:t>Wireless networks are also more vulnerable to active attacks that exploit</a:t>
            </a:r>
          </a:p>
          <a:p>
            <a:r>
              <a:rPr lang="en-US" sz="1200" kern="1200" baseline="0" dirty="0">
                <a:solidFill>
                  <a:schemeClr val="tx1"/>
                </a:solidFill>
                <a:latin typeface="Arial" charset="0"/>
                <a:ea typeface="ＭＳ Ｐゴシック" pitchFamily="-107" charset="-128"/>
                <a:cs typeface="ＭＳ Ｐゴシック" pitchFamily="-107" charset="-128"/>
              </a:rPr>
              <a:t>vulnerabilities in communications protocols.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Mobility: Wireless devices are, in principal and usually in practice, far more</a:t>
            </a:r>
          </a:p>
          <a:p>
            <a:r>
              <a:rPr lang="en-US" sz="1200" kern="1200" baseline="0" dirty="0">
                <a:solidFill>
                  <a:schemeClr val="tx1"/>
                </a:solidFill>
                <a:latin typeface="Arial" charset="0"/>
                <a:ea typeface="ＭＳ Ｐゴシック" pitchFamily="-107" charset="-128"/>
                <a:cs typeface="ＭＳ Ｐゴシック" pitchFamily="-107" charset="-128"/>
              </a:rPr>
              <a:t>portable and mobile than wired devices. This mobility results in a number of</a:t>
            </a:r>
          </a:p>
          <a:p>
            <a:r>
              <a:rPr lang="en-US" sz="1200" kern="1200" baseline="0" dirty="0">
                <a:solidFill>
                  <a:schemeClr val="tx1"/>
                </a:solidFill>
                <a:latin typeface="Arial" charset="0"/>
                <a:ea typeface="ＭＳ Ｐゴシック" pitchFamily="-107" charset="-128"/>
                <a:cs typeface="ＭＳ Ｐゴシック" pitchFamily="-107" charset="-128"/>
              </a:rPr>
              <a:t>risks, described subsequently.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Resources: Some wireless devices, such as smartphones and tablets, have sophisticated</a:t>
            </a:r>
          </a:p>
          <a:p>
            <a:r>
              <a:rPr lang="en-US" sz="1200" kern="1200" baseline="0" dirty="0">
                <a:solidFill>
                  <a:schemeClr val="tx1"/>
                </a:solidFill>
                <a:latin typeface="Arial" charset="0"/>
                <a:ea typeface="ＭＳ Ｐゴシック" pitchFamily="-107" charset="-128"/>
                <a:cs typeface="ＭＳ Ｐゴシック" pitchFamily="-107" charset="-128"/>
              </a:rPr>
              <a:t>operating systems but limited memory and processing resources</a:t>
            </a:r>
          </a:p>
          <a:p>
            <a:r>
              <a:rPr lang="en-US" sz="1200" kern="1200" baseline="0" dirty="0">
                <a:solidFill>
                  <a:schemeClr val="tx1"/>
                </a:solidFill>
                <a:latin typeface="Arial" charset="0"/>
                <a:ea typeface="ＭＳ Ｐゴシック" pitchFamily="-107" charset="-128"/>
                <a:cs typeface="ＭＳ Ｐゴシック" pitchFamily="-107" charset="-128"/>
              </a:rPr>
              <a:t>with which to counter threats, including denial of service and malware.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Accessibility: Some wireless devices, such as sensors and robots, may be left</a:t>
            </a:r>
          </a:p>
          <a:p>
            <a:r>
              <a:rPr lang="en-US" sz="1200" kern="1200" baseline="0" dirty="0">
                <a:solidFill>
                  <a:schemeClr val="tx1"/>
                </a:solidFill>
                <a:latin typeface="Arial" charset="0"/>
                <a:ea typeface="ＭＳ Ｐゴシック" pitchFamily="-107" charset="-128"/>
                <a:cs typeface="ＭＳ Ｐゴシック" pitchFamily="-107" charset="-128"/>
              </a:rPr>
              <a:t>unattended in remote and/or hostile locations. This greatly increases their vulnerability</a:t>
            </a:r>
          </a:p>
          <a:p>
            <a:r>
              <a:rPr lang="en-US" sz="1200" kern="1200" baseline="0" dirty="0">
                <a:solidFill>
                  <a:schemeClr val="tx1"/>
                </a:solidFill>
                <a:latin typeface="Arial" charset="0"/>
                <a:ea typeface="ＭＳ Ｐゴシック" pitchFamily="-107" charset="-128"/>
                <a:cs typeface="ＭＳ Ｐゴシック" pitchFamily="-107" charset="-128"/>
              </a:rPr>
              <a:t>to physical attacks.</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5</a:t>
            </a:fld>
            <a:endParaRPr lang="en-AU"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02D07DB9-2580-3D4D-A6BD-25F665D7C745}" type="slidenum">
              <a:rPr lang="en-AU">
                <a:latin typeface="Arial" pitchFamily="-1" charset="0"/>
              </a:rPr>
              <a:pPr/>
              <a:t>50</a:t>
            </a:fld>
            <a:endParaRPr lang="en-AU" dirty="0">
              <a:latin typeface="Arial" pitchFamily="-1"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When PGP is used, at least part of the block to be transmitted</a:t>
            </a:r>
          </a:p>
          <a:p>
            <a:r>
              <a:rPr lang="en-US" sz="1200" kern="1200" baseline="0" dirty="0">
                <a:solidFill>
                  <a:schemeClr val="tx1"/>
                </a:solidFill>
                <a:latin typeface="Arial" pitchFamily="-107" charset="0"/>
                <a:ea typeface="ＭＳ Ｐゴシック" pitchFamily="-107" charset="-128"/>
                <a:cs typeface="ＭＳ Ｐゴシック" pitchFamily="-107" charset="-128"/>
              </a:rPr>
              <a:t>is encrypted. If only the signature service is used, then the message digest is</a:t>
            </a:r>
          </a:p>
          <a:p>
            <a:r>
              <a:rPr lang="en-US" sz="1200" kern="1200" baseline="0" dirty="0">
                <a:solidFill>
                  <a:schemeClr val="tx1"/>
                </a:solidFill>
                <a:latin typeface="Arial" pitchFamily="-107" charset="0"/>
                <a:ea typeface="ＭＳ Ｐゴシック" pitchFamily="-107" charset="-128"/>
                <a:cs typeface="ＭＳ Ｐゴシック" pitchFamily="-107" charset="-128"/>
              </a:rPr>
              <a:t>encrypted (with the sender’s private key). If the confidentiality service is used,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plus signature (if present) are encrypted (with a one-time symmetric key).</a:t>
            </a:r>
          </a:p>
          <a:p>
            <a:r>
              <a:rPr lang="en-US" sz="1200" kern="1200" baseline="0" dirty="0">
                <a:solidFill>
                  <a:schemeClr val="tx1"/>
                </a:solidFill>
                <a:latin typeface="Arial" pitchFamily="-107" charset="0"/>
                <a:ea typeface="ＭＳ Ｐゴシック" pitchFamily="-107" charset="-128"/>
                <a:cs typeface="ＭＳ Ｐゴシック" pitchFamily="-107" charset="-128"/>
              </a:rPr>
              <a:t>Thus, part or all of the resulting block consists of a stream of arbitrary 8-bit octets.</a:t>
            </a:r>
          </a:p>
          <a:p>
            <a:r>
              <a:rPr lang="en-US" sz="1200" kern="1200" baseline="0" dirty="0">
                <a:solidFill>
                  <a:schemeClr val="tx1"/>
                </a:solidFill>
                <a:latin typeface="Arial" pitchFamily="-107" charset="0"/>
                <a:ea typeface="ＭＳ Ｐゴシック" pitchFamily="-107" charset="-128"/>
                <a:cs typeface="ＭＳ Ｐゴシック" pitchFamily="-107" charset="-128"/>
              </a:rPr>
              <a:t>However, many electronic mail systems only permit the use of blocks consisting of</a:t>
            </a:r>
          </a:p>
          <a:p>
            <a:r>
              <a:rPr lang="en-US" sz="1200" kern="1200" baseline="0" dirty="0">
                <a:solidFill>
                  <a:schemeClr val="tx1"/>
                </a:solidFill>
                <a:latin typeface="Arial" pitchFamily="-107" charset="0"/>
                <a:ea typeface="ＭＳ Ｐゴシック" pitchFamily="-107" charset="-128"/>
                <a:cs typeface="ＭＳ Ｐゴシック" pitchFamily="-107" charset="-128"/>
              </a:rPr>
              <a:t>ASCII text. To accommodate this restriction, PGP provides the service of converting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raw 8-bit binary stream to a stream of printable ASCII characters.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scheme used for this purpose is radix-64 conversion. Each group of three</a:t>
            </a:r>
          </a:p>
          <a:p>
            <a:r>
              <a:rPr lang="en-US" sz="1200" kern="1200" baseline="0" dirty="0">
                <a:solidFill>
                  <a:schemeClr val="tx1"/>
                </a:solidFill>
                <a:latin typeface="Arial" pitchFamily="-107" charset="0"/>
                <a:ea typeface="ＭＳ Ｐゴシック" pitchFamily="-107" charset="-128"/>
                <a:cs typeface="ＭＳ Ｐゴシック" pitchFamily="-107" charset="-128"/>
              </a:rPr>
              <a:t>octets of binary data is mapped into four ASCII characters. This format also appends</a:t>
            </a:r>
          </a:p>
          <a:p>
            <a:r>
              <a:rPr lang="en-US" sz="1200" kern="1200" baseline="0" dirty="0">
                <a:solidFill>
                  <a:schemeClr val="tx1"/>
                </a:solidFill>
                <a:latin typeface="Arial" pitchFamily="-107" charset="0"/>
                <a:ea typeface="ＭＳ Ｐゴシック" pitchFamily="-107" charset="-128"/>
                <a:cs typeface="ＭＳ Ｐゴシック" pitchFamily="-107" charset="-128"/>
              </a:rPr>
              <a:t>a CRC to detect transmission errors. See Appendix 19A for a description.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use of radix 64 expands a message by 33%. Fortunately, the session key</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signature portions of the message are relatively compact, and the plaintext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has been compressed. In fact, the compression should be more than enough to</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compensate for the radix-64 expansion. For example, [HELD96] reports an average</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compression ratio of about 2.0 using ZIP. If we ignore the relatively small signature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key components, the typical overall effect of compression and expansion of a</a:t>
            </a:r>
          </a:p>
          <a:p>
            <a:r>
              <a:rPr lang="en-US" sz="1200" kern="1200" baseline="0" dirty="0">
                <a:solidFill>
                  <a:schemeClr val="tx1"/>
                </a:solidFill>
                <a:latin typeface="Arial" pitchFamily="-107" charset="0"/>
                <a:ea typeface="ＭＳ Ｐゴシック" pitchFamily="-107" charset="-128"/>
                <a:cs typeface="ＭＳ Ｐゴシック" pitchFamily="-107" charset="-128"/>
              </a:rPr>
              <a:t>file of length X  would be 1.33 *  0.5 * X =  0.665 * X . Thus, there is still an overall</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compression of about one-third.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One noteworthy aspect of the radix-64 algorithm is that it blindly converts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input stream to radix-64 format regardless of content, even if the input happens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be ASCII text. Thus, if a message is signed but not encrypted and the conversion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is applied to the entire block, the output will be unreadable to the casual observer,</a:t>
            </a:r>
          </a:p>
          <a:p>
            <a:r>
              <a:rPr lang="en-US" sz="1200" kern="1200" baseline="0" dirty="0">
                <a:solidFill>
                  <a:schemeClr val="tx1"/>
                </a:solidFill>
                <a:latin typeface="Arial" pitchFamily="-107" charset="0"/>
                <a:ea typeface="ＭＳ Ｐゴシック" pitchFamily="-107" charset="-128"/>
                <a:cs typeface="ＭＳ Ｐゴシック" pitchFamily="-107" charset="-128"/>
              </a:rPr>
              <a:t>which provides a certain level of confidentiality. As an option, PGP can be configured</a:t>
            </a:r>
          </a:p>
          <a:p>
            <a:r>
              <a:rPr lang="en-US" sz="1200" kern="1200" baseline="0" dirty="0">
                <a:solidFill>
                  <a:schemeClr val="tx1"/>
                </a:solidFill>
                <a:latin typeface="Arial" pitchFamily="-107" charset="0"/>
                <a:ea typeface="ＭＳ Ｐゴシック" pitchFamily="-107" charset="-128"/>
                <a:cs typeface="ＭＳ Ｐゴシック" pitchFamily="-107" charset="-128"/>
              </a:rPr>
              <a:t>to convert to radix-64 format only the signature portion of signed plaintext</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messages. This enables the human recipient to read the message without using PGP.</a:t>
            </a:r>
          </a:p>
          <a:p>
            <a:r>
              <a:rPr lang="en-US" sz="1200" kern="1200" baseline="0" dirty="0">
                <a:solidFill>
                  <a:schemeClr val="tx1"/>
                </a:solidFill>
                <a:latin typeface="Arial" pitchFamily="-107" charset="0"/>
                <a:ea typeface="ＭＳ Ｐゴシック" pitchFamily="-107" charset="-128"/>
                <a:cs typeface="ＭＳ Ｐゴシック" pitchFamily="-107" charset="-128"/>
              </a:rPr>
              <a:t>PGP would still have to be used to verify the signature.</a:t>
            </a:r>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4870804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Figure 8.1a illustrates the digital signature service provided by</a:t>
            </a:r>
          </a:p>
          <a:p>
            <a:r>
              <a:rPr lang="en-US" sz="1200" kern="1200" baseline="0" dirty="0">
                <a:solidFill>
                  <a:schemeClr val="tx1"/>
                </a:solidFill>
                <a:latin typeface="Arial" pitchFamily="-107" charset="0"/>
                <a:ea typeface="ＭＳ Ｐゴシック" pitchFamily="-107" charset="-128"/>
                <a:cs typeface="ＭＳ Ｐゴシック" pitchFamily="-107" charset="-128"/>
              </a:rPr>
              <a:t>PGP. This is the digital signature scheme discussed in Chapter 4 and illustrated in</a:t>
            </a:r>
          </a:p>
          <a:p>
            <a:r>
              <a:rPr lang="en-US" sz="1200" kern="1200" baseline="0" dirty="0">
                <a:solidFill>
                  <a:schemeClr val="tx1"/>
                </a:solidFill>
                <a:latin typeface="Arial" pitchFamily="-107" charset="0"/>
                <a:ea typeface="ＭＳ Ｐゴシック" pitchFamily="-107" charset="-128"/>
                <a:cs typeface="ＭＳ Ｐゴシック" pitchFamily="-107" charset="-128"/>
              </a:rPr>
              <a:t>Figure 4.5. </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To protect the key, it is encrypted with the receiver’s public key. Figure 8.1b illustrates the sequence.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As Figure 8.1c illustrates, both services</a:t>
            </a:r>
          </a:p>
          <a:p>
            <a:r>
              <a:rPr lang="en-US" sz="1200" kern="1200" baseline="0" dirty="0">
                <a:solidFill>
                  <a:schemeClr val="tx1"/>
                </a:solidFill>
                <a:latin typeface="Arial" pitchFamily="-107" charset="0"/>
                <a:ea typeface="ＭＳ Ｐゴシック" pitchFamily="-107" charset="-128"/>
                <a:cs typeface="ＭＳ Ｐゴシック" pitchFamily="-107" charset="-128"/>
              </a:rPr>
              <a:t>may be used for the same message. First, a signature is generated for the plaintext</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and prepended to the message. Then the plaintext message plus signature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is encrypted using CAST-128 (or IDEA or 3DES), and the session key is encrypted</a:t>
            </a:r>
          </a:p>
          <a:p>
            <a:r>
              <a:rPr lang="en-US" sz="1200" kern="1200" baseline="0" dirty="0">
                <a:solidFill>
                  <a:schemeClr val="tx1"/>
                </a:solidFill>
                <a:latin typeface="Arial" pitchFamily="-107" charset="0"/>
                <a:ea typeface="ＭＳ Ｐゴシック" pitchFamily="-107" charset="-128"/>
                <a:cs typeface="ＭＳ Ｐゴシック" pitchFamily="-107" charset="-128"/>
              </a:rPr>
              <a:t>using RSA (or ElGamal). This sequence is preferable to the opposite: encrypting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message and then generating a signature for the encrypted message. It is generally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more convenient to store a signature with a plaintext version of a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Furthermore, for purposes of third-party verification, if the signature is performed</a:t>
            </a:r>
          </a:p>
          <a:p>
            <a:r>
              <a:rPr lang="en-US" sz="1200" kern="1200" baseline="0" dirty="0">
                <a:solidFill>
                  <a:schemeClr val="tx1"/>
                </a:solidFill>
                <a:latin typeface="Arial" pitchFamily="-107" charset="0"/>
                <a:ea typeface="ＭＳ Ｐゴシック" pitchFamily="-107" charset="-128"/>
                <a:cs typeface="ＭＳ Ｐゴシック" pitchFamily="-107" charset="-128"/>
              </a:rPr>
              <a:t>first, a third party need not be concerned with the symmetric key when verifying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signature.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In summary, when both services are used, the sender first signs the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its own private key, then encrypts the message with a session key, and finally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encrypts the session key with the recipient’s public key.</a:t>
            </a:r>
          </a:p>
          <a:p>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51</a:t>
            </a:fld>
            <a:endParaRPr lang="en-AU" dirty="0"/>
          </a:p>
        </p:txBody>
      </p:sp>
    </p:spTree>
    <p:extLst>
      <p:ext uri="{BB962C8B-B14F-4D97-AF65-F5344CB8AC3E}">
        <p14:creationId xmlns:p14="http://schemas.microsoft.com/office/powerpoint/2010/main" val="31285417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7A0541F5-3051-6A48-A9AC-B452F143D531}" type="slidenum">
              <a:rPr lang="en-AU">
                <a:latin typeface="Arial" pitchFamily="-1" charset="0"/>
              </a:rPr>
              <a:pPr/>
              <a:t>52</a:t>
            </a:fld>
            <a:endParaRPr lang="en-AU" dirty="0">
              <a:latin typeface="Arial" pitchFamily="-1"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Figure 8.2 shows the relationship among the four services so far discussed.</a:t>
            </a:r>
          </a:p>
          <a:p>
            <a:r>
              <a:rPr lang="en-US" sz="1200" kern="1200" baseline="0" dirty="0">
                <a:solidFill>
                  <a:schemeClr val="tx1"/>
                </a:solidFill>
                <a:latin typeface="Arial" pitchFamily="-107" charset="0"/>
                <a:ea typeface="ＭＳ Ｐゴシック" pitchFamily="-107" charset="-128"/>
                <a:cs typeface="ＭＳ Ｐゴシック" pitchFamily="-107" charset="-128"/>
              </a:rPr>
              <a:t>On transmission (if it is required), a signature is generated using a hash code of</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uncompressed plaintext. Then the plaintext (plus signature if present) is compressed.</a:t>
            </a:r>
          </a:p>
          <a:p>
            <a:r>
              <a:rPr lang="en-US" sz="1200" kern="1200" baseline="0" dirty="0">
                <a:solidFill>
                  <a:schemeClr val="tx1"/>
                </a:solidFill>
                <a:latin typeface="Arial" pitchFamily="-107" charset="0"/>
                <a:ea typeface="ＭＳ Ｐゴシック" pitchFamily="-107" charset="-128"/>
                <a:cs typeface="ＭＳ Ｐゴシック" pitchFamily="-107" charset="-128"/>
              </a:rPr>
              <a:t>Next, if confidentiality is required, the block (compressed plaintext or</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compressed signature plus plaintext) is encrypted and prepended with the publickey-</a:t>
            </a:r>
          </a:p>
          <a:p>
            <a:r>
              <a:rPr lang="en-US" sz="1200" kern="1200" baseline="0" dirty="0">
                <a:solidFill>
                  <a:schemeClr val="tx1"/>
                </a:solidFill>
                <a:latin typeface="Arial" pitchFamily="-107" charset="0"/>
                <a:ea typeface="ＭＳ Ｐゴシック" pitchFamily="-107" charset="-128"/>
                <a:cs typeface="ＭＳ Ｐゴシック" pitchFamily="-107" charset="-128"/>
              </a:rPr>
              <a:t>encrypted symmetric encryption key. Finally, the entire block is converted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radix-64 format.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On reception, the incoming block is first converted back from radix-64 format</a:t>
            </a:r>
          </a:p>
          <a:p>
            <a:r>
              <a:rPr lang="en-US" sz="1200" kern="1200" baseline="0" dirty="0">
                <a:solidFill>
                  <a:schemeClr val="tx1"/>
                </a:solidFill>
                <a:latin typeface="Arial" pitchFamily="-107" charset="0"/>
                <a:ea typeface="ＭＳ Ｐゴシック" pitchFamily="-107" charset="-128"/>
                <a:cs typeface="ＭＳ Ｐゴシック" pitchFamily="-107" charset="-128"/>
              </a:rPr>
              <a:t>to binary. Then, if the message is encrypted, the recipient recovers the session key</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decrypts the message. The resulting block is then decompressed. If the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is signed, the recipient recovers the transmitted hash code and compares it to its</a:t>
            </a:r>
          </a:p>
          <a:p>
            <a:r>
              <a:rPr lang="en-US" sz="1200" kern="1200" baseline="0" dirty="0">
                <a:solidFill>
                  <a:schemeClr val="tx1"/>
                </a:solidFill>
                <a:latin typeface="Arial" pitchFamily="-107" charset="0"/>
                <a:ea typeface="ＭＳ Ｐゴシック" pitchFamily="-107" charset="-128"/>
                <a:cs typeface="ＭＳ Ｐゴシック" pitchFamily="-107" charset="-128"/>
              </a:rPr>
              <a:t>own calculation of the hash code.</a:t>
            </a:r>
            <a:endParaRPr lang="en-AU"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2085581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Secure/Multipurpose Internet Mail Extension (S/MIME) is a security enhancement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to the MIME Internet e-mail format standard based on technology from RSA Data</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Security. Although both PGP and S/MIME are on an IETF standards track, it appears</a:t>
            </a:r>
          </a:p>
          <a:p>
            <a:r>
              <a:rPr lang="en-US" sz="1200" kern="1200" baseline="0" dirty="0">
                <a:solidFill>
                  <a:schemeClr val="tx1"/>
                </a:solidFill>
                <a:latin typeface="Arial" pitchFamily="-107" charset="0"/>
                <a:ea typeface="ＭＳ Ｐゴシック" pitchFamily="-107" charset="-128"/>
                <a:cs typeface="ＭＳ Ｐゴシック" pitchFamily="-107" charset="-128"/>
              </a:rPr>
              <a:t>likely that S/MIME will emerge as the industry standard for commercial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organizational use, while PGP will remain the choice for personal e-mail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many users. S/MIME is defined in a number of documents—most importantly</a:t>
            </a:r>
          </a:p>
          <a:p>
            <a:r>
              <a:rPr lang="en-US" sz="1200" kern="1200" baseline="0" dirty="0">
                <a:solidFill>
                  <a:schemeClr val="tx1"/>
                </a:solidFill>
                <a:latin typeface="Arial" pitchFamily="-107" charset="0"/>
                <a:ea typeface="ＭＳ Ｐゴシック" pitchFamily="-107" charset="-128"/>
                <a:cs typeface="ＭＳ Ｐゴシック" pitchFamily="-107" charset="-128"/>
              </a:rPr>
              <a:t>RFCs 3370, 3850, 3851, and 3852.</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To understand S/MIME, we need first to have a general understanding of the underlying</a:t>
            </a:r>
          </a:p>
          <a:p>
            <a:r>
              <a:rPr lang="en-US" sz="1200" kern="1200" baseline="0" dirty="0">
                <a:solidFill>
                  <a:schemeClr val="tx1"/>
                </a:solidFill>
                <a:latin typeface="Arial" pitchFamily="-107" charset="0"/>
                <a:ea typeface="ＭＳ Ｐゴシック" pitchFamily="-107" charset="-128"/>
                <a:cs typeface="ＭＳ Ｐゴシック" pitchFamily="-107" charset="-128"/>
              </a:rPr>
              <a:t>e-mail format that it uses, namely MIME. But to understand the significance</a:t>
            </a:r>
          </a:p>
          <a:p>
            <a:r>
              <a:rPr lang="en-US" sz="1200" kern="1200" baseline="0" dirty="0">
                <a:solidFill>
                  <a:schemeClr val="tx1"/>
                </a:solidFill>
                <a:latin typeface="Arial" pitchFamily="-107" charset="0"/>
                <a:ea typeface="ＭＳ Ｐゴシック" pitchFamily="-107" charset="-128"/>
                <a:cs typeface="ＭＳ Ｐゴシック" pitchFamily="-107" charset="-128"/>
              </a:rPr>
              <a:t>of MIME, we need to go back to the traditional e-mail format standard, RFC 822,</a:t>
            </a:r>
          </a:p>
          <a:p>
            <a:r>
              <a:rPr lang="en-US" sz="1200" kern="1200" baseline="0" dirty="0">
                <a:solidFill>
                  <a:schemeClr val="tx1"/>
                </a:solidFill>
                <a:latin typeface="Arial" pitchFamily="-107" charset="0"/>
                <a:ea typeface="ＭＳ Ｐゴシック" pitchFamily="-107" charset="-128"/>
                <a:cs typeface="ＭＳ Ｐゴシック" pitchFamily="-107" charset="-128"/>
              </a:rPr>
              <a:t>which is still in common use. The most recent version of this format specification is</a:t>
            </a:r>
          </a:p>
          <a:p>
            <a:r>
              <a:rPr lang="en-US" sz="1200" kern="1200" baseline="0" dirty="0">
                <a:solidFill>
                  <a:schemeClr val="tx1"/>
                </a:solidFill>
                <a:latin typeface="Arial" pitchFamily="-107" charset="0"/>
                <a:ea typeface="ＭＳ Ｐゴシック" pitchFamily="-107" charset="-128"/>
                <a:cs typeface="ＭＳ Ｐゴシック" pitchFamily="-107" charset="-128"/>
              </a:rPr>
              <a:t>RFC 5322 (Internet Message Format ). Accordingly, this section first provides an introduction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to these two earlier standards and then moves on to a discussion of S/MIME.</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53</a:t>
            </a:fld>
            <a:endParaRPr lang="en-AU" dirty="0"/>
          </a:p>
        </p:txBody>
      </p:sp>
    </p:spTree>
    <p:extLst>
      <p:ext uri="{BB962C8B-B14F-4D97-AF65-F5344CB8AC3E}">
        <p14:creationId xmlns:p14="http://schemas.microsoft.com/office/powerpoint/2010/main" val="3085877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RFC 5322 defines a format for text messages that are sent using electronic mail. It</a:t>
            </a:r>
          </a:p>
          <a:p>
            <a:r>
              <a:rPr lang="en-US" sz="1200" kern="1200" baseline="0" dirty="0">
                <a:solidFill>
                  <a:schemeClr val="tx1"/>
                </a:solidFill>
                <a:latin typeface="Arial" pitchFamily="-107" charset="0"/>
                <a:ea typeface="ＭＳ Ｐゴシック" pitchFamily="-107" charset="-128"/>
                <a:cs typeface="ＭＳ Ｐゴシック" pitchFamily="-107" charset="-128"/>
              </a:rPr>
              <a:t>has been the standard for Internet-based text mail messages and remains in common</a:t>
            </a:r>
          </a:p>
          <a:p>
            <a:r>
              <a:rPr lang="en-US" sz="1200" kern="1200" baseline="0" dirty="0">
                <a:solidFill>
                  <a:schemeClr val="tx1"/>
                </a:solidFill>
                <a:latin typeface="Arial" pitchFamily="-107" charset="0"/>
                <a:ea typeface="ＭＳ Ｐゴシック" pitchFamily="-107" charset="-128"/>
                <a:cs typeface="ＭＳ Ｐゴシック" pitchFamily="-107" charset="-128"/>
              </a:rPr>
              <a:t>use. In the RFC 5322 context, messages are viewed as having an envelope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contents. The envelope contains whatever information is needed to accomplish</a:t>
            </a:r>
          </a:p>
          <a:p>
            <a:r>
              <a:rPr lang="en-US" sz="1200" kern="1200" baseline="0" dirty="0">
                <a:solidFill>
                  <a:schemeClr val="tx1"/>
                </a:solidFill>
                <a:latin typeface="Arial" pitchFamily="-107" charset="0"/>
                <a:ea typeface="ＭＳ Ｐゴシック" pitchFamily="-107" charset="-128"/>
                <a:cs typeface="ＭＳ Ｐゴシック" pitchFamily="-107" charset="-128"/>
              </a:rPr>
              <a:t>transmission and delivery. The contents compose the object to be delivered to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recipient. The RFC 5322 standard applies only to the contents. However, the content</a:t>
            </a:r>
          </a:p>
          <a:p>
            <a:r>
              <a:rPr lang="en-US" sz="1200" kern="1200" baseline="0" dirty="0">
                <a:solidFill>
                  <a:schemeClr val="tx1"/>
                </a:solidFill>
                <a:latin typeface="Arial" pitchFamily="-107" charset="0"/>
                <a:ea typeface="ＭＳ Ｐゴシック" pitchFamily="-107" charset="-128"/>
                <a:cs typeface="ＭＳ Ｐゴシック" pitchFamily="-107" charset="-128"/>
              </a:rPr>
              <a:t>standard includes a set of header fields that may be used by the mail system to</a:t>
            </a:r>
          </a:p>
          <a:p>
            <a:r>
              <a:rPr lang="en-US" sz="1200" kern="1200" baseline="0" dirty="0">
                <a:solidFill>
                  <a:schemeClr val="tx1"/>
                </a:solidFill>
                <a:latin typeface="Arial" pitchFamily="-107" charset="0"/>
                <a:ea typeface="ＭＳ Ｐゴシック" pitchFamily="-107" charset="-128"/>
                <a:cs typeface="ＭＳ Ｐゴシック" pitchFamily="-107" charset="-128"/>
              </a:rPr>
              <a:t>create the envelope, and the standard is intended to facilitate the acquisition of such</a:t>
            </a:r>
          </a:p>
          <a:p>
            <a:r>
              <a:rPr lang="en-US" sz="1200" kern="1200" baseline="0" dirty="0">
                <a:solidFill>
                  <a:schemeClr val="tx1"/>
                </a:solidFill>
                <a:latin typeface="Arial" pitchFamily="-107" charset="0"/>
                <a:ea typeface="ＭＳ Ｐゴシック" pitchFamily="-107" charset="-128"/>
                <a:cs typeface="ＭＳ Ｐゴシック" pitchFamily="-107" charset="-128"/>
              </a:rPr>
              <a:t>information by programs.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overall structure of a message that conforms to RFC 5322 is very simple.</a:t>
            </a:r>
          </a:p>
          <a:p>
            <a:r>
              <a:rPr lang="en-US" sz="1200" kern="1200" baseline="0" dirty="0">
                <a:solidFill>
                  <a:schemeClr val="tx1"/>
                </a:solidFill>
                <a:latin typeface="Arial" pitchFamily="-107" charset="0"/>
                <a:ea typeface="ＭＳ Ｐゴシック" pitchFamily="-107" charset="-128"/>
                <a:cs typeface="ＭＳ Ｐゴシック" pitchFamily="-107" charset="-128"/>
              </a:rPr>
              <a:t>A message consists of some number of header lines (the header ) followed by unrestricted</a:t>
            </a:r>
          </a:p>
          <a:p>
            <a:r>
              <a:rPr lang="en-US" sz="1200" kern="1200" baseline="0" dirty="0">
                <a:solidFill>
                  <a:schemeClr val="tx1"/>
                </a:solidFill>
                <a:latin typeface="Arial" pitchFamily="-107" charset="0"/>
                <a:ea typeface="ＭＳ Ｐゴシック" pitchFamily="-107" charset="-128"/>
                <a:cs typeface="ＭＳ Ｐゴシック" pitchFamily="-107" charset="-128"/>
              </a:rPr>
              <a:t>text (the body ). The header is separated from the body by a blank line. Put</a:t>
            </a:r>
          </a:p>
          <a:p>
            <a:r>
              <a:rPr lang="en-US" sz="1200" kern="1200" baseline="0" dirty="0">
                <a:solidFill>
                  <a:schemeClr val="tx1"/>
                </a:solidFill>
                <a:latin typeface="Arial" pitchFamily="-107" charset="0"/>
                <a:ea typeface="ＭＳ Ｐゴシック" pitchFamily="-107" charset="-128"/>
                <a:cs typeface="ＭＳ Ｐゴシック" pitchFamily="-107" charset="-128"/>
              </a:rPr>
              <a:t>differently, a message is ASCII text, and all lines up to the first blank line are assumed</a:t>
            </a:r>
          </a:p>
          <a:p>
            <a:r>
              <a:rPr lang="en-US" sz="1200" kern="1200" baseline="0" dirty="0">
                <a:solidFill>
                  <a:schemeClr val="tx1"/>
                </a:solidFill>
                <a:latin typeface="Arial" pitchFamily="-107" charset="0"/>
                <a:ea typeface="ＭＳ Ｐゴシック" pitchFamily="-107" charset="-128"/>
                <a:cs typeface="ＭＳ Ｐゴシック" pitchFamily="-107" charset="-128"/>
              </a:rPr>
              <a:t>to be header lines used by the user agent part of the mail system.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header line usually consists of a keyword, followed by a colon, followed by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keyword’s arguments; the format allows a long line to be broken up into several</a:t>
            </a:r>
          </a:p>
          <a:p>
            <a:r>
              <a:rPr lang="en-US" sz="1200" kern="1200" baseline="0" dirty="0">
                <a:solidFill>
                  <a:schemeClr val="tx1"/>
                </a:solidFill>
                <a:latin typeface="Arial" pitchFamily="-107" charset="0"/>
                <a:ea typeface="ＭＳ Ｐゴシック" pitchFamily="-107" charset="-128"/>
                <a:cs typeface="ＭＳ Ｐゴシック" pitchFamily="-107" charset="-128"/>
              </a:rPr>
              <a:t>lines. The most frequently used keywords are From , To , Subject , and Date .</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Another field that is commonly found in RFC 5322 headers is Message-ID .</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field contains a unique identifier associated with this message.</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54</a:t>
            </a:fld>
            <a:endParaRPr lang="en-AU" dirty="0"/>
          </a:p>
        </p:txBody>
      </p:sp>
    </p:spTree>
    <p:extLst>
      <p:ext uri="{BB962C8B-B14F-4D97-AF65-F5344CB8AC3E}">
        <p14:creationId xmlns:p14="http://schemas.microsoft.com/office/powerpoint/2010/main" val="16871218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Multipurpose Internet Mail Extension (MIME) is an extension to the RFC 5322</a:t>
            </a:r>
          </a:p>
          <a:p>
            <a:r>
              <a:rPr lang="en-US" sz="1200" kern="1200" baseline="0" dirty="0">
                <a:solidFill>
                  <a:schemeClr val="tx1"/>
                </a:solidFill>
                <a:latin typeface="Arial" pitchFamily="-107" charset="0"/>
                <a:ea typeface="ＭＳ Ｐゴシック" pitchFamily="-107" charset="-128"/>
                <a:cs typeface="ＭＳ Ｐゴシック" pitchFamily="-107" charset="-128"/>
              </a:rPr>
              <a:t>framework that is intended to address some of the problems and limitations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use of Simple Mail Transfer Protocol (SMTP), defined in RFC 821, or some other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mail transfer protocol and RFC 5322 for electronic mail.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MIME is intended to resolve these problems in a manner that is compatible</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existing RFC 5322 implementations. The specification is provided in RFCs</a:t>
            </a:r>
          </a:p>
          <a:p>
            <a:r>
              <a:rPr lang="en-US" sz="1200" kern="1200" baseline="0" dirty="0">
                <a:solidFill>
                  <a:schemeClr val="tx1"/>
                </a:solidFill>
                <a:latin typeface="Arial" pitchFamily="-107" charset="0"/>
                <a:ea typeface="ＭＳ Ｐゴシック" pitchFamily="-107" charset="-128"/>
                <a:cs typeface="ＭＳ Ｐゴシック" pitchFamily="-107" charset="-128"/>
              </a:rPr>
              <a:t>2045 through 2049.</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MIME specification includes the following elements.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Five new message header fields are defined, which may be included in an</a:t>
            </a:r>
          </a:p>
          <a:p>
            <a:r>
              <a:rPr lang="en-US" sz="1200" kern="1200" baseline="0" dirty="0">
                <a:solidFill>
                  <a:schemeClr val="tx1"/>
                </a:solidFill>
                <a:latin typeface="Arial" pitchFamily="-107" charset="0"/>
                <a:ea typeface="ＭＳ Ｐゴシック" pitchFamily="-107" charset="-128"/>
                <a:cs typeface="ＭＳ Ｐゴシック" pitchFamily="-107" charset="-128"/>
              </a:rPr>
              <a:t>RFC 5322 header. These fields provide information about the body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A number of content formats are defined, thus standardizing representations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support multimedia electronic mail.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Transfer encodings are defined that enable the conversion of any content format</a:t>
            </a:r>
          </a:p>
          <a:p>
            <a:r>
              <a:rPr lang="en-US" sz="1200" kern="1200" baseline="0" dirty="0">
                <a:solidFill>
                  <a:schemeClr val="tx1"/>
                </a:solidFill>
                <a:latin typeface="Arial" pitchFamily="-107" charset="0"/>
                <a:ea typeface="ＭＳ Ｐゴシック" pitchFamily="-107" charset="-128"/>
                <a:cs typeface="ＭＳ Ｐゴシック" pitchFamily="-107" charset="-128"/>
              </a:rPr>
              <a:t>into a form that is protected from alteration by the mail system.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55</a:t>
            </a:fld>
            <a:endParaRPr lang="en-AU" dirty="0"/>
          </a:p>
        </p:txBody>
      </p:sp>
    </p:spTree>
    <p:extLst>
      <p:ext uri="{BB962C8B-B14F-4D97-AF65-F5344CB8AC3E}">
        <p14:creationId xmlns:p14="http://schemas.microsoft.com/office/powerpoint/2010/main" val="21268323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In this subsection, we introduce the five message header fields. The next two</a:t>
            </a:r>
          </a:p>
          <a:p>
            <a:r>
              <a:rPr lang="en-US" sz="1200" kern="1200" baseline="0" dirty="0">
                <a:solidFill>
                  <a:schemeClr val="tx1"/>
                </a:solidFill>
                <a:latin typeface="Arial" pitchFamily="-107" charset="0"/>
                <a:ea typeface="ＭＳ Ｐゴシック" pitchFamily="-107" charset="-128"/>
                <a:cs typeface="ＭＳ Ｐゴシック" pitchFamily="-107" charset="-128"/>
              </a:rPr>
              <a:t>subsections deal with content formats and transfer encodings.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five header fields defined in MIME are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MIME-Version:  Must have the parameter value 1.0. This field indicates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message conforms to RFCs 2045 and 2046.</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Content-Type:  Describes the data contained in the body with sufficient detail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receiving user agent can pick an appropriate agent or mechanism to represent</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data to the user or otherwise deal with the data in an appropriate manner.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Content-Transfer-Encoding:  Indicates the type of transformation that has</a:t>
            </a:r>
          </a:p>
          <a:p>
            <a:r>
              <a:rPr lang="en-US" sz="1200" kern="1200" baseline="0" dirty="0">
                <a:solidFill>
                  <a:schemeClr val="tx1"/>
                </a:solidFill>
                <a:latin typeface="Arial" pitchFamily="-107" charset="0"/>
                <a:ea typeface="ＭＳ Ｐゴシック" pitchFamily="-107" charset="-128"/>
                <a:cs typeface="ＭＳ Ｐゴシック" pitchFamily="-107" charset="-128"/>
              </a:rPr>
              <a:t>been used to represent the body of the message in a way that is acceptable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mail transport.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Content-ID:  Used to identify MIME entities uniquely in multiple contexts.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Content-Description:  A text description of the object with the body; this is</a:t>
            </a:r>
          </a:p>
          <a:p>
            <a:r>
              <a:rPr lang="en-US" sz="1200" kern="1200" baseline="0" dirty="0">
                <a:solidFill>
                  <a:schemeClr val="tx1"/>
                </a:solidFill>
                <a:latin typeface="Arial" pitchFamily="-107" charset="0"/>
                <a:ea typeface="ＭＳ Ｐゴシック" pitchFamily="-107" charset="-128"/>
                <a:cs typeface="ＭＳ Ｐゴシック" pitchFamily="-107" charset="-128"/>
              </a:rPr>
              <a:t>useful when the object is not readable (e.g., audio data).</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Any or all of these fields may appear in a normal RFC 5322 header. A compliant</a:t>
            </a:r>
          </a:p>
          <a:p>
            <a:r>
              <a:rPr lang="en-US" sz="1200" kern="1200" baseline="0" dirty="0">
                <a:solidFill>
                  <a:schemeClr val="tx1"/>
                </a:solidFill>
                <a:latin typeface="Arial" pitchFamily="-107" charset="0"/>
                <a:ea typeface="ＭＳ Ｐゴシック" pitchFamily="-107" charset="-128"/>
                <a:cs typeface="ＭＳ Ｐゴシック" pitchFamily="-107" charset="-128"/>
              </a:rPr>
              <a:t>implementation must support the MIME-Version, Content-Type,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Content-Transfer-Encoding fields; the Content-ID and Content-Description fields</a:t>
            </a:r>
          </a:p>
          <a:p>
            <a:r>
              <a:rPr lang="en-US" sz="1200" kern="1200" baseline="0" dirty="0">
                <a:solidFill>
                  <a:schemeClr val="tx1"/>
                </a:solidFill>
                <a:latin typeface="Arial" pitchFamily="-107" charset="0"/>
                <a:ea typeface="ＭＳ Ｐゴシック" pitchFamily="-107" charset="-128"/>
                <a:cs typeface="ＭＳ Ｐゴシック" pitchFamily="-107" charset="-128"/>
              </a:rPr>
              <a:t>are optional and may be ignored by the recipient implementation.</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56</a:t>
            </a:fld>
            <a:endParaRPr lang="en-AU" dirty="0"/>
          </a:p>
        </p:txBody>
      </p:sp>
    </p:spTree>
    <p:extLst>
      <p:ext uri="{BB962C8B-B14F-4D97-AF65-F5344CB8AC3E}">
        <p14:creationId xmlns:p14="http://schemas.microsoft.com/office/powerpoint/2010/main" val="10688163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bulk of the MIME specification is concerned with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definition of a variety of content types. This reflects the need to provide standardized</a:t>
            </a:r>
          </a:p>
          <a:p>
            <a:r>
              <a:rPr lang="en-US" sz="1200" kern="1200" baseline="0" dirty="0">
                <a:solidFill>
                  <a:schemeClr val="tx1"/>
                </a:solidFill>
                <a:latin typeface="Arial" pitchFamily="-107" charset="0"/>
                <a:ea typeface="ＭＳ Ｐゴシック" pitchFamily="-107" charset="-128"/>
                <a:cs typeface="ＭＳ Ｐゴシック" pitchFamily="-107" charset="-128"/>
              </a:rPr>
              <a:t>ways of dealing with a wide variety of information representations in a multimedia</a:t>
            </a:r>
          </a:p>
          <a:p>
            <a:r>
              <a:rPr lang="en-US" sz="1200" kern="1200" baseline="0" dirty="0">
                <a:solidFill>
                  <a:schemeClr val="tx1"/>
                </a:solidFill>
                <a:latin typeface="Arial" pitchFamily="-107" charset="0"/>
                <a:ea typeface="ＭＳ Ｐゴシック" pitchFamily="-107" charset="-128"/>
                <a:cs typeface="ＭＳ Ｐゴシック" pitchFamily="-107" charset="-128"/>
              </a:rPr>
              <a:t>environment.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Table 8.2 lists the content types specified in RFC 2046. There are seven different</a:t>
            </a:r>
          </a:p>
          <a:p>
            <a:r>
              <a:rPr lang="en-US" sz="1200" kern="1200" baseline="0" dirty="0">
                <a:solidFill>
                  <a:schemeClr val="tx1"/>
                </a:solidFill>
                <a:latin typeface="Arial" pitchFamily="-107" charset="0"/>
                <a:ea typeface="ＭＳ Ｐゴシック" pitchFamily="-107" charset="-128"/>
                <a:cs typeface="ＭＳ Ｐゴシック" pitchFamily="-107" charset="-128"/>
              </a:rPr>
              <a:t>major types of content and a total of 15 subtypes. In general, a content type</a:t>
            </a:r>
          </a:p>
          <a:p>
            <a:r>
              <a:rPr lang="en-US" sz="1200" kern="1200" baseline="0" dirty="0">
                <a:solidFill>
                  <a:schemeClr val="tx1"/>
                </a:solidFill>
                <a:latin typeface="Arial" pitchFamily="-107" charset="0"/>
                <a:ea typeface="ＭＳ Ｐゴシック" pitchFamily="-107" charset="-128"/>
                <a:cs typeface="ＭＳ Ｐゴシック" pitchFamily="-107" charset="-128"/>
              </a:rPr>
              <a:t>declares the general type of data, and the subtype specifies a particular format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type of data.</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For the text type  of body, no special software is required to get the full meaning</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text aside from support of the indicated character set. The primary subtype</a:t>
            </a:r>
          </a:p>
          <a:p>
            <a:r>
              <a:rPr lang="en-US" sz="1200" kern="1200" baseline="0" dirty="0">
                <a:solidFill>
                  <a:schemeClr val="tx1"/>
                </a:solidFill>
                <a:latin typeface="Arial" pitchFamily="-107" charset="0"/>
                <a:ea typeface="ＭＳ Ｐゴシック" pitchFamily="-107" charset="-128"/>
                <a:cs typeface="ＭＳ Ｐゴシック" pitchFamily="-107" charset="-128"/>
              </a:rPr>
              <a:t>is plain text , which is simply a string of ASCII characters or ISO 8859 characters.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enriched  subtype allows greater formatting flexibility.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multipart type  indicates that the body contains multiple, independent</a:t>
            </a:r>
          </a:p>
          <a:p>
            <a:r>
              <a:rPr lang="en-US" sz="1200" kern="1200" baseline="0" dirty="0">
                <a:solidFill>
                  <a:schemeClr val="tx1"/>
                </a:solidFill>
                <a:latin typeface="Arial" pitchFamily="-107" charset="0"/>
                <a:ea typeface="ＭＳ Ｐゴシック" pitchFamily="-107" charset="-128"/>
                <a:cs typeface="ＭＳ Ｐゴシック" pitchFamily="-107" charset="-128"/>
              </a:rPr>
              <a:t>parts. The Content-Type header field includes a parameter (called a boundary)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defines the delimiter between body parts. This boundary should not appear in any</a:t>
            </a:r>
          </a:p>
          <a:p>
            <a:r>
              <a:rPr lang="en-US" sz="1200" kern="1200" baseline="0" dirty="0">
                <a:solidFill>
                  <a:schemeClr val="tx1"/>
                </a:solidFill>
                <a:latin typeface="Arial" pitchFamily="-107" charset="0"/>
                <a:ea typeface="ＭＳ Ｐゴシック" pitchFamily="-107" charset="-128"/>
                <a:cs typeface="ＭＳ Ｐゴシック" pitchFamily="-107" charset="-128"/>
              </a:rPr>
              <a:t>parts of the message. Each boundary starts on a new line and consists of two hyphens</a:t>
            </a:r>
          </a:p>
          <a:p>
            <a:r>
              <a:rPr lang="en-US" sz="1200" kern="1200" baseline="0" dirty="0">
                <a:solidFill>
                  <a:schemeClr val="tx1"/>
                </a:solidFill>
                <a:latin typeface="Arial" pitchFamily="-107" charset="0"/>
                <a:ea typeface="ＭＳ Ｐゴシック" pitchFamily="-107" charset="-128"/>
                <a:cs typeface="ＭＳ Ｐゴシック" pitchFamily="-107" charset="-128"/>
              </a:rPr>
              <a:t>followed by the boundary value. The final boundary, which indicates the end</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last part, also has a suffix of two hyphens. Within each part, there may be an</a:t>
            </a:r>
          </a:p>
          <a:p>
            <a:r>
              <a:rPr lang="en-US" sz="1200" kern="1200" baseline="0" dirty="0">
                <a:solidFill>
                  <a:schemeClr val="tx1"/>
                </a:solidFill>
                <a:latin typeface="Arial" pitchFamily="-107" charset="0"/>
                <a:ea typeface="ＭＳ Ｐゴシック" pitchFamily="-107" charset="-128"/>
                <a:cs typeface="ＭＳ Ｐゴシック" pitchFamily="-107" charset="-128"/>
              </a:rPr>
              <a:t>optional ordinary MIME header.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There are four subtypes of the multipart type, all of which have the same overall</a:t>
            </a:r>
          </a:p>
          <a:p>
            <a:r>
              <a:rPr lang="en-US" sz="1200" kern="1200" baseline="0" dirty="0">
                <a:solidFill>
                  <a:schemeClr val="tx1"/>
                </a:solidFill>
                <a:latin typeface="Arial" pitchFamily="-107" charset="0"/>
                <a:ea typeface="ＭＳ Ｐゴシック" pitchFamily="-107" charset="-128"/>
                <a:cs typeface="ＭＳ Ｐゴシック" pitchFamily="-107" charset="-128"/>
              </a:rPr>
              <a:t>syntax. The multipart/mixed subtype  is used when there are multiple independent</a:t>
            </a:r>
          </a:p>
          <a:p>
            <a:r>
              <a:rPr lang="en-US" sz="1200" kern="1200" baseline="0" dirty="0">
                <a:solidFill>
                  <a:schemeClr val="tx1"/>
                </a:solidFill>
                <a:latin typeface="Arial" pitchFamily="-107" charset="0"/>
                <a:ea typeface="ＭＳ Ｐゴシック" pitchFamily="-107" charset="-128"/>
                <a:cs typeface="ＭＳ Ｐゴシック" pitchFamily="-107" charset="-128"/>
              </a:rPr>
              <a:t>body parts that need to be bundled in a particular order. For the multipart/</a:t>
            </a:r>
          </a:p>
          <a:p>
            <a:r>
              <a:rPr lang="en-US" sz="1200" kern="1200" baseline="0" dirty="0">
                <a:solidFill>
                  <a:schemeClr val="tx1"/>
                </a:solidFill>
                <a:latin typeface="Arial" pitchFamily="-107" charset="0"/>
                <a:ea typeface="ＭＳ Ｐゴシック" pitchFamily="-107" charset="-128"/>
                <a:cs typeface="ＭＳ Ｐゴシック" pitchFamily="-107" charset="-128"/>
              </a:rPr>
              <a:t>parallel subtype,  the order of the parts is not significant. If the recipient’s system is</a:t>
            </a:r>
          </a:p>
          <a:p>
            <a:r>
              <a:rPr lang="en-US" sz="1200" kern="1200" baseline="0" dirty="0">
                <a:solidFill>
                  <a:schemeClr val="tx1"/>
                </a:solidFill>
                <a:latin typeface="Arial" pitchFamily="-107" charset="0"/>
                <a:ea typeface="ＭＳ Ｐゴシック" pitchFamily="-107" charset="-128"/>
                <a:cs typeface="ＭＳ Ｐゴシック" pitchFamily="-107" charset="-128"/>
              </a:rPr>
              <a:t>appropriate, the multiple parts can be presented in parallel. For example, a picture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or text part could be accompanied by a voice commentary that is played while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picture or text is displayed.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For the multipart/alternative subtype,  the various parts are different representations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same information.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multipart/digest subtype  is used when each of the body parts is interpreted</a:t>
            </a:r>
          </a:p>
          <a:p>
            <a:r>
              <a:rPr lang="en-US" sz="1200" kern="1200" baseline="0" dirty="0">
                <a:solidFill>
                  <a:schemeClr val="tx1"/>
                </a:solidFill>
                <a:latin typeface="Arial" pitchFamily="-107" charset="0"/>
                <a:ea typeface="ＭＳ Ｐゴシック" pitchFamily="-107" charset="-128"/>
                <a:cs typeface="ＭＳ Ｐゴシック" pitchFamily="-107" charset="-128"/>
              </a:rPr>
              <a:t>as an RFC 5322 message with headers. This subtype enables the construction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of a message whose parts are individual messages. For example, the moderator of a</a:t>
            </a:r>
          </a:p>
          <a:p>
            <a:r>
              <a:rPr lang="en-US" sz="1200" kern="1200" baseline="0" dirty="0">
                <a:solidFill>
                  <a:schemeClr val="tx1"/>
                </a:solidFill>
                <a:latin typeface="Arial" pitchFamily="-107" charset="0"/>
                <a:ea typeface="ＭＳ Ｐゴシック" pitchFamily="-107" charset="-128"/>
                <a:cs typeface="ＭＳ Ｐゴシック" pitchFamily="-107" charset="-128"/>
              </a:rPr>
              <a:t>group might collect e-mail messages from participants, bundle these messages,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send them out in one encapsulating MIME message.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message type  provides a number of important capabilities in MIME.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message/rfc822 subtype  indicates that the body is an entire message, including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header and body. Despite the name of this subtype, the encapsulated message may</a:t>
            </a:r>
          </a:p>
          <a:p>
            <a:r>
              <a:rPr lang="en-US" sz="1200" kern="1200" baseline="0" dirty="0">
                <a:solidFill>
                  <a:schemeClr val="tx1"/>
                </a:solidFill>
                <a:latin typeface="Arial" pitchFamily="-107" charset="0"/>
                <a:ea typeface="ＭＳ Ｐゴシック" pitchFamily="-107" charset="-128"/>
                <a:cs typeface="ＭＳ Ｐゴシック" pitchFamily="-107" charset="-128"/>
              </a:rPr>
              <a:t>be not only a simple RFC 5322 message but also any MIME message.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message/partial subtype  enables fragmentation of a large message into a</a:t>
            </a:r>
          </a:p>
          <a:p>
            <a:r>
              <a:rPr lang="en-US" sz="1200" kern="1200" baseline="0" dirty="0">
                <a:solidFill>
                  <a:schemeClr val="tx1"/>
                </a:solidFill>
                <a:latin typeface="Arial" pitchFamily="-107" charset="0"/>
                <a:ea typeface="ＭＳ Ｐゴシック" pitchFamily="-107" charset="-128"/>
                <a:cs typeface="ＭＳ Ｐゴシック" pitchFamily="-107" charset="-128"/>
              </a:rPr>
              <a:t>number of parts, which must be reassembled at the destination. For this subtype,</a:t>
            </a:r>
          </a:p>
          <a:p>
            <a:r>
              <a:rPr lang="en-US" sz="1200" kern="1200" baseline="0" dirty="0">
                <a:solidFill>
                  <a:schemeClr val="tx1"/>
                </a:solidFill>
                <a:latin typeface="Arial" pitchFamily="-107" charset="0"/>
                <a:ea typeface="ＭＳ Ｐゴシック" pitchFamily="-107" charset="-128"/>
                <a:cs typeface="ＭＳ Ｐゴシック" pitchFamily="-107" charset="-128"/>
              </a:rPr>
              <a:t>three parameters are specified in the Content-Type: Message/Partial field: an id</a:t>
            </a:r>
          </a:p>
          <a:p>
            <a:r>
              <a:rPr lang="en-US" sz="1200" kern="1200" baseline="0" dirty="0">
                <a:solidFill>
                  <a:schemeClr val="tx1"/>
                </a:solidFill>
                <a:latin typeface="Arial" pitchFamily="-107" charset="0"/>
                <a:ea typeface="ＭＳ Ｐゴシック" pitchFamily="-107" charset="-128"/>
                <a:cs typeface="ＭＳ Ｐゴシック" pitchFamily="-107" charset="-128"/>
              </a:rPr>
              <a:t> common to all fragments of the same message, a sequence number  unique to each</a:t>
            </a:r>
          </a:p>
          <a:p>
            <a:r>
              <a:rPr lang="en-US" sz="1200" kern="1200" baseline="0" dirty="0">
                <a:solidFill>
                  <a:schemeClr val="tx1"/>
                </a:solidFill>
                <a:latin typeface="Arial" pitchFamily="-107" charset="0"/>
                <a:ea typeface="ＭＳ Ｐゴシック" pitchFamily="-107" charset="-128"/>
                <a:cs typeface="ＭＳ Ｐゴシック" pitchFamily="-107" charset="-128"/>
              </a:rPr>
              <a:t>fragment, and the total  number of fragments.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message/external-body subtype  indicates that the actual data to be conveyed</a:t>
            </a:r>
          </a:p>
          <a:p>
            <a:r>
              <a:rPr lang="en-US" sz="1200" kern="1200" baseline="0" dirty="0">
                <a:solidFill>
                  <a:schemeClr val="tx1"/>
                </a:solidFill>
                <a:latin typeface="Arial" pitchFamily="-107" charset="0"/>
                <a:ea typeface="ＭＳ Ｐゴシック" pitchFamily="-107" charset="-128"/>
                <a:cs typeface="ＭＳ Ｐゴシック" pitchFamily="-107" charset="-128"/>
              </a:rPr>
              <a:t>in this message are not contained in the body. Instead, the body contains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information needed to access the data. As with the other message types, the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external-body subtype has an outer header and an encapsulated message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its own header. The only necessary field in the outer header is the Content-Type</a:t>
            </a:r>
          </a:p>
          <a:p>
            <a:r>
              <a:rPr lang="en-US" sz="1200" kern="1200" baseline="0" dirty="0">
                <a:solidFill>
                  <a:schemeClr val="tx1"/>
                </a:solidFill>
                <a:latin typeface="Arial" pitchFamily="-107" charset="0"/>
                <a:ea typeface="ＭＳ Ｐゴシック" pitchFamily="-107" charset="-128"/>
                <a:cs typeface="ＭＳ Ｐゴシック" pitchFamily="-107" charset="-128"/>
              </a:rPr>
              <a:t>field, which identifies this as a message/external-body subtype. The inner header is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message header for the encapsulated message. The Content-Type field in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 outer header must include an access-type parameter, which indicates the method of</a:t>
            </a:r>
          </a:p>
          <a:p>
            <a:r>
              <a:rPr lang="en-US" sz="1200" kern="1200" baseline="0" dirty="0">
                <a:solidFill>
                  <a:schemeClr val="tx1"/>
                </a:solidFill>
                <a:latin typeface="Arial" pitchFamily="-107" charset="0"/>
                <a:ea typeface="ＭＳ Ｐゴシック" pitchFamily="-107" charset="-128"/>
                <a:cs typeface="ＭＳ Ｐゴシック" pitchFamily="-107" charset="-128"/>
              </a:rPr>
              <a:t>access, such as FTP (file transfer protocol).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application type  refers to other kinds of data, typically either uninterpreted</a:t>
            </a:r>
          </a:p>
          <a:p>
            <a:r>
              <a:rPr lang="en-US" sz="1200" kern="1200" baseline="0" dirty="0">
                <a:solidFill>
                  <a:schemeClr val="tx1"/>
                </a:solidFill>
                <a:latin typeface="Arial" pitchFamily="-107" charset="0"/>
                <a:ea typeface="ＭＳ Ｐゴシック" pitchFamily="-107" charset="-128"/>
                <a:cs typeface="ＭＳ Ｐゴシック" pitchFamily="-107" charset="-128"/>
              </a:rPr>
              <a:t>binary data or information to be processed by a mail-based application.</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57</a:t>
            </a:fld>
            <a:endParaRPr lang="en-AU" dirty="0"/>
          </a:p>
        </p:txBody>
      </p:sp>
    </p:spTree>
    <p:extLst>
      <p:ext uri="{BB962C8B-B14F-4D97-AF65-F5344CB8AC3E}">
        <p14:creationId xmlns:p14="http://schemas.microsoft.com/office/powerpoint/2010/main" val="8927042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other major component of the MIME specification,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in addition to content type specification, is a definition of transfer encodings</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message bodies. The objective is to provide reliable delivery across the largest</a:t>
            </a:r>
          </a:p>
          <a:p>
            <a:r>
              <a:rPr lang="en-US" sz="1200" kern="1200" baseline="0" dirty="0">
                <a:solidFill>
                  <a:schemeClr val="tx1"/>
                </a:solidFill>
                <a:latin typeface="Arial" pitchFamily="-107" charset="0"/>
                <a:ea typeface="ＭＳ Ｐゴシック" pitchFamily="-107" charset="-128"/>
                <a:cs typeface="ＭＳ Ｐゴシック" pitchFamily="-107" charset="-128"/>
              </a:rPr>
              <a:t>range of environments.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MIME standard defines two methods of encoding data. The Content-</a:t>
            </a:r>
          </a:p>
          <a:p>
            <a:r>
              <a:rPr lang="en-US" sz="1200" kern="1200" baseline="0" dirty="0">
                <a:solidFill>
                  <a:schemeClr val="tx1"/>
                </a:solidFill>
                <a:latin typeface="Arial" pitchFamily="-107" charset="0"/>
                <a:ea typeface="ＭＳ Ｐゴシック" pitchFamily="-107" charset="-128"/>
                <a:cs typeface="ＭＳ Ｐゴシック" pitchFamily="-107" charset="-128"/>
              </a:rPr>
              <a:t>Transfer-Encoding field can actually take on six values, as listed in Table 8.3.</a:t>
            </a:r>
          </a:p>
          <a:p>
            <a:r>
              <a:rPr lang="en-US" sz="1200" kern="1200" baseline="0" dirty="0">
                <a:solidFill>
                  <a:schemeClr val="tx1"/>
                </a:solidFill>
                <a:latin typeface="Arial" pitchFamily="-107" charset="0"/>
                <a:ea typeface="ＭＳ Ｐゴシック" pitchFamily="-107" charset="-128"/>
                <a:cs typeface="ＭＳ Ｐゴシック" pitchFamily="-107" charset="-128"/>
              </a:rPr>
              <a:t>However, three of these values (7bit, 8bit, and binary) indicate that no encoding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has been done but provide some information about the nature of the data.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SMTP transfer, it is safe to use the 7bit form. The 8bit and binary forms may be usable</a:t>
            </a:r>
          </a:p>
          <a:p>
            <a:r>
              <a:rPr lang="en-US" sz="1200" kern="1200" baseline="0" dirty="0">
                <a:solidFill>
                  <a:schemeClr val="tx1"/>
                </a:solidFill>
                <a:latin typeface="Arial" pitchFamily="-107" charset="0"/>
                <a:ea typeface="ＭＳ Ｐゴシック" pitchFamily="-107" charset="-128"/>
                <a:cs typeface="ＭＳ Ｐゴシック" pitchFamily="-107" charset="-128"/>
              </a:rPr>
              <a:t>in other mail transport contexts. Another Content-Transfer-Encoding value is</a:t>
            </a:r>
          </a:p>
          <a:p>
            <a:r>
              <a:rPr lang="en-US" sz="1200" kern="1200" baseline="0" dirty="0">
                <a:solidFill>
                  <a:schemeClr val="tx1"/>
                </a:solidFill>
                <a:latin typeface="Arial" pitchFamily="-107" charset="0"/>
                <a:ea typeface="ＭＳ Ｐゴシック" pitchFamily="-107" charset="-128"/>
                <a:cs typeface="ＭＳ Ｐゴシック" pitchFamily="-107" charset="-128"/>
              </a:rPr>
              <a:t>x-token, which indicates that some other encoding scheme is used for which a name</a:t>
            </a:r>
          </a:p>
          <a:p>
            <a:r>
              <a:rPr lang="en-US" sz="1200" kern="1200" baseline="0" dirty="0">
                <a:solidFill>
                  <a:schemeClr val="tx1"/>
                </a:solidFill>
                <a:latin typeface="Arial" pitchFamily="-107" charset="0"/>
                <a:ea typeface="ＭＳ Ｐゴシック" pitchFamily="-107" charset="-128"/>
                <a:cs typeface="ＭＳ Ｐゴシック" pitchFamily="-107" charset="-128"/>
              </a:rPr>
              <a:t>is to be supplied. This could be a vendor-specific or application-specific scheme.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two actual encoding schemes defined are quoted-printable and base64. Two</a:t>
            </a:r>
          </a:p>
          <a:p>
            <a:r>
              <a:rPr lang="en-US" sz="1200" kern="1200" baseline="0" dirty="0">
                <a:solidFill>
                  <a:schemeClr val="tx1"/>
                </a:solidFill>
                <a:latin typeface="Arial" pitchFamily="-107" charset="0"/>
                <a:ea typeface="ＭＳ Ｐゴシック" pitchFamily="-107" charset="-128"/>
                <a:cs typeface="ＭＳ Ｐゴシック" pitchFamily="-107" charset="-128"/>
              </a:rPr>
              <a:t>schemes are defined to provide a choice between a transfer technique that is essentially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human readable and one that is safe for all types of data in a way that is</a:t>
            </a:r>
          </a:p>
          <a:p>
            <a:r>
              <a:rPr lang="en-US" sz="1200" kern="1200" baseline="0" dirty="0">
                <a:solidFill>
                  <a:schemeClr val="tx1"/>
                </a:solidFill>
                <a:latin typeface="Arial" pitchFamily="-107" charset="0"/>
                <a:ea typeface="ＭＳ Ｐゴシック" pitchFamily="-107" charset="-128"/>
                <a:cs typeface="ＭＳ Ｐゴシック" pitchFamily="-107" charset="-128"/>
              </a:rPr>
              <a:t>reasonably compact.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quoted-printable  transfer encoding is useful when the data consists largely</a:t>
            </a:r>
          </a:p>
          <a:p>
            <a:r>
              <a:rPr lang="en-US" sz="1200" kern="1200" baseline="0" dirty="0">
                <a:solidFill>
                  <a:schemeClr val="tx1"/>
                </a:solidFill>
                <a:latin typeface="Arial" pitchFamily="-107" charset="0"/>
                <a:ea typeface="ＭＳ Ｐゴシック" pitchFamily="-107" charset="-128"/>
                <a:cs typeface="ＭＳ Ｐゴシック" pitchFamily="-107" charset="-128"/>
              </a:rPr>
              <a:t>of octets that correspond to printable ASCII characters. In essence, it represents</a:t>
            </a:r>
          </a:p>
          <a:p>
            <a:r>
              <a:rPr lang="en-US" sz="1200" kern="1200" baseline="0" dirty="0">
                <a:solidFill>
                  <a:schemeClr val="tx1"/>
                </a:solidFill>
                <a:latin typeface="Arial" pitchFamily="-107" charset="0"/>
                <a:ea typeface="ＭＳ Ｐゴシック" pitchFamily="-107" charset="-128"/>
                <a:cs typeface="ＭＳ Ｐゴシック" pitchFamily="-107" charset="-128"/>
              </a:rPr>
              <a:t>nonsafe characters by the hexadecimal representation of their code and introduces</a:t>
            </a:r>
          </a:p>
          <a:p>
            <a:r>
              <a:rPr lang="en-US" sz="1200" kern="1200" baseline="0" dirty="0">
                <a:solidFill>
                  <a:schemeClr val="tx1"/>
                </a:solidFill>
                <a:latin typeface="Arial" pitchFamily="-107" charset="0"/>
                <a:ea typeface="ＭＳ Ｐゴシック" pitchFamily="-107" charset="-128"/>
                <a:cs typeface="ＭＳ Ｐゴシック" pitchFamily="-107" charset="-128"/>
              </a:rPr>
              <a:t>reversible (soft) line breaks to limit message lines to 76 characters.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base64 transfer encoding,  also known as radix-64 encoding, is a common</a:t>
            </a:r>
          </a:p>
          <a:p>
            <a:r>
              <a:rPr lang="en-US" sz="1200" kern="1200" baseline="0" dirty="0">
                <a:solidFill>
                  <a:schemeClr val="tx1"/>
                </a:solidFill>
                <a:latin typeface="Arial" pitchFamily="-107" charset="0"/>
                <a:ea typeface="ＭＳ Ｐゴシック" pitchFamily="-107" charset="-128"/>
                <a:cs typeface="ＭＳ Ｐゴシック" pitchFamily="-107" charset="-128"/>
              </a:rPr>
              <a:t>one for encoding arbitrary binary data in such a way as to be invulnerable to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processing by mail-transport programs. It is also used in PGP and is described in</a:t>
            </a:r>
          </a:p>
          <a:p>
            <a:r>
              <a:rPr lang="en-US" sz="1200" kern="1200" baseline="0" dirty="0">
                <a:solidFill>
                  <a:schemeClr val="tx1"/>
                </a:solidFill>
                <a:latin typeface="Arial" pitchFamily="-107" charset="0"/>
                <a:ea typeface="ＭＳ Ｐゴシック" pitchFamily="-107" charset="-128"/>
                <a:cs typeface="ＭＳ Ｐゴシック" pitchFamily="-107" charset="-128"/>
              </a:rPr>
              <a:t>Appendix 19A.</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58</a:t>
            </a:fld>
            <a:endParaRPr lang="en-AU" dirty="0"/>
          </a:p>
        </p:txBody>
      </p:sp>
    </p:spTree>
    <p:extLst>
      <p:ext uri="{BB962C8B-B14F-4D97-AF65-F5344CB8AC3E}">
        <p14:creationId xmlns:p14="http://schemas.microsoft.com/office/powerpoint/2010/main" val="2097065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Figure 8.3, taken from RFC 2045, is the outline of a complex</a:t>
            </a:r>
          </a:p>
          <a:p>
            <a:r>
              <a:rPr lang="en-US" sz="1200" kern="1200" baseline="0" dirty="0">
                <a:solidFill>
                  <a:schemeClr val="tx1"/>
                </a:solidFill>
                <a:latin typeface="Arial" pitchFamily="-107" charset="0"/>
                <a:ea typeface="ＭＳ Ｐゴシック" pitchFamily="-107" charset="-128"/>
                <a:cs typeface="ＭＳ Ｐゴシック" pitchFamily="-107" charset="-128"/>
              </a:rPr>
              <a:t>multipart message. The message has five parts to be displayed serially: two</a:t>
            </a:r>
          </a:p>
          <a:p>
            <a:r>
              <a:rPr lang="en-US" sz="1200" kern="1200" baseline="0" dirty="0">
                <a:solidFill>
                  <a:schemeClr val="tx1"/>
                </a:solidFill>
                <a:latin typeface="Arial" pitchFamily="-107" charset="0"/>
                <a:ea typeface="ＭＳ Ｐゴシック" pitchFamily="-107" charset="-128"/>
                <a:cs typeface="ＭＳ Ｐゴシック" pitchFamily="-107" charset="-128"/>
              </a:rPr>
              <a:t>introductory plain text parts, an embedded multipart message, a richtext part,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 a closing encapsulated text message in a non-ASCII character set. The embedded</a:t>
            </a:r>
          </a:p>
          <a:p>
            <a:r>
              <a:rPr lang="en-US" sz="1200" kern="1200" baseline="0" dirty="0">
                <a:solidFill>
                  <a:schemeClr val="tx1"/>
                </a:solidFill>
                <a:latin typeface="Arial" pitchFamily="-107" charset="0"/>
                <a:ea typeface="ＭＳ Ｐゴシック" pitchFamily="-107" charset="-128"/>
                <a:cs typeface="ＭＳ Ｐゴシック" pitchFamily="-107" charset="-128"/>
              </a:rPr>
              <a:t>multipart message has two parts to be displayed in parallel: a picture and an audio</a:t>
            </a:r>
          </a:p>
          <a:p>
            <a:r>
              <a:rPr lang="en-US" sz="1200" kern="1200" baseline="0" dirty="0">
                <a:solidFill>
                  <a:schemeClr val="tx1"/>
                </a:solidFill>
                <a:latin typeface="Arial" pitchFamily="-107" charset="0"/>
                <a:ea typeface="ＭＳ Ｐゴシック" pitchFamily="-107" charset="-128"/>
                <a:cs typeface="ＭＳ Ｐゴシック" pitchFamily="-107" charset="-128"/>
              </a:rPr>
              <a:t>fragment.</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59</a:t>
            </a:fld>
            <a:endParaRPr lang="en-AU" dirty="0"/>
          </a:p>
        </p:txBody>
      </p:sp>
    </p:spTree>
    <p:extLst>
      <p:ext uri="{BB962C8B-B14F-4D97-AF65-F5344CB8AC3E}">
        <p14:creationId xmlns:p14="http://schemas.microsoft.com/office/powerpoint/2010/main" val="3817740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In simple terms, the wireless environment consists of three components that</a:t>
            </a:r>
          </a:p>
          <a:p>
            <a:r>
              <a:rPr lang="en-US" sz="1200" kern="1200" baseline="0" dirty="0">
                <a:solidFill>
                  <a:schemeClr val="tx1"/>
                </a:solidFill>
                <a:latin typeface="Arial" charset="0"/>
                <a:ea typeface="ＭＳ Ｐゴシック" pitchFamily="-107" charset="-128"/>
                <a:cs typeface="ＭＳ Ｐゴシック" pitchFamily="-107" charset="-128"/>
              </a:rPr>
              <a:t>provide point of attack (Figure 7.1). The wireless client can be a cell phone, a</a:t>
            </a:r>
          </a:p>
          <a:p>
            <a:r>
              <a:rPr lang="en-US" sz="1200" kern="1200" baseline="0" dirty="0">
                <a:solidFill>
                  <a:schemeClr val="tx1"/>
                </a:solidFill>
                <a:latin typeface="Arial" charset="0"/>
                <a:ea typeface="ＭＳ Ｐゴシック" pitchFamily="-107" charset="-128"/>
                <a:cs typeface="ＭＳ Ｐゴシック" pitchFamily="-107" charset="-128"/>
              </a:rPr>
              <a:t>Wi-Fi–enabled laptop or tablet, a wireless sensor, a Bluetooth device, and so on.</a:t>
            </a:r>
          </a:p>
          <a:p>
            <a:r>
              <a:rPr lang="en-US" sz="1200" kern="1200" baseline="0" dirty="0">
                <a:solidFill>
                  <a:schemeClr val="tx1"/>
                </a:solidFill>
                <a:latin typeface="Arial" charset="0"/>
                <a:ea typeface="ＭＳ Ｐゴシック" pitchFamily="-107" charset="-128"/>
                <a:cs typeface="ＭＳ Ｐゴシック" pitchFamily="-107" charset="-128"/>
              </a:rPr>
              <a:t>The wireless access point provides a connection to the network or service. Examples</a:t>
            </a:r>
          </a:p>
          <a:p>
            <a:r>
              <a:rPr lang="en-US" sz="1200" kern="1200" baseline="0" dirty="0">
                <a:solidFill>
                  <a:schemeClr val="tx1"/>
                </a:solidFill>
                <a:latin typeface="Arial" charset="0"/>
                <a:ea typeface="ＭＳ Ｐゴシック" pitchFamily="-107" charset="-128"/>
                <a:cs typeface="ＭＳ Ｐゴシック" pitchFamily="-107" charset="-128"/>
              </a:rPr>
              <a:t>of access points are cell towers, Wi-Fi hotspots, and wireless access points to wired</a:t>
            </a:r>
          </a:p>
          <a:p>
            <a:r>
              <a:rPr lang="en-US" sz="1200" kern="1200" baseline="0" dirty="0">
                <a:solidFill>
                  <a:schemeClr val="tx1"/>
                </a:solidFill>
                <a:latin typeface="Arial" charset="0"/>
                <a:ea typeface="ＭＳ Ｐゴシック" pitchFamily="-107" charset="-128"/>
                <a:cs typeface="ＭＳ Ｐゴシック" pitchFamily="-107" charset="-128"/>
              </a:rPr>
              <a:t>local or wide area networks. The transmission medium, which carries the radio</a:t>
            </a:r>
          </a:p>
          <a:p>
            <a:r>
              <a:rPr lang="en-US" sz="1200" kern="1200" baseline="0" dirty="0">
                <a:solidFill>
                  <a:schemeClr val="tx1"/>
                </a:solidFill>
                <a:latin typeface="Arial" charset="0"/>
                <a:ea typeface="ＭＳ Ｐゴシック" pitchFamily="-107" charset="-128"/>
                <a:cs typeface="ＭＳ Ｐゴシック" pitchFamily="-107" charset="-128"/>
              </a:rPr>
              <a:t>waves for data transfer, is also a source of vulnerability.</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6</a:t>
            </a:fld>
            <a:endParaRPr lang="en-AU"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An important concept in MIME and S/MIME is that of canonical</a:t>
            </a:r>
          </a:p>
          <a:p>
            <a:r>
              <a:rPr lang="en-US" sz="1200" kern="1200" baseline="0" dirty="0">
                <a:solidFill>
                  <a:schemeClr val="tx1"/>
                </a:solidFill>
                <a:latin typeface="Arial" pitchFamily="-107" charset="0"/>
                <a:ea typeface="ＭＳ Ｐゴシック" pitchFamily="-107" charset="-128"/>
                <a:cs typeface="ＭＳ Ｐゴシック" pitchFamily="-107" charset="-128"/>
              </a:rPr>
              <a:t>form. Canonical form is a format, appropriate to the content type, that is standardized</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use between systems. This is in contrast to native form, which is a format</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may be peculiar to a particular system. Table 8.4, from RFC 2049, should help</a:t>
            </a:r>
          </a:p>
          <a:p>
            <a:r>
              <a:rPr lang="en-US" sz="1200" kern="1200" baseline="0" dirty="0">
                <a:solidFill>
                  <a:schemeClr val="tx1"/>
                </a:solidFill>
                <a:latin typeface="Arial" pitchFamily="-107" charset="0"/>
                <a:ea typeface="ＭＳ Ｐゴシック" pitchFamily="-107" charset="-128"/>
                <a:cs typeface="ＭＳ Ｐゴシック" pitchFamily="-107" charset="-128"/>
              </a:rPr>
              <a:t>clarify this matter.</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60</a:t>
            </a:fld>
            <a:endParaRPr lang="en-AU" dirty="0"/>
          </a:p>
        </p:txBody>
      </p:sp>
    </p:spTree>
    <p:extLst>
      <p:ext uri="{BB962C8B-B14F-4D97-AF65-F5344CB8AC3E}">
        <p14:creationId xmlns:p14="http://schemas.microsoft.com/office/powerpoint/2010/main" val="25760181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F205B891-9645-054C-8BD7-1C8A0A38C388}" type="slidenum">
              <a:rPr lang="en-AU">
                <a:latin typeface="Arial" pitchFamily="-1" charset="0"/>
              </a:rPr>
              <a:pPr/>
              <a:t>61</a:t>
            </a:fld>
            <a:endParaRPr lang="en-AU" dirty="0">
              <a:latin typeface="Arial" pitchFamily="-1"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In terms of general functionality, S/MIME is very similar to PGP. Both offer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ability to sign and/or encrypt messages. In this subsection, we briefly summarize</a:t>
            </a:r>
          </a:p>
          <a:p>
            <a:r>
              <a:rPr lang="en-US" sz="1200" kern="1200" baseline="0" dirty="0">
                <a:solidFill>
                  <a:schemeClr val="tx1"/>
                </a:solidFill>
                <a:latin typeface="Arial" pitchFamily="-107" charset="0"/>
                <a:ea typeface="ＭＳ Ｐゴシック" pitchFamily="-107" charset="-128"/>
                <a:cs typeface="ＭＳ Ｐゴシック" pitchFamily="-107" charset="-128"/>
              </a:rPr>
              <a:t>S/MIME capability. We then look in more detail at this capability by examining</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formats and message preparation.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S/MIME provides the following functions.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Enveloped data:  This consists of encrypted content of any type and encrypted content</a:t>
            </a:r>
          </a:p>
          <a:p>
            <a:r>
              <a:rPr lang="en-US" sz="1200" kern="1200" baseline="0" dirty="0">
                <a:solidFill>
                  <a:schemeClr val="tx1"/>
                </a:solidFill>
                <a:latin typeface="Arial" pitchFamily="-107" charset="0"/>
                <a:ea typeface="ＭＳ Ｐゴシック" pitchFamily="-107" charset="-128"/>
                <a:cs typeface="ＭＳ Ｐゴシック" pitchFamily="-107" charset="-128"/>
              </a:rPr>
              <a:t>encryption keys for one or more recipients.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Signed data:  A digital signature is formed by taking the message digest of</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content to be signed and then encrypting that with the private key of</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signer. The content plus signature are then encoded using base64 encoding.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A signed data message can only be viewed by a recipient with S/MIME</a:t>
            </a:r>
          </a:p>
          <a:p>
            <a:r>
              <a:rPr lang="en-US" sz="1200" kern="1200" baseline="0" dirty="0">
                <a:solidFill>
                  <a:schemeClr val="tx1"/>
                </a:solidFill>
                <a:latin typeface="Arial" pitchFamily="-107" charset="0"/>
                <a:ea typeface="ＭＳ Ｐゴシック" pitchFamily="-107" charset="-128"/>
                <a:cs typeface="ＭＳ Ｐゴシック" pitchFamily="-107" charset="-128"/>
              </a:rPr>
              <a:t>capability.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Clear-signed data:  As with signed data, a digital signature of the content is</a:t>
            </a:r>
          </a:p>
          <a:p>
            <a:r>
              <a:rPr lang="en-US" sz="1200" kern="1200" baseline="0" dirty="0">
                <a:solidFill>
                  <a:schemeClr val="tx1"/>
                </a:solidFill>
                <a:latin typeface="Arial" pitchFamily="-107" charset="0"/>
                <a:ea typeface="ＭＳ Ｐゴシック" pitchFamily="-107" charset="-128"/>
                <a:cs typeface="ＭＳ Ｐゴシック" pitchFamily="-107" charset="-128"/>
              </a:rPr>
              <a:t>formed. However, in this case, only the digital signature is encoded using</a:t>
            </a:r>
          </a:p>
          <a:p>
            <a:r>
              <a:rPr lang="en-US" sz="1200" kern="1200" baseline="0" dirty="0">
                <a:solidFill>
                  <a:schemeClr val="tx1"/>
                </a:solidFill>
                <a:latin typeface="Arial" pitchFamily="-107" charset="0"/>
                <a:ea typeface="ＭＳ Ｐゴシック" pitchFamily="-107" charset="-128"/>
                <a:cs typeface="ＭＳ Ｐゴシック" pitchFamily="-107" charset="-128"/>
              </a:rPr>
              <a:t> base64. As a result, recipients without S/MIME capability can view the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content, although they cannot verify the signature.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Signed and enveloped data:  Signed-only and encrypted-only entities may be</a:t>
            </a:r>
          </a:p>
          <a:p>
            <a:r>
              <a:rPr lang="en-US" sz="1200" kern="1200" baseline="0" dirty="0">
                <a:solidFill>
                  <a:schemeClr val="tx1"/>
                </a:solidFill>
                <a:latin typeface="Arial" pitchFamily="-107" charset="0"/>
                <a:ea typeface="ＭＳ Ｐゴシック" pitchFamily="-107" charset="-128"/>
                <a:cs typeface="ＭＳ Ｐゴシック" pitchFamily="-107" charset="-128"/>
              </a:rPr>
              <a:t>nested, so that encrypted data may be signed and signed data or clear-signed</a:t>
            </a:r>
          </a:p>
          <a:p>
            <a:r>
              <a:rPr lang="en-US" sz="1200" kern="1200" baseline="0" dirty="0">
                <a:solidFill>
                  <a:schemeClr val="tx1"/>
                </a:solidFill>
                <a:latin typeface="Arial" pitchFamily="-107" charset="0"/>
                <a:ea typeface="ＭＳ Ｐゴシック" pitchFamily="-107" charset="-128"/>
                <a:cs typeface="ＭＳ Ｐゴシック" pitchFamily="-107" charset="-128"/>
              </a:rPr>
              <a:t>data may be encrypted.</a:t>
            </a:r>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756470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Table 8.5 summarizes the cryptographic algorithms</a:t>
            </a:r>
          </a:p>
          <a:p>
            <a:r>
              <a:rPr lang="en-US" sz="1200" kern="1200" baseline="0" dirty="0">
                <a:solidFill>
                  <a:schemeClr val="tx1"/>
                </a:solidFill>
                <a:latin typeface="Arial" pitchFamily="-107" charset="0"/>
                <a:ea typeface="ＭＳ Ｐゴシック" pitchFamily="-107" charset="-128"/>
                <a:cs typeface="ＭＳ Ｐゴシック" pitchFamily="-107" charset="-128"/>
              </a:rPr>
              <a:t>used in S/MIME. S/MIME uses the following terminology taken from RFC 2119</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Words for use in RFCs to Indicate Requirement Levels ) to specify the requirement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level: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MUST:  The definition is an absolute requirement of the specification. An implementation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must include this feature or function to be in conformance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specification.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SHOULD:  There may exist valid reasons in particular circumstances to ignore</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feature or function, but it is recommended that an implementation include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feature or function.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S/MIME incorporates three public-key algorithms. The Digital Signature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Standard (DSS) described in Chapter 3 is the preferred algorithm for digital signature.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S/MIME lists Diffie-Hellman as the preferred algorithm for encrypting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session keys; in fact, S/MIME uses a variant of Diffie-Hellman that does provide</a:t>
            </a:r>
          </a:p>
          <a:p>
            <a:r>
              <a:rPr lang="en-US" sz="1200" kern="1200" baseline="0" dirty="0">
                <a:solidFill>
                  <a:schemeClr val="tx1"/>
                </a:solidFill>
                <a:latin typeface="Arial" pitchFamily="-107" charset="0"/>
                <a:ea typeface="ＭＳ Ｐゴシック" pitchFamily="-107" charset="-128"/>
                <a:cs typeface="ＭＳ Ｐゴシック" pitchFamily="-107" charset="-128"/>
              </a:rPr>
              <a:t>encryption/decryption, known as ElGamal (Chapter 10). As an alternative, RSA,</a:t>
            </a:r>
          </a:p>
          <a:p>
            <a:r>
              <a:rPr lang="en-US" sz="1200" kern="1200" baseline="0" dirty="0">
                <a:solidFill>
                  <a:schemeClr val="tx1"/>
                </a:solidFill>
                <a:latin typeface="Arial" pitchFamily="-107" charset="0"/>
                <a:ea typeface="ＭＳ Ｐゴシック" pitchFamily="-107" charset="-128"/>
                <a:cs typeface="ＭＳ Ｐゴシック" pitchFamily="-107" charset="-128"/>
              </a:rPr>
              <a:t>described in Chapter 3, can be used for both signatures and session key encryption.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These are the same algorithms used in PGP and provide a high level of security.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hash function used to create the digital signature, the specification requires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160-bit SHA-1 but recommends receiver support for the 128-bit MD5 for backward</a:t>
            </a:r>
          </a:p>
          <a:p>
            <a:r>
              <a:rPr lang="en-US" sz="1200" kern="1200" baseline="0" dirty="0">
                <a:solidFill>
                  <a:schemeClr val="tx1"/>
                </a:solidFill>
                <a:latin typeface="Arial" pitchFamily="-107" charset="0"/>
                <a:ea typeface="ＭＳ Ｐゴシック" pitchFamily="-107" charset="-128"/>
                <a:cs typeface="ＭＳ Ｐゴシック" pitchFamily="-107" charset="-128"/>
              </a:rPr>
              <a:t> compatibility with older versions of S/MIME. As we discussed in Chapter 3, there</a:t>
            </a:r>
          </a:p>
          <a:p>
            <a:r>
              <a:rPr lang="en-US" sz="1200" kern="1200" baseline="0" dirty="0">
                <a:solidFill>
                  <a:schemeClr val="tx1"/>
                </a:solidFill>
                <a:latin typeface="Arial" pitchFamily="-107" charset="0"/>
                <a:ea typeface="ＭＳ Ｐゴシック" pitchFamily="-107" charset="-128"/>
                <a:cs typeface="ＭＳ Ｐゴシック" pitchFamily="-107" charset="-128"/>
              </a:rPr>
              <a:t>is justifiable concern about the security of MD5, so SHA-1 is clearly the preferred</a:t>
            </a:r>
          </a:p>
          <a:p>
            <a:r>
              <a:rPr lang="en-US" sz="1200" kern="1200" baseline="0" dirty="0">
                <a:solidFill>
                  <a:schemeClr val="tx1"/>
                </a:solidFill>
                <a:latin typeface="Arial" pitchFamily="-107" charset="0"/>
                <a:ea typeface="ＭＳ Ｐゴシック" pitchFamily="-107" charset="-128"/>
                <a:cs typeface="ＭＳ Ｐゴシック" pitchFamily="-107" charset="-128"/>
              </a:rPr>
              <a:t>alternative.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For message encryption, three-key triple DES (tripleDES) is recommended,</a:t>
            </a:r>
          </a:p>
          <a:p>
            <a:r>
              <a:rPr lang="en-US" sz="1200" kern="1200" baseline="0" dirty="0">
                <a:solidFill>
                  <a:schemeClr val="tx1"/>
                </a:solidFill>
                <a:latin typeface="Arial" pitchFamily="-107" charset="0"/>
                <a:ea typeface="ＭＳ Ｐゴシック" pitchFamily="-107" charset="-128"/>
                <a:cs typeface="ＭＳ Ｐゴシック" pitchFamily="-107" charset="-128"/>
              </a:rPr>
              <a:t>but compliant implementations must support 40-bit RC2. The latter is a weak encryption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algorithm but allows compliance with U.S. export controls.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S/MIME specification includes a discussion of the procedure for deciding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which content encryption algorithm to use. In essence, a sending agent has two</a:t>
            </a:r>
          </a:p>
          <a:p>
            <a:r>
              <a:rPr lang="en-US" sz="1200" kern="1200" baseline="0" dirty="0">
                <a:solidFill>
                  <a:schemeClr val="tx1"/>
                </a:solidFill>
                <a:latin typeface="Arial" pitchFamily="-107" charset="0"/>
                <a:ea typeface="ＭＳ Ｐゴシック" pitchFamily="-107" charset="-128"/>
                <a:cs typeface="ＭＳ Ｐゴシック" pitchFamily="-107" charset="-128"/>
              </a:rPr>
              <a:t>decisions to make. First, the sending agent must determine if the receiving agent is</a:t>
            </a:r>
          </a:p>
          <a:p>
            <a:r>
              <a:rPr lang="en-US" sz="1200" kern="1200" baseline="0" dirty="0">
                <a:solidFill>
                  <a:schemeClr val="tx1"/>
                </a:solidFill>
                <a:latin typeface="Arial" pitchFamily="-107" charset="0"/>
                <a:ea typeface="ＭＳ Ｐゴシック" pitchFamily="-107" charset="-128"/>
                <a:cs typeface="ＭＳ Ｐゴシック" pitchFamily="-107" charset="-128"/>
              </a:rPr>
              <a:t>capable of decrypting using a given encryption algorithm. Second, if the receiving</a:t>
            </a:r>
          </a:p>
          <a:p>
            <a:r>
              <a:rPr lang="en-US" sz="1200" kern="1200" baseline="0" dirty="0">
                <a:solidFill>
                  <a:schemeClr val="tx1"/>
                </a:solidFill>
                <a:latin typeface="Arial" pitchFamily="-107" charset="0"/>
                <a:ea typeface="ＭＳ Ｐゴシック" pitchFamily="-107" charset="-128"/>
                <a:cs typeface="ＭＳ Ｐゴシック" pitchFamily="-107" charset="-128"/>
              </a:rPr>
              <a:t>agent is only capable of accepting weakly encrypted content, the sending agent must</a:t>
            </a:r>
          </a:p>
          <a:p>
            <a:r>
              <a:rPr lang="en-US" sz="1200" kern="1200" baseline="0" dirty="0">
                <a:solidFill>
                  <a:schemeClr val="tx1"/>
                </a:solidFill>
                <a:latin typeface="Arial" pitchFamily="-107" charset="0"/>
                <a:ea typeface="ＭＳ Ｐゴシック" pitchFamily="-107" charset="-128"/>
                <a:cs typeface="ＭＳ Ｐゴシック" pitchFamily="-107" charset="-128"/>
              </a:rPr>
              <a:t>decide if it is acceptable to send using weak encryption. To support this decision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process, a sending agent may announce its decrypting capabilities in order of preference</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any message that it sends out. A receiving agent may store that information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future use.</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62</a:t>
            </a:fld>
            <a:endParaRPr lang="en-AU" dirty="0"/>
          </a:p>
        </p:txBody>
      </p:sp>
    </p:spTree>
    <p:extLst>
      <p:ext uri="{BB962C8B-B14F-4D97-AF65-F5344CB8AC3E}">
        <p14:creationId xmlns:p14="http://schemas.microsoft.com/office/powerpoint/2010/main" val="15381553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97DFC902-2938-A04D-82E8-55510DBD7081}" type="slidenum">
              <a:rPr lang="en-AU">
                <a:latin typeface="Arial" pitchFamily="-1" charset="0"/>
              </a:rPr>
              <a:pPr/>
              <a:t>63</a:t>
            </a:fld>
            <a:endParaRPr lang="en-AU" dirty="0">
              <a:latin typeface="Arial" pitchFamily="-1"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S/MIME makes use of a number of new MIME content types, which are shown in</a:t>
            </a:r>
          </a:p>
          <a:p>
            <a:r>
              <a:rPr lang="en-US" sz="1200" kern="1200" baseline="0" dirty="0">
                <a:solidFill>
                  <a:schemeClr val="tx1"/>
                </a:solidFill>
                <a:latin typeface="Arial" pitchFamily="-107" charset="0"/>
                <a:ea typeface="ＭＳ Ｐゴシック" pitchFamily="-107" charset="-128"/>
                <a:cs typeface="ＭＳ Ｐゴシック" pitchFamily="-107" charset="-128"/>
              </a:rPr>
              <a:t>Table 8.6. All of the new application types use the designation PKCS. This refers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a set of public-key cryptography specifications issued by RSA Laboratories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made available for the S/MIME effort.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1751661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S/MIME secures a MIME entity with a signature,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encryption, or both. A MIME entity may be an entire message (except for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RFC 5322 headers), or if the MIME content type is multipart, then a MIME entity</a:t>
            </a:r>
          </a:p>
          <a:p>
            <a:r>
              <a:rPr lang="en-US" sz="1200" kern="1200" baseline="0" dirty="0">
                <a:solidFill>
                  <a:schemeClr val="tx1"/>
                </a:solidFill>
                <a:latin typeface="Arial" pitchFamily="-107" charset="0"/>
                <a:ea typeface="ＭＳ Ｐゴシック" pitchFamily="-107" charset="-128"/>
                <a:cs typeface="ＭＳ Ｐゴシック" pitchFamily="-107" charset="-128"/>
              </a:rPr>
              <a:t>is one or more of the subparts of the message. The MIME entity is prepared according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to the normal rules for MIME message preparation. Then the MIME entity</a:t>
            </a:r>
          </a:p>
          <a:p>
            <a:r>
              <a:rPr lang="en-US" sz="1200" kern="1200" baseline="0" dirty="0">
                <a:solidFill>
                  <a:schemeClr val="tx1"/>
                </a:solidFill>
                <a:latin typeface="Arial" pitchFamily="-107" charset="0"/>
                <a:ea typeface="ＭＳ Ｐゴシック" pitchFamily="-107" charset="-128"/>
                <a:cs typeface="ＭＳ Ｐゴシック" pitchFamily="-107" charset="-128"/>
              </a:rPr>
              <a:t>plus some security-related data, such as algorithm identifiers and certificates,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processed by S/MIME to produce what is known as a PKCS object. A PKCS object</a:t>
            </a:r>
          </a:p>
          <a:p>
            <a:r>
              <a:rPr lang="en-US" sz="1200" kern="1200" baseline="0" dirty="0">
                <a:solidFill>
                  <a:schemeClr val="tx1"/>
                </a:solidFill>
                <a:latin typeface="Arial" pitchFamily="-107" charset="0"/>
                <a:ea typeface="ＭＳ Ｐゴシック" pitchFamily="-107" charset="-128"/>
                <a:cs typeface="ＭＳ Ｐゴシック" pitchFamily="-107" charset="-128"/>
              </a:rPr>
              <a:t>is then treated as message content and wrapped in MIME (provided with appropriate</a:t>
            </a:r>
          </a:p>
          <a:p>
            <a:r>
              <a:rPr lang="en-US" sz="1200" kern="1200" baseline="0" dirty="0">
                <a:solidFill>
                  <a:schemeClr val="tx1"/>
                </a:solidFill>
                <a:latin typeface="Arial" pitchFamily="-107" charset="0"/>
                <a:ea typeface="ＭＳ Ｐゴシック" pitchFamily="-107" charset="-128"/>
                <a:cs typeface="ＭＳ Ｐゴシック" pitchFamily="-107" charset="-128"/>
              </a:rPr>
              <a:t>MIME headers). This process should become clear as we look at specific objects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provide examples.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 all cases, the message to be sent is converted to canonical form. In particular,</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a given type and subtype, the appropriate canonical form is used for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content. For a multipart message, the appropriate canonical form is used</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each subpart.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use of transfer encoding requires special attention. For most cases,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result of applying the security algorithm will be to produce an object that is partially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or totally represented in arbitrary binary data. This will then be wrapped in an</a:t>
            </a:r>
          </a:p>
          <a:p>
            <a:r>
              <a:rPr lang="en-US" sz="1200" kern="1200" baseline="0" dirty="0">
                <a:solidFill>
                  <a:schemeClr val="tx1"/>
                </a:solidFill>
                <a:latin typeface="Arial" pitchFamily="-107" charset="0"/>
                <a:ea typeface="ＭＳ Ｐゴシック" pitchFamily="-107" charset="-128"/>
                <a:cs typeface="ＭＳ Ｐゴシック" pitchFamily="-107" charset="-128"/>
              </a:rPr>
              <a:t>outer MIME message, and transfer encoding can be applied at that point, typically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base64. However, in the case of a multipart signed message (described in more detail</a:t>
            </a:r>
          </a:p>
          <a:p>
            <a:r>
              <a:rPr lang="en-US" sz="1200" kern="1200" baseline="0" dirty="0">
                <a:solidFill>
                  <a:schemeClr val="tx1"/>
                </a:solidFill>
                <a:latin typeface="Arial" pitchFamily="-107" charset="0"/>
                <a:ea typeface="ＭＳ Ｐゴシック" pitchFamily="-107" charset="-128"/>
                <a:cs typeface="ＭＳ Ｐゴシック" pitchFamily="-107" charset="-128"/>
              </a:rPr>
              <a:t>later), the message content in one of the subparts is unchanged by the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process. Unless that content is 7bit, it should be transfer encoded using base64 or</a:t>
            </a:r>
          </a:p>
          <a:p>
            <a:r>
              <a:rPr lang="en-US" sz="1200" kern="1200" baseline="0" dirty="0">
                <a:solidFill>
                  <a:schemeClr val="tx1"/>
                </a:solidFill>
                <a:latin typeface="Arial" pitchFamily="-107" charset="0"/>
                <a:ea typeface="ＭＳ Ｐゴシック" pitchFamily="-107" charset="-128"/>
                <a:cs typeface="ＭＳ Ｐゴシック" pitchFamily="-107" charset="-128"/>
              </a:rPr>
              <a:t>quoted-printable so that there is no danger of altering the content to which the signature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was applied.</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64</a:t>
            </a:fld>
            <a:endParaRPr lang="en-AU" dirty="0"/>
          </a:p>
        </p:txBody>
      </p:sp>
    </p:spTree>
    <p:extLst>
      <p:ext uri="{BB962C8B-B14F-4D97-AF65-F5344CB8AC3E}">
        <p14:creationId xmlns:p14="http://schemas.microsoft.com/office/powerpoint/2010/main" val="31965393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An application/pkcs7-mime subtype is used for one of four</a:t>
            </a:r>
          </a:p>
          <a:p>
            <a:r>
              <a:rPr lang="en-US" sz="1200" kern="1200" baseline="0" dirty="0">
                <a:solidFill>
                  <a:schemeClr val="tx1"/>
                </a:solidFill>
                <a:latin typeface="Arial" pitchFamily="-107" charset="0"/>
                <a:ea typeface="ＭＳ Ｐゴシック" pitchFamily="-107" charset="-128"/>
                <a:cs typeface="ＭＳ Ｐゴシック" pitchFamily="-107" charset="-128"/>
              </a:rPr>
              <a:t>categories of S/MIME processing, each with a unique smime-type parameter. In all</a:t>
            </a:r>
          </a:p>
          <a:p>
            <a:r>
              <a:rPr lang="en-US" sz="1200" kern="1200" baseline="0" dirty="0">
                <a:solidFill>
                  <a:schemeClr val="tx1"/>
                </a:solidFill>
                <a:latin typeface="Arial" pitchFamily="-107" charset="0"/>
                <a:ea typeface="ＭＳ Ｐゴシック" pitchFamily="-107" charset="-128"/>
                <a:cs typeface="ＭＳ Ｐゴシック" pitchFamily="-107" charset="-128"/>
              </a:rPr>
              <a:t>cases, the resulting entity (referred to as an object) is represented in a form known</a:t>
            </a:r>
          </a:p>
          <a:p>
            <a:r>
              <a:rPr lang="en-US" sz="1200" kern="1200" baseline="0" dirty="0">
                <a:solidFill>
                  <a:schemeClr val="tx1"/>
                </a:solidFill>
                <a:latin typeface="Arial" pitchFamily="-107" charset="0"/>
                <a:ea typeface="ＭＳ Ｐゴシック" pitchFamily="-107" charset="-128"/>
                <a:cs typeface="ＭＳ Ｐゴシック" pitchFamily="-107" charset="-128"/>
              </a:rPr>
              <a:t>as Basic Encoding Rules (BER), which is defined in ITU-T Recommendation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X.209. The BER format consists of arbitrary octet strings and is therefore binary</a:t>
            </a:r>
          </a:p>
          <a:p>
            <a:r>
              <a:rPr lang="en-US" sz="1200" kern="1200" baseline="0" dirty="0">
                <a:solidFill>
                  <a:schemeClr val="tx1"/>
                </a:solidFill>
                <a:latin typeface="Arial" pitchFamily="-107" charset="0"/>
                <a:ea typeface="ＭＳ Ｐゴシック" pitchFamily="-107" charset="-128"/>
                <a:cs typeface="ＭＳ Ｐゴシック" pitchFamily="-107" charset="-128"/>
              </a:rPr>
              <a:t>data. Such an object should be transfer encoded with base64 in the outer MIME</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We first look at envelopedData.</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steps for preparing an envelopedData MIME entity are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Generate a pseudorandom session key for a particular symmetric encryption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algorithm (RC2/40 or triple DES).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For each recipient, encrypt the session key with the recipient’s public RSA key.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For each recipient, prepare a block known as RecipientInfo  that contains</a:t>
            </a:r>
          </a:p>
          <a:p>
            <a:r>
              <a:rPr lang="en-US" sz="1200" kern="1200" baseline="0" dirty="0">
                <a:solidFill>
                  <a:schemeClr val="tx1"/>
                </a:solidFill>
                <a:latin typeface="Arial" pitchFamily="-107" charset="0"/>
                <a:ea typeface="ＭＳ Ｐゴシック" pitchFamily="-107" charset="-128"/>
                <a:cs typeface="ＭＳ Ｐゴシック" pitchFamily="-107" charset="-128"/>
              </a:rPr>
              <a:t>an identifier of the recipient’s public-key certificate, an identifier of the algorithm</a:t>
            </a:r>
          </a:p>
          <a:p>
            <a:r>
              <a:rPr lang="en-US" sz="1200" kern="1200" baseline="0" dirty="0">
                <a:solidFill>
                  <a:schemeClr val="tx1"/>
                </a:solidFill>
                <a:latin typeface="Arial" pitchFamily="-107" charset="0"/>
                <a:ea typeface="ＭＳ Ｐゴシック" pitchFamily="-107" charset="-128"/>
                <a:cs typeface="ＭＳ Ｐゴシック" pitchFamily="-107" charset="-128"/>
              </a:rPr>
              <a:t>used to encrypt the session key, and the encrypted session key.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4.  Encrypt the message content with the session key.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RecipientInfo  blocks followed by the encrypted content constitute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envelopedData . This information is then encoded into base64.</a:t>
            </a:r>
          </a:p>
          <a:p>
            <a:endParaRPr lang="en-US" dirty="0"/>
          </a:p>
          <a:p>
            <a:r>
              <a:rPr lang="en-US" sz="1200" kern="1200" baseline="0" dirty="0">
                <a:solidFill>
                  <a:schemeClr val="tx1"/>
                </a:solidFill>
                <a:latin typeface="Arial" pitchFamily="-107" charset="0"/>
                <a:ea typeface="ＭＳ Ｐゴシック" pitchFamily="-107" charset="-128"/>
                <a:cs typeface="ＭＳ Ｐゴシック" pitchFamily="-107" charset="-128"/>
              </a:rPr>
              <a:t>To recover the encrypted message, the recipient first strips off the base64 encoding.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Then the recipient’s private key is used to recover the session key. Finally,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message content is decrypted with the session key.</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65</a:t>
            </a:fld>
            <a:endParaRPr lang="en-AU" dirty="0"/>
          </a:p>
        </p:txBody>
      </p:sp>
    </p:spTree>
    <p:extLst>
      <p:ext uri="{BB962C8B-B14F-4D97-AF65-F5344CB8AC3E}">
        <p14:creationId xmlns:p14="http://schemas.microsoft.com/office/powerpoint/2010/main" val="9586658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signedData  smime-type can be used with one or more signers.</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clarity, we confine our description to the case of a single digital signature.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steps for preparing a signedData MIME entity are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Select a message digest algorithm (SHA or MD5).</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Compute the message digest (hash function) of the content to be signed.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Encrypt the message digest with the signer’s private key.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4.  Prepare a block known as SignerInfo  that contains the signer’s public-key</a:t>
            </a:r>
          </a:p>
          <a:p>
            <a:r>
              <a:rPr lang="en-US" sz="1200" kern="1200" baseline="0" dirty="0">
                <a:solidFill>
                  <a:schemeClr val="tx1"/>
                </a:solidFill>
                <a:latin typeface="Arial" pitchFamily="-107" charset="0"/>
                <a:ea typeface="ＭＳ Ｐゴシック" pitchFamily="-107" charset="-128"/>
                <a:cs typeface="ＭＳ Ｐゴシック" pitchFamily="-107" charset="-128"/>
              </a:rPr>
              <a:t>certificate, an identifier of the message digest algorithm, an identifier of the algorithm</a:t>
            </a:r>
          </a:p>
          <a:p>
            <a:r>
              <a:rPr lang="en-US" sz="1200" kern="1200" baseline="0" dirty="0">
                <a:solidFill>
                  <a:schemeClr val="tx1"/>
                </a:solidFill>
                <a:latin typeface="Arial" pitchFamily="-107" charset="0"/>
                <a:ea typeface="ＭＳ Ｐゴシック" pitchFamily="-107" charset="-128"/>
                <a:cs typeface="ＭＳ Ｐゴシック" pitchFamily="-107" charset="-128"/>
              </a:rPr>
              <a:t>used to encrypt the message digest, and the encrypted message digest.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signedData  entity consists of a series of blocks, including a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digest algorithm identifier, the message being signed, and SignerInfo .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signedData  entity may also include a set of public-key certificates sufficient to</a:t>
            </a:r>
          </a:p>
          <a:p>
            <a:r>
              <a:rPr lang="en-US" sz="1200" kern="1200" baseline="0" dirty="0">
                <a:solidFill>
                  <a:schemeClr val="tx1"/>
                </a:solidFill>
                <a:latin typeface="Arial" pitchFamily="-107" charset="0"/>
                <a:ea typeface="ＭＳ Ｐゴシック" pitchFamily="-107" charset="-128"/>
                <a:cs typeface="ＭＳ Ｐゴシック" pitchFamily="-107" charset="-128"/>
              </a:rPr>
              <a:t>constitute a chain from a recognized root or top-level certification authority to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signer. This information is then encoded into base64.</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To recover the signed message and verify the signature, the recipient first</a:t>
            </a:r>
          </a:p>
          <a:p>
            <a:r>
              <a:rPr lang="en-US" sz="1200" kern="1200" baseline="0" dirty="0">
                <a:solidFill>
                  <a:schemeClr val="tx1"/>
                </a:solidFill>
                <a:latin typeface="Arial" pitchFamily="-107" charset="0"/>
                <a:ea typeface="ＭＳ Ｐゴシック" pitchFamily="-107" charset="-128"/>
                <a:cs typeface="ＭＳ Ｐゴシック" pitchFamily="-107" charset="-128"/>
              </a:rPr>
              <a:t>strips off the base64 encoding. Then the signer’s public key is used to decrypt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digest. The recipient independently computes the message digest and compares</a:t>
            </a:r>
          </a:p>
          <a:p>
            <a:r>
              <a:rPr lang="en-US" sz="1200" kern="1200" baseline="0" dirty="0">
                <a:solidFill>
                  <a:schemeClr val="tx1"/>
                </a:solidFill>
                <a:latin typeface="Arial" pitchFamily="-107" charset="0"/>
                <a:ea typeface="ＭＳ Ｐゴシック" pitchFamily="-107" charset="-128"/>
                <a:cs typeface="ＭＳ Ｐゴシック" pitchFamily="-107" charset="-128"/>
              </a:rPr>
              <a:t>it to the decrypted message digest to verify the signature.</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66</a:t>
            </a:fld>
            <a:endParaRPr lang="en-AU" dirty="0"/>
          </a:p>
        </p:txBody>
      </p:sp>
    </p:spTree>
    <p:extLst>
      <p:ext uri="{BB962C8B-B14F-4D97-AF65-F5344CB8AC3E}">
        <p14:creationId xmlns:p14="http://schemas.microsoft.com/office/powerpoint/2010/main" val="350852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Clear signing is achieved using the multipart content type with a signed</a:t>
            </a:r>
          </a:p>
          <a:p>
            <a:r>
              <a:rPr lang="en-US" sz="1200" kern="1200" baseline="0" dirty="0">
                <a:solidFill>
                  <a:schemeClr val="tx1"/>
                </a:solidFill>
                <a:latin typeface="Arial" pitchFamily="-107" charset="0"/>
                <a:ea typeface="ＭＳ Ｐゴシック" pitchFamily="-107" charset="-128"/>
                <a:cs typeface="ＭＳ Ｐゴシック" pitchFamily="-107" charset="-128"/>
              </a:rPr>
              <a:t>subtype. As was mentioned, this signing process does not involve transforming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to be signed, so that the message is sent “in the clear.” Thus, recipients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MIME capability but not S/MIME capability are able to read the incoming message.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multipart/signed message has two parts. The first part can be any MIME</a:t>
            </a:r>
          </a:p>
          <a:p>
            <a:r>
              <a:rPr lang="en-US" sz="1200" kern="1200" baseline="0" dirty="0">
                <a:solidFill>
                  <a:schemeClr val="tx1"/>
                </a:solidFill>
                <a:latin typeface="Arial" pitchFamily="-107" charset="0"/>
                <a:ea typeface="ＭＳ Ｐゴシック" pitchFamily="-107" charset="-128"/>
                <a:cs typeface="ＭＳ Ｐゴシック" pitchFamily="-107" charset="-128"/>
              </a:rPr>
              <a:t>type but must be prepared so that it will not be altered during transfer from source</a:t>
            </a:r>
          </a:p>
          <a:p>
            <a:r>
              <a:rPr lang="en-US" sz="1200" kern="1200" baseline="0" dirty="0">
                <a:solidFill>
                  <a:schemeClr val="tx1"/>
                </a:solidFill>
                <a:latin typeface="Arial" pitchFamily="-107" charset="0"/>
                <a:ea typeface="ＭＳ Ｐゴシック" pitchFamily="-107" charset="-128"/>
                <a:cs typeface="ＭＳ Ｐゴシック" pitchFamily="-107" charset="-128"/>
              </a:rPr>
              <a:t>to destination. This means that if the first part is not 7bit, then it needs to be encoded</a:t>
            </a:r>
          </a:p>
          <a:p>
            <a:r>
              <a:rPr lang="en-US" sz="1200" kern="1200" baseline="0" dirty="0">
                <a:solidFill>
                  <a:schemeClr val="tx1"/>
                </a:solidFill>
                <a:latin typeface="Arial" pitchFamily="-107" charset="0"/>
                <a:ea typeface="ＭＳ Ｐゴシック" pitchFamily="-107" charset="-128"/>
                <a:cs typeface="ＭＳ Ｐゴシック" pitchFamily="-107" charset="-128"/>
              </a:rPr>
              <a:t>using base64 or quoted-printable. Then this part is processed in the same</a:t>
            </a:r>
          </a:p>
          <a:p>
            <a:r>
              <a:rPr lang="en-US" sz="1200" kern="1200" baseline="0" dirty="0">
                <a:solidFill>
                  <a:schemeClr val="tx1"/>
                </a:solidFill>
                <a:latin typeface="Arial" pitchFamily="-107" charset="0"/>
                <a:ea typeface="ＭＳ Ｐゴシック" pitchFamily="-107" charset="-128"/>
                <a:cs typeface="ＭＳ Ｐゴシック" pitchFamily="-107" charset="-128"/>
              </a:rPr>
              <a:t>manner as signedData , but in this case an object with signedData  format is</a:t>
            </a:r>
          </a:p>
          <a:p>
            <a:r>
              <a:rPr lang="en-US" sz="1200" kern="1200" baseline="0" dirty="0">
                <a:solidFill>
                  <a:schemeClr val="tx1"/>
                </a:solidFill>
                <a:latin typeface="Arial" pitchFamily="-107" charset="0"/>
                <a:ea typeface="ＭＳ Ｐゴシック" pitchFamily="-107" charset="-128"/>
                <a:cs typeface="ＭＳ Ｐゴシック" pitchFamily="-107" charset="-128"/>
              </a:rPr>
              <a:t>created that has an empty message content field. This object is a detached signature.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It is then transfer encoded using base64 to become the second part of the multipart/</a:t>
            </a:r>
          </a:p>
          <a:p>
            <a:r>
              <a:rPr lang="en-US" sz="1200" kern="1200" baseline="0" dirty="0">
                <a:solidFill>
                  <a:schemeClr val="tx1"/>
                </a:solidFill>
                <a:latin typeface="Arial" pitchFamily="-107" charset="0"/>
                <a:ea typeface="ＭＳ Ｐゴシック" pitchFamily="-107" charset="-128"/>
                <a:cs typeface="ＭＳ Ｐゴシック" pitchFamily="-107" charset="-128"/>
              </a:rPr>
              <a:t>signed message. This second part has a MIME content type of application and a</a:t>
            </a:r>
          </a:p>
          <a:p>
            <a:r>
              <a:rPr lang="en-US" sz="1200" kern="1200" baseline="0" dirty="0">
                <a:solidFill>
                  <a:schemeClr val="tx1"/>
                </a:solidFill>
                <a:latin typeface="Arial" pitchFamily="-107" charset="0"/>
                <a:ea typeface="ＭＳ Ｐゴシック" pitchFamily="-107" charset="-128"/>
                <a:cs typeface="ＭＳ Ｐゴシック" pitchFamily="-107" charset="-128"/>
              </a:rPr>
              <a:t>subtype of pkcs7-signature.</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67</a:t>
            </a:fld>
            <a:endParaRPr lang="en-AU" dirty="0"/>
          </a:p>
        </p:txBody>
      </p:sp>
    </p:spTree>
    <p:extLst>
      <p:ext uri="{BB962C8B-B14F-4D97-AF65-F5344CB8AC3E}">
        <p14:creationId xmlns:p14="http://schemas.microsoft.com/office/powerpoint/2010/main" val="12787899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7FF17E54-8133-D54E-A886-A89279324C10}" type="slidenum">
              <a:rPr lang="en-AU">
                <a:latin typeface="Arial" pitchFamily="-1" charset="0"/>
              </a:rPr>
              <a:pPr/>
              <a:t>68</a:t>
            </a:fld>
            <a:endParaRPr lang="en-AU" dirty="0">
              <a:latin typeface="Arial" pitchFamily="-1"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S/MIME uses public-key certificates that conform to version 3 of X.509 (see</a:t>
            </a:r>
          </a:p>
          <a:p>
            <a:r>
              <a:rPr lang="en-US" sz="1200" kern="1200" baseline="0" dirty="0">
                <a:solidFill>
                  <a:schemeClr val="tx1"/>
                </a:solidFill>
                <a:latin typeface="Arial" pitchFamily="-107" charset="0"/>
                <a:ea typeface="ＭＳ Ｐゴシック" pitchFamily="-107" charset="-128"/>
                <a:cs typeface="ＭＳ Ｐゴシック" pitchFamily="-107" charset="-128"/>
              </a:rPr>
              <a:t>Chapter 4). The key-management scheme used by S/MIME is in some ways a hybrid</a:t>
            </a:r>
          </a:p>
          <a:p>
            <a:r>
              <a:rPr lang="en-US" sz="1200" kern="1200" baseline="0" dirty="0">
                <a:solidFill>
                  <a:schemeClr val="tx1"/>
                </a:solidFill>
                <a:latin typeface="Arial" pitchFamily="-107" charset="0"/>
                <a:ea typeface="ＭＳ Ｐゴシック" pitchFamily="-107" charset="-128"/>
                <a:cs typeface="ＭＳ Ｐゴシック" pitchFamily="-107" charset="-128"/>
              </a:rPr>
              <a:t>between a strict X.509 certification hierarchy and PGP’s web of trust. As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PGP model, S/MIME managers and/or users must configure each client with a</a:t>
            </a:r>
          </a:p>
          <a:p>
            <a:r>
              <a:rPr lang="en-US" sz="1200" kern="1200" baseline="0" dirty="0">
                <a:solidFill>
                  <a:schemeClr val="tx1"/>
                </a:solidFill>
                <a:latin typeface="Arial" pitchFamily="-107" charset="0"/>
                <a:ea typeface="ＭＳ Ｐゴシック" pitchFamily="-107" charset="-128"/>
                <a:cs typeface="ＭＳ Ｐゴシック" pitchFamily="-107" charset="-128"/>
              </a:rPr>
              <a:t>list of trusted keys and with certificate revocation lists. That is, the responsibility is</a:t>
            </a:r>
          </a:p>
          <a:p>
            <a:r>
              <a:rPr lang="en-US" sz="1200" kern="1200" baseline="0" dirty="0">
                <a:solidFill>
                  <a:schemeClr val="tx1"/>
                </a:solidFill>
                <a:latin typeface="Arial" pitchFamily="-107" charset="0"/>
                <a:ea typeface="ＭＳ Ｐゴシック" pitchFamily="-107" charset="-128"/>
                <a:cs typeface="ＭＳ Ｐゴシック" pitchFamily="-107" charset="-128"/>
              </a:rPr>
              <a:t>local for maintaining the certificates needed to verify incoming signatures and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encrypt outgoing messages. On the other hand, the certificates are signed by certification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authorities.</a:t>
            </a:r>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2597421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An S/MIME user has several key-management functions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perform.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Key generation:  The user of some related administrative utility (e.g., one associated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LAN management) MUST be capable of generating separate</a:t>
            </a:r>
          </a:p>
          <a:p>
            <a:r>
              <a:rPr lang="en-US" sz="1200" kern="1200" baseline="0" dirty="0">
                <a:solidFill>
                  <a:schemeClr val="tx1"/>
                </a:solidFill>
                <a:latin typeface="Arial" pitchFamily="-107" charset="0"/>
                <a:ea typeface="ＭＳ Ｐゴシック" pitchFamily="-107" charset="-128"/>
                <a:cs typeface="ＭＳ Ｐゴシック" pitchFamily="-107" charset="-128"/>
              </a:rPr>
              <a:t>Diffie-Hellman and DSS key pairs and SHOULD be capable of generating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RSA key pairs. Each key pair MUST be generated from a good source of</a:t>
            </a:r>
          </a:p>
          <a:p>
            <a:r>
              <a:rPr lang="en-US" sz="1200" kern="1200" baseline="0" dirty="0">
                <a:solidFill>
                  <a:schemeClr val="tx1"/>
                </a:solidFill>
                <a:latin typeface="Arial" pitchFamily="-107" charset="0"/>
                <a:ea typeface="ＭＳ Ｐゴシック" pitchFamily="-107" charset="-128"/>
                <a:cs typeface="ＭＳ Ｐゴシック" pitchFamily="-107" charset="-128"/>
              </a:rPr>
              <a:t>nondeterministic random input and be protected in a secure fashion. A user</a:t>
            </a:r>
          </a:p>
          <a:p>
            <a:r>
              <a:rPr lang="en-US" sz="1200" kern="1200" baseline="0" dirty="0">
                <a:solidFill>
                  <a:schemeClr val="tx1"/>
                </a:solidFill>
                <a:latin typeface="Arial" pitchFamily="-107" charset="0"/>
                <a:ea typeface="ＭＳ Ｐゴシック" pitchFamily="-107" charset="-128"/>
                <a:cs typeface="ＭＳ Ｐゴシック" pitchFamily="-107" charset="-128"/>
              </a:rPr>
              <a:t>agent SHOULD generate RSA key pairs with a length in the range of 768 to</a:t>
            </a:r>
          </a:p>
          <a:p>
            <a:r>
              <a:rPr lang="en-US" sz="1200" kern="1200" baseline="0" dirty="0">
                <a:solidFill>
                  <a:schemeClr val="tx1"/>
                </a:solidFill>
                <a:latin typeface="Arial" pitchFamily="-107" charset="0"/>
                <a:ea typeface="ＭＳ Ｐゴシック" pitchFamily="-107" charset="-128"/>
                <a:cs typeface="ＭＳ Ｐゴシック" pitchFamily="-107" charset="-128"/>
              </a:rPr>
              <a:t>1024 bits and MUST NOT generate a length of less than 512 bits.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Registration:  A user’s public key must be registered with a certification authority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in order to receive an X.509 public-key certificate.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Certificate storage and retrieval:  A user requires access to a local list of certificates</a:t>
            </a:r>
          </a:p>
          <a:p>
            <a:r>
              <a:rPr lang="en-US" sz="1200" kern="1200" baseline="0" dirty="0">
                <a:solidFill>
                  <a:schemeClr val="tx1"/>
                </a:solidFill>
                <a:latin typeface="Arial" pitchFamily="-107" charset="0"/>
                <a:ea typeface="ＭＳ Ｐゴシック" pitchFamily="-107" charset="-128"/>
                <a:cs typeface="ＭＳ Ｐゴシック" pitchFamily="-107" charset="-128"/>
              </a:rPr>
              <a:t>in order to verify incoming signatures and to encrypt outgoing messages.</a:t>
            </a:r>
          </a:p>
          <a:p>
            <a:r>
              <a:rPr lang="en-US" sz="1200" kern="1200" baseline="0" dirty="0">
                <a:solidFill>
                  <a:schemeClr val="tx1"/>
                </a:solidFill>
                <a:latin typeface="Arial" pitchFamily="-107" charset="0"/>
                <a:ea typeface="ＭＳ Ｐゴシック" pitchFamily="-107" charset="-128"/>
                <a:cs typeface="ＭＳ Ｐゴシック" pitchFamily="-107" charset="-128"/>
              </a:rPr>
              <a:t>Such a list could be maintained by the user or by some local administrative</a:t>
            </a:r>
          </a:p>
          <a:p>
            <a:r>
              <a:rPr lang="en-US" sz="1200" kern="1200" baseline="0" dirty="0">
                <a:solidFill>
                  <a:schemeClr val="tx1"/>
                </a:solidFill>
                <a:latin typeface="Arial" pitchFamily="-107" charset="0"/>
                <a:ea typeface="ＭＳ Ｐゴシック" pitchFamily="-107" charset="-128"/>
                <a:cs typeface="ＭＳ Ｐゴシック" pitchFamily="-107" charset="-128"/>
              </a:rPr>
              <a:t>entity on behalf of a number of users.</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69</a:t>
            </a:fld>
            <a:endParaRPr lang="en-AU" dirty="0"/>
          </a:p>
        </p:txBody>
      </p:sp>
    </p:spTree>
    <p:extLst>
      <p:ext uri="{BB962C8B-B14F-4D97-AF65-F5344CB8AC3E}">
        <p14:creationId xmlns:p14="http://schemas.microsoft.com/office/powerpoint/2010/main" val="2785164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b="0" kern="1200" baseline="0" dirty="0">
                <a:solidFill>
                  <a:schemeClr val="tx1"/>
                </a:solidFill>
                <a:latin typeface="Arial" charset="0"/>
                <a:ea typeface="ＭＳ Ｐゴシック" pitchFamily="-107" charset="-128"/>
                <a:cs typeface="ＭＳ Ｐゴシック" pitchFamily="-107" charset="-128"/>
              </a:rPr>
              <a:t>[CHOI08] lists the following security threats to wireless networks:</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 Accidental association: Company wireless LANs or wireless access points to</a:t>
            </a:r>
          </a:p>
          <a:p>
            <a:r>
              <a:rPr lang="en-US" sz="1200" b="0" kern="1200" baseline="0" dirty="0">
                <a:solidFill>
                  <a:schemeClr val="tx1"/>
                </a:solidFill>
                <a:latin typeface="Arial" charset="0"/>
                <a:ea typeface="ＭＳ Ｐゴシック" pitchFamily="-107" charset="-128"/>
                <a:cs typeface="ＭＳ Ｐゴシック" pitchFamily="-107" charset="-128"/>
              </a:rPr>
              <a:t>wired LANs in close proximity (e.g., in the same or neighboring buildings)</a:t>
            </a:r>
          </a:p>
          <a:p>
            <a:r>
              <a:rPr lang="en-US" sz="1200" b="0" kern="1200" baseline="0" dirty="0">
                <a:solidFill>
                  <a:schemeClr val="tx1"/>
                </a:solidFill>
                <a:latin typeface="Arial" charset="0"/>
                <a:ea typeface="ＭＳ Ｐゴシック" pitchFamily="-107" charset="-128"/>
                <a:cs typeface="ＭＳ Ｐゴシック" pitchFamily="-107" charset="-128"/>
              </a:rPr>
              <a:t>may create overlapping transmission ranges. A user intending to connect to</a:t>
            </a:r>
          </a:p>
          <a:p>
            <a:r>
              <a:rPr lang="en-US" sz="1200" b="0" kern="1200" baseline="0" dirty="0">
                <a:solidFill>
                  <a:schemeClr val="tx1"/>
                </a:solidFill>
                <a:latin typeface="Arial" charset="0"/>
                <a:ea typeface="ＭＳ Ｐゴシック" pitchFamily="-107" charset="-128"/>
                <a:cs typeface="ＭＳ Ｐゴシック" pitchFamily="-107" charset="-128"/>
              </a:rPr>
              <a:t>one LAN may unintentionally lock on to a wireless access point from a neighboring</a:t>
            </a:r>
          </a:p>
          <a:p>
            <a:r>
              <a:rPr lang="en-US" sz="1200" b="0" kern="1200" baseline="0" dirty="0">
                <a:solidFill>
                  <a:schemeClr val="tx1"/>
                </a:solidFill>
                <a:latin typeface="Arial" charset="0"/>
                <a:ea typeface="ＭＳ Ｐゴシック" pitchFamily="-107" charset="-128"/>
                <a:cs typeface="ＭＳ Ｐゴシック" pitchFamily="-107" charset="-128"/>
              </a:rPr>
              <a:t>network. Although the security breach is accidental, it nevertheless exposes</a:t>
            </a:r>
          </a:p>
          <a:p>
            <a:r>
              <a:rPr lang="en-US" sz="1200" b="0" kern="1200" baseline="0" dirty="0">
                <a:solidFill>
                  <a:schemeClr val="tx1"/>
                </a:solidFill>
                <a:latin typeface="Arial" charset="0"/>
                <a:ea typeface="ＭＳ Ｐゴシック" pitchFamily="-107" charset="-128"/>
                <a:cs typeface="ＭＳ Ｐゴシック" pitchFamily="-107" charset="-128"/>
              </a:rPr>
              <a:t>resources of one LAN to the accidental user.</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 Malicious association: In this situation, a wireless device is configured to appear</a:t>
            </a:r>
          </a:p>
          <a:p>
            <a:r>
              <a:rPr lang="en-US" sz="1200" b="0" kern="1200" baseline="0" dirty="0">
                <a:solidFill>
                  <a:schemeClr val="tx1"/>
                </a:solidFill>
                <a:latin typeface="Arial" charset="0"/>
                <a:ea typeface="ＭＳ Ｐゴシック" pitchFamily="-107" charset="-128"/>
                <a:cs typeface="ＭＳ Ｐゴシック" pitchFamily="-107" charset="-128"/>
              </a:rPr>
              <a:t>to be a legitimate access point, enabling the operator to steal passwords</a:t>
            </a:r>
          </a:p>
          <a:p>
            <a:r>
              <a:rPr lang="en-US" sz="1200" b="0" kern="1200" baseline="0" dirty="0">
                <a:solidFill>
                  <a:schemeClr val="tx1"/>
                </a:solidFill>
                <a:latin typeface="Arial" charset="0"/>
                <a:ea typeface="ＭＳ Ｐゴシック" pitchFamily="-107" charset="-128"/>
                <a:cs typeface="ＭＳ Ｐゴシック" pitchFamily="-107" charset="-128"/>
              </a:rPr>
              <a:t>from legitimate users and then penetrate a wired network through a legitimate</a:t>
            </a:r>
          </a:p>
          <a:p>
            <a:r>
              <a:rPr lang="en-US" sz="1200" b="0" kern="1200" baseline="0" dirty="0">
                <a:solidFill>
                  <a:schemeClr val="tx1"/>
                </a:solidFill>
                <a:latin typeface="Arial" charset="0"/>
                <a:ea typeface="ＭＳ Ｐゴシック" pitchFamily="-107" charset="-128"/>
                <a:cs typeface="ＭＳ Ｐゴシック" pitchFamily="-107" charset="-128"/>
              </a:rPr>
              <a:t>wireless access point.</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 Ad hoc networks: These are peer-to-peer networks between wireless computers</a:t>
            </a:r>
          </a:p>
          <a:p>
            <a:r>
              <a:rPr lang="en-US" sz="1200" b="0" kern="1200" baseline="0" dirty="0">
                <a:solidFill>
                  <a:schemeClr val="tx1"/>
                </a:solidFill>
                <a:latin typeface="Arial" charset="0"/>
                <a:ea typeface="ＭＳ Ｐゴシック" pitchFamily="-107" charset="-128"/>
                <a:cs typeface="ＭＳ Ｐゴシック" pitchFamily="-107" charset="-128"/>
              </a:rPr>
              <a:t>with no access point between them. Such networks can pose a security</a:t>
            </a:r>
          </a:p>
          <a:p>
            <a:r>
              <a:rPr lang="en-US" sz="1200" b="0" kern="1200" baseline="0" dirty="0">
                <a:solidFill>
                  <a:schemeClr val="tx1"/>
                </a:solidFill>
                <a:latin typeface="Arial" charset="0"/>
                <a:ea typeface="ＭＳ Ｐゴシック" pitchFamily="-107" charset="-128"/>
                <a:cs typeface="ＭＳ Ｐゴシック" pitchFamily="-107" charset="-128"/>
              </a:rPr>
              <a:t>threat due to a lack of a central point of control.</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 Nontraditional networks: Nontraditional networks and links, such as personal</a:t>
            </a:r>
          </a:p>
          <a:p>
            <a:r>
              <a:rPr lang="en-US" sz="1200" b="0" kern="1200" baseline="0" dirty="0">
                <a:solidFill>
                  <a:schemeClr val="tx1"/>
                </a:solidFill>
                <a:latin typeface="Arial" charset="0"/>
                <a:ea typeface="ＭＳ Ｐゴシック" pitchFamily="-107" charset="-128"/>
                <a:cs typeface="ＭＳ Ｐゴシック" pitchFamily="-107" charset="-128"/>
              </a:rPr>
              <a:t>network Bluetooth devices, barcode readers, and handheld PDAs, pose a security</a:t>
            </a:r>
          </a:p>
          <a:p>
            <a:r>
              <a:rPr lang="en-US" sz="1200" b="0" kern="1200" baseline="0" dirty="0">
                <a:solidFill>
                  <a:schemeClr val="tx1"/>
                </a:solidFill>
                <a:latin typeface="Arial" charset="0"/>
                <a:ea typeface="ＭＳ Ｐゴシック" pitchFamily="-107" charset="-128"/>
                <a:cs typeface="ＭＳ Ｐゴシック" pitchFamily="-107" charset="-128"/>
              </a:rPr>
              <a:t>risk in terms of both eavesdropping and spoofing.</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Identity theft (MAC spoofing): This occurs when an attacker is able to eavesdrop</a:t>
            </a:r>
          </a:p>
          <a:p>
            <a:r>
              <a:rPr lang="en-US" sz="1200" kern="1200" baseline="0" dirty="0">
                <a:solidFill>
                  <a:schemeClr val="tx1"/>
                </a:solidFill>
                <a:latin typeface="Arial" charset="0"/>
                <a:ea typeface="ＭＳ Ｐゴシック" pitchFamily="-107" charset="-128"/>
                <a:cs typeface="ＭＳ Ｐゴシック" pitchFamily="-107" charset="-128"/>
              </a:rPr>
              <a:t>on network traffic and identify the MAC address of a computer with</a:t>
            </a:r>
          </a:p>
          <a:p>
            <a:r>
              <a:rPr lang="en-US" sz="1200" kern="1200" baseline="0" dirty="0">
                <a:solidFill>
                  <a:schemeClr val="tx1"/>
                </a:solidFill>
                <a:latin typeface="Arial" charset="0"/>
                <a:ea typeface="ＭＳ Ｐゴシック" pitchFamily="-107" charset="-128"/>
                <a:cs typeface="ＭＳ Ｐゴシック" pitchFamily="-107" charset="-128"/>
              </a:rPr>
              <a:t>network privileges.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Man-in-the middle attacks: This type of attack is described in Chapter 3 in</a:t>
            </a:r>
          </a:p>
          <a:p>
            <a:r>
              <a:rPr lang="en-US" sz="1200" kern="1200" baseline="0" dirty="0">
                <a:solidFill>
                  <a:schemeClr val="tx1"/>
                </a:solidFill>
                <a:latin typeface="Arial" charset="0"/>
                <a:ea typeface="ＭＳ Ｐゴシック" pitchFamily="-107" charset="-128"/>
                <a:cs typeface="ＭＳ Ｐゴシック" pitchFamily="-107" charset="-128"/>
              </a:rPr>
              <a:t>the context of the Diffie-Hellman key exchange protocol. In a broader sense,</a:t>
            </a:r>
          </a:p>
          <a:p>
            <a:r>
              <a:rPr lang="en-US" sz="1200" kern="1200" baseline="0" dirty="0">
                <a:solidFill>
                  <a:schemeClr val="tx1"/>
                </a:solidFill>
                <a:latin typeface="Arial" charset="0"/>
                <a:ea typeface="ＭＳ Ｐゴシック" pitchFamily="-107" charset="-128"/>
                <a:cs typeface="ＭＳ Ｐゴシック" pitchFamily="-107" charset="-128"/>
              </a:rPr>
              <a:t>this attack involves persuading a user and an access point to believe that they</a:t>
            </a:r>
          </a:p>
          <a:p>
            <a:r>
              <a:rPr lang="en-US" sz="1200" kern="1200" baseline="0" dirty="0">
                <a:solidFill>
                  <a:schemeClr val="tx1"/>
                </a:solidFill>
                <a:latin typeface="Arial" charset="0"/>
                <a:ea typeface="ＭＳ Ｐゴシック" pitchFamily="-107" charset="-128"/>
                <a:cs typeface="ＭＳ Ｐゴシック" pitchFamily="-107" charset="-128"/>
              </a:rPr>
              <a:t>are talking to each other when in fact the communication is going through an</a:t>
            </a:r>
          </a:p>
          <a:p>
            <a:r>
              <a:rPr lang="en-US" sz="1200" kern="1200" baseline="0" dirty="0">
                <a:solidFill>
                  <a:schemeClr val="tx1"/>
                </a:solidFill>
                <a:latin typeface="Arial" charset="0"/>
                <a:ea typeface="ＭＳ Ｐゴシック" pitchFamily="-107" charset="-128"/>
                <a:cs typeface="ＭＳ Ｐゴシック" pitchFamily="-107" charset="-128"/>
              </a:rPr>
              <a:t>intermediate attacking device. Wireless networks are particularly vulnerable</a:t>
            </a:r>
          </a:p>
          <a:p>
            <a:r>
              <a:rPr lang="en-US" sz="1200" kern="1200" baseline="0" dirty="0">
                <a:solidFill>
                  <a:schemeClr val="tx1"/>
                </a:solidFill>
                <a:latin typeface="Arial" charset="0"/>
                <a:ea typeface="ＭＳ Ｐゴシック" pitchFamily="-107" charset="-128"/>
                <a:cs typeface="ＭＳ Ｐゴシック" pitchFamily="-107" charset="-128"/>
              </a:rPr>
              <a:t>to such attacks.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Denial of service (DoS): This type of attack is discussed in detail in Chapter 10.</a:t>
            </a:r>
          </a:p>
          <a:p>
            <a:r>
              <a:rPr lang="en-US" sz="1200" kern="1200" baseline="0" dirty="0">
                <a:solidFill>
                  <a:schemeClr val="tx1"/>
                </a:solidFill>
                <a:latin typeface="Arial" charset="0"/>
                <a:ea typeface="ＭＳ Ｐゴシック" pitchFamily="-107" charset="-128"/>
                <a:cs typeface="ＭＳ Ｐゴシック" pitchFamily="-107" charset="-128"/>
              </a:rPr>
              <a:t>In the context of a wireless network, a DoS attack occurs when an attacker</a:t>
            </a:r>
          </a:p>
          <a:p>
            <a:r>
              <a:rPr lang="en-US" sz="1200" kern="1200" baseline="0" dirty="0">
                <a:solidFill>
                  <a:schemeClr val="tx1"/>
                </a:solidFill>
                <a:latin typeface="Arial" charset="0"/>
                <a:ea typeface="ＭＳ Ｐゴシック" pitchFamily="-107" charset="-128"/>
                <a:cs typeface="ＭＳ Ｐゴシック" pitchFamily="-107" charset="-128"/>
              </a:rPr>
              <a:t>continually bombards a wireless access point or some other accessible wireless</a:t>
            </a:r>
          </a:p>
          <a:p>
            <a:r>
              <a:rPr lang="en-US" sz="1200" kern="1200" baseline="0" dirty="0">
                <a:solidFill>
                  <a:schemeClr val="tx1"/>
                </a:solidFill>
                <a:latin typeface="Arial" charset="0"/>
                <a:ea typeface="ＭＳ Ｐゴシック" pitchFamily="-107" charset="-128"/>
                <a:cs typeface="ＭＳ Ｐゴシック" pitchFamily="-107" charset="-128"/>
              </a:rPr>
              <a:t>port with various protocol messages designed to consume system resources.</a:t>
            </a:r>
          </a:p>
          <a:p>
            <a:r>
              <a:rPr lang="en-US" sz="1200" kern="1200" baseline="0" dirty="0">
                <a:solidFill>
                  <a:schemeClr val="tx1"/>
                </a:solidFill>
                <a:latin typeface="Arial" charset="0"/>
                <a:ea typeface="ＭＳ Ｐゴシック" pitchFamily="-107" charset="-128"/>
                <a:cs typeface="ＭＳ Ｐゴシック" pitchFamily="-107" charset="-128"/>
              </a:rPr>
              <a:t>The wireless environment lends itself to this type of attack, because it is so</a:t>
            </a:r>
          </a:p>
          <a:p>
            <a:r>
              <a:rPr lang="en-US" sz="1200" kern="1200" baseline="0" dirty="0">
                <a:solidFill>
                  <a:schemeClr val="tx1"/>
                </a:solidFill>
                <a:latin typeface="Arial" charset="0"/>
                <a:ea typeface="ＭＳ Ｐゴシック" pitchFamily="-107" charset="-128"/>
                <a:cs typeface="ＭＳ Ｐゴシック" pitchFamily="-107" charset="-128"/>
              </a:rPr>
              <a:t>easy for the attacker to direct multiple wireless messages at the target.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Network injection: A network injection attack targets wireless access points</a:t>
            </a:r>
          </a:p>
          <a:p>
            <a:r>
              <a:rPr lang="en-US" sz="1200" kern="1200" baseline="0" dirty="0">
                <a:solidFill>
                  <a:schemeClr val="tx1"/>
                </a:solidFill>
                <a:latin typeface="Arial" charset="0"/>
                <a:ea typeface="ＭＳ Ｐゴシック" pitchFamily="-107" charset="-128"/>
                <a:cs typeface="ＭＳ Ｐゴシック" pitchFamily="-107" charset="-128"/>
              </a:rPr>
              <a:t>that are exposed to nonfiltered network traffic, such as routing protocol messages</a:t>
            </a:r>
          </a:p>
          <a:p>
            <a:r>
              <a:rPr lang="en-US" sz="1200" kern="1200" baseline="0" dirty="0">
                <a:solidFill>
                  <a:schemeClr val="tx1"/>
                </a:solidFill>
                <a:latin typeface="Arial" charset="0"/>
                <a:ea typeface="ＭＳ Ｐゴシック" pitchFamily="-107" charset="-128"/>
                <a:cs typeface="ＭＳ Ｐゴシック" pitchFamily="-107" charset="-128"/>
              </a:rPr>
              <a:t>or network management messages. An example of such an attack is</a:t>
            </a:r>
          </a:p>
          <a:p>
            <a:r>
              <a:rPr lang="en-US" sz="1200" kern="1200" baseline="0" dirty="0">
                <a:solidFill>
                  <a:schemeClr val="tx1"/>
                </a:solidFill>
                <a:latin typeface="Arial" charset="0"/>
                <a:ea typeface="ＭＳ Ｐゴシック" pitchFamily="-107" charset="-128"/>
                <a:cs typeface="ＭＳ Ｐゴシック" pitchFamily="-107" charset="-128"/>
              </a:rPr>
              <a:t>one in which bogus reconfiguration commands are used to affect routers and</a:t>
            </a:r>
          </a:p>
          <a:p>
            <a:r>
              <a:rPr lang="en-US" sz="1200" kern="1200" baseline="0" dirty="0">
                <a:solidFill>
                  <a:schemeClr val="tx1"/>
                </a:solidFill>
                <a:latin typeface="Arial" charset="0"/>
                <a:ea typeface="ＭＳ Ｐゴシック" pitchFamily="-107" charset="-128"/>
                <a:cs typeface="ＭＳ Ｐゴシック" pitchFamily="-107" charset="-128"/>
              </a:rPr>
              <a:t>switches to degrade network performance.</a:t>
            </a:r>
            <a:endParaRPr lang="en-US" b="0"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7</a:t>
            </a:fld>
            <a:endParaRPr lang="en-AU"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BEC9FC1A-00B1-D847-B375-82DD81D5A8BB}" type="slidenum">
              <a:rPr lang="en-AU">
                <a:latin typeface="Arial" pitchFamily="-1" charset="0"/>
              </a:rPr>
              <a:pPr/>
              <a:t>70</a:t>
            </a:fld>
            <a:endParaRPr lang="en-AU" dirty="0">
              <a:latin typeface="Arial" pitchFamily="-1" charset="0"/>
            </a:endParaRPr>
          </a:p>
        </p:txBody>
      </p:sp>
      <p:sp>
        <p:nvSpPr>
          <p:cNvPr id="66563" name="Rectangle 1026"/>
          <p:cNvSpPr>
            <a:spLocks noGrp="1" noRot="1" noChangeAspect="1" noChangeArrowheads="1" noTextEdit="1"/>
          </p:cNvSpPr>
          <p:nvPr>
            <p:ph type="sldImg"/>
          </p:nvPr>
        </p:nvSpPr>
        <p:spPr>
          <a:ln/>
        </p:spPr>
      </p:sp>
      <p:sp>
        <p:nvSpPr>
          <p:cNvPr id="66564"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There are several companies that provide certification authority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(CA) services. For example, Nortel has designed an enterprise CA solution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can provide S/MIME support within an organization. There are a number</a:t>
            </a:r>
          </a:p>
          <a:p>
            <a:r>
              <a:rPr lang="en-US" sz="1200" kern="1200" baseline="0" dirty="0">
                <a:solidFill>
                  <a:schemeClr val="tx1"/>
                </a:solidFill>
                <a:latin typeface="Arial" pitchFamily="-107" charset="0"/>
                <a:ea typeface="ＭＳ Ｐゴシック" pitchFamily="-107" charset="-128"/>
                <a:cs typeface="ＭＳ Ｐゴシック" pitchFamily="-107" charset="-128"/>
              </a:rPr>
              <a:t>of Internet-based CAs, including VeriSign, GTE, and the U.S. Postal Service. Of</a:t>
            </a:r>
          </a:p>
          <a:p>
            <a:r>
              <a:rPr lang="en-US" sz="1200" kern="1200" baseline="0" dirty="0">
                <a:solidFill>
                  <a:schemeClr val="tx1"/>
                </a:solidFill>
                <a:latin typeface="Arial" pitchFamily="-107" charset="0"/>
                <a:ea typeface="ＭＳ Ｐゴシック" pitchFamily="-107" charset="-128"/>
                <a:cs typeface="ＭＳ Ｐゴシック" pitchFamily="-107" charset="-128"/>
              </a:rPr>
              <a:t>these, the most widely used is the VeriSign CA service, a brief description of which</a:t>
            </a:r>
          </a:p>
          <a:p>
            <a:r>
              <a:rPr lang="en-US" sz="1200" kern="1200" baseline="0" dirty="0">
                <a:solidFill>
                  <a:schemeClr val="tx1"/>
                </a:solidFill>
                <a:latin typeface="Arial" pitchFamily="-107" charset="0"/>
                <a:ea typeface="ＭＳ Ｐゴシック" pitchFamily="-107" charset="-128"/>
                <a:cs typeface="ＭＳ Ｐゴシック" pitchFamily="-107" charset="-128"/>
              </a:rPr>
              <a:t>we now provide.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VeriSign provides a CA service that is intended to be compatible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S/MIME and a variety of other applications. VeriSign issues X.509 certificates</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the product name VeriSign Digital ID. As of early 1998, over 35,000 commercial</a:t>
            </a:r>
          </a:p>
          <a:p>
            <a:r>
              <a:rPr lang="en-US" sz="1200" kern="1200" baseline="0" dirty="0">
                <a:solidFill>
                  <a:schemeClr val="tx1"/>
                </a:solidFill>
                <a:latin typeface="Arial" pitchFamily="-107" charset="0"/>
                <a:ea typeface="ＭＳ Ｐゴシック" pitchFamily="-107" charset="-128"/>
                <a:cs typeface="ＭＳ Ｐゴシック" pitchFamily="-107" charset="-128"/>
              </a:rPr>
              <a:t>Web sites were using VeriSign Server Digital IDs, and over a million</a:t>
            </a:r>
          </a:p>
          <a:p>
            <a:r>
              <a:rPr lang="en-US" sz="1200" kern="1200" baseline="0" dirty="0">
                <a:solidFill>
                  <a:schemeClr val="tx1"/>
                </a:solidFill>
                <a:latin typeface="Arial" pitchFamily="-107" charset="0"/>
                <a:ea typeface="ＭＳ Ｐゴシック" pitchFamily="-107" charset="-128"/>
                <a:cs typeface="ＭＳ Ｐゴシック" pitchFamily="-107" charset="-128"/>
              </a:rPr>
              <a:t>consumer Digital IDs had been issued to users of Netscape and Microsoft</a:t>
            </a:r>
          </a:p>
          <a:p>
            <a:r>
              <a:rPr lang="en-US" sz="1200" kern="1200" baseline="0" dirty="0">
                <a:solidFill>
                  <a:schemeClr val="tx1"/>
                </a:solidFill>
                <a:latin typeface="Arial" pitchFamily="-107" charset="0"/>
                <a:ea typeface="ＭＳ Ｐゴシック" pitchFamily="-107" charset="-128"/>
                <a:cs typeface="ＭＳ Ｐゴシック" pitchFamily="-107" charset="-128"/>
              </a:rPr>
              <a:t>browsers.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information contained in a Digital ID depends on the type of Digital ID</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its use. At a minimum, each Digital ID contains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Owner’s public key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Owner’s name or alias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Expiration date of the Digital ID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Serial number of the Digital ID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Name of the certification authority that issued the Digital ID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Digital signature of the certification authority that issued the Digital ID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Digital IDs can also contain other user-supplied information, including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Address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E-mail address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Basic registration information (country, zip code, age, and gender)</a:t>
            </a:r>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9619914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VeriSign provides three levels, or classes, of security for public-key certificates,</a:t>
            </a:r>
          </a:p>
          <a:p>
            <a:r>
              <a:rPr lang="en-US" sz="1200" kern="1200" baseline="0" dirty="0">
                <a:solidFill>
                  <a:schemeClr val="tx1"/>
                </a:solidFill>
                <a:latin typeface="Arial" pitchFamily="-107" charset="0"/>
                <a:ea typeface="ＭＳ Ｐゴシック" pitchFamily="-107" charset="-128"/>
                <a:cs typeface="ＭＳ Ｐゴシック" pitchFamily="-107" charset="-128"/>
              </a:rPr>
              <a:t>as summarized in Table 8.7. A user requests a certificate online at VeriSign’s</a:t>
            </a:r>
          </a:p>
          <a:p>
            <a:r>
              <a:rPr lang="en-US" sz="1200" kern="1200" baseline="0" dirty="0">
                <a:solidFill>
                  <a:schemeClr val="tx1"/>
                </a:solidFill>
                <a:latin typeface="Arial" pitchFamily="-107" charset="0"/>
                <a:ea typeface="ＭＳ Ｐゴシック" pitchFamily="-107" charset="-128"/>
                <a:cs typeface="ＭＳ Ｐゴシック" pitchFamily="-107" charset="-128"/>
              </a:rPr>
              <a:t>Web site or other participating Web sites. Class 1 and Class 2 requests are processed</a:t>
            </a:r>
          </a:p>
          <a:p>
            <a:r>
              <a:rPr lang="en-US" sz="1200" kern="1200" baseline="0" dirty="0">
                <a:solidFill>
                  <a:schemeClr val="tx1"/>
                </a:solidFill>
                <a:latin typeface="Arial" pitchFamily="-107" charset="0"/>
                <a:ea typeface="ＭＳ Ｐゴシック" pitchFamily="-107" charset="-128"/>
                <a:cs typeface="ＭＳ Ｐゴシック" pitchFamily="-107" charset="-128"/>
              </a:rPr>
              <a:t>on line, and in most cases take only a few seconds to approve. Briefly, the following</a:t>
            </a:r>
          </a:p>
          <a:p>
            <a:r>
              <a:rPr lang="en-US" sz="1200" kern="1200" baseline="0" dirty="0">
                <a:solidFill>
                  <a:schemeClr val="tx1"/>
                </a:solidFill>
                <a:latin typeface="Arial" pitchFamily="-107" charset="0"/>
                <a:ea typeface="ＭＳ Ｐゴシック" pitchFamily="-107" charset="-128"/>
                <a:cs typeface="ＭＳ Ｐゴシック" pitchFamily="-107" charset="-128"/>
              </a:rPr>
              <a:t>procedures are used.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For Class 1 Digital IDs, VeriSign confirms the user’s e-mail address by sending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a PIN and Digital ID pick-up information to the e-mail address provided</a:t>
            </a:r>
          </a:p>
          <a:p>
            <a:r>
              <a:rPr lang="en-US" sz="1200" kern="1200" baseline="0" dirty="0">
                <a:solidFill>
                  <a:schemeClr val="tx1"/>
                </a:solidFill>
                <a:latin typeface="Arial" pitchFamily="-107" charset="0"/>
                <a:ea typeface="ＭＳ Ｐゴシック" pitchFamily="-107" charset="-128"/>
                <a:cs typeface="ＭＳ Ｐゴシック" pitchFamily="-107" charset="-128"/>
              </a:rPr>
              <a:t>in the application.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For Class 2 Digital IDs, VeriSign verifies the information in the application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through an automated comparison with a consumer database in addition to</a:t>
            </a:r>
          </a:p>
          <a:p>
            <a:r>
              <a:rPr lang="en-US" sz="1200" kern="1200" baseline="0" dirty="0">
                <a:solidFill>
                  <a:schemeClr val="tx1"/>
                </a:solidFill>
                <a:latin typeface="Arial" pitchFamily="-107" charset="0"/>
                <a:ea typeface="ＭＳ Ｐゴシック" pitchFamily="-107" charset="-128"/>
                <a:cs typeface="ＭＳ Ｐゴシック" pitchFamily="-107" charset="-128"/>
              </a:rPr>
              <a:t>performing all of the checking associated with a Class 1 Digital ID. Finally,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confirmation is sent to the specified postal address alerting the user that a</a:t>
            </a:r>
          </a:p>
          <a:p>
            <a:r>
              <a:rPr lang="en-US" sz="1200" kern="1200" baseline="0" dirty="0">
                <a:solidFill>
                  <a:schemeClr val="tx1"/>
                </a:solidFill>
                <a:latin typeface="Arial" pitchFamily="-107" charset="0"/>
                <a:ea typeface="ＭＳ Ｐゴシック" pitchFamily="-107" charset="-128"/>
                <a:cs typeface="ＭＳ Ｐゴシック" pitchFamily="-107" charset="-128"/>
              </a:rPr>
              <a:t>Digital ID has been issued in his or her name.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For Class 3 Digital IDs, VeriSign requires a higher level of identity assurance.</a:t>
            </a:r>
          </a:p>
          <a:p>
            <a:r>
              <a:rPr lang="en-US" sz="1200" kern="1200" baseline="0" dirty="0">
                <a:solidFill>
                  <a:schemeClr val="tx1"/>
                </a:solidFill>
                <a:latin typeface="Arial" pitchFamily="-107" charset="0"/>
                <a:ea typeface="ＭＳ Ｐゴシック" pitchFamily="-107" charset="-128"/>
                <a:cs typeface="ＭＳ Ｐゴシック" pitchFamily="-107" charset="-128"/>
              </a:rPr>
              <a:t>An individual must prove his or her identity by providing notarized credentials</a:t>
            </a:r>
          </a:p>
          <a:p>
            <a:r>
              <a:rPr lang="en-US" sz="1200" kern="1200" baseline="0" dirty="0">
                <a:solidFill>
                  <a:schemeClr val="tx1"/>
                </a:solidFill>
                <a:latin typeface="Arial" pitchFamily="-107" charset="0"/>
                <a:ea typeface="ＭＳ Ｐゴシック" pitchFamily="-107" charset="-128"/>
                <a:cs typeface="ＭＳ Ｐゴシック" pitchFamily="-107" charset="-128"/>
              </a:rPr>
              <a:t>or applying in person.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pPr>
                <a:defRPr/>
              </a:pPr>
              <a:t>71</a:t>
            </a:fld>
            <a:endParaRPr lang="en-AU" dirty="0"/>
          </a:p>
        </p:txBody>
      </p:sp>
    </p:spTree>
    <p:extLst>
      <p:ext uri="{BB962C8B-B14F-4D97-AF65-F5344CB8AC3E}">
        <p14:creationId xmlns:p14="http://schemas.microsoft.com/office/powerpoint/2010/main" val="12330117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p:cNvSpPr>
          <p:nvPr>
            <p:ph type="sldImg"/>
          </p:nvPr>
        </p:nvSpPr>
        <p:spPr>
          <a:ln/>
        </p:spPr>
      </p:sp>
      <p:sp>
        <p:nvSpPr>
          <p:cNvPr id="68611"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As of this writing, three enhanced security services have been proposed in an</a:t>
            </a:r>
          </a:p>
          <a:p>
            <a:r>
              <a:rPr lang="en-US" sz="1200" kern="1200" baseline="0" dirty="0">
                <a:solidFill>
                  <a:schemeClr val="tx1"/>
                </a:solidFill>
                <a:latin typeface="Arial" pitchFamily="-107" charset="0"/>
                <a:ea typeface="ＭＳ Ｐゴシック" pitchFamily="-107" charset="-128"/>
                <a:cs typeface="ＭＳ Ｐゴシック" pitchFamily="-107" charset="-128"/>
              </a:rPr>
              <a:t>Internet draft. The details of these may change, and additional services may be</a:t>
            </a:r>
          </a:p>
          <a:p>
            <a:r>
              <a:rPr lang="en-US" sz="1200" kern="1200" baseline="0" dirty="0">
                <a:solidFill>
                  <a:schemeClr val="tx1"/>
                </a:solidFill>
                <a:latin typeface="Arial" pitchFamily="-107" charset="0"/>
                <a:ea typeface="ＭＳ Ｐゴシック" pitchFamily="-107" charset="-128"/>
                <a:cs typeface="ＭＳ Ｐゴシック" pitchFamily="-107" charset="-128"/>
              </a:rPr>
              <a:t>added. The three services are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Signed receipts:  A signed receipt may be requested in a SignedData  object.</a:t>
            </a:r>
          </a:p>
          <a:p>
            <a:r>
              <a:rPr lang="en-US" sz="1200" kern="1200" baseline="0" dirty="0">
                <a:solidFill>
                  <a:schemeClr val="tx1"/>
                </a:solidFill>
                <a:latin typeface="Arial" pitchFamily="-107" charset="0"/>
                <a:ea typeface="ＭＳ Ｐゴシック" pitchFamily="-107" charset="-128"/>
                <a:cs typeface="ＭＳ Ｐゴシック" pitchFamily="-107" charset="-128"/>
              </a:rPr>
              <a:t>Returning a signed receipt provides proof of delivery to the originator of a</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and allows the originator to demonstrate to a third party that the recipient</a:t>
            </a:r>
          </a:p>
          <a:p>
            <a:r>
              <a:rPr lang="en-US" sz="1200" kern="1200" baseline="0" dirty="0">
                <a:solidFill>
                  <a:schemeClr val="tx1"/>
                </a:solidFill>
                <a:latin typeface="Arial" pitchFamily="-107" charset="0"/>
                <a:ea typeface="ＭＳ Ｐゴシック" pitchFamily="-107" charset="-128"/>
                <a:cs typeface="ＭＳ Ｐゴシック" pitchFamily="-107" charset="-128"/>
              </a:rPr>
              <a:t>received the message. In essence, the recipient signs the entire original</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plus the original (sender’s) signature and appends the new signature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to form a new S/MIME message.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Security labels:  A security label may be included in the authenticated attributes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a SignedData  object. A security label is a set of security information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regarding the sensitivity of the content that is protected by S/MIME encapsulation.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labels may be used for access control, by indicating which users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permitted access to an object. Other uses include priority (secret, confidential,</a:t>
            </a:r>
          </a:p>
          <a:p>
            <a:r>
              <a:rPr lang="en-US" sz="1200" kern="1200" baseline="0" dirty="0">
                <a:solidFill>
                  <a:schemeClr val="tx1"/>
                </a:solidFill>
                <a:latin typeface="Arial" pitchFamily="-107" charset="0"/>
                <a:ea typeface="ＭＳ Ｐゴシック" pitchFamily="-107" charset="-128"/>
                <a:cs typeface="ＭＳ Ｐゴシック" pitchFamily="-107" charset="-128"/>
              </a:rPr>
              <a:t>restricted, and so on) or role based, describing which kind of people can see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information (e.g., patient’s health-care team, medical billing agents, etc.).</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Secure mailing lists: When a user sends a message to multiple recipients, a certain</a:t>
            </a:r>
          </a:p>
          <a:p>
            <a:r>
              <a:rPr lang="en-US" sz="1200" kern="1200" baseline="0" dirty="0">
                <a:solidFill>
                  <a:schemeClr val="tx1"/>
                </a:solidFill>
                <a:latin typeface="Arial" pitchFamily="-107" charset="0"/>
                <a:ea typeface="ＭＳ Ｐゴシック" pitchFamily="-107" charset="-128"/>
                <a:cs typeface="ＭＳ Ｐゴシック" pitchFamily="-107" charset="-128"/>
              </a:rPr>
              <a:t>amount of per-recipient processing is required, including the use of each</a:t>
            </a:r>
          </a:p>
          <a:p>
            <a:r>
              <a:rPr lang="en-US" sz="1200" kern="1200" baseline="0" dirty="0">
                <a:solidFill>
                  <a:schemeClr val="tx1"/>
                </a:solidFill>
                <a:latin typeface="Arial" pitchFamily="-107" charset="0"/>
                <a:ea typeface="ＭＳ Ｐゴシック" pitchFamily="-107" charset="-128"/>
                <a:cs typeface="ＭＳ Ｐゴシック" pitchFamily="-107" charset="-128"/>
              </a:rPr>
              <a:t>recipient’s public key. The user can be relieved of this work by employing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services of an S/MIME Mail List Agent (MLA). An MLA can take a single</a:t>
            </a:r>
          </a:p>
          <a:p>
            <a:r>
              <a:rPr lang="en-US" sz="1200" kern="1200" baseline="0" dirty="0">
                <a:solidFill>
                  <a:schemeClr val="tx1"/>
                </a:solidFill>
                <a:latin typeface="Arial" pitchFamily="-107" charset="0"/>
                <a:ea typeface="ＭＳ Ｐゴシック" pitchFamily="-107" charset="-128"/>
                <a:cs typeface="ＭＳ Ｐゴシック" pitchFamily="-107" charset="-128"/>
              </a:rPr>
              <a:t>incoming message, perform the recipient-specific encryption for each recipient,</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forward the message. The originator of a message need only send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to the MLA with encryption performed using the MLA’s public key.</a:t>
            </a:r>
            <a:endParaRPr lang="en-US" dirty="0">
              <a:latin typeface="Arial" pitchFamily="-1" charset="0"/>
              <a:ea typeface="ＭＳ Ｐゴシック" pitchFamily="-1" charset="-128"/>
              <a:cs typeface="ＭＳ Ｐゴシック" pitchFamily="-1" charset="-128"/>
            </a:endParaRPr>
          </a:p>
        </p:txBody>
      </p:sp>
      <p:sp>
        <p:nvSpPr>
          <p:cNvPr id="68612" name="Slide Number Placeholder 3"/>
          <p:cNvSpPr>
            <a:spLocks noGrp="1"/>
          </p:cNvSpPr>
          <p:nvPr>
            <p:ph type="sldNum" sz="quarter" idx="5"/>
          </p:nvPr>
        </p:nvSpPr>
        <p:spPr>
          <a:noFill/>
        </p:spPr>
        <p:txBody>
          <a:bodyPr/>
          <a:lstStyle/>
          <a:p>
            <a:fld id="{73C9CB29-376C-2242-9C92-664315DC148D}" type="slidenum">
              <a:rPr lang="en-AU" smtClean="0">
                <a:latin typeface="Arial" pitchFamily="-1" charset="0"/>
              </a:rPr>
              <a:pPr/>
              <a:t>72</a:t>
            </a:fld>
            <a:endParaRPr lang="en-AU" dirty="0">
              <a:latin typeface="Arial" pitchFamily="-1" charset="0"/>
            </a:endParaRPr>
          </a:p>
        </p:txBody>
      </p:sp>
    </p:spTree>
    <p:extLst>
      <p:ext uri="{BB962C8B-B14F-4D97-AF65-F5344CB8AC3E}">
        <p14:creationId xmlns:p14="http://schemas.microsoft.com/office/powerpoint/2010/main" val="13586678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p:cNvSpPr>
          <p:nvPr>
            <p:ph type="sldImg"/>
          </p:nvPr>
        </p:nvSpPr>
        <p:spPr>
          <a:ln/>
        </p:spPr>
      </p:sp>
      <p:sp>
        <p:nvSpPr>
          <p:cNvPr id="70659"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DomainKeys Identified Mail (DKIM) is a specification for cryptographically signing</a:t>
            </a:r>
          </a:p>
          <a:p>
            <a:r>
              <a:rPr lang="en-US" sz="1200" kern="1200" baseline="0" dirty="0">
                <a:solidFill>
                  <a:schemeClr val="tx1"/>
                </a:solidFill>
                <a:latin typeface="Arial" pitchFamily="-107" charset="0"/>
                <a:ea typeface="ＭＳ Ｐゴシック" pitchFamily="-107" charset="-128"/>
                <a:cs typeface="ＭＳ Ｐゴシック" pitchFamily="-107" charset="-128"/>
              </a:rPr>
              <a:t>e-mail messages, permitting a signing domain to claim responsibility for a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in the mail stream. Message recipients (or agents acting in their behalf) can verify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signature by querying the signer’s domain directly to retrieve the appropriate</a:t>
            </a:r>
          </a:p>
          <a:p>
            <a:r>
              <a:rPr lang="en-US" sz="1200" kern="1200" baseline="0" dirty="0">
                <a:solidFill>
                  <a:schemeClr val="tx1"/>
                </a:solidFill>
                <a:latin typeface="Arial" pitchFamily="-107" charset="0"/>
                <a:ea typeface="ＭＳ Ｐゴシック" pitchFamily="-107" charset="-128"/>
                <a:cs typeface="ＭＳ Ｐゴシック" pitchFamily="-107" charset="-128"/>
              </a:rPr>
              <a:t>public key and thereby can confirm that the message was attested to by a party in</a:t>
            </a:r>
          </a:p>
          <a:p>
            <a:r>
              <a:rPr lang="en-US" sz="1200" kern="1200" baseline="0" dirty="0">
                <a:solidFill>
                  <a:schemeClr val="tx1"/>
                </a:solidFill>
                <a:latin typeface="Arial" pitchFamily="-107" charset="0"/>
                <a:ea typeface="ＭＳ Ｐゴシック" pitchFamily="-107" charset="-128"/>
                <a:cs typeface="ＭＳ Ｐゴシック" pitchFamily="-107" charset="-128"/>
              </a:rPr>
              <a:t>possession of the private key for the signing domain. DKIM is a proposed Internet</a:t>
            </a:r>
          </a:p>
          <a:p>
            <a:r>
              <a:rPr lang="en-US" sz="1200" kern="1200" baseline="0" dirty="0">
                <a:solidFill>
                  <a:schemeClr val="tx1"/>
                </a:solidFill>
                <a:latin typeface="Arial" pitchFamily="-107" charset="0"/>
                <a:ea typeface="ＭＳ Ｐゴシック" pitchFamily="-107" charset="-128"/>
                <a:cs typeface="ＭＳ Ｐゴシック" pitchFamily="-107" charset="-128"/>
              </a:rPr>
              <a:t>Standard (RFC 4871: DomainKeys Identified Mail (DKIM) Signatures ). DKIM has</a:t>
            </a:r>
          </a:p>
          <a:p>
            <a:r>
              <a:rPr lang="en-US" sz="1200" kern="1200" baseline="0" dirty="0">
                <a:solidFill>
                  <a:schemeClr val="tx1"/>
                </a:solidFill>
                <a:latin typeface="Arial" pitchFamily="-107" charset="0"/>
                <a:ea typeface="ＭＳ Ｐゴシック" pitchFamily="-107" charset="-128"/>
                <a:cs typeface="ＭＳ Ｐゴシック" pitchFamily="-107" charset="-128"/>
              </a:rPr>
              <a:t>been widely adopted by a range of e-mail providers, including corporations, government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agencies, gmail, yahoo, and many Internet Service Providers (ISPs).</a:t>
            </a:r>
            <a:endParaRPr lang="en-US" dirty="0">
              <a:latin typeface="Arial" pitchFamily="-1" charset="0"/>
              <a:ea typeface="ＭＳ Ｐゴシック" pitchFamily="-1" charset="-128"/>
              <a:cs typeface="ＭＳ Ｐゴシック" pitchFamily="-1" charset="-128"/>
            </a:endParaRPr>
          </a:p>
        </p:txBody>
      </p:sp>
      <p:sp>
        <p:nvSpPr>
          <p:cNvPr id="70660" name="Slide Number Placeholder 3"/>
          <p:cNvSpPr>
            <a:spLocks noGrp="1"/>
          </p:cNvSpPr>
          <p:nvPr>
            <p:ph type="sldNum" sz="quarter" idx="5"/>
          </p:nvPr>
        </p:nvSpPr>
        <p:spPr>
          <a:noFill/>
        </p:spPr>
        <p:txBody>
          <a:bodyPr/>
          <a:lstStyle/>
          <a:p>
            <a:fld id="{EFDD9883-232B-4C43-90AA-D078E12B6389}" type="slidenum">
              <a:rPr lang="en-AU" smtClean="0">
                <a:latin typeface="Arial" pitchFamily="-1" charset="0"/>
              </a:rPr>
              <a:pPr/>
              <a:t>73</a:t>
            </a:fld>
            <a:endParaRPr lang="en-AU" dirty="0">
              <a:latin typeface="Arial" pitchFamily="-1" charset="0"/>
            </a:endParaRPr>
          </a:p>
        </p:txBody>
      </p:sp>
    </p:spTree>
    <p:extLst>
      <p:ext uri="{BB962C8B-B14F-4D97-AF65-F5344CB8AC3E}">
        <p14:creationId xmlns:p14="http://schemas.microsoft.com/office/powerpoint/2010/main" val="11536025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p:cNvSpPr>
          <p:nvPr>
            <p:ph type="sldImg"/>
          </p:nvPr>
        </p:nvSpPr>
        <p:spPr>
          <a:ln/>
        </p:spPr>
      </p:sp>
      <p:sp>
        <p:nvSpPr>
          <p:cNvPr id="72707"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To understand the operation of DKIM, it is useful to have a basic grasp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Internet mail architecture, which is currently defined in RFC 5598. This subsection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provides an overview of the basic concepts.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At its most fundamental level, the Internet mail architecture consists of a</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 world in the form of Message User Agents (MUA), and the transfer world, in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form of the Message Handling Service (MHS), which is composed of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Transfer Agents (MTA). The MHS accepts a message from one user and delivers</a:t>
            </a:r>
          </a:p>
          <a:p>
            <a:r>
              <a:rPr lang="en-US" sz="1200" kern="1200" baseline="0" dirty="0">
                <a:solidFill>
                  <a:schemeClr val="tx1"/>
                </a:solidFill>
                <a:latin typeface="Arial" pitchFamily="-107" charset="0"/>
                <a:ea typeface="ＭＳ Ｐゴシック" pitchFamily="-107" charset="-128"/>
                <a:cs typeface="ＭＳ Ｐゴシック" pitchFamily="-107" charset="-128"/>
              </a:rPr>
              <a:t>it to one or more other users, creating a virtual MUA-to-MUA exchange environment.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architecture involves three types of interoperability. One is directly between</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users: messages must be formatted by the MUA on behalf of the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author so that the message can be displayed to the message recipient by the destination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MUA. There are also interoperability requirements between the MUA and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MHS—first when a message is posted from an MUA to the MHS and later when</a:t>
            </a:r>
          </a:p>
          <a:p>
            <a:r>
              <a:rPr lang="en-US" sz="1200" kern="1200" baseline="0" dirty="0">
                <a:solidFill>
                  <a:schemeClr val="tx1"/>
                </a:solidFill>
                <a:latin typeface="Arial" pitchFamily="-107" charset="0"/>
                <a:ea typeface="ＭＳ Ｐゴシック" pitchFamily="-107" charset="-128"/>
                <a:cs typeface="ＭＳ Ｐゴシック" pitchFamily="-107" charset="-128"/>
              </a:rPr>
              <a:t>it is delivered from the MHS to the destination MUA. Interoperability is required</a:t>
            </a:r>
          </a:p>
          <a:p>
            <a:r>
              <a:rPr lang="en-US" sz="1200" kern="1200" baseline="0" dirty="0">
                <a:solidFill>
                  <a:schemeClr val="tx1"/>
                </a:solidFill>
                <a:latin typeface="Arial" pitchFamily="-107" charset="0"/>
                <a:ea typeface="ＭＳ Ｐゴシック" pitchFamily="-107" charset="-128"/>
                <a:cs typeface="ＭＳ Ｐゴシック" pitchFamily="-107" charset="-128"/>
              </a:rPr>
              <a:t>among the MTA components along the transfer path through the MHS.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Figure 8.4 illustrates the key components of the Internet mail architecture,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which include the following.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Message User Agent (MUA):  Operates on behalf of user actors and user applications.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It is their representative within the e-mail service. Typically,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function is housed in the user’s computer and is referred to as a client e-mail</a:t>
            </a:r>
          </a:p>
          <a:p>
            <a:r>
              <a:rPr lang="en-US" sz="1200" kern="1200" baseline="0" dirty="0">
                <a:solidFill>
                  <a:schemeClr val="tx1"/>
                </a:solidFill>
                <a:latin typeface="Arial" pitchFamily="-107" charset="0"/>
                <a:ea typeface="ＭＳ Ｐゴシック" pitchFamily="-107" charset="-128"/>
                <a:cs typeface="ＭＳ Ｐゴシック" pitchFamily="-107" charset="-128"/>
              </a:rPr>
              <a:t> program or a local network e-mail server. The author MUA formats a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performs initial submission into the MHS via a MSA. The recipient</a:t>
            </a:r>
          </a:p>
          <a:p>
            <a:r>
              <a:rPr lang="en-US" sz="1200" kern="1200" baseline="0" dirty="0">
                <a:solidFill>
                  <a:schemeClr val="tx1"/>
                </a:solidFill>
                <a:latin typeface="Arial" pitchFamily="-107" charset="0"/>
                <a:ea typeface="ＭＳ Ｐゴシック" pitchFamily="-107" charset="-128"/>
                <a:cs typeface="ＭＳ Ｐゴシック" pitchFamily="-107" charset="-128"/>
              </a:rPr>
              <a:t>MUA processes received mail for storage and/or display to the recipient user.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Mail Submission Agent (MSA):  Accepts the message submitted by an MUA</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enforces the policies of the hosting domain and the requirements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Internet standards. This function may be located together with the MUA or</a:t>
            </a:r>
          </a:p>
          <a:p>
            <a:r>
              <a:rPr lang="en-US" sz="1200" kern="1200" baseline="0" dirty="0">
                <a:solidFill>
                  <a:schemeClr val="tx1"/>
                </a:solidFill>
                <a:latin typeface="Arial" pitchFamily="-107" charset="0"/>
                <a:ea typeface="ＭＳ Ｐゴシック" pitchFamily="-107" charset="-128"/>
                <a:cs typeface="ＭＳ Ｐゴシック" pitchFamily="-107" charset="-128"/>
              </a:rPr>
              <a:t>as a separate functional model. In the latter case, the Simple Mail Transfer</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Protocol (SMTP) is used between the MUA and the MSA.</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Message Transfer Agent (MTA):  Relays mail for one application-level hop.</a:t>
            </a:r>
          </a:p>
          <a:p>
            <a:r>
              <a:rPr lang="en-US" sz="1200" kern="1200" baseline="0" dirty="0">
                <a:solidFill>
                  <a:schemeClr val="tx1"/>
                </a:solidFill>
                <a:latin typeface="Arial" pitchFamily="-107" charset="0"/>
                <a:ea typeface="ＭＳ Ｐゴシック" pitchFamily="-107" charset="-128"/>
                <a:cs typeface="ＭＳ Ｐゴシック" pitchFamily="-107" charset="-128"/>
              </a:rPr>
              <a:t>It is like a packet switch or IP router in that its job is to make routing assessments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to move the message closer to the recipients. Relaying is performed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a sequence of MTAs until the message reaches a destination MDA. An</a:t>
            </a:r>
          </a:p>
          <a:p>
            <a:r>
              <a:rPr lang="en-US" sz="1200" kern="1200" baseline="0" dirty="0">
                <a:solidFill>
                  <a:schemeClr val="tx1"/>
                </a:solidFill>
                <a:latin typeface="Arial" pitchFamily="-107" charset="0"/>
                <a:ea typeface="ＭＳ Ｐゴシック" pitchFamily="-107" charset="-128"/>
                <a:cs typeface="ＭＳ Ｐゴシック" pitchFamily="-107" charset="-128"/>
              </a:rPr>
              <a:t>MTA also adds trace information to the message header. SMTP is used between</a:t>
            </a:r>
          </a:p>
          <a:p>
            <a:r>
              <a:rPr lang="en-US" sz="1200" kern="1200" baseline="0" dirty="0">
                <a:solidFill>
                  <a:schemeClr val="tx1"/>
                </a:solidFill>
                <a:latin typeface="Arial" pitchFamily="-107" charset="0"/>
                <a:ea typeface="ＭＳ Ｐゴシック" pitchFamily="-107" charset="-128"/>
                <a:cs typeface="ＭＳ Ｐゴシック" pitchFamily="-107" charset="-128"/>
              </a:rPr>
              <a:t>MTAs and between an MTA and an MSA or MDA.</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Mail Delivery Agent (MDA):  Responsible for transferring the message from</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MHS to the MS.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Message Store (MS):  An MUA can employ a long-term MS. An MS can be</a:t>
            </a:r>
          </a:p>
          <a:p>
            <a:r>
              <a:rPr lang="en-US" sz="1200" kern="1200" baseline="0" dirty="0">
                <a:solidFill>
                  <a:schemeClr val="tx1"/>
                </a:solidFill>
                <a:latin typeface="Arial" pitchFamily="-107" charset="0"/>
                <a:ea typeface="ＭＳ Ｐゴシック" pitchFamily="-107" charset="-128"/>
                <a:cs typeface="ＭＳ Ｐゴシック" pitchFamily="-107" charset="-128"/>
              </a:rPr>
              <a:t>located on a remote server or on the same machine as the MUA. Typically,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an MUA retrieves messages from a remote server using POP (Post Office</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Protocol) or IMAP (Internet Message Access Protocol).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Two other concepts need to be defined. An administrative management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domain (ADMD)  is an Internet e-mail provider. Examples include a department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operates a local mail relay (MTA), an IT department that operates an enterprise</a:t>
            </a:r>
          </a:p>
          <a:p>
            <a:r>
              <a:rPr lang="en-US" sz="1200" kern="1200" baseline="0" dirty="0">
                <a:solidFill>
                  <a:schemeClr val="tx1"/>
                </a:solidFill>
                <a:latin typeface="Arial" pitchFamily="-107" charset="0"/>
                <a:ea typeface="ＭＳ Ｐゴシック" pitchFamily="-107" charset="-128"/>
                <a:cs typeface="ＭＳ Ｐゴシック" pitchFamily="-107" charset="-128"/>
              </a:rPr>
              <a:t>mail relay, and an ISP that operates a public shared e-mail service. Each</a:t>
            </a:r>
          </a:p>
          <a:p>
            <a:r>
              <a:rPr lang="en-US" sz="1200" kern="1200" baseline="0" dirty="0">
                <a:solidFill>
                  <a:schemeClr val="tx1"/>
                </a:solidFill>
                <a:latin typeface="Arial" pitchFamily="-107" charset="0"/>
                <a:ea typeface="ＭＳ Ｐゴシック" pitchFamily="-107" charset="-128"/>
                <a:cs typeface="ＭＳ Ｐゴシック" pitchFamily="-107" charset="-128"/>
              </a:rPr>
              <a:t>ADMD can have different operating policies and trust-based decision making. One</a:t>
            </a:r>
          </a:p>
          <a:p>
            <a:r>
              <a:rPr lang="en-US" sz="1200" kern="1200" baseline="0" dirty="0">
                <a:solidFill>
                  <a:schemeClr val="tx1"/>
                </a:solidFill>
                <a:latin typeface="Arial" pitchFamily="-107" charset="0"/>
                <a:ea typeface="ＭＳ Ｐゴシック" pitchFamily="-107" charset="-128"/>
                <a:cs typeface="ＭＳ Ｐゴシック" pitchFamily="-107" charset="-128"/>
              </a:rPr>
              <a:t>obvious example is the distinction between mail that is exchanged within an organization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mail that is exchanged between independent organizations. The rules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handling the two types of traffic tend to be quite different.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Domain Name System (DNS)  is a directory lookup service that provides</a:t>
            </a:r>
          </a:p>
          <a:p>
            <a:r>
              <a:rPr lang="en-US" sz="1200" kern="1200" baseline="0" dirty="0">
                <a:solidFill>
                  <a:schemeClr val="tx1"/>
                </a:solidFill>
                <a:latin typeface="Arial" pitchFamily="-107" charset="0"/>
                <a:ea typeface="ＭＳ Ｐゴシック" pitchFamily="-107" charset="-128"/>
                <a:cs typeface="ＭＳ Ｐゴシック" pitchFamily="-107" charset="-128"/>
              </a:rPr>
              <a:t>a mapping between the name of a host on the Internet and its numerical address.</a:t>
            </a:r>
            <a:endParaRPr lang="en-US" dirty="0">
              <a:latin typeface="Arial" pitchFamily="-1" charset="0"/>
              <a:ea typeface="ＭＳ Ｐゴシック" pitchFamily="-1" charset="-128"/>
              <a:cs typeface="ＭＳ Ｐゴシック" pitchFamily="-1" charset="-128"/>
            </a:endParaRPr>
          </a:p>
        </p:txBody>
      </p:sp>
      <p:sp>
        <p:nvSpPr>
          <p:cNvPr id="72708" name="Slide Number Placeholder 3"/>
          <p:cNvSpPr>
            <a:spLocks noGrp="1"/>
          </p:cNvSpPr>
          <p:nvPr>
            <p:ph type="sldNum" sz="quarter" idx="5"/>
          </p:nvPr>
        </p:nvSpPr>
        <p:spPr>
          <a:noFill/>
        </p:spPr>
        <p:txBody>
          <a:bodyPr/>
          <a:lstStyle/>
          <a:p>
            <a:fld id="{A0FCA52B-9EB4-F647-B799-5E16235241F6}" type="slidenum">
              <a:rPr lang="en-AU" smtClean="0">
                <a:latin typeface="Arial" pitchFamily="-1" charset="0"/>
              </a:rPr>
              <a:pPr/>
              <a:t>74</a:t>
            </a:fld>
            <a:endParaRPr lang="en-AU" dirty="0">
              <a:latin typeface="Arial" pitchFamily="-1" charset="0"/>
            </a:endParaRPr>
          </a:p>
        </p:txBody>
      </p:sp>
    </p:spTree>
    <p:extLst>
      <p:ext uri="{BB962C8B-B14F-4D97-AF65-F5344CB8AC3E}">
        <p14:creationId xmlns:p14="http://schemas.microsoft.com/office/powerpoint/2010/main" val="32366388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p:cNvSpPr>
          <p:nvPr>
            <p:ph type="sldImg"/>
          </p:nvPr>
        </p:nvSpPr>
        <p:spPr>
          <a:ln/>
        </p:spPr>
      </p:sp>
      <p:sp>
        <p:nvSpPr>
          <p:cNvPr id="74755"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RFC 4686 characterizes the range of attackers on a spectrum of</a:t>
            </a:r>
          </a:p>
          <a:p>
            <a:r>
              <a:rPr lang="en-US" sz="1200" kern="1200" baseline="0" dirty="0">
                <a:solidFill>
                  <a:schemeClr val="tx1"/>
                </a:solidFill>
                <a:latin typeface="Arial" pitchFamily="-107" charset="0"/>
                <a:ea typeface="ＭＳ Ｐゴシック" pitchFamily="-107" charset="-128"/>
                <a:cs typeface="ＭＳ Ｐゴシック" pitchFamily="-107" charset="-128"/>
              </a:rPr>
              <a:t>three levels of threat.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At the low end are attackers who simply want to send e-mail that a recipient</a:t>
            </a:r>
          </a:p>
          <a:p>
            <a:r>
              <a:rPr lang="en-US" sz="1200" kern="1200" baseline="0" dirty="0">
                <a:solidFill>
                  <a:schemeClr val="tx1"/>
                </a:solidFill>
                <a:latin typeface="Arial" pitchFamily="-107" charset="0"/>
                <a:ea typeface="ＭＳ Ｐゴシック" pitchFamily="-107" charset="-128"/>
                <a:cs typeface="ＭＳ Ｐゴシック" pitchFamily="-107" charset="-128"/>
              </a:rPr>
              <a:t>does not want to receive. The attacker can use one of a number of commercially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available tools that allow the sender to falsify the origin address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messages. This makes it difficult for the receiver to filter spam on the basis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originating address or domain.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At the next level are professional senders of bulk spam mail. These attackers</a:t>
            </a:r>
          </a:p>
          <a:p>
            <a:r>
              <a:rPr lang="en-US" sz="1200" kern="1200" baseline="0" dirty="0">
                <a:solidFill>
                  <a:schemeClr val="tx1"/>
                </a:solidFill>
                <a:latin typeface="Arial" pitchFamily="-107" charset="0"/>
                <a:ea typeface="ＭＳ Ｐゴシック" pitchFamily="-107" charset="-128"/>
                <a:cs typeface="ＭＳ Ｐゴシック" pitchFamily="-107" charset="-128"/>
              </a:rPr>
              <a:t>often operate as commercial enterprises and send messages on behalf of third</a:t>
            </a:r>
          </a:p>
          <a:p>
            <a:r>
              <a:rPr lang="en-US" sz="1200" kern="1200" baseline="0" dirty="0">
                <a:solidFill>
                  <a:schemeClr val="tx1"/>
                </a:solidFill>
                <a:latin typeface="Arial" pitchFamily="-107" charset="0"/>
                <a:ea typeface="ＭＳ Ｐゴシック" pitchFamily="-107" charset="-128"/>
                <a:cs typeface="ＭＳ Ｐゴシック" pitchFamily="-107" charset="-128"/>
              </a:rPr>
              <a:t>parties. They employ more comprehensive tools for attack, including Mail</a:t>
            </a:r>
          </a:p>
          <a:p>
            <a:r>
              <a:rPr lang="en-US" sz="1200" kern="1200" baseline="0" dirty="0">
                <a:solidFill>
                  <a:schemeClr val="tx1"/>
                </a:solidFill>
                <a:latin typeface="Arial" pitchFamily="-107" charset="0"/>
                <a:ea typeface="ＭＳ Ｐゴシック" pitchFamily="-107" charset="-128"/>
                <a:cs typeface="ＭＳ Ｐゴシック" pitchFamily="-107" charset="-128"/>
              </a:rPr>
              <a:t>Transfer Agents (MTAs) and registered domains and networks of compromised</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computers (zombies) to send messages and (in some cases) to harvest</a:t>
            </a:r>
          </a:p>
          <a:p>
            <a:r>
              <a:rPr lang="en-US" sz="1200" kern="1200" baseline="0" dirty="0">
                <a:solidFill>
                  <a:schemeClr val="tx1"/>
                </a:solidFill>
                <a:latin typeface="Arial" pitchFamily="-107" charset="0"/>
                <a:ea typeface="ＭＳ Ｐゴシック" pitchFamily="-107" charset="-128"/>
                <a:cs typeface="ＭＳ Ｐゴシック" pitchFamily="-107" charset="-128"/>
              </a:rPr>
              <a:t>addresses to which to send.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The most sophisticated and financially motivated senders of messages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those who stand to receive substantial financial benefit, such as from an</a:t>
            </a:r>
          </a:p>
          <a:p>
            <a:r>
              <a:rPr lang="en-US" sz="1200" kern="1200" baseline="0" dirty="0">
                <a:solidFill>
                  <a:schemeClr val="tx1"/>
                </a:solidFill>
                <a:latin typeface="Arial" pitchFamily="-107" charset="0"/>
                <a:ea typeface="ＭＳ Ｐゴシック" pitchFamily="-107" charset="-128"/>
                <a:cs typeface="ＭＳ Ｐゴシック" pitchFamily="-107" charset="-128"/>
              </a:rPr>
              <a:t>E-mail-based fraud scheme. These attackers can be expected to employ all of</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above mechanisms and additionally may attack the Internet infrastructure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itself, including DNS cache-poisoning attacks and IP routing attacks.</a:t>
            </a:r>
            <a:endParaRPr lang="en-US" dirty="0">
              <a:latin typeface="Arial" pitchFamily="-1" charset="0"/>
              <a:ea typeface="ＭＳ Ｐゴシック" pitchFamily="-1" charset="-128"/>
              <a:cs typeface="ＭＳ Ｐゴシック" pitchFamily="-1" charset="-128"/>
            </a:endParaRPr>
          </a:p>
        </p:txBody>
      </p:sp>
      <p:sp>
        <p:nvSpPr>
          <p:cNvPr id="74756" name="Slide Number Placeholder 3"/>
          <p:cNvSpPr>
            <a:spLocks noGrp="1"/>
          </p:cNvSpPr>
          <p:nvPr>
            <p:ph type="sldNum" sz="quarter" idx="5"/>
          </p:nvPr>
        </p:nvSpPr>
        <p:spPr>
          <a:noFill/>
        </p:spPr>
        <p:txBody>
          <a:bodyPr/>
          <a:lstStyle/>
          <a:p>
            <a:fld id="{A5E25E52-D2C5-CD47-9CA4-47426E1B153D}" type="slidenum">
              <a:rPr lang="en-AU" smtClean="0">
                <a:latin typeface="Arial" pitchFamily="-1" charset="0"/>
              </a:rPr>
              <a:pPr/>
              <a:t>75</a:t>
            </a:fld>
            <a:endParaRPr lang="en-AU" dirty="0">
              <a:latin typeface="Arial" pitchFamily="-1" charset="0"/>
            </a:endParaRPr>
          </a:p>
        </p:txBody>
      </p:sp>
    </p:spTree>
    <p:extLst>
      <p:ext uri="{BB962C8B-B14F-4D97-AF65-F5344CB8AC3E}">
        <p14:creationId xmlns:p14="http://schemas.microsoft.com/office/powerpoint/2010/main" val="27432536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p:cNvSpPr>
          <p:nvPr>
            <p:ph type="sldImg"/>
          </p:nvPr>
        </p:nvSpPr>
        <p:spPr>
          <a:ln/>
        </p:spPr>
      </p:sp>
      <p:sp>
        <p:nvSpPr>
          <p:cNvPr id="76803" name="Notes Placeholder 2"/>
          <p:cNvSpPr>
            <a:spLocks noGrp="1"/>
          </p:cNvSpPr>
          <p:nvPr>
            <p:ph type="body" idx="1"/>
          </p:nvPr>
        </p:nvSpPr>
        <p:spPr>
          <a:xfrm>
            <a:off x="685800" y="4343400"/>
            <a:ext cx="5486400" cy="4341813"/>
          </a:xfrm>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DKIM is designed to provide an e-mail authentication technique that is transparent</a:t>
            </a:r>
          </a:p>
          <a:p>
            <a:r>
              <a:rPr lang="en-US" sz="1200" kern="1200" baseline="0" dirty="0">
                <a:solidFill>
                  <a:schemeClr val="tx1"/>
                </a:solidFill>
                <a:latin typeface="Arial" pitchFamily="-107" charset="0"/>
                <a:ea typeface="ＭＳ Ｐゴシック" pitchFamily="-107" charset="-128"/>
                <a:cs typeface="ＭＳ Ｐゴシック" pitchFamily="-107" charset="-128"/>
              </a:rPr>
              <a:t>to the end user. In essence, a user’s e-mail message is signed by a private key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administrative domain from which the e-mail originates. The signature covers all of</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content of the message and some of the RFC 5322 message headers. At the receiving</a:t>
            </a:r>
          </a:p>
          <a:p>
            <a:r>
              <a:rPr lang="en-US" sz="1200" kern="1200" baseline="0" dirty="0">
                <a:solidFill>
                  <a:schemeClr val="tx1"/>
                </a:solidFill>
                <a:latin typeface="Arial" pitchFamily="-107" charset="0"/>
                <a:ea typeface="ＭＳ Ｐゴシック" pitchFamily="-107" charset="-128"/>
                <a:cs typeface="ＭＳ Ｐゴシック" pitchFamily="-107" charset="-128"/>
              </a:rPr>
              <a:t>end, the MDA can access the corresponding public key via a DNS and verify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signature, thus authenticating that the message comes from the claimed administrative</a:t>
            </a:r>
          </a:p>
          <a:p>
            <a:r>
              <a:rPr lang="en-US" sz="1200" kern="1200" baseline="0" dirty="0">
                <a:solidFill>
                  <a:schemeClr val="tx1"/>
                </a:solidFill>
                <a:latin typeface="Arial" pitchFamily="-107" charset="0"/>
                <a:ea typeface="ＭＳ Ｐゴシック" pitchFamily="-107" charset="-128"/>
                <a:cs typeface="ＭＳ Ｐゴシック" pitchFamily="-107" charset="-128"/>
              </a:rPr>
              <a:t>domain. Thus, mail that originates from somewhere else but claims to come</a:t>
            </a:r>
          </a:p>
          <a:p>
            <a:r>
              <a:rPr lang="en-US" sz="1200" kern="1200" baseline="0" dirty="0">
                <a:solidFill>
                  <a:schemeClr val="tx1"/>
                </a:solidFill>
                <a:latin typeface="Arial" pitchFamily="-107" charset="0"/>
                <a:ea typeface="ＭＳ Ｐゴシック" pitchFamily="-107" charset="-128"/>
                <a:cs typeface="ＭＳ Ｐゴシック" pitchFamily="-107" charset="-128"/>
              </a:rPr>
              <a:t>from a given domain will not pass the authentication test and can be rejected.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approach differs from that of S/MIME and PGP, which use the originator’s private</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to sign the content of the message. The motivation for DKIM is based on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following reasoning.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S/MIME depends on both the sending and receiving users employing S/MIME.</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almost all users, the bulk of incoming mail does not use S/MIME, and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bulk of the mail the user wants to send is to recipients not using S/MIME.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S/MIME signs only the message content. Thus, RFC 5322 header information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concerning origin can be compromised.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DKIM is not implemented in client programs (MUAs) and is therefore transparent</a:t>
            </a:r>
          </a:p>
          <a:p>
            <a:r>
              <a:rPr lang="en-US" sz="1200" kern="1200" baseline="0" dirty="0">
                <a:solidFill>
                  <a:schemeClr val="tx1"/>
                </a:solidFill>
                <a:latin typeface="Arial" pitchFamily="-107" charset="0"/>
                <a:ea typeface="ＭＳ Ｐゴシック" pitchFamily="-107" charset="-128"/>
                <a:cs typeface="ＭＳ Ｐゴシック" pitchFamily="-107" charset="-128"/>
              </a:rPr>
              <a:t>to the user; the user need take no action.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4. DKIM applies to all mail from cooperating domains.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5. DKIM allows good senders to prove that they did send a particular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to prevent forgers from masquerading as good senders.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Figure 8.5 is a simple example of the operation of DKIM. We begin with a</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generated by a user and transmitted into the MHS to an MSA that is within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user’s administrative domain. An e-mail message is generated by an e-mail client</a:t>
            </a:r>
          </a:p>
          <a:p>
            <a:r>
              <a:rPr lang="en-US" sz="1200" kern="1200" baseline="0" dirty="0">
                <a:solidFill>
                  <a:schemeClr val="tx1"/>
                </a:solidFill>
                <a:latin typeface="Arial" pitchFamily="-107" charset="0"/>
                <a:ea typeface="ＭＳ Ｐゴシック" pitchFamily="-107" charset="-128"/>
                <a:cs typeface="ＭＳ Ｐゴシック" pitchFamily="-107" charset="-128"/>
              </a:rPr>
              <a:t>program. The content of the message, plus selected RFC 5322 headers, is signed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the e-mail provider using the provider’s private key. The signer is associated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a domain, which could be a corporate local network, an ISP, or a public e-mail</a:t>
            </a:r>
          </a:p>
          <a:p>
            <a:r>
              <a:rPr lang="en-US" sz="1200" kern="1200" baseline="0" dirty="0">
                <a:solidFill>
                  <a:schemeClr val="tx1"/>
                </a:solidFill>
                <a:latin typeface="Arial" pitchFamily="-107" charset="0"/>
                <a:ea typeface="ＭＳ Ｐゴシック" pitchFamily="-107" charset="-128"/>
                <a:cs typeface="ＭＳ Ｐゴシック" pitchFamily="-107" charset="-128"/>
              </a:rPr>
              <a:t>facility such as gmail. The signed message then passes through the Internet via a</a:t>
            </a:r>
          </a:p>
          <a:p>
            <a:r>
              <a:rPr lang="en-US" sz="1200" kern="1200" baseline="0" dirty="0">
                <a:solidFill>
                  <a:schemeClr val="tx1"/>
                </a:solidFill>
                <a:latin typeface="Arial" pitchFamily="-107" charset="0"/>
                <a:ea typeface="ＭＳ Ｐゴシック" pitchFamily="-107" charset="-128"/>
                <a:cs typeface="ＭＳ Ｐゴシック" pitchFamily="-107" charset="-128"/>
              </a:rPr>
              <a:t>sequence of MTAs. At the destination, the MDA retrieves the public key for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incoming signature and verifies the signature before passing the message on to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destination e-mail client. The default signing algorithm is RSA with SHA-256. RSA</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SHA-1 also may be used.</a:t>
            </a:r>
            <a:endParaRPr lang="en-US" dirty="0">
              <a:latin typeface="Arial" pitchFamily="-1" charset="0"/>
              <a:ea typeface="ＭＳ Ｐゴシック" pitchFamily="-1" charset="-128"/>
              <a:cs typeface="ＭＳ Ｐゴシック" pitchFamily="-1" charset="-128"/>
            </a:endParaRPr>
          </a:p>
        </p:txBody>
      </p:sp>
      <p:sp>
        <p:nvSpPr>
          <p:cNvPr id="76804" name="Slide Number Placeholder 3"/>
          <p:cNvSpPr>
            <a:spLocks noGrp="1"/>
          </p:cNvSpPr>
          <p:nvPr>
            <p:ph type="sldNum" sz="quarter" idx="5"/>
          </p:nvPr>
        </p:nvSpPr>
        <p:spPr>
          <a:noFill/>
        </p:spPr>
        <p:txBody>
          <a:bodyPr/>
          <a:lstStyle/>
          <a:p>
            <a:fld id="{849E86ED-1E11-024B-BF54-7A3F5A3A6676}" type="slidenum">
              <a:rPr lang="en-AU" smtClean="0">
                <a:latin typeface="Arial" pitchFamily="-1" charset="0"/>
              </a:rPr>
              <a:pPr/>
              <a:t>76</a:t>
            </a:fld>
            <a:endParaRPr lang="en-AU" dirty="0">
              <a:latin typeface="Arial" pitchFamily="-1" charset="0"/>
            </a:endParaRPr>
          </a:p>
        </p:txBody>
      </p:sp>
    </p:spTree>
    <p:extLst>
      <p:ext uri="{BB962C8B-B14F-4D97-AF65-F5344CB8AC3E}">
        <p14:creationId xmlns:p14="http://schemas.microsoft.com/office/powerpoint/2010/main" val="6051707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p:cNvSpPr>
          <p:nvPr>
            <p:ph type="sldImg"/>
          </p:nvPr>
        </p:nvSpPr>
        <p:spPr>
          <a:ln/>
        </p:spPr>
      </p:sp>
      <p:sp>
        <p:nvSpPr>
          <p:cNvPr id="78851"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Figure 8.6 provides a more detailed look at the elements of DKIM operation. Basic</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processing is divided between a signing Administrative Management Domain</a:t>
            </a:r>
          </a:p>
          <a:p>
            <a:r>
              <a:rPr lang="en-US" sz="1200" kern="1200" baseline="0" dirty="0">
                <a:solidFill>
                  <a:schemeClr val="tx1"/>
                </a:solidFill>
                <a:latin typeface="Arial" pitchFamily="-107" charset="0"/>
                <a:ea typeface="ＭＳ Ｐゴシック" pitchFamily="-107" charset="-128"/>
                <a:cs typeface="ＭＳ Ｐゴシック" pitchFamily="-107" charset="-128"/>
              </a:rPr>
              <a:t>(ADMD) and a verifying ADMD. At its simplest, this is between the originating ADMD</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the delivering ADMD, but it can involve other ADMDs in the handling path.</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Signing is performed by an authorized module within the signing ADMD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uses private information from a Key Store. Within the originating ADMD,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might be performed by the MUA, MSA, or an MTA. Verifying is performed by</a:t>
            </a:r>
          </a:p>
          <a:p>
            <a:r>
              <a:rPr lang="en-US" sz="1200" kern="1200" baseline="0" dirty="0">
                <a:solidFill>
                  <a:schemeClr val="tx1"/>
                </a:solidFill>
                <a:latin typeface="Arial" pitchFamily="-107" charset="0"/>
                <a:ea typeface="ＭＳ Ｐゴシック" pitchFamily="-107" charset="-128"/>
                <a:cs typeface="ＭＳ Ｐゴシック" pitchFamily="-107" charset="-128"/>
              </a:rPr>
              <a:t>an authorized module within the verifying ADMD. Within a delivering ADMD,</a:t>
            </a:r>
          </a:p>
          <a:p>
            <a:r>
              <a:rPr lang="en-US" sz="1200" kern="1200" baseline="0" dirty="0">
                <a:solidFill>
                  <a:schemeClr val="tx1"/>
                </a:solidFill>
                <a:latin typeface="Arial" pitchFamily="-107" charset="0"/>
                <a:ea typeface="ＭＳ Ｐゴシック" pitchFamily="-107" charset="-128"/>
                <a:cs typeface="ＭＳ Ｐゴシック" pitchFamily="-107" charset="-128"/>
              </a:rPr>
              <a:t>verifying might be performed by an MTA, MDA, or MUA. The module verifies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signature or determines whether a particular signature was required. Verifying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signature uses public information from the Key Store. If the signature passes,</a:t>
            </a:r>
          </a:p>
          <a:p>
            <a:r>
              <a:rPr lang="en-US" sz="1200" kern="1200" baseline="0" dirty="0">
                <a:solidFill>
                  <a:schemeClr val="tx1"/>
                </a:solidFill>
                <a:latin typeface="Arial" pitchFamily="-107" charset="0"/>
                <a:ea typeface="ＭＳ Ｐゴシック" pitchFamily="-107" charset="-128"/>
                <a:cs typeface="ＭＳ Ｐゴシック" pitchFamily="-107" charset="-128"/>
              </a:rPr>
              <a:t> reputation information is used to assess the signer and that information is passed</a:t>
            </a:r>
          </a:p>
          <a:p>
            <a:r>
              <a:rPr lang="en-US" sz="1200" kern="1200" baseline="0" dirty="0">
                <a:solidFill>
                  <a:schemeClr val="tx1"/>
                </a:solidFill>
                <a:latin typeface="Arial" pitchFamily="-107" charset="0"/>
                <a:ea typeface="ＭＳ Ｐゴシック" pitchFamily="-107" charset="-128"/>
                <a:cs typeface="ＭＳ Ｐゴシック" pitchFamily="-107" charset="-128"/>
              </a:rPr>
              <a:t>to the message filtering system. If the signature fails or there is no signature using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author’s domain, information about signing practices related to the author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be retrieved remotely and/or locally, and that information is passed to the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filtering system. For example, if the sender (e.g., gmail) uses DKIM but no DKIM</a:t>
            </a:r>
          </a:p>
          <a:p>
            <a:r>
              <a:rPr lang="en-US" sz="1200" kern="1200" baseline="0" dirty="0">
                <a:solidFill>
                  <a:schemeClr val="tx1"/>
                </a:solidFill>
                <a:latin typeface="Arial" pitchFamily="-107" charset="0"/>
                <a:ea typeface="ＭＳ Ｐゴシック" pitchFamily="-107" charset="-128"/>
                <a:cs typeface="ＭＳ Ｐゴシック" pitchFamily="-107" charset="-128"/>
              </a:rPr>
              <a:t>signature is present, then the message may be considered fraudulent.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signature is inserted into the RFC 5322 message as an additional header</a:t>
            </a:r>
          </a:p>
          <a:p>
            <a:r>
              <a:rPr lang="en-US" sz="1200" kern="1200" baseline="0" dirty="0">
                <a:solidFill>
                  <a:schemeClr val="tx1"/>
                </a:solidFill>
                <a:latin typeface="Arial" pitchFamily="-107" charset="0"/>
                <a:ea typeface="ＭＳ Ｐゴシック" pitchFamily="-107" charset="-128"/>
                <a:cs typeface="ＭＳ Ｐゴシック" pitchFamily="-107" charset="-128"/>
              </a:rPr>
              <a:t>entry, starting with the keyword Dkim-Signature . You can view examples from</a:t>
            </a:r>
          </a:p>
          <a:p>
            <a:r>
              <a:rPr lang="en-US" sz="1200" kern="1200" baseline="0" dirty="0">
                <a:solidFill>
                  <a:schemeClr val="tx1"/>
                </a:solidFill>
                <a:latin typeface="Arial" pitchFamily="-107" charset="0"/>
                <a:ea typeface="ＭＳ Ｐゴシック" pitchFamily="-107" charset="-128"/>
                <a:cs typeface="ＭＳ Ｐゴシック" pitchFamily="-107" charset="-128"/>
              </a:rPr>
              <a:t>your own incoming mail by using the View Long Headers (or similar wording)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option for an incoming message.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Before a message is signed, a process known as canonicalization is performed</a:t>
            </a:r>
          </a:p>
          <a:p>
            <a:r>
              <a:rPr lang="en-US" sz="1200" kern="1200" baseline="0" dirty="0">
                <a:solidFill>
                  <a:schemeClr val="tx1"/>
                </a:solidFill>
                <a:latin typeface="Arial" pitchFamily="-107" charset="0"/>
                <a:ea typeface="ＭＳ Ｐゴシック" pitchFamily="-107" charset="-128"/>
                <a:cs typeface="ＭＳ Ｐゴシック" pitchFamily="-107" charset="-128"/>
              </a:rPr>
              <a:t>on both the header and body of the RFC 5322 message. Canonicalization is necessary</a:t>
            </a:r>
          </a:p>
          <a:p>
            <a:r>
              <a:rPr lang="en-US" sz="1200" kern="1200" baseline="0" dirty="0">
                <a:solidFill>
                  <a:schemeClr val="tx1"/>
                </a:solidFill>
                <a:latin typeface="Arial" pitchFamily="-107" charset="0"/>
                <a:ea typeface="ＭＳ Ｐゴシック" pitchFamily="-107" charset="-128"/>
                <a:cs typeface="ＭＳ Ｐゴシック" pitchFamily="-107" charset="-128"/>
              </a:rPr>
              <a:t>to deal with the possibility of minor changes in the message made en route,</a:t>
            </a:r>
          </a:p>
          <a:p>
            <a:r>
              <a:rPr lang="en-US" sz="1200" kern="1200" baseline="0" dirty="0">
                <a:solidFill>
                  <a:schemeClr val="tx1"/>
                </a:solidFill>
                <a:latin typeface="Arial" pitchFamily="-107" charset="0"/>
                <a:ea typeface="ＭＳ Ｐゴシック" pitchFamily="-107" charset="-128"/>
                <a:cs typeface="ＭＳ Ｐゴシック" pitchFamily="-107" charset="-128"/>
              </a:rPr>
              <a:t>including character encoding, treatment of trailing white space in message lines,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“folding” and “unfolding” of header lines. The intent of canonicalization is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make a minimal transformation of the message (for the purpose of signing; the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itself is not changed, so the canonicalization must be performed again by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verifier) that will give it its best chance of producing the same canonical value at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receiving end. DKIM defines two header canonicalization algorithms (“simple”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“relaxed”) and two for the body (with the same names). The simple algorithm tolerates</a:t>
            </a:r>
          </a:p>
          <a:p>
            <a:r>
              <a:rPr lang="en-US" sz="1200" kern="1200" baseline="0" dirty="0">
                <a:solidFill>
                  <a:schemeClr val="tx1"/>
                </a:solidFill>
                <a:latin typeface="Arial" pitchFamily="-107" charset="0"/>
                <a:ea typeface="ＭＳ Ｐゴシック" pitchFamily="-107" charset="-128"/>
                <a:cs typeface="ＭＳ Ｐゴシック" pitchFamily="-107" charset="-128"/>
              </a:rPr>
              <a:t>almost no modification, while the relaxed tolerates common modifications.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signature includes a number of fields. Each field begins with a tag consisting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of a tag code followed by an equals sign and ends with a semicolon.</a:t>
            </a:r>
            <a:endParaRPr lang="en-US" dirty="0">
              <a:latin typeface="Arial" pitchFamily="-1" charset="0"/>
              <a:ea typeface="ＭＳ Ｐゴシック" pitchFamily="-1" charset="-128"/>
              <a:cs typeface="ＭＳ Ｐゴシック" pitchFamily="-1" charset="-128"/>
            </a:endParaRPr>
          </a:p>
        </p:txBody>
      </p:sp>
      <p:sp>
        <p:nvSpPr>
          <p:cNvPr id="78852" name="Slide Number Placeholder 3"/>
          <p:cNvSpPr>
            <a:spLocks noGrp="1"/>
          </p:cNvSpPr>
          <p:nvPr>
            <p:ph type="sldNum" sz="quarter" idx="5"/>
          </p:nvPr>
        </p:nvSpPr>
        <p:spPr>
          <a:noFill/>
        </p:spPr>
        <p:txBody>
          <a:bodyPr/>
          <a:lstStyle/>
          <a:p>
            <a:fld id="{D9897F92-9C8F-5042-8DB6-3F1DE6035B76}" type="slidenum">
              <a:rPr lang="en-AU" smtClean="0">
                <a:latin typeface="Arial" pitchFamily="-1" charset="0"/>
              </a:rPr>
              <a:pPr/>
              <a:t>77</a:t>
            </a:fld>
            <a:endParaRPr lang="en-AU" dirty="0">
              <a:latin typeface="Arial" pitchFamily="-1" charset="0"/>
            </a:endParaRPr>
          </a:p>
        </p:txBody>
      </p:sp>
    </p:spTree>
    <p:extLst>
      <p:ext uri="{BB962C8B-B14F-4D97-AF65-F5344CB8AC3E}">
        <p14:creationId xmlns:p14="http://schemas.microsoft.com/office/powerpoint/2010/main" val="26358817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31"/>
          <p:cNvSpPr>
            <a:spLocks noGrp="1" noChangeArrowheads="1"/>
          </p:cNvSpPr>
          <p:nvPr>
            <p:ph type="sldNum" sz="quarter" idx="5"/>
          </p:nvPr>
        </p:nvSpPr>
        <p:spPr>
          <a:noFill/>
        </p:spPr>
        <p:txBody>
          <a:bodyPr/>
          <a:lstStyle/>
          <a:p>
            <a:fld id="{645F3BD3-6F3C-694C-8E1B-CF3CF7A9ECD3}" type="slidenum">
              <a:rPr lang="en-AU">
                <a:latin typeface="Arial" pitchFamily="-84" charset="0"/>
              </a:rPr>
              <a:pPr/>
              <a:t>78</a:t>
            </a:fld>
            <a:endParaRPr lang="en-AU" dirty="0">
              <a:latin typeface="Arial" pitchFamily="-8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Chapter 8 summary.</a:t>
            </a:r>
          </a:p>
        </p:txBody>
      </p:sp>
    </p:spTree>
    <p:extLst>
      <p:ext uri="{BB962C8B-B14F-4D97-AF65-F5344CB8AC3E}">
        <p14:creationId xmlns:p14="http://schemas.microsoft.com/office/powerpoint/2010/main" val="42539244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p:spPr>
        <p:txBody>
          <a:bodyPr/>
          <a:lstStyle/>
          <a:p>
            <a:fld id="{83797CDE-EF53-504B-BFCD-94AE144A17CE}" type="slidenum">
              <a:rPr lang="en-AU">
                <a:latin typeface="Arial" pitchFamily="-1" charset="0"/>
              </a:rPr>
              <a:pPr/>
              <a:t>79</a:t>
            </a:fld>
            <a:endParaRPr lang="en-AU" dirty="0">
              <a:latin typeface="Arial" pitchFamily="-1"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r>
              <a:rPr lang="en-US" dirty="0">
                <a:latin typeface="Arial" pitchFamily="-1" charset="0"/>
                <a:ea typeface="ＭＳ Ｐゴシック" pitchFamily="-1" charset="-128"/>
                <a:cs typeface="ＭＳ Ｐゴシック" pitchFamily="-1" charset="-128"/>
              </a:rPr>
              <a:t>Lecture slides</a:t>
            </a:r>
            <a:r>
              <a:rPr lang="en-US" baseline="0" dirty="0">
                <a:latin typeface="Arial" pitchFamily="-1" charset="0"/>
                <a:ea typeface="ＭＳ Ｐゴシック" pitchFamily="-1" charset="-128"/>
                <a:cs typeface="ＭＳ Ｐゴシック" pitchFamily="-1" charset="-128"/>
              </a:rPr>
              <a:t> prepared</a:t>
            </a:r>
            <a:r>
              <a:rPr lang="en-US" dirty="0">
                <a:latin typeface="Arial" pitchFamily="-1" charset="0"/>
                <a:ea typeface="ＭＳ Ｐゴシック" pitchFamily="-1" charset="-128"/>
                <a:cs typeface="ＭＳ Ｐゴシック" pitchFamily="-1" charset="-128"/>
              </a:rPr>
              <a:t> for “Network Security Essentials”, 5/e, by William Stallings, </a:t>
            </a:r>
            <a:r>
              <a:rPr lang="en-US" dirty="0">
                <a:latin typeface="Arial" pitchFamily="-1" charset="0"/>
                <a:ea typeface="Arial" pitchFamily="-1" charset="0"/>
                <a:cs typeface="Arial" pitchFamily="-1" charset="0"/>
              </a:rPr>
              <a:t>Chapter 9 – “IP Security”.</a:t>
            </a:r>
            <a:endParaRPr lang="en-AU" dirty="0">
              <a:latin typeface="Arial" pitchFamily="-1" charset="0"/>
              <a:ea typeface="ＭＳ Ｐゴシック" pitchFamily="-1" charset="-128"/>
              <a:cs typeface="ＭＳ Ｐゴシック" pitchFamily="-1" charset="-128"/>
            </a:endParaRPr>
          </a:p>
          <a:p>
            <a:pPr eaLnBrk="1" hangingPunct="1"/>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574760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Arial" charset="0"/>
                <a:ea typeface="ＭＳ Ｐゴシック" pitchFamily="-107" charset="-128"/>
                <a:cs typeface="ＭＳ Ｐゴシック" pitchFamily="-107" charset="-128"/>
              </a:rPr>
              <a:t>The principal threats to wireless transmission</a:t>
            </a:r>
          </a:p>
          <a:p>
            <a:r>
              <a:rPr lang="en-US" sz="1200" kern="1200" baseline="0" dirty="0">
                <a:solidFill>
                  <a:schemeClr val="tx1"/>
                </a:solidFill>
                <a:latin typeface="Arial" charset="0"/>
                <a:ea typeface="ＭＳ Ｐゴシック" pitchFamily="-107" charset="-128"/>
                <a:cs typeface="ＭＳ Ｐゴシック" pitchFamily="-107" charset="-128"/>
              </a:rPr>
              <a:t>are eavesdropping, altering or inserting messages, and disruption. To deal with</a:t>
            </a:r>
          </a:p>
          <a:p>
            <a:r>
              <a:rPr lang="en-US" sz="1200" kern="1200" baseline="0" dirty="0">
                <a:solidFill>
                  <a:schemeClr val="tx1"/>
                </a:solidFill>
                <a:latin typeface="Arial" charset="0"/>
                <a:ea typeface="ＭＳ Ｐゴシック" pitchFamily="-107" charset="-128"/>
                <a:cs typeface="ＭＳ Ｐゴシック" pitchFamily="-107" charset="-128"/>
              </a:rPr>
              <a:t>eavesdropping, two types of countermeasures are appropriate: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Signal-hiding techniques:  Organizations can take a number of measures to</a:t>
            </a:r>
          </a:p>
          <a:p>
            <a:r>
              <a:rPr lang="en-US" sz="1200" kern="1200" baseline="0" dirty="0">
                <a:solidFill>
                  <a:schemeClr val="tx1"/>
                </a:solidFill>
                <a:latin typeface="Arial" charset="0"/>
                <a:ea typeface="ＭＳ Ｐゴシック" pitchFamily="-107" charset="-128"/>
                <a:cs typeface="ＭＳ Ｐゴシック" pitchFamily="-107" charset="-128"/>
              </a:rPr>
              <a:t>make it more difficult for an attacker to locate their wireless access points,</a:t>
            </a:r>
          </a:p>
          <a:p>
            <a:r>
              <a:rPr lang="en-US" sz="1200" kern="1200" baseline="0" dirty="0">
                <a:solidFill>
                  <a:schemeClr val="tx1"/>
                </a:solidFill>
                <a:latin typeface="Arial" charset="0"/>
                <a:ea typeface="ＭＳ Ｐゴシック" pitchFamily="-107" charset="-128"/>
                <a:cs typeface="ＭＳ Ｐゴシック" pitchFamily="-107" charset="-128"/>
              </a:rPr>
              <a:t>including turning off service set identifier (SSID) broadcasting by wireless access</a:t>
            </a:r>
          </a:p>
          <a:p>
            <a:r>
              <a:rPr lang="en-US" sz="1200" kern="1200" baseline="0" dirty="0">
                <a:solidFill>
                  <a:schemeClr val="tx1"/>
                </a:solidFill>
                <a:latin typeface="Arial" charset="0"/>
                <a:ea typeface="ＭＳ Ｐゴシック" pitchFamily="-107" charset="-128"/>
                <a:cs typeface="ＭＳ Ｐゴシック" pitchFamily="-107" charset="-128"/>
              </a:rPr>
              <a:t>points; assigning cryptic names to SSIDs; reducing signal strength to the</a:t>
            </a:r>
          </a:p>
          <a:p>
            <a:r>
              <a:rPr lang="en-US" sz="1200" kern="1200" baseline="0" dirty="0">
                <a:solidFill>
                  <a:schemeClr val="tx1"/>
                </a:solidFill>
                <a:latin typeface="Arial" charset="0"/>
                <a:ea typeface="ＭＳ Ｐゴシック" pitchFamily="-107" charset="-128"/>
                <a:cs typeface="ＭＳ Ｐゴシック" pitchFamily="-107" charset="-128"/>
              </a:rPr>
              <a:t>lowest level that still provides requisite coverage; and locating wireless access</a:t>
            </a:r>
          </a:p>
          <a:p>
            <a:r>
              <a:rPr lang="en-US" sz="1200" kern="1200" baseline="0" dirty="0">
                <a:solidFill>
                  <a:schemeClr val="tx1"/>
                </a:solidFill>
                <a:latin typeface="Arial" charset="0"/>
                <a:ea typeface="ＭＳ Ｐゴシック" pitchFamily="-107" charset="-128"/>
                <a:cs typeface="ＭＳ Ｐゴシック" pitchFamily="-107" charset="-128"/>
              </a:rPr>
              <a:t>points in the interior of the building, away from windows and exterior walls.</a:t>
            </a:r>
          </a:p>
          <a:p>
            <a:r>
              <a:rPr lang="en-US" sz="1200" kern="1200" baseline="0" dirty="0">
                <a:solidFill>
                  <a:schemeClr val="tx1"/>
                </a:solidFill>
                <a:latin typeface="Arial" charset="0"/>
                <a:ea typeface="ＭＳ Ｐゴシック" pitchFamily="-107" charset="-128"/>
                <a:cs typeface="ＭＳ Ｐゴシック" pitchFamily="-107" charset="-128"/>
              </a:rPr>
              <a:t>Greater security can be achieved by the use of directional antennas and of</a:t>
            </a:r>
          </a:p>
          <a:p>
            <a:r>
              <a:rPr lang="en-US" sz="1200" kern="1200" baseline="0" dirty="0">
                <a:solidFill>
                  <a:schemeClr val="tx1"/>
                </a:solidFill>
                <a:latin typeface="Arial" charset="0"/>
                <a:ea typeface="ＭＳ Ｐゴシック" pitchFamily="-107" charset="-128"/>
                <a:cs typeface="ＭＳ Ｐゴシック" pitchFamily="-107" charset="-128"/>
              </a:rPr>
              <a:t>signal-shielding techniques.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Encryption:  Encryption of all wireless transmission is effective against eavesdropping</a:t>
            </a:r>
          </a:p>
          <a:p>
            <a:r>
              <a:rPr lang="en-US" sz="1200" kern="1200" baseline="0" dirty="0">
                <a:solidFill>
                  <a:schemeClr val="tx1"/>
                </a:solidFill>
                <a:latin typeface="Arial" charset="0"/>
                <a:ea typeface="ＭＳ Ｐゴシック" pitchFamily="-107" charset="-128"/>
                <a:cs typeface="ＭＳ Ｐゴシック" pitchFamily="-107" charset="-128"/>
              </a:rPr>
              <a:t>to the extent that the encryption keys are secured.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use of encryption and authentication protocols is the standard method of</a:t>
            </a:r>
          </a:p>
          <a:p>
            <a:r>
              <a:rPr lang="en-US" sz="1200" kern="1200" baseline="0" dirty="0">
                <a:solidFill>
                  <a:schemeClr val="tx1"/>
                </a:solidFill>
                <a:latin typeface="Arial" charset="0"/>
                <a:ea typeface="ＭＳ Ｐゴシック" pitchFamily="-107" charset="-128"/>
                <a:cs typeface="ＭＳ Ｐゴシック" pitchFamily="-107" charset="-128"/>
              </a:rPr>
              <a:t>countering attempts to alter or insert transmissions.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The methods discussed in Chapter 10 for dealing with DoS apply to wireless</a:t>
            </a:r>
          </a:p>
          <a:p>
            <a:r>
              <a:rPr lang="en-US" sz="1200" kern="1200" baseline="0" dirty="0">
                <a:solidFill>
                  <a:schemeClr val="tx1"/>
                </a:solidFill>
                <a:latin typeface="Arial" charset="0"/>
                <a:ea typeface="ＭＳ Ｐゴシック" pitchFamily="-107" charset="-128"/>
                <a:cs typeface="ＭＳ Ｐゴシック" pitchFamily="-107" charset="-128"/>
              </a:rPr>
              <a:t>transmissions. Organizations can also reduce the risk of unintentional DoS attacks.</a:t>
            </a:r>
          </a:p>
          <a:p>
            <a:r>
              <a:rPr lang="en-US" sz="1200" kern="1200" baseline="0" dirty="0">
                <a:solidFill>
                  <a:schemeClr val="tx1"/>
                </a:solidFill>
                <a:latin typeface="Arial" charset="0"/>
                <a:ea typeface="ＭＳ Ｐゴシック" pitchFamily="-107" charset="-128"/>
                <a:cs typeface="ＭＳ Ｐゴシック" pitchFamily="-107" charset="-128"/>
              </a:rPr>
              <a:t>Site surveys can detect the existence of other devices using the same frequency</a:t>
            </a:r>
          </a:p>
          <a:p>
            <a:r>
              <a:rPr lang="en-US" sz="1200" kern="1200" baseline="0" dirty="0">
                <a:solidFill>
                  <a:schemeClr val="tx1"/>
                </a:solidFill>
                <a:latin typeface="Arial" charset="0"/>
                <a:ea typeface="ＭＳ Ｐゴシック" pitchFamily="-107" charset="-128"/>
                <a:cs typeface="ＭＳ Ｐゴシック" pitchFamily="-107" charset="-128"/>
              </a:rPr>
              <a:t> range, to help determine where to locate wireless access points. Signal strengths can</a:t>
            </a:r>
          </a:p>
          <a:p>
            <a:r>
              <a:rPr lang="en-US" sz="1200" kern="1200" baseline="0" dirty="0">
                <a:solidFill>
                  <a:schemeClr val="tx1"/>
                </a:solidFill>
                <a:latin typeface="Arial" charset="0"/>
                <a:ea typeface="ＭＳ Ｐゴシック" pitchFamily="-107" charset="-128"/>
                <a:cs typeface="ＭＳ Ｐゴシック" pitchFamily="-107" charset="-128"/>
              </a:rPr>
              <a:t>be adjusted and shielding used in an attempt to isolate a wireless environment from</a:t>
            </a:r>
          </a:p>
          <a:p>
            <a:r>
              <a:rPr lang="en-US" sz="1200" kern="1200" baseline="0" dirty="0">
                <a:solidFill>
                  <a:schemeClr val="tx1"/>
                </a:solidFill>
                <a:latin typeface="Arial" charset="0"/>
                <a:ea typeface="ＭＳ Ｐゴシック" pitchFamily="-107" charset="-128"/>
                <a:cs typeface="ＭＳ Ｐゴシック" pitchFamily="-107" charset="-128"/>
              </a:rPr>
              <a:t>competing nearby transmissions.</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8</a:t>
            </a:fld>
            <a:endParaRPr lang="en-AU"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There are application-specific security mechanisms for a number of application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areas, including electronic mail (S/MIME, PGP), client/server (Kerberos), Web access</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(Secure Sockets Layer), and others. However, users have security concerns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cut across protocol layers. For example, an enterprise can run a secure, private IP</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 by disallowing links to untrusted sites, encrypting packets that leave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premises, and authenticating packets that enter the premises. By implementing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at the IP level, an organization can ensure secure networking not only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applications that have security mechanisms but also for the many security-ignorant</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IP-level security encompasses three functional areas: authentication, confidentiality,</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key management. The authentication mechanism assures that a received</a:t>
            </a:r>
          </a:p>
          <a:p>
            <a:r>
              <a:rPr lang="en-US" sz="1200" kern="1200" baseline="0" dirty="0">
                <a:solidFill>
                  <a:schemeClr val="tx1"/>
                </a:solidFill>
                <a:latin typeface="Arial" pitchFamily="-107" charset="0"/>
                <a:ea typeface="ＭＳ Ｐゴシック" pitchFamily="-107" charset="-128"/>
                <a:cs typeface="ＭＳ Ｐゴシック" pitchFamily="-107" charset="-128"/>
              </a:rPr>
              <a:t>packet was, in fact, transmitted by the party identified as the source in the packet</a:t>
            </a:r>
          </a:p>
          <a:p>
            <a:r>
              <a:rPr lang="en-US" sz="1200" kern="1200" baseline="0" dirty="0">
                <a:solidFill>
                  <a:schemeClr val="tx1"/>
                </a:solidFill>
                <a:latin typeface="Arial" pitchFamily="-107" charset="0"/>
                <a:ea typeface="ＭＳ Ｐゴシック" pitchFamily="-107" charset="-128"/>
                <a:cs typeface="ＭＳ Ｐゴシック" pitchFamily="-107" charset="-128"/>
              </a:rPr>
              <a:t>header. In addition, this mechanism assures that the packet has not been altered in</a:t>
            </a:r>
          </a:p>
          <a:p>
            <a:r>
              <a:rPr lang="en-US" sz="1200" kern="1200" baseline="0" dirty="0">
                <a:solidFill>
                  <a:schemeClr val="tx1"/>
                </a:solidFill>
                <a:latin typeface="Arial" pitchFamily="-107" charset="0"/>
                <a:ea typeface="ＭＳ Ｐゴシック" pitchFamily="-107" charset="-128"/>
                <a:cs typeface="ＭＳ Ｐゴシック" pitchFamily="-107" charset="-128"/>
              </a:rPr>
              <a:t>transit. The confidentiality facility enables communicating nodes to encrypt messages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prevent eavesdropping by third parties. The key management facility is concerned</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the secure exchange of keys.</a:t>
            </a:r>
            <a:endParaRPr lang="en-US" dirty="0">
              <a:latin typeface="Arial" pitchFamily="-84" charset="0"/>
              <a:ea typeface="ＭＳ Ｐゴシック" pitchFamily="-84" charset="-128"/>
              <a:cs typeface="ＭＳ Ｐゴシック" pitchFamily="-84" charset="-128"/>
            </a:endParaRPr>
          </a:p>
          <a:p>
            <a:endParaRPr lang="en-US" dirty="0">
              <a:latin typeface="Arial" pitchFamily="-1" charset="0"/>
              <a:ea typeface="ＭＳ Ｐゴシック" pitchFamily="-1" charset="-128"/>
              <a:cs typeface="ＭＳ Ｐゴシック" pitchFamily="-1" charset="-128"/>
            </a:endParaRPr>
          </a:p>
        </p:txBody>
      </p:sp>
      <p:sp>
        <p:nvSpPr>
          <p:cNvPr id="20484" name="Slide Number Placeholder 3"/>
          <p:cNvSpPr>
            <a:spLocks noGrp="1"/>
          </p:cNvSpPr>
          <p:nvPr>
            <p:ph type="sldNum" sz="quarter" idx="5"/>
          </p:nvPr>
        </p:nvSpPr>
        <p:spPr>
          <a:noFill/>
        </p:spPr>
        <p:txBody>
          <a:bodyPr/>
          <a:lstStyle/>
          <a:p>
            <a:fld id="{9CFA8CB0-B256-FB46-8B41-13A19D2B6A57}" type="slidenum">
              <a:rPr lang="en-AU" smtClean="0">
                <a:latin typeface="Arial" pitchFamily="-1" charset="0"/>
              </a:rPr>
              <a:pPr/>
              <a:t>80</a:t>
            </a:fld>
            <a:endParaRPr lang="en-AU" dirty="0">
              <a:latin typeface="Arial" pitchFamily="-1" charset="0"/>
            </a:endParaRPr>
          </a:p>
        </p:txBody>
      </p:sp>
    </p:spTree>
    <p:extLst>
      <p:ext uri="{BB962C8B-B14F-4D97-AF65-F5344CB8AC3E}">
        <p14:creationId xmlns:p14="http://schemas.microsoft.com/office/powerpoint/2010/main" val="36432849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8BFB3A5D-A45E-7B41-9721-DDFBCF3E8F31}" type="slidenum">
              <a:rPr lang="en-AU">
                <a:latin typeface="Arial" pitchFamily="-1" charset="0"/>
              </a:rPr>
              <a:pPr/>
              <a:t>81</a:t>
            </a:fld>
            <a:endParaRPr lang="en-AU" dirty="0">
              <a:latin typeface="Arial" pitchFamily="-1"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We begin this chapter with an overview of IP security (IPsec) and an introduction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to the IPsec architecture. We then look at each of the three functional areas in</a:t>
            </a:r>
          </a:p>
          <a:p>
            <a:r>
              <a:rPr lang="en-US" sz="1200" kern="1200" baseline="0" dirty="0">
                <a:solidFill>
                  <a:schemeClr val="tx1"/>
                </a:solidFill>
                <a:latin typeface="Arial" pitchFamily="-107" charset="0"/>
                <a:ea typeface="ＭＳ Ｐゴシック" pitchFamily="-107" charset="-128"/>
                <a:cs typeface="ＭＳ Ｐゴシック" pitchFamily="-107" charset="-128"/>
              </a:rPr>
              <a:t>detail. Appendix D reviews Internet protocol.</a:t>
            </a:r>
            <a:endParaRPr lang="en-US" dirty="0">
              <a:latin typeface="Arial" pitchFamily="-1" charset="0"/>
              <a:ea typeface="ＭＳ Ｐゴシック" pitchFamily="-1" charset="-128"/>
              <a:cs typeface="ＭＳ Ｐゴシック" pitchFamily="-1" charset="-128"/>
            </a:endParaRPr>
          </a:p>
          <a:p>
            <a:pPr eaLnBrk="1" hangingPunct="1"/>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5869909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B536F994-BDA4-9A43-922D-5B37C88C44C5}" type="slidenum">
              <a:rPr lang="en-AU">
                <a:latin typeface="Arial" pitchFamily="-1" charset="0"/>
              </a:rPr>
              <a:pPr/>
              <a:t>82</a:t>
            </a:fld>
            <a:endParaRPr lang="en-AU" dirty="0">
              <a:latin typeface="Arial" pitchFamily="-1" charset="0"/>
            </a:endParaRPr>
          </a:p>
        </p:txBody>
      </p:sp>
      <p:sp>
        <p:nvSpPr>
          <p:cNvPr id="20483" name="Rectangle 1026"/>
          <p:cNvSpPr>
            <a:spLocks noGrp="1" noRot="1" noChangeAspect="1" noChangeArrowheads="1" noTextEdit="1"/>
          </p:cNvSpPr>
          <p:nvPr>
            <p:ph type="sldImg"/>
          </p:nvPr>
        </p:nvSpPr>
        <p:spPr>
          <a:ln/>
        </p:spPr>
      </p:sp>
      <p:sp>
        <p:nvSpPr>
          <p:cNvPr id="20484"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In 1994, the Internet Architecture Board (IAB) issued a report titled “Security in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Internet Architecture” (RFC 1636). The report identified key areas for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mechanisms. Among these were the need to secure the network infrastructure from</a:t>
            </a:r>
          </a:p>
          <a:p>
            <a:r>
              <a:rPr lang="en-US" sz="1200" kern="1200" baseline="0" dirty="0">
                <a:solidFill>
                  <a:schemeClr val="tx1"/>
                </a:solidFill>
                <a:latin typeface="Arial" pitchFamily="-107" charset="0"/>
                <a:ea typeface="ＭＳ Ｐゴシック" pitchFamily="-107" charset="-128"/>
                <a:cs typeface="ＭＳ Ｐゴシック" pitchFamily="-107" charset="-128"/>
              </a:rPr>
              <a:t>unauthorized monitoring and control of network traffic and the need to secure end-user-</a:t>
            </a:r>
          </a:p>
          <a:p>
            <a:r>
              <a:rPr lang="en-US" sz="1200" kern="1200" baseline="0" dirty="0">
                <a:solidFill>
                  <a:schemeClr val="tx1"/>
                </a:solidFill>
                <a:latin typeface="Arial" pitchFamily="-107" charset="0"/>
                <a:ea typeface="ＭＳ Ｐゴシック" pitchFamily="-107" charset="-128"/>
                <a:cs typeface="ＭＳ Ｐゴシック" pitchFamily="-107" charset="-128"/>
              </a:rPr>
              <a:t>to-end-user traffic using authentication and encryption mechanisms.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To provide security, the IAB included authentication and encryption as necessary</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security features in the next-generation IP, which has been issued as IPv6.</a:t>
            </a:r>
          </a:p>
          <a:p>
            <a:r>
              <a:rPr lang="en-US" sz="1200" kern="1200" baseline="0" dirty="0">
                <a:solidFill>
                  <a:schemeClr val="tx1"/>
                </a:solidFill>
                <a:latin typeface="Arial" pitchFamily="-107" charset="0"/>
                <a:ea typeface="ＭＳ Ｐゴシック" pitchFamily="-107" charset="-128"/>
                <a:cs typeface="ＭＳ Ｐゴシック" pitchFamily="-107" charset="-128"/>
              </a:rPr>
              <a:t>Fortunately, these security capabilities were designed to be usable both with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current IPv4 and the future IPv6. This means that vendors can begin offering these</a:t>
            </a:r>
          </a:p>
          <a:p>
            <a:r>
              <a:rPr lang="en-US" sz="1200" kern="1200" baseline="0" dirty="0">
                <a:solidFill>
                  <a:schemeClr val="tx1"/>
                </a:solidFill>
                <a:latin typeface="Arial" pitchFamily="-107" charset="0"/>
                <a:ea typeface="ＭＳ Ｐゴシック" pitchFamily="-107" charset="-128"/>
                <a:cs typeface="ＭＳ Ｐゴシック" pitchFamily="-107" charset="-128"/>
              </a:rPr>
              <a:t>features now, and many vendors now do have some IPsec capability in their products.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IPsec specification now exists as a set of Internet standards.</a:t>
            </a:r>
            <a:endParaRPr lang="en-US"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41815201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684EFCF0-2C8F-B84B-82D8-D2864A230B68}" type="slidenum">
              <a:rPr lang="en-AU">
                <a:latin typeface="Arial" pitchFamily="-1" charset="0"/>
              </a:rPr>
              <a:pPr/>
              <a:t>83</a:t>
            </a:fld>
            <a:endParaRPr lang="en-AU" dirty="0">
              <a:latin typeface="Arial" pitchFamily="-1"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IPsec provides the capability to secure communications across a LAN, across private</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public WANs, and across the Internet. Examples of its use include: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Secure branch office connectivity over the Internet:  A company can build a</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secure virtual private network over the Internet or over a public WAN.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enables a business to rely heavily on the Internet and reduce its need for private</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networks, saving costs and network management overhead.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Secure remote access over the Internet:  An end user whose system is equipped</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IP security protocols can make a local call to an Internet Service Provider</a:t>
            </a:r>
          </a:p>
          <a:p>
            <a:r>
              <a:rPr lang="en-US" sz="1200" kern="1200" baseline="0" dirty="0">
                <a:solidFill>
                  <a:schemeClr val="tx1"/>
                </a:solidFill>
                <a:latin typeface="Arial" pitchFamily="-107" charset="0"/>
                <a:ea typeface="ＭＳ Ｐゴシック" pitchFamily="-107" charset="-128"/>
                <a:cs typeface="ＭＳ Ｐゴシック" pitchFamily="-107" charset="-128"/>
              </a:rPr>
              <a:t>(ISP) and gain secure access to a company network. This reduces the cost of</a:t>
            </a:r>
          </a:p>
          <a:p>
            <a:r>
              <a:rPr lang="en-US" sz="1200" kern="1200" baseline="0" dirty="0">
                <a:solidFill>
                  <a:schemeClr val="tx1"/>
                </a:solidFill>
                <a:latin typeface="Arial" pitchFamily="-107" charset="0"/>
                <a:ea typeface="ＭＳ Ｐゴシック" pitchFamily="-107" charset="-128"/>
                <a:cs typeface="ＭＳ Ｐゴシック" pitchFamily="-107" charset="-128"/>
              </a:rPr>
              <a:t>toll charges for traveling employees and telecommuters.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Establishing extranet and intranet connectivity with partners:  IPsec can be</a:t>
            </a:r>
          </a:p>
          <a:p>
            <a:r>
              <a:rPr lang="en-US" sz="1200" kern="1200" baseline="0" dirty="0">
                <a:solidFill>
                  <a:schemeClr val="tx1"/>
                </a:solidFill>
                <a:latin typeface="Arial" pitchFamily="-107" charset="0"/>
                <a:ea typeface="ＭＳ Ｐゴシック" pitchFamily="-107" charset="-128"/>
                <a:cs typeface="ＭＳ Ｐゴシック" pitchFamily="-107" charset="-128"/>
              </a:rPr>
              <a:t>used to secure communication with other organizations, ensuring authentication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confidentiality and providing a key exchange mechanism.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Enhancing electronic commerce security:  Even though some Web and electronic</a:t>
            </a:r>
          </a:p>
          <a:p>
            <a:r>
              <a:rPr lang="en-US" sz="1200" kern="1200" baseline="0" dirty="0">
                <a:solidFill>
                  <a:schemeClr val="tx1"/>
                </a:solidFill>
                <a:latin typeface="Arial" pitchFamily="-107" charset="0"/>
                <a:ea typeface="ＭＳ Ｐゴシック" pitchFamily="-107" charset="-128"/>
                <a:cs typeface="ＭＳ Ｐゴシック" pitchFamily="-107" charset="-128"/>
              </a:rPr>
              <a:t>commerce applications have built-in security protocols, the use of IPsec</a:t>
            </a:r>
          </a:p>
          <a:p>
            <a:r>
              <a:rPr lang="en-US" sz="1200" kern="1200" baseline="0" dirty="0">
                <a:solidFill>
                  <a:schemeClr val="tx1"/>
                </a:solidFill>
                <a:latin typeface="Arial" pitchFamily="-107" charset="0"/>
                <a:ea typeface="ＭＳ Ｐゴシック" pitchFamily="-107" charset="-128"/>
                <a:cs typeface="ＭＳ Ｐゴシック" pitchFamily="-107" charset="-128"/>
              </a:rPr>
              <a:t>enhances that security. IPsec guarantees that all traffic designated by the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administrator is both encrypted and authenticated, adding an additional</a:t>
            </a:r>
          </a:p>
          <a:p>
            <a:r>
              <a:rPr lang="en-US" sz="1200" kern="1200" baseline="0" dirty="0">
                <a:solidFill>
                  <a:schemeClr val="tx1"/>
                </a:solidFill>
                <a:latin typeface="Arial" pitchFamily="-107" charset="0"/>
                <a:ea typeface="ＭＳ Ｐゴシック" pitchFamily="-107" charset="-128"/>
                <a:cs typeface="ＭＳ Ｐゴシック" pitchFamily="-107" charset="-128"/>
              </a:rPr>
              <a:t>layer of security to whatever is provided at the application layer.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principal feature of IPsec that enables it to support these varied applications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is that it can encrypt and/or authenticate all  traffic at the IP level. Thus, all</a:t>
            </a:r>
          </a:p>
          <a:p>
            <a:r>
              <a:rPr lang="en-US" sz="1200" kern="1200" baseline="0" dirty="0">
                <a:solidFill>
                  <a:schemeClr val="tx1"/>
                </a:solidFill>
                <a:latin typeface="Arial" pitchFamily="-107" charset="0"/>
                <a:ea typeface="ＭＳ Ｐゴシック" pitchFamily="-107" charset="-128"/>
                <a:cs typeface="ＭＳ Ｐゴシック" pitchFamily="-107" charset="-128"/>
              </a:rPr>
              <a:t>distributed applications (including remote logon, client/server, e-mail, file transfer,</a:t>
            </a:r>
          </a:p>
          <a:p>
            <a:r>
              <a:rPr lang="en-US" sz="1200" kern="1200" baseline="0" dirty="0">
                <a:solidFill>
                  <a:schemeClr val="tx1"/>
                </a:solidFill>
                <a:latin typeface="Arial" pitchFamily="-107" charset="0"/>
                <a:ea typeface="ＭＳ Ｐゴシック" pitchFamily="-107" charset="-128"/>
                <a:cs typeface="ＭＳ Ｐゴシック" pitchFamily="-107" charset="-128"/>
              </a:rPr>
              <a:t>Web access, and so on) can be secured.</a:t>
            </a:r>
            <a:endParaRPr lang="en-US"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13531237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0E2AB09E-C3C9-D044-9517-CE86028061E1}" type="slidenum">
              <a:rPr lang="en-AU">
                <a:latin typeface="Arial" pitchFamily="-1" charset="0"/>
              </a:rPr>
              <a:pPr/>
              <a:t>84</a:t>
            </a:fld>
            <a:endParaRPr lang="en-AU" dirty="0">
              <a:latin typeface="Arial" pitchFamily="-1"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Figure 9.1 is a typical scenario of IPsec usage. An organization maintains</a:t>
            </a:r>
          </a:p>
          <a:p>
            <a:r>
              <a:rPr lang="en-US" sz="1200" kern="1200" baseline="0" dirty="0">
                <a:solidFill>
                  <a:schemeClr val="tx1"/>
                </a:solidFill>
                <a:latin typeface="Arial" pitchFamily="-107" charset="0"/>
                <a:ea typeface="ＭＳ Ｐゴシック" pitchFamily="-107" charset="-128"/>
                <a:cs typeface="ＭＳ Ｐゴシック" pitchFamily="-107" charset="-128"/>
              </a:rPr>
              <a:t>LANs at dispersed locations. Nonsecure IP traffic is conducted on each LAN.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traffic offsite, through some sort of private or public WAN, IPsec protocols are used.</a:t>
            </a:r>
          </a:p>
          <a:p>
            <a:r>
              <a:rPr lang="en-US" sz="1200" kern="1200" baseline="0" dirty="0">
                <a:solidFill>
                  <a:schemeClr val="tx1"/>
                </a:solidFill>
                <a:latin typeface="Arial" pitchFamily="-107" charset="0"/>
                <a:ea typeface="ＭＳ Ｐゴシック" pitchFamily="-107" charset="-128"/>
                <a:cs typeface="ＭＳ Ｐゴシック" pitchFamily="-107" charset="-128"/>
              </a:rPr>
              <a:t>These protocols operate in networking devices, such as a router or firewall,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connect each LAN to the outside world. The IPsec networking device will typically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encrypt and compress all traffic going into the WAN and decrypt and decompress</a:t>
            </a:r>
          </a:p>
          <a:p>
            <a:r>
              <a:rPr lang="en-US" sz="1200" kern="1200" baseline="0" dirty="0">
                <a:solidFill>
                  <a:schemeClr val="tx1"/>
                </a:solidFill>
                <a:latin typeface="Arial" pitchFamily="-107" charset="0"/>
                <a:ea typeface="ＭＳ Ｐゴシック" pitchFamily="-107" charset="-128"/>
                <a:cs typeface="ＭＳ Ｐゴシック" pitchFamily="-107" charset="-128"/>
              </a:rPr>
              <a:t>traffic coming from the WAN; these operations are transparent to workstations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 servers on the LAN. Secure transmission is also possible with individual users who</a:t>
            </a:r>
          </a:p>
          <a:p>
            <a:r>
              <a:rPr lang="en-US" sz="1200" kern="1200" baseline="0" dirty="0">
                <a:solidFill>
                  <a:schemeClr val="tx1"/>
                </a:solidFill>
                <a:latin typeface="Arial" pitchFamily="-107" charset="0"/>
                <a:ea typeface="ＭＳ Ｐゴシック" pitchFamily="-107" charset="-128"/>
                <a:cs typeface="ＭＳ Ｐゴシック" pitchFamily="-107" charset="-128"/>
              </a:rPr>
              <a:t>dial into the WAN. Such user workstations must implement the IPsec protocols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provide security.</a:t>
            </a:r>
            <a:endParaRPr lang="en-AU"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39042938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06040E48-3B9F-AC41-A750-1D4CFE36203A}" type="slidenum">
              <a:rPr lang="en-AU">
                <a:latin typeface="Arial" pitchFamily="-1" charset="0"/>
              </a:rPr>
              <a:pPr/>
              <a:t>85</a:t>
            </a:fld>
            <a:endParaRPr lang="en-AU" dirty="0">
              <a:latin typeface="Arial" pitchFamily="-1"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Some of the benefits of IPsec:</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When IPsec is implemented in a firewall or router, it provides strong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can be applied to all traffic crossing the perimeter. Traffic within</a:t>
            </a:r>
          </a:p>
          <a:p>
            <a:r>
              <a:rPr lang="en-US" sz="1200" kern="1200" baseline="0" dirty="0">
                <a:solidFill>
                  <a:schemeClr val="tx1"/>
                </a:solidFill>
                <a:latin typeface="Arial" pitchFamily="-107" charset="0"/>
                <a:ea typeface="ＭＳ Ｐゴシック" pitchFamily="-107" charset="-128"/>
                <a:cs typeface="ＭＳ Ｐゴシック" pitchFamily="-107" charset="-128"/>
              </a:rPr>
              <a:t>a company or workgroup does not incur the overhead of security-related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processing.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IPsec in a firewall is resistant to bypass if all traffic from the outside must use</a:t>
            </a:r>
          </a:p>
          <a:p>
            <a:r>
              <a:rPr lang="en-US" sz="1200" kern="1200" baseline="0" dirty="0">
                <a:solidFill>
                  <a:schemeClr val="tx1"/>
                </a:solidFill>
                <a:latin typeface="Arial" pitchFamily="-107" charset="0"/>
                <a:ea typeface="ＭＳ Ｐゴシック" pitchFamily="-107" charset="-128"/>
                <a:cs typeface="ＭＳ Ｐゴシック" pitchFamily="-107" charset="-128"/>
              </a:rPr>
              <a:t>IP and the firewall is the only means of entrance from the Internet into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organization.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IPsec is below the transport layer (TCP, UDP) and so is transparent to applications.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There is no need to change software on a user or server system when</a:t>
            </a:r>
          </a:p>
          <a:p>
            <a:r>
              <a:rPr lang="en-US" sz="1200" kern="1200" baseline="0" dirty="0">
                <a:solidFill>
                  <a:schemeClr val="tx1"/>
                </a:solidFill>
                <a:latin typeface="Arial" pitchFamily="-107" charset="0"/>
                <a:ea typeface="ＭＳ Ｐゴシック" pitchFamily="-107" charset="-128"/>
                <a:cs typeface="ＭＳ Ｐゴシック" pitchFamily="-107" charset="-128"/>
              </a:rPr>
              <a:t>IPsec is implemented in the firewall or router. Even if IPsec is implemented in</a:t>
            </a:r>
          </a:p>
          <a:p>
            <a:r>
              <a:rPr lang="en-US" sz="1200" kern="1200" baseline="0" dirty="0">
                <a:solidFill>
                  <a:schemeClr val="tx1"/>
                </a:solidFill>
                <a:latin typeface="Arial" pitchFamily="-107" charset="0"/>
                <a:ea typeface="ＭＳ Ｐゴシック" pitchFamily="-107" charset="-128"/>
                <a:cs typeface="ＭＳ Ｐゴシック" pitchFamily="-107" charset="-128"/>
              </a:rPr>
              <a:t>end systems, upper-layer software, including applications, is not affected.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IPsec can be transparent to end users. There is no need to train users on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mechanisms, issue keying material on a per-user basis, or revoke keying</a:t>
            </a:r>
          </a:p>
          <a:p>
            <a:r>
              <a:rPr lang="en-US" sz="1200" kern="1200" baseline="0" dirty="0">
                <a:solidFill>
                  <a:schemeClr val="tx1"/>
                </a:solidFill>
                <a:latin typeface="Arial" pitchFamily="-107" charset="0"/>
                <a:ea typeface="ＭＳ Ｐゴシック" pitchFamily="-107" charset="-128"/>
                <a:cs typeface="ＭＳ Ｐゴシック" pitchFamily="-107" charset="-128"/>
              </a:rPr>
              <a:t>material when users leave the organization.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IPsec can provide security for individual users if needed. This is useful for offsite</a:t>
            </a:r>
          </a:p>
          <a:p>
            <a:r>
              <a:rPr lang="en-US" sz="1200" kern="1200" baseline="0" dirty="0">
                <a:solidFill>
                  <a:schemeClr val="tx1"/>
                </a:solidFill>
                <a:latin typeface="Arial" pitchFamily="-107" charset="0"/>
                <a:ea typeface="ＭＳ Ｐゴシック" pitchFamily="-107" charset="-128"/>
                <a:cs typeface="ＭＳ Ｐゴシック" pitchFamily="-107" charset="-128"/>
              </a:rPr>
              <a:t>workers and for setting up a secure virtual subnetwork within an organization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sensitive applications.</a:t>
            </a:r>
            <a:endParaRPr lang="en-US"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9732205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In addition to supporting end users and protecting premises systems and networks,</a:t>
            </a:r>
          </a:p>
          <a:p>
            <a:r>
              <a:rPr lang="en-US" sz="1200" kern="1200" baseline="0" dirty="0">
                <a:solidFill>
                  <a:schemeClr val="tx1"/>
                </a:solidFill>
                <a:latin typeface="Arial" pitchFamily="-107" charset="0"/>
                <a:ea typeface="ＭＳ Ｐゴシック" pitchFamily="-107" charset="-128"/>
                <a:cs typeface="ＭＳ Ｐゴシック" pitchFamily="-107" charset="-128"/>
              </a:rPr>
              <a:t>IPsec can play a vital role in the routing architecture required for internetworking.</a:t>
            </a:r>
          </a:p>
          <a:p>
            <a:r>
              <a:rPr lang="en-US" sz="1200" kern="1200" baseline="0" dirty="0">
                <a:solidFill>
                  <a:schemeClr val="tx1"/>
                </a:solidFill>
                <a:latin typeface="Arial" pitchFamily="-107" charset="0"/>
                <a:ea typeface="ＭＳ Ｐゴシック" pitchFamily="-107" charset="-128"/>
                <a:cs typeface="ＭＳ Ｐゴシック" pitchFamily="-107" charset="-128"/>
              </a:rPr>
              <a:t>[HUIT98] lists the following examples of the use of IPsec. IPsec can assure that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 router advertisement (a new router advertises its presence) comes from an</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authorized router.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 neighbor advertisement (a router seeks to establish or maintain a neighbor</a:t>
            </a:r>
          </a:p>
          <a:p>
            <a:r>
              <a:rPr lang="en-US" sz="1200" kern="1200" baseline="0" dirty="0">
                <a:solidFill>
                  <a:schemeClr val="tx1"/>
                </a:solidFill>
                <a:latin typeface="Arial" pitchFamily="-107" charset="0"/>
                <a:ea typeface="ＭＳ Ｐゴシック" pitchFamily="-107" charset="-128"/>
                <a:cs typeface="ＭＳ Ｐゴシック" pitchFamily="-107" charset="-128"/>
              </a:rPr>
              <a:t>relationship with a router in another routing domain) comes from an authorized</a:t>
            </a:r>
          </a:p>
          <a:p>
            <a:r>
              <a:rPr lang="en-US" sz="1200" kern="1200" baseline="0" dirty="0">
                <a:solidFill>
                  <a:schemeClr val="tx1"/>
                </a:solidFill>
                <a:latin typeface="Arial" pitchFamily="-107" charset="0"/>
                <a:ea typeface="ＭＳ Ｐゴシック" pitchFamily="-107" charset="-128"/>
                <a:cs typeface="ＭＳ Ｐゴシック" pitchFamily="-107" charset="-128"/>
              </a:rPr>
              <a:t>router.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 redirect message comes from the router to which the initial IP packet was sent.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 routing update is not forged.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Without such security measures, an opponent can disrupt communications or</a:t>
            </a:r>
          </a:p>
          <a:p>
            <a:r>
              <a:rPr lang="en-US" sz="1200" kern="1200" baseline="0" dirty="0">
                <a:solidFill>
                  <a:schemeClr val="tx1"/>
                </a:solidFill>
                <a:latin typeface="Arial" pitchFamily="-107" charset="0"/>
                <a:ea typeface="ＭＳ Ｐゴシック" pitchFamily="-107" charset="-128"/>
                <a:cs typeface="ＭＳ Ｐゴシック" pitchFamily="-107" charset="-128"/>
              </a:rPr>
              <a:t>divert some traffic. Routing protocols such as Open Shortest Path First (OSPF) should</a:t>
            </a:r>
          </a:p>
          <a:p>
            <a:r>
              <a:rPr lang="en-US" sz="1200" kern="1200" baseline="0" dirty="0">
                <a:solidFill>
                  <a:schemeClr val="tx1"/>
                </a:solidFill>
                <a:latin typeface="Arial" pitchFamily="-107" charset="0"/>
                <a:ea typeface="ＭＳ Ｐゴシック" pitchFamily="-107" charset="-128"/>
                <a:cs typeface="ＭＳ Ｐゴシック" pitchFamily="-107" charset="-128"/>
              </a:rPr>
              <a:t>be run on top of security associations between routers that are defined by IPsec.</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pPr>
                <a:defRPr/>
              </a:pPr>
              <a:t>86</a:t>
            </a:fld>
            <a:endParaRPr lang="en-AU" dirty="0"/>
          </a:p>
        </p:txBody>
      </p:sp>
    </p:spTree>
    <p:extLst>
      <p:ext uri="{BB962C8B-B14F-4D97-AF65-F5344CB8AC3E}">
        <p14:creationId xmlns:p14="http://schemas.microsoft.com/office/powerpoint/2010/main" val="9280537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87DB12DD-F25F-F04E-A974-AD05DC48411B}" type="slidenum">
              <a:rPr lang="en-AU">
                <a:latin typeface="Arial" pitchFamily="-1" charset="0"/>
              </a:rPr>
              <a:pPr/>
              <a:t>87</a:t>
            </a:fld>
            <a:endParaRPr lang="en-AU" dirty="0">
              <a:latin typeface="Arial" pitchFamily="-1" charset="0"/>
            </a:endParaRPr>
          </a:p>
        </p:txBody>
      </p:sp>
      <p:sp>
        <p:nvSpPr>
          <p:cNvPr id="28675" name="Rectangle 1026"/>
          <p:cNvSpPr>
            <a:spLocks noGrp="1" noRot="1" noChangeAspect="1" noChangeArrowheads="1" noTextEdit="1"/>
          </p:cNvSpPr>
          <p:nvPr>
            <p:ph type="sldImg"/>
          </p:nvPr>
        </p:nvSpPr>
        <p:spPr>
          <a:ln/>
        </p:spPr>
      </p:sp>
      <p:sp>
        <p:nvSpPr>
          <p:cNvPr id="28676" name="Rectangle 1027"/>
          <p:cNvSpPr>
            <a:spLocks noGrp="1" noChangeArrowheads="1"/>
          </p:cNvSpPr>
          <p:nvPr>
            <p:ph type="body" idx="1"/>
          </p:nvPr>
        </p:nvSpPr>
        <p:spPr>
          <a:xfrm>
            <a:off x="685800" y="4343400"/>
            <a:ext cx="5486400" cy="4476750"/>
          </a:xfrm>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IPsec encompasses three functional areas: authentication, confidentiality, and key</a:t>
            </a:r>
          </a:p>
          <a:p>
            <a:r>
              <a:rPr lang="en-US" sz="1200" kern="1200" baseline="0" dirty="0">
                <a:solidFill>
                  <a:schemeClr val="tx1"/>
                </a:solidFill>
                <a:latin typeface="Arial" pitchFamily="-107" charset="0"/>
                <a:ea typeface="ＭＳ Ｐゴシック" pitchFamily="-107" charset="-128"/>
                <a:cs typeface="ＭＳ Ｐゴシック" pitchFamily="-107" charset="-128"/>
              </a:rPr>
              <a:t>management. The totality of the IPsec specification is scattered across dozens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RFCs and draft IETF documents, making this the most complex and difficult to</a:t>
            </a:r>
          </a:p>
          <a:p>
            <a:r>
              <a:rPr lang="en-US" sz="1200" kern="1200" baseline="0" dirty="0">
                <a:solidFill>
                  <a:schemeClr val="tx1"/>
                </a:solidFill>
                <a:latin typeface="Arial" pitchFamily="-107" charset="0"/>
                <a:ea typeface="ＭＳ Ｐゴシック" pitchFamily="-107" charset="-128"/>
                <a:cs typeface="ＭＳ Ｐゴシック" pitchFamily="-107" charset="-128"/>
              </a:rPr>
              <a:t>grasp of all IETF specifications. The best way to grasp the scope of IPsec is to consult</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latest version of the IPsec document roadmap, which as of this writing is RFC</a:t>
            </a:r>
          </a:p>
          <a:p>
            <a:r>
              <a:rPr lang="en-US" sz="1200" kern="1200" baseline="0" dirty="0">
                <a:solidFill>
                  <a:schemeClr val="tx1"/>
                </a:solidFill>
                <a:latin typeface="Arial" pitchFamily="-107" charset="0"/>
                <a:ea typeface="ＭＳ Ｐゴシック" pitchFamily="-107" charset="-128"/>
                <a:cs typeface="ＭＳ Ｐゴシック" pitchFamily="-107" charset="-128"/>
              </a:rPr>
              <a:t>6071 [IP Security (IPsec) and Internet Key Exchange (IKE) Document Roadmap ,</a:t>
            </a:r>
          </a:p>
          <a:p>
            <a:r>
              <a:rPr lang="en-US" sz="1200" kern="1200" baseline="0" dirty="0">
                <a:solidFill>
                  <a:schemeClr val="tx1"/>
                </a:solidFill>
                <a:latin typeface="Arial" pitchFamily="-107" charset="0"/>
                <a:ea typeface="ＭＳ Ｐゴシック" pitchFamily="-107" charset="-128"/>
                <a:cs typeface="ＭＳ Ｐゴシック" pitchFamily="-107" charset="-128"/>
              </a:rPr>
              <a:t>February 2011]. The documents can be categorized into the following groups.</a:t>
            </a:r>
          </a:p>
          <a:p>
            <a:r>
              <a:rPr lang="en-US" sz="1200" kern="1200" baseline="0" dirty="0">
                <a:solidFill>
                  <a:schemeClr val="tx1"/>
                </a:solidFill>
                <a:latin typeface="Arial" pitchFamily="-107" charset="0"/>
                <a:ea typeface="ＭＳ Ｐゴシック" pitchFamily="-107" charset="-128"/>
                <a:cs typeface="ＭＳ Ｐゴシック" pitchFamily="-107" charset="-128"/>
              </a:rPr>
              <a:t>• Architecture:  Covers the general concepts, security requirements, definitions,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mechanisms defining IPsec technology. The current specification is RFC</a:t>
            </a:r>
          </a:p>
          <a:p>
            <a:r>
              <a:rPr lang="en-US" sz="1200" kern="1200" baseline="0" dirty="0">
                <a:solidFill>
                  <a:schemeClr val="tx1"/>
                </a:solidFill>
                <a:latin typeface="Arial" pitchFamily="-107" charset="0"/>
                <a:ea typeface="ＭＳ Ｐゴシック" pitchFamily="-107" charset="-128"/>
                <a:cs typeface="ＭＳ Ｐゴシック" pitchFamily="-107" charset="-128"/>
              </a:rPr>
              <a:t>4301, Security Architecture for the Internet Protocol .</a:t>
            </a:r>
          </a:p>
          <a:p>
            <a:r>
              <a:rPr lang="en-US" sz="1200" kern="1200" baseline="0" dirty="0">
                <a:solidFill>
                  <a:schemeClr val="tx1"/>
                </a:solidFill>
                <a:latin typeface="Arial" pitchFamily="-107" charset="0"/>
                <a:ea typeface="ＭＳ Ｐゴシック" pitchFamily="-107" charset="-128"/>
                <a:cs typeface="ＭＳ Ｐゴシック" pitchFamily="-107" charset="-128"/>
              </a:rPr>
              <a:t>• Authentication Header (AH):  AH is an extension header to provide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authentication. The current specification is RFC 4302, IP Authentication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Header . Because message authentication is provided by ESP, the use of AH</a:t>
            </a:r>
          </a:p>
          <a:p>
            <a:r>
              <a:rPr lang="en-US" sz="1200" kern="1200" baseline="0" dirty="0">
                <a:solidFill>
                  <a:schemeClr val="tx1"/>
                </a:solidFill>
                <a:latin typeface="Arial" pitchFamily="-107" charset="0"/>
                <a:ea typeface="ＭＳ Ｐゴシック" pitchFamily="-107" charset="-128"/>
                <a:cs typeface="ＭＳ Ｐゴシック" pitchFamily="-107" charset="-128"/>
              </a:rPr>
              <a:t>is deprecated. It is included in IPsecv3 for backward compatibility but should</a:t>
            </a:r>
          </a:p>
          <a:p>
            <a:r>
              <a:rPr lang="en-US" sz="1200" kern="1200" baseline="0" dirty="0">
                <a:solidFill>
                  <a:schemeClr val="tx1"/>
                </a:solidFill>
                <a:latin typeface="Arial" pitchFamily="-107" charset="0"/>
                <a:ea typeface="ＭＳ Ｐゴシック" pitchFamily="-107" charset="-128"/>
                <a:cs typeface="ＭＳ Ｐゴシック" pitchFamily="-107" charset="-128"/>
              </a:rPr>
              <a:t>not be used in new applications. We do not discuss AH in this chapter.</a:t>
            </a:r>
          </a:p>
          <a:p>
            <a:r>
              <a:rPr lang="en-US" sz="1200" kern="1200" baseline="0" dirty="0">
                <a:solidFill>
                  <a:schemeClr val="tx1"/>
                </a:solidFill>
                <a:latin typeface="Arial" pitchFamily="-107" charset="0"/>
                <a:ea typeface="ＭＳ Ｐゴシック" pitchFamily="-107" charset="-128"/>
                <a:cs typeface="ＭＳ Ｐゴシック" pitchFamily="-107" charset="-128"/>
              </a:rPr>
              <a:t>• Encapsulating Security Payload (ESP):  ESP consists of an encapsulating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header and trailer used to provide encryption or combined encryption/authentication.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current specification is RFC 4303, IP Encapsulating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Payload (ESP) .</a:t>
            </a:r>
          </a:p>
          <a:p>
            <a:r>
              <a:rPr lang="en-US" sz="1200" kern="1200" baseline="0" dirty="0">
                <a:solidFill>
                  <a:schemeClr val="tx1"/>
                </a:solidFill>
                <a:latin typeface="Arial" pitchFamily="-107" charset="0"/>
                <a:ea typeface="ＭＳ Ｐゴシック" pitchFamily="-107" charset="-128"/>
                <a:cs typeface="ＭＳ Ｐゴシック" pitchFamily="-107" charset="-128"/>
              </a:rPr>
              <a:t>• Internet Key Exchange (IKE):  This is a collection of documents describing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management schemes for use with IPsec. The main specification is RFC</a:t>
            </a:r>
          </a:p>
          <a:p>
            <a:r>
              <a:rPr lang="en-US" sz="1200" kern="1200" baseline="0" dirty="0">
                <a:solidFill>
                  <a:schemeClr val="tx1"/>
                </a:solidFill>
                <a:latin typeface="Arial" pitchFamily="-107" charset="0"/>
                <a:ea typeface="ＭＳ Ｐゴシック" pitchFamily="-107" charset="-128"/>
                <a:cs typeface="ＭＳ Ｐゴシック" pitchFamily="-107" charset="-128"/>
              </a:rPr>
              <a:t>5996, Internet Key Exchange (IKEv2) Protocol , but there are a number of</a:t>
            </a:r>
          </a:p>
          <a:p>
            <a:r>
              <a:rPr lang="en-US" sz="1200" kern="1200" baseline="0" dirty="0">
                <a:solidFill>
                  <a:schemeClr val="tx1"/>
                </a:solidFill>
                <a:latin typeface="Arial" pitchFamily="-107" charset="0"/>
                <a:ea typeface="ＭＳ Ｐゴシック" pitchFamily="-107" charset="-128"/>
                <a:cs typeface="ＭＳ Ｐゴシック" pitchFamily="-107" charset="-128"/>
              </a:rPr>
              <a:t>related RFCs.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Cryptographic algorithms: This category encompasses a large set of documents</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define and describe cryptographic algorithms for encryption, message authentication,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pseudorandom functions (PRFs), and cryptographic key exchange.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Other: There are a variety of other IPsec-related RFCs, including those dealing</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security policy and management information base (MIB) content.</a:t>
            </a:r>
            <a:endParaRPr lang="en-US"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17281932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5058F343-98E1-0647-B84B-03FAE5AC736B}" type="slidenum">
              <a:rPr lang="en-AU">
                <a:latin typeface="Arial" pitchFamily="-1" charset="0"/>
              </a:rPr>
              <a:pPr/>
              <a:t>88</a:t>
            </a:fld>
            <a:endParaRPr lang="en-AU" dirty="0">
              <a:latin typeface="Arial" pitchFamily="-1"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IPsec provides security services at the IP layer by enabling a system to select required</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security protocols, determine the algorithm(s) to use for the service(s),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put in place any cryptographic keys required to provide the requested services. Two</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protocols are used to provide security: an authentication protocol designated by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header of the protocol, Authentication Header (AH); and a combined encryption/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authentication protocol designated by the format of the packet for that protocol,</a:t>
            </a:r>
          </a:p>
          <a:p>
            <a:r>
              <a:rPr lang="en-US" sz="1200" kern="1200" baseline="0" dirty="0">
                <a:solidFill>
                  <a:schemeClr val="tx1"/>
                </a:solidFill>
                <a:latin typeface="Arial" pitchFamily="-107" charset="0"/>
                <a:ea typeface="ＭＳ Ｐゴシック" pitchFamily="-107" charset="-128"/>
                <a:cs typeface="ＭＳ Ｐゴシック" pitchFamily="-107" charset="-128"/>
              </a:rPr>
              <a:t>Encapsulating Security Payload (ESP). RFC 4301 lists the following services: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Access control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Connectionless integrity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Data origin authentication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Rejection of replayed packets (a form of partial sequence integrity)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Confidentiality (encryption)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Limited traffic flow confidentiality</a:t>
            </a:r>
            <a:endParaRPr lang="en-US"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26633092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Both AH and ESP support two modes of use: transport and tunnel mode. The operation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these two modes is best understood in the context of a description of ESP,</a:t>
            </a:r>
          </a:p>
          <a:p>
            <a:r>
              <a:rPr lang="en-US" sz="1200" kern="1200" baseline="0" dirty="0">
                <a:solidFill>
                  <a:schemeClr val="tx1"/>
                </a:solidFill>
                <a:latin typeface="Arial" pitchFamily="-107" charset="0"/>
                <a:ea typeface="ＭＳ Ｐゴシック" pitchFamily="-107" charset="-128"/>
                <a:cs typeface="ＭＳ Ｐゴシック" pitchFamily="-107" charset="-128"/>
              </a:rPr>
              <a:t>which is covered in Section 9.3. Here we provide a brief overview.</a:t>
            </a:r>
          </a:p>
          <a:p>
            <a:endParaRPr lang="en-US" sz="1200" b="1"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Transport mode provides protection primarily for upper-layer</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protocols. That is, transport mode protection extends to the payload of an IP packet.</a:t>
            </a:r>
          </a:p>
          <a:p>
            <a:r>
              <a:rPr lang="en-US" sz="1200" kern="1200" baseline="0" dirty="0">
                <a:solidFill>
                  <a:schemeClr val="tx1"/>
                </a:solidFill>
                <a:latin typeface="Arial" pitchFamily="-107" charset="0"/>
                <a:ea typeface="ＭＳ Ｐゴシック" pitchFamily="-107" charset="-128"/>
                <a:cs typeface="ＭＳ Ｐゴシック" pitchFamily="-107" charset="-128"/>
              </a:rPr>
              <a:t> Examples include a TCP or UDP segment or an ICMP packet, all of which operate</a:t>
            </a:r>
          </a:p>
          <a:p>
            <a:r>
              <a:rPr lang="en-US" sz="1200" kern="1200" baseline="0" dirty="0">
                <a:solidFill>
                  <a:schemeClr val="tx1"/>
                </a:solidFill>
                <a:latin typeface="Arial" pitchFamily="-107" charset="0"/>
                <a:ea typeface="ＭＳ Ｐゴシック" pitchFamily="-107" charset="-128"/>
                <a:cs typeface="ＭＳ Ｐゴシック" pitchFamily="-107" charset="-128"/>
              </a:rPr>
              <a:t>directly above IP in a host protocol stack. Typically, transport mode is used for endto-</a:t>
            </a:r>
          </a:p>
          <a:p>
            <a:r>
              <a:rPr lang="en-US" sz="1200" kern="1200" baseline="0" dirty="0">
                <a:solidFill>
                  <a:schemeClr val="tx1"/>
                </a:solidFill>
                <a:latin typeface="Arial" pitchFamily="-107" charset="0"/>
                <a:ea typeface="ＭＳ Ｐゴシック" pitchFamily="-107" charset="-128"/>
                <a:cs typeface="ＭＳ Ｐゴシック" pitchFamily="-107" charset="-128"/>
              </a:rPr>
              <a:t>end communication between two hosts (e.g., a client and a server, or two workstations).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When a host runs AH or ESP over IPv4, the payload is the data that normally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follow the IP header. For IPv6, the payload is the data that normally follow both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IP header and any IPv6 extensions headers that are present, with the possible exception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destination options header, which may be included in the protection.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ESP in transport mode encrypts and optionally authenticates the IP payload</a:t>
            </a:r>
          </a:p>
          <a:p>
            <a:r>
              <a:rPr lang="en-US" sz="1200" kern="1200" baseline="0" dirty="0">
                <a:solidFill>
                  <a:schemeClr val="tx1"/>
                </a:solidFill>
                <a:latin typeface="Arial" pitchFamily="-107" charset="0"/>
                <a:ea typeface="ＭＳ Ｐゴシック" pitchFamily="-107" charset="-128"/>
                <a:cs typeface="ＭＳ Ｐゴシック" pitchFamily="-107" charset="-128"/>
              </a:rPr>
              <a:t>but not the IP header. AH in transport mode authenticates the IP payload and selected</a:t>
            </a:r>
          </a:p>
          <a:p>
            <a:r>
              <a:rPr lang="en-US" sz="1200" kern="1200" baseline="0" dirty="0">
                <a:solidFill>
                  <a:schemeClr val="tx1"/>
                </a:solidFill>
                <a:latin typeface="Arial" pitchFamily="-107" charset="0"/>
                <a:ea typeface="ＭＳ Ｐゴシック" pitchFamily="-107" charset="-128"/>
                <a:cs typeface="ＭＳ Ｐゴシック" pitchFamily="-107" charset="-128"/>
              </a:rPr>
              <a:t>portions of the IP header.</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a:solidFill>
                  <a:schemeClr val="tx1"/>
                </a:solidFill>
                <a:latin typeface="Arial" pitchFamily="-107" charset="0"/>
                <a:ea typeface="ＭＳ Ｐゴシック" pitchFamily="-107" charset="-128"/>
                <a:cs typeface="ＭＳ Ｐゴシック" pitchFamily="-107" charset="-128"/>
              </a:rPr>
              <a:t>Tunnel mode provides protection to the entire IP packet. To achieve</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after the AH or ESP fields are added to the IP packet, the entire packet plus</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security fields is treated as the payload of new outer IP packet with a new outer IP</a:t>
            </a:r>
          </a:p>
          <a:p>
            <a:r>
              <a:rPr lang="en-US" sz="1200" kern="1200" baseline="0" dirty="0">
                <a:solidFill>
                  <a:schemeClr val="tx1"/>
                </a:solidFill>
                <a:latin typeface="Arial" pitchFamily="-107" charset="0"/>
                <a:ea typeface="ＭＳ Ｐゴシック" pitchFamily="-107" charset="-128"/>
                <a:cs typeface="ＭＳ Ｐゴシック" pitchFamily="-107" charset="-128"/>
              </a:rPr>
              <a:t> header. The entire original, inner, packet travels through a tunnel from one point of</a:t>
            </a:r>
          </a:p>
          <a:p>
            <a:r>
              <a:rPr lang="en-US" sz="1200" kern="1200" baseline="0" dirty="0">
                <a:solidFill>
                  <a:schemeClr val="tx1"/>
                </a:solidFill>
                <a:latin typeface="Arial" pitchFamily="-107" charset="0"/>
                <a:ea typeface="ＭＳ Ｐゴシック" pitchFamily="-107" charset="-128"/>
                <a:cs typeface="ＭＳ Ｐゴシック" pitchFamily="-107" charset="-128"/>
              </a:rPr>
              <a:t>an IP network to another; no routers along the way are able to examine the inner IP</a:t>
            </a:r>
          </a:p>
          <a:p>
            <a:r>
              <a:rPr lang="en-US" sz="1200" kern="1200" baseline="0" dirty="0">
                <a:solidFill>
                  <a:schemeClr val="tx1"/>
                </a:solidFill>
                <a:latin typeface="Arial" pitchFamily="-107" charset="0"/>
                <a:ea typeface="ＭＳ Ｐゴシック" pitchFamily="-107" charset="-128"/>
                <a:cs typeface="ＭＳ Ｐゴシック" pitchFamily="-107" charset="-128"/>
              </a:rPr>
              <a:t>header. Because the original packet is encapsulated, the new, larger packet may have</a:t>
            </a:r>
          </a:p>
          <a:p>
            <a:r>
              <a:rPr lang="en-US" sz="1200" kern="1200" baseline="0" dirty="0">
                <a:solidFill>
                  <a:schemeClr val="tx1"/>
                </a:solidFill>
                <a:latin typeface="Arial" pitchFamily="-107" charset="0"/>
                <a:ea typeface="ＭＳ Ｐゴシック" pitchFamily="-107" charset="-128"/>
                <a:cs typeface="ＭＳ Ｐゴシック" pitchFamily="-107" charset="-128"/>
              </a:rPr>
              <a:t>totally different source and destination addresses, adding to the security. Tunnel</a:t>
            </a:r>
          </a:p>
          <a:p>
            <a:r>
              <a:rPr lang="en-US" sz="1200" kern="1200" baseline="0" dirty="0">
                <a:solidFill>
                  <a:schemeClr val="tx1"/>
                </a:solidFill>
                <a:latin typeface="Arial" pitchFamily="-107" charset="0"/>
                <a:ea typeface="ＭＳ Ｐゴシック" pitchFamily="-107" charset="-128"/>
                <a:cs typeface="ＭＳ Ｐゴシック" pitchFamily="-107" charset="-128"/>
              </a:rPr>
              <a:t>mode is used when one or both ends of a security association (SA) are a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gateway, such as a firewall or router that implements IPsec. With tunnel mode, a</a:t>
            </a:r>
          </a:p>
          <a:p>
            <a:r>
              <a:rPr lang="en-US" sz="1200" kern="1200" baseline="0" dirty="0">
                <a:solidFill>
                  <a:schemeClr val="tx1"/>
                </a:solidFill>
                <a:latin typeface="Arial" pitchFamily="-107" charset="0"/>
                <a:ea typeface="ＭＳ Ｐゴシック" pitchFamily="-107" charset="-128"/>
                <a:cs typeface="ＭＳ Ｐゴシック" pitchFamily="-107" charset="-128"/>
              </a:rPr>
              <a:t>number of hosts on networks behind firewalls may engage in secure communications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without implementing IPsec. The unprotected packets generated by such hosts</a:t>
            </a:r>
          </a:p>
          <a:p>
            <a:r>
              <a:rPr lang="en-US" sz="1200" kern="1200" baseline="0" dirty="0">
                <a:solidFill>
                  <a:schemeClr val="tx1"/>
                </a:solidFill>
                <a:latin typeface="Arial" pitchFamily="-107" charset="0"/>
                <a:ea typeface="ＭＳ Ｐゴシック" pitchFamily="-107" charset="-128"/>
                <a:cs typeface="ＭＳ Ｐゴシック" pitchFamily="-107" charset="-128"/>
              </a:rPr>
              <a:t>are tunneled through external networks by tunnel mode SAs set up by the IPsec</a:t>
            </a:r>
          </a:p>
          <a:p>
            <a:r>
              <a:rPr lang="en-US" sz="1200" kern="1200" baseline="0" dirty="0">
                <a:solidFill>
                  <a:schemeClr val="tx1"/>
                </a:solidFill>
                <a:latin typeface="Arial" pitchFamily="-107" charset="0"/>
                <a:ea typeface="ＭＳ Ｐゴシック" pitchFamily="-107" charset="-128"/>
                <a:cs typeface="ＭＳ Ｐゴシック" pitchFamily="-107" charset="-128"/>
              </a:rPr>
              <a:t>software in the firewall or secure router at the boundary of the local network.</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ESP in tunnel mode encrypts and optionally authenticates the entire inner IP</a:t>
            </a:r>
          </a:p>
          <a:p>
            <a:r>
              <a:rPr lang="en-US" sz="1200" kern="1200" baseline="0" dirty="0">
                <a:solidFill>
                  <a:schemeClr val="tx1"/>
                </a:solidFill>
                <a:latin typeface="Arial" pitchFamily="-107" charset="0"/>
                <a:ea typeface="ＭＳ Ｐゴシック" pitchFamily="-107" charset="-128"/>
                <a:cs typeface="ＭＳ Ｐゴシック" pitchFamily="-107" charset="-128"/>
              </a:rPr>
              <a:t>packet, including the inner IP header. AH in tunnel mode authenticates the entire</a:t>
            </a:r>
          </a:p>
          <a:p>
            <a:r>
              <a:rPr lang="en-US" sz="1200" kern="1200" baseline="0" dirty="0">
                <a:solidFill>
                  <a:schemeClr val="tx1"/>
                </a:solidFill>
                <a:latin typeface="Arial" pitchFamily="-107" charset="0"/>
                <a:ea typeface="ＭＳ Ｐゴシック" pitchFamily="-107" charset="-128"/>
                <a:cs typeface="ＭＳ Ｐゴシック" pitchFamily="-107" charset="-128"/>
              </a:rPr>
              <a:t>inner IP packet and selected portions of the outer IP header.</a:t>
            </a:r>
          </a:p>
          <a:p>
            <a:endParaRPr lang="en-US" dirty="0">
              <a:ea typeface="+mn-ea"/>
              <a:cs typeface="+mn-cs"/>
            </a:endParaRPr>
          </a:p>
        </p:txBody>
      </p:sp>
      <p:sp>
        <p:nvSpPr>
          <p:cNvPr id="32772" name="Slide Number Placeholder 3"/>
          <p:cNvSpPr>
            <a:spLocks noGrp="1"/>
          </p:cNvSpPr>
          <p:nvPr>
            <p:ph type="sldNum" sz="quarter" idx="5"/>
          </p:nvPr>
        </p:nvSpPr>
        <p:spPr>
          <a:noFill/>
        </p:spPr>
        <p:txBody>
          <a:bodyPr/>
          <a:lstStyle/>
          <a:p>
            <a:fld id="{D9AE495D-BBED-AB4D-A145-766D59CA8415}" type="slidenum">
              <a:rPr lang="en-AU" smtClean="0">
                <a:latin typeface="Arial" pitchFamily="-1" charset="0"/>
              </a:rPr>
              <a:pPr/>
              <a:t>89</a:t>
            </a:fld>
            <a:endParaRPr lang="en-AU" dirty="0">
              <a:latin typeface="Arial" pitchFamily="-1" charset="0"/>
            </a:endParaRPr>
          </a:p>
        </p:txBody>
      </p:sp>
    </p:spTree>
    <p:extLst>
      <p:ext uri="{BB962C8B-B14F-4D97-AF65-F5344CB8AC3E}">
        <p14:creationId xmlns:p14="http://schemas.microsoft.com/office/powerpoint/2010/main" val="1893643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The main threat involving wireless access</a:t>
            </a:r>
          </a:p>
          <a:p>
            <a:r>
              <a:rPr lang="en-US" sz="1200" kern="1200" baseline="0" dirty="0">
                <a:solidFill>
                  <a:schemeClr val="tx1"/>
                </a:solidFill>
                <a:latin typeface="Arial" charset="0"/>
                <a:ea typeface="ＭＳ Ｐゴシック" pitchFamily="-107" charset="-128"/>
                <a:cs typeface="ＭＳ Ｐゴシック" pitchFamily="-107" charset="-128"/>
              </a:rPr>
              <a:t>points is unauthorized access to the network. The principal approach for preventing</a:t>
            </a:r>
          </a:p>
          <a:p>
            <a:r>
              <a:rPr lang="en-US" sz="1200" kern="1200" baseline="0" dirty="0">
                <a:solidFill>
                  <a:schemeClr val="tx1"/>
                </a:solidFill>
                <a:latin typeface="Arial" charset="0"/>
                <a:ea typeface="ＭＳ Ｐゴシック" pitchFamily="-107" charset="-128"/>
                <a:cs typeface="ＭＳ Ｐゴシック" pitchFamily="-107" charset="-128"/>
              </a:rPr>
              <a:t>such access is the IEEE 802.1X standard for port-based network access control. The</a:t>
            </a:r>
          </a:p>
          <a:p>
            <a:r>
              <a:rPr lang="en-US" sz="1200" kern="1200" baseline="0" dirty="0">
                <a:solidFill>
                  <a:schemeClr val="tx1"/>
                </a:solidFill>
                <a:latin typeface="Arial" charset="0"/>
                <a:ea typeface="ＭＳ Ｐゴシック" pitchFamily="-107" charset="-128"/>
                <a:cs typeface="ＭＳ Ｐゴシック" pitchFamily="-107" charset="-128"/>
              </a:rPr>
              <a:t>standard provides an authentication mechanism for devices wishing to attach to a</a:t>
            </a:r>
          </a:p>
          <a:p>
            <a:r>
              <a:rPr lang="en-US" sz="1200" kern="1200" baseline="0" dirty="0">
                <a:solidFill>
                  <a:schemeClr val="tx1"/>
                </a:solidFill>
                <a:latin typeface="Arial" charset="0"/>
                <a:ea typeface="ＭＳ Ｐゴシック" pitchFamily="-107" charset="-128"/>
                <a:cs typeface="ＭＳ Ｐゴシック" pitchFamily="-107" charset="-128"/>
              </a:rPr>
              <a:t>LAN or wireless network. The use of 802.1X can prevent rogue access points and</a:t>
            </a:r>
          </a:p>
          <a:p>
            <a:r>
              <a:rPr lang="en-US" sz="1200" kern="1200" baseline="0" dirty="0">
                <a:solidFill>
                  <a:schemeClr val="tx1"/>
                </a:solidFill>
                <a:latin typeface="Arial" charset="0"/>
                <a:ea typeface="ＭＳ Ｐゴシック" pitchFamily="-107" charset="-128"/>
                <a:cs typeface="ＭＳ Ｐゴシック" pitchFamily="-107" charset="-128"/>
              </a:rPr>
              <a:t>other unauthorized devices from becoming insecure backdoors.</a:t>
            </a:r>
          </a:p>
          <a:p>
            <a:r>
              <a:rPr lang="en-US" sz="1200" kern="1200" baseline="0" dirty="0">
                <a:solidFill>
                  <a:schemeClr val="tx1"/>
                </a:solidFill>
                <a:latin typeface="Arial" charset="0"/>
                <a:ea typeface="ＭＳ Ｐゴシック" pitchFamily="-107" charset="-128"/>
                <a:cs typeface="ＭＳ Ｐゴシック" pitchFamily="-107" charset="-128"/>
              </a:rPr>
              <a:t>Section 5.3 provides an introduction to 802.1X.</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9</a:t>
            </a:fld>
            <a:endParaRPr lang="en-AU"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Table 9.1 summarizes transport and tunnel mode functionality.</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pPr>
                <a:defRPr/>
              </a:pPr>
              <a:t>90</a:t>
            </a:fld>
            <a:endParaRPr lang="en-AU" dirty="0"/>
          </a:p>
        </p:txBody>
      </p:sp>
    </p:spTree>
    <p:extLst>
      <p:ext uri="{BB962C8B-B14F-4D97-AF65-F5344CB8AC3E}">
        <p14:creationId xmlns:p14="http://schemas.microsoft.com/office/powerpoint/2010/main" val="243003367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4FBC902-D374-E64F-BA7D-9484E4386091}" type="slidenum">
              <a:rPr lang="en-AU">
                <a:latin typeface="Arial" pitchFamily="-1" charset="0"/>
              </a:rPr>
              <a:pPr/>
              <a:t>91</a:t>
            </a:fld>
            <a:endParaRPr lang="en-AU" dirty="0">
              <a:latin typeface="Arial" pitchFamily="-1"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Fundamental to the operation of IPsec is the concept of a security policy applied</a:t>
            </a:r>
          </a:p>
          <a:p>
            <a:r>
              <a:rPr lang="en-US" sz="1200" kern="1200" baseline="0" dirty="0">
                <a:solidFill>
                  <a:schemeClr val="tx1"/>
                </a:solidFill>
                <a:latin typeface="Arial" pitchFamily="-107" charset="0"/>
                <a:ea typeface="ＭＳ Ｐゴシック" pitchFamily="-107" charset="-128"/>
                <a:cs typeface="ＭＳ Ｐゴシック" pitchFamily="-107" charset="-128"/>
              </a:rPr>
              <a:t>to each IP packet that transits from a source to a destination. IPsec policy is determined</a:t>
            </a:r>
          </a:p>
          <a:p>
            <a:r>
              <a:rPr lang="en-US" sz="1200" kern="1200" baseline="0" dirty="0">
                <a:solidFill>
                  <a:schemeClr val="tx1"/>
                </a:solidFill>
                <a:latin typeface="Arial" pitchFamily="-107" charset="0"/>
                <a:ea typeface="ＭＳ Ｐゴシック" pitchFamily="-107" charset="-128"/>
                <a:cs typeface="ＭＳ Ｐゴシック" pitchFamily="-107" charset="-128"/>
              </a:rPr>
              <a:t>primarily by the interaction of two databases, the security association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database (SAD)  and the security policy database (SPD) . This section provides an</a:t>
            </a:r>
          </a:p>
          <a:p>
            <a:r>
              <a:rPr lang="en-US" sz="1200" kern="1200" baseline="0" dirty="0">
                <a:solidFill>
                  <a:schemeClr val="tx1"/>
                </a:solidFill>
                <a:latin typeface="Arial" pitchFamily="-107" charset="0"/>
                <a:ea typeface="ＭＳ Ｐゴシック" pitchFamily="-107" charset="-128"/>
                <a:cs typeface="ＭＳ Ｐゴシック" pitchFamily="-107" charset="-128"/>
              </a:rPr>
              <a:t> overview of these two databases and then summarizes their use during IPsec operation.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Figure 9.2 illustrates the relevant relationships.</a:t>
            </a:r>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6110601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C9D31D9C-BEB9-0742-9F3F-3CD97797C21C}" type="slidenum">
              <a:rPr lang="en-AU">
                <a:latin typeface="Arial" pitchFamily="-1" charset="0"/>
              </a:rPr>
              <a:pPr/>
              <a:t>92</a:t>
            </a:fld>
            <a:endParaRPr lang="en-AU" dirty="0">
              <a:latin typeface="Arial" pitchFamily="-1"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A key concept that appears in both the authentication and confidentiality mechanisms</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IP is the security association (SA). An association is a one-way logical</a:t>
            </a:r>
          </a:p>
          <a:p>
            <a:r>
              <a:rPr lang="en-US" sz="1200" kern="1200" baseline="0" dirty="0">
                <a:solidFill>
                  <a:schemeClr val="tx1"/>
                </a:solidFill>
                <a:latin typeface="Arial" pitchFamily="-107" charset="0"/>
                <a:ea typeface="ＭＳ Ｐゴシック" pitchFamily="-107" charset="-128"/>
                <a:cs typeface="ＭＳ Ｐゴシック" pitchFamily="-107" charset="-128"/>
              </a:rPr>
              <a:t>connection between a sender and a receiver that affords security services to the traffic</a:t>
            </a:r>
          </a:p>
          <a:p>
            <a:r>
              <a:rPr lang="en-US" sz="1200" kern="1200" baseline="0" dirty="0">
                <a:solidFill>
                  <a:schemeClr val="tx1"/>
                </a:solidFill>
                <a:latin typeface="Arial" pitchFamily="-107" charset="0"/>
                <a:ea typeface="ＭＳ Ｐゴシック" pitchFamily="-107" charset="-128"/>
                <a:cs typeface="ＭＳ Ｐゴシック" pitchFamily="-107" charset="-128"/>
              </a:rPr>
              <a:t>carried on it. If a peer relationship is needed for two-way secure exchange, then</a:t>
            </a:r>
          </a:p>
          <a:p>
            <a:r>
              <a:rPr lang="en-US" sz="1200" kern="1200" baseline="0" dirty="0">
                <a:solidFill>
                  <a:schemeClr val="tx1"/>
                </a:solidFill>
                <a:latin typeface="Arial" pitchFamily="-107" charset="0"/>
                <a:ea typeface="ＭＳ Ｐゴシック" pitchFamily="-107" charset="-128"/>
                <a:cs typeface="ＭＳ Ｐゴシック" pitchFamily="-107" charset="-128"/>
              </a:rPr>
              <a:t>two security associations are required.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security association is uniquely identified by three parameters.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Security Parameters Index (SPI):  A 32-bit unsigned integer assigned to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SA and having local significance only. The SPI is carried in AH and ESP headers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enable the receiving system to select the SA under which a received</a:t>
            </a:r>
          </a:p>
          <a:p>
            <a:r>
              <a:rPr lang="en-US" sz="1200" kern="1200" baseline="0" dirty="0">
                <a:solidFill>
                  <a:schemeClr val="tx1"/>
                </a:solidFill>
                <a:latin typeface="Arial" pitchFamily="-107" charset="0"/>
                <a:ea typeface="ＭＳ Ｐゴシック" pitchFamily="-107" charset="-128"/>
                <a:cs typeface="ＭＳ Ｐゴシック" pitchFamily="-107" charset="-128"/>
              </a:rPr>
              <a:t>packet will be processed.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IP Destination Address:  This is the address of the destination endpoint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SA, which may be an end-user system or a network system such as a firewall</a:t>
            </a:r>
          </a:p>
          <a:p>
            <a:r>
              <a:rPr lang="en-US" sz="1200" kern="1200" baseline="0" dirty="0">
                <a:solidFill>
                  <a:schemeClr val="tx1"/>
                </a:solidFill>
                <a:latin typeface="Arial" pitchFamily="-107" charset="0"/>
                <a:ea typeface="ＭＳ Ｐゴシック" pitchFamily="-107" charset="-128"/>
                <a:cs typeface="ＭＳ Ｐゴシック" pitchFamily="-107" charset="-128"/>
              </a:rPr>
              <a:t>or router.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Security Protocol Identifier:  This field from the outer IP header indicates</a:t>
            </a:r>
          </a:p>
          <a:p>
            <a:r>
              <a:rPr lang="en-US" sz="1200" kern="1200" baseline="0" dirty="0">
                <a:solidFill>
                  <a:schemeClr val="tx1"/>
                </a:solidFill>
                <a:latin typeface="Arial" pitchFamily="-107" charset="0"/>
                <a:ea typeface="ＭＳ Ｐゴシック" pitchFamily="-107" charset="-128"/>
                <a:cs typeface="ＭＳ Ｐゴシック" pitchFamily="-107" charset="-128"/>
              </a:rPr>
              <a:t>whether the association is an AH or ESP security association.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Hence, in any IP packet, the security association is uniquely identified by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Destination Address in the IPv4 or IPv6 header and the SPI in the enclosed extension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header (AH or ESP).</a:t>
            </a:r>
            <a:endParaRPr lang="en-US"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35812094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a:ln/>
        </p:spPr>
      </p:sp>
      <p:sp>
        <p:nvSpPr>
          <p:cNvPr id="40963"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In each IPsec implementation, there is a nominal Security Association Database</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defines the parameters associated with each SA. A security association is normally</a:t>
            </a:r>
          </a:p>
          <a:p>
            <a:r>
              <a:rPr lang="en-US" sz="1200" kern="1200" baseline="0" dirty="0">
                <a:solidFill>
                  <a:schemeClr val="tx1"/>
                </a:solidFill>
                <a:latin typeface="Arial" pitchFamily="-107" charset="0"/>
                <a:ea typeface="ＭＳ Ｐゴシック" pitchFamily="-107" charset="-128"/>
                <a:cs typeface="ＭＳ Ｐゴシック" pitchFamily="-107" charset="-128"/>
              </a:rPr>
              <a:t>defined by the following parameters in an SAD entry.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Security Parameter Index: A 32-bit value selected by the receiving end of an</a:t>
            </a:r>
          </a:p>
          <a:p>
            <a:r>
              <a:rPr lang="en-US" sz="1200" kern="1200" baseline="0" dirty="0">
                <a:solidFill>
                  <a:schemeClr val="tx1"/>
                </a:solidFill>
                <a:latin typeface="Arial" pitchFamily="-107" charset="0"/>
                <a:ea typeface="ＭＳ Ｐゴシック" pitchFamily="-107" charset="-128"/>
                <a:cs typeface="ＭＳ Ｐゴシック" pitchFamily="-107" charset="-128"/>
              </a:rPr>
              <a:t>SA to uniquely identify the SA. In an SAD entry for an outbound SA, the SPI</a:t>
            </a:r>
          </a:p>
          <a:p>
            <a:r>
              <a:rPr lang="en-US" sz="1200" kern="1200" baseline="0" dirty="0">
                <a:solidFill>
                  <a:schemeClr val="tx1"/>
                </a:solidFill>
                <a:latin typeface="Arial" pitchFamily="-107" charset="0"/>
                <a:ea typeface="ＭＳ Ｐゴシック" pitchFamily="-107" charset="-128"/>
                <a:cs typeface="ＭＳ Ｐゴシック" pitchFamily="-107" charset="-128"/>
              </a:rPr>
              <a:t>is used to construct the packet’s AH or ESP header. In an SAD entry for an</a:t>
            </a:r>
          </a:p>
          <a:p>
            <a:r>
              <a:rPr lang="en-US" sz="1200" kern="1200" baseline="0" dirty="0">
                <a:solidFill>
                  <a:schemeClr val="tx1"/>
                </a:solidFill>
                <a:latin typeface="Arial" pitchFamily="-107" charset="0"/>
                <a:ea typeface="ＭＳ Ｐゴシック" pitchFamily="-107" charset="-128"/>
                <a:cs typeface="ＭＳ Ｐゴシック" pitchFamily="-107" charset="-128"/>
              </a:rPr>
              <a:t>inbound SA, the SPI is used to map traffic to the appropriate SA.</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Sequence Number Counter: A 32-bit value used to generate the Sequence</a:t>
            </a:r>
          </a:p>
          <a:p>
            <a:r>
              <a:rPr lang="en-US" sz="1200" kern="1200" baseline="0" dirty="0">
                <a:solidFill>
                  <a:schemeClr val="tx1"/>
                </a:solidFill>
                <a:latin typeface="Arial" pitchFamily="-107" charset="0"/>
                <a:ea typeface="ＭＳ Ｐゴシック" pitchFamily="-107" charset="-128"/>
                <a:cs typeface="ＭＳ Ｐゴシック" pitchFamily="-107" charset="-128"/>
              </a:rPr>
              <a:t>Number field in AH or ESP headers, described in Section 20.3 (required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all implementations).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Sequence Counter Overflow: A flag indicating whether overflow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Sequence Number Counter should generate an auditable event and prevent</a:t>
            </a:r>
          </a:p>
          <a:p>
            <a:r>
              <a:rPr lang="en-US" sz="1200" kern="1200" baseline="0" dirty="0">
                <a:solidFill>
                  <a:schemeClr val="tx1"/>
                </a:solidFill>
                <a:latin typeface="Arial" pitchFamily="-107" charset="0"/>
                <a:ea typeface="ＭＳ Ｐゴシック" pitchFamily="-107" charset="-128"/>
                <a:cs typeface="ＭＳ Ｐゴシック" pitchFamily="-107" charset="-128"/>
              </a:rPr>
              <a:t>further transmission of packets on this SA (required for all implementations).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Anti-Replay Window: Used to determine whether an inbound AH or ESP</a:t>
            </a:r>
          </a:p>
          <a:p>
            <a:r>
              <a:rPr lang="en-US" sz="1200" kern="1200" baseline="0" dirty="0">
                <a:solidFill>
                  <a:schemeClr val="tx1"/>
                </a:solidFill>
                <a:latin typeface="Arial" pitchFamily="-107" charset="0"/>
                <a:ea typeface="ＭＳ Ｐゴシック" pitchFamily="-107" charset="-128"/>
                <a:cs typeface="ＭＳ Ｐゴシック" pitchFamily="-107" charset="-128"/>
              </a:rPr>
              <a:t>packet is a replay, described in Section 20.3 (required for all implementations).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AH Information: Authentication algorithm, keys, key lifetimes, and related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parameters being used with AH (required for AH implementations).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ESP Information: Encryption and authentication algorithm, keys, initialization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values, key lifetimes, and related parameters being used with ESP</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(required for ESP implementations).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Lifetime of this Security Association: A time interval or byte count after</a:t>
            </a:r>
          </a:p>
          <a:p>
            <a:r>
              <a:rPr lang="en-US" sz="1200" kern="1200" baseline="0" dirty="0">
                <a:solidFill>
                  <a:schemeClr val="tx1"/>
                </a:solidFill>
                <a:latin typeface="Arial" pitchFamily="-107" charset="0"/>
                <a:ea typeface="ＭＳ Ｐゴシック" pitchFamily="-107" charset="-128"/>
                <a:cs typeface="ＭＳ Ｐゴシック" pitchFamily="-107" charset="-128"/>
              </a:rPr>
              <a:t>which an SA must be replaced with a new SA (and new SPI) or terminated,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plus an indication of which of these actions should occur (required for all</a:t>
            </a:r>
          </a:p>
          <a:p>
            <a:r>
              <a:rPr lang="en-US" sz="1200" kern="1200" baseline="0" dirty="0">
                <a:solidFill>
                  <a:schemeClr val="tx1"/>
                </a:solidFill>
                <a:latin typeface="Arial" pitchFamily="-107" charset="0"/>
                <a:ea typeface="ＭＳ Ｐゴシック" pitchFamily="-107" charset="-128"/>
                <a:cs typeface="ＭＳ Ｐゴシック" pitchFamily="-107" charset="-128"/>
              </a:rPr>
              <a:t>implementations).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IPsec Protocol Mode: Tunnel, transport, or wildcard.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Path MTU: Any observed path maximum transmission unit (maximum size of</a:t>
            </a:r>
          </a:p>
          <a:p>
            <a:r>
              <a:rPr lang="en-US" sz="1200" kern="1200" baseline="0" dirty="0">
                <a:solidFill>
                  <a:schemeClr val="tx1"/>
                </a:solidFill>
                <a:latin typeface="Arial" pitchFamily="-107" charset="0"/>
                <a:ea typeface="ＭＳ Ｐゴシック" pitchFamily="-107" charset="-128"/>
                <a:cs typeface="ＭＳ Ｐゴシック" pitchFamily="-107" charset="-128"/>
              </a:rPr>
              <a:t>a packet that can be transmitted without fragmentation) and aging variables</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(required for all implementations).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key management mechanism that is used to distribute keys is coupled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authentication and privacy mechanisms only by way of the Security Parameters</a:t>
            </a:r>
          </a:p>
          <a:p>
            <a:r>
              <a:rPr lang="en-US" sz="1200" kern="1200" baseline="0" dirty="0">
                <a:solidFill>
                  <a:schemeClr val="tx1"/>
                </a:solidFill>
                <a:latin typeface="Arial" pitchFamily="-107" charset="0"/>
                <a:ea typeface="ＭＳ Ｐゴシック" pitchFamily="-107" charset="-128"/>
                <a:cs typeface="ＭＳ Ｐゴシック" pitchFamily="-107" charset="-128"/>
              </a:rPr>
              <a:t>Index (SPI). Hence, authentication and privacy have been specified independent of</a:t>
            </a:r>
          </a:p>
          <a:p>
            <a:r>
              <a:rPr lang="en-US" sz="1200" kern="1200" baseline="0" dirty="0">
                <a:solidFill>
                  <a:schemeClr val="tx1"/>
                </a:solidFill>
                <a:latin typeface="Arial" pitchFamily="-107" charset="0"/>
                <a:ea typeface="ＭＳ Ｐゴシック" pitchFamily="-107" charset="-128"/>
                <a:cs typeface="ＭＳ Ｐゴシック" pitchFamily="-107" charset="-128"/>
              </a:rPr>
              <a:t>any specific key management mechanism.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IPsec provides the user with considerable flexibility in the way in which IPsec</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services are applied to IP traffic. As we will see later, SAs can be combined in a</a:t>
            </a:r>
          </a:p>
          <a:p>
            <a:r>
              <a:rPr lang="en-US" sz="1200" kern="1200" baseline="0" dirty="0">
                <a:solidFill>
                  <a:schemeClr val="tx1"/>
                </a:solidFill>
                <a:latin typeface="Arial" pitchFamily="-107" charset="0"/>
                <a:ea typeface="ＭＳ Ｐゴシック" pitchFamily="-107" charset="-128"/>
                <a:cs typeface="ＭＳ Ｐゴシック" pitchFamily="-107" charset="-128"/>
              </a:rPr>
              <a:t>number of ways to yield the desired user configuration. Furthermore, IPsec provides</a:t>
            </a:r>
          </a:p>
          <a:p>
            <a:r>
              <a:rPr lang="en-US" sz="1200" kern="1200" baseline="0" dirty="0">
                <a:solidFill>
                  <a:schemeClr val="tx1"/>
                </a:solidFill>
                <a:latin typeface="Arial" pitchFamily="-107" charset="0"/>
                <a:ea typeface="ＭＳ Ｐゴシック" pitchFamily="-107" charset="-128"/>
                <a:cs typeface="ＭＳ Ｐゴシック" pitchFamily="-107" charset="-128"/>
              </a:rPr>
              <a:t>a high degree of granularity in discriminating between traffic that is afforded</a:t>
            </a:r>
          </a:p>
          <a:p>
            <a:r>
              <a:rPr lang="en-US" sz="1200" kern="1200" baseline="0" dirty="0">
                <a:solidFill>
                  <a:schemeClr val="tx1"/>
                </a:solidFill>
                <a:latin typeface="Arial" pitchFamily="-107" charset="0"/>
                <a:ea typeface="ＭＳ Ｐゴシック" pitchFamily="-107" charset="-128"/>
                <a:cs typeface="ＭＳ Ｐゴシック" pitchFamily="-107" charset="-128"/>
              </a:rPr>
              <a:t>IPsec protection and traffic that is allowed to bypass IPsec, as in the former case</a:t>
            </a:r>
          </a:p>
          <a:p>
            <a:r>
              <a:rPr lang="en-US" sz="1200" kern="1200" baseline="0" dirty="0">
                <a:solidFill>
                  <a:schemeClr val="tx1"/>
                </a:solidFill>
                <a:latin typeface="Arial" pitchFamily="-107" charset="0"/>
                <a:ea typeface="ＭＳ Ｐゴシック" pitchFamily="-107" charset="-128"/>
                <a:cs typeface="ＭＳ Ｐゴシック" pitchFamily="-107" charset="-128"/>
              </a:rPr>
              <a:t>relating IP traffic to specific SAs.</a:t>
            </a:r>
            <a:endParaRPr lang="en-US" dirty="0">
              <a:latin typeface="Arial" pitchFamily="-1" charset="0"/>
              <a:ea typeface="ＭＳ Ｐゴシック" pitchFamily="-1" charset="-128"/>
              <a:cs typeface="ＭＳ Ｐゴシック" pitchFamily="-1" charset="-128"/>
            </a:endParaRPr>
          </a:p>
        </p:txBody>
      </p:sp>
      <p:sp>
        <p:nvSpPr>
          <p:cNvPr id="40964" name="Slide Number Placeholder 3"/>
          <p:cNvSpPr>
            <a:spLocks noGrp="1"/>
          </p:cNvSpPr>
          <p:nvPr>
            <p:ph type="sldNum" sz="quarter" idx="5"/>
          </p:nvPr>
        </p:nvSpPr>
        <p:spPr>
          <a:noFill/>
        </p:spPr>
        <p:txBody>
          <a:bodyPr/>
          <a:lstStyle/>
          <a:p>
            <a:fld id="{B2B64185-7989-1C45-913F-0C80863CDF3E}" type="slidenum">
              <a:rPr lang="en-AU" smtClean="0">
                <a:latin typeface="Arial" pitchFamily="-1" charset="0"/>
              </a:rPr>
              <a:pPr/>
              <a:t>93</a:t>
            </a:fld>
            <a:endParaRPr lang="en-AU" dirty="0">
              <a:latin typeface="Arial" pitchFamily="-1" charset="0"/>
            </a:endParaRPr>
          </a:p>
        </p:txBody>
      </p:sp>
    </p:spTree>
    <p:extLst>
      <p:ext uri="{BB962C8B-B14F-4D97-AF65-F5344CB8AC3E}">
        <p14:creationId xmlns:p14="http://schemas.microsoft.com/office/powerpoint/2010/main" val="33200262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means by which IP traffic is related to specific SAs (or no SA in the case of</a:t>
            </a:r>
          </a:p>
          <a:p>
            <a:r>
              <a:rPr lang="en-US" sz="1200" kern="1200" baseline="0" dirty="0">
                <a:solidFill>
                  <a:schemeClr val="tx1"/>
                </a:solidFill>
                <a:latin typeface="Arial" pitchFamily="-107" charset="0"/>
                <a:ea typeface="ＭＳ Ｐゴシック" pitchFamily="-107" charset="-128"/>
                <a:cs typeface="ＭＳ Ｐゴシック" pitchFamily="-107" charset="-128"/>
              </a:rPr>
              <a:t>traffic allowed to bypass IPsec) is the nominal Security Policy Database (SPD). In</a:t>
            </a:r>
          </a:p>
          <a:p>
            <a:r>
              <a:rPr lang="en-US" sz="1200" kern="1200" baseline="0" dirty="0">
                <a:solidFill>
                  <a:schemeClr val="tx1"/>
                </a:solidFill>
                <a:latin typeface="Arial" pitchFamily="-107" charset="0"/>
                <a:ea typeface="ＭＳ Ｐゴシック" pitchFamily="-107" charset="-128"/>
                <a:cs typeface="ＭＳ Ｐゴシック" pitchFamily="-107" charset="-128"/>
              </a:rPr>
              <a:t>its simplest form, an SPD contains entries, each of which defines a subset of IP traffic</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points to an SA for that traffic. In more complex environments, there may</a:t>
            </a:r>
          </a:p>
          <a:p>
            <a:r>
              <a:rPr lang="en-US" sz="1200" kern="1200" baseline="0" dirty="0">
                <a:solidFill>
                  <a:schemeClr val="tx1"/>
                </a:solidFill>
                <a:latin typeface="Arial" pitchFamily="-107" charset="0"/>
                <a:ea typeface="ＭＳ Ｐゴシック" pitchFamily="-107" charset="-128"/>
                <a:cs typeface="ＭＳ Ｐゴシック" pitchFamily="-107" charset="-128"/>
              </a:rPr>
              <a:t>be multiple entries that potentially relate to a single SA or multiple SAs associated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a single SPD entry. The reader is referred to the relevant IPsec documents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a full discussion.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Each SPD entry is defined by a set of IP and upper-layer protocol field values,</a:t>
            </a:r>
          </a:p>
          <a:p>
            <a:r>
              <a:rPr lang="en-US" sz="1200" kern="1200" baseline="0" dirty="0">
                <a:solidFill>
                  <a:schemeClr val="tx1"/>
                </a:solidFill>
                <a:latin typeface="Arial" pitchFamily="-107" charset="0"/>
                <a:ea typeface="ＭＳ Ｐゴシック" pitchFamily="-107" charset="-128"/>
                <a:cs typeface="ＭＳ Ｐゴシック" pitchFamily="-107" charset="-128"/>
              </a:rPr>
              <a:t>called selectors . In effect, these selectors are used to filter outgoing traffic in order</a:t>
            </a:r>
          </a:p>
          <a:p>
            <a:r>
              <a:rPr lang="en-US" sz="1200" kern="1200" baseline="0" dirty="0">
                <a:solidFill>
                  <a:schemeClr val="tx1"/>
                </a:solidFill>
                <a:latin typeface="Arial" pitchFamily="-107" charset="0"/>
                <a:ea typeface="ＭＳ Ｐゴシック" pitchFamily="-107" charset="-128"/>
                <a:cs typeface="ＭＳ Ｐゴシック" pitchFamily="-107" charset="-128"/>
              </a:rPr>
              <a:t>to map it into a particular SA. Outbound processing obeys the following general</a:t>
            </a:r>
          </a:p>
          <a:p>
            <a:r>
              <a:rPr lang="en-US" sz="1200" kern="1200" baseline="0" dirty="0">
                <a:solidFill>
                  <a:schemeClr val="tx1"/>
                </a:solidFill>
                <a:latin typeface="Arial" pitchFamily="-107" charset="0"/>
                <a:ea typeface="ＭＳ Ｐゴシック" pitchFamily="-107" charset="-128"/>
                <a:cs typeface="ＭＳ Ｐゴシック" pitchFamily="-107" charset="-128"/>
              </a:rPr>
              <a:t>sequence for each IP packet.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Compare the values of the appropriate fields in the packet (the selector fields)</a:t>
            </a:r>
          </a:p>
          <a:p>
            <a:r>
              <a:rPr lang="en-US" sz="1200" kern="1200" baseline="0" dirty="0">
                <a:solidFill>
                  <a:schemeClr val="tx1"/>
                </a:solidFill>
                <a:latin typeface="Arial" pitchFamily="-107" charset="0"/>
                <a:ea typeface="ＭＳ Ｐゴシック" pitchFamily="-107" charset="-128"/>
                <a:cs typeface="ＭＳ Ｐゴシック" pitchFamily="-107" charset="-128"/>
              </a:rPr>
              <a:t>against the SPD to find a matching SPD entry, which will point to zero or</a:t>
            </a:r>
          </a:p>
          <a:p>
            <a:r>
              <a:rPr lang="en-US" sz="1200" kern="1200" baseline="0" dirty="0">
                <a:solidFill>
                  <a:schemeClr val="tx1"/>
                </a:solidFill>
                <a:latin typeface="Arial" pitchFamily="-107" charset="0"/>
                <a:ea typeface="ＭＳ Ｐゴシック" pitchFamily="-107" charset="-128"/>
                <a:cs typeface="ＭＳ Ｐゴシック" pitchFamily="-107" charset="-128"/>
              </a:rPr>
              <a:t>more SAs.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Determine the SA if any for this packet and its associated SPI.</a:t>
            </a:r>
          </a:p>
          <a:p>
            <a:pPr marL="228600" indent="-228600">
              <a:buAutoNum type="arabicPeriod" startAt="3"/>
            </a:pPr>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pPr marL="228600" indent="-228600">
              <a:buAutoNum type="arabicPeriod" startAt="3"/>
            </a:pPr>
            <a:r>
              <a:rPr lang="en-US" sz="1200" kern="1200" baseline="0" dirty="0">
                <a:solidFill>
                  <a:schemeClr val="tx1"/>
                </a:solidFill>
                <a:latin typeface="Arial" pitchFamily="-107" charset="0"/>
                <a:ea typeface="ＭＳ Ｐゴシック" pitchFamily="-107" charset="-128"/>
                <a:cs typeface="ＭＳ Ｐゴシック" pitchFamily="-107" charset="-128"/>
              </a:rPr>
              <a:t>Do the required IPsec processing (i.e., AH or ESP processing).</a:t>
            </a:r>
          </a:p>
          <a:p>
            <a:pPr marL="228600" indent="-228600">
              <a:buAutoNum type="arabicPeriod" startAt="3"/>
            </a:pPr>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pPr marL="228600" indent="-228600">
              <a:buNone/>
            </a:pPr>
            <a:endParaRPr lang="en-US" sz="1200" kern="1200" baseline="0" dirty="0">
              <a:solidFill>
                <a:schemeClr val="tx1"/>
              </a:solidFill>
              <a:latin typeface="Arial" pitchFamily="-107" charset="0"/>
              <a:ea typeface="ＭＳ Ｐゴシック" pitchFamily="-107" charset="-128"/>
              <a:cs typeface="ＭＳ Ｐゴシック" pitchFamily="-107" charset="-128"/>
            </a:endParaRPr>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pPr>
                <a:defRPr/>
              </a:pPr>
              <a:t>94</a:t>
            </a:fld>
            <a:endParaRPr lang="en-AU" dirty="0"/>
          </a:p>
        </p:txBody>
      </p:sp>
    </p:spTree>
    <p:extLst>
      <p:ext uri="{BB962C8B-B14F-4D97-AF65-F5344CB8AC3E}">
        <p14:creationId xmlns:p14="http://schemas.microsoft.com/office/powerpoint/2010/main" val="20484486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following selectors determine an SPD entry: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Remote IP Address:  This may be a single IP address, an enumerated list or</a:t>
            </a:r>
          </a:p>
          <a:p>
            <a:r>
              <a:rPr lang="en-US" sz="1200" kern="1200" baseline="0" dirty="0">
                <a:solidFill>
                  <a:schemeClr val="tx1"/>
                </a:solidFill>
                <a:latin typeface="Arial" pitchFamily="-107" charset="0"/>
                <a:ea typeface="ＭＳ Ｐゴシック" pitchFamily="-107" charset="-128"/>
                <a:cs typeface="ＭＳ Ｐゴシック" pitchFamily="-107" charset="-128"/>
              </a:rPr>
              <a:t>range of addresses, or a wildcard (mask) address. The latter two are required</a:t>
            </a:r>
          </a:p>
          <a:p>
            <a:r>
              <a:rPr lang="en-US" sz="1200" kern="1200" baseline="0" dirty="0">
                <a:solidFill>
                  <a:schemeClr val="tx1"/>
                </a:solidFill>
                <a:latin typeface="Arial" pitchFamily="-107" charset="0"/>
                <a:ea typeface="ＭＳ Ｐゴシック" pitchFamily="-107" charset="-128"/>
                <a:cs typeface="ＭＳ Ｐゴシック" pitchFamily="-107" charset="-128"/>
              </a:rPr>
              <a:t>to support more than one destination system sharing the same SA (e.g., behind</a:t>
            </a:r>
          </a:p>
          <a:p>
            <a:r>
              <a:rPr lang="en-US" sz="1200" kern="1200" baseline="0" dirty="0">
                <a:solidFill>
                  <a:schemeClr val="tx1"/>
                </a:solidFill>
                <a:latin typeface="Arial" pitchFamily="-107" charset="0"/>
                <a:ea typeface="ＭＳ Ｐゴシック" pitchFamily="-107" charset="-128"/>
                <a:cs typeface="ＭＳ Ｐゴシック" pitchFamily="-107" charset="-128"/>
              </a:rPr>
              <a:t>a firewall).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Local IP Address:  This may be a single IP address, an enumerated list or range</a:t>
            </a:r>
          </a:p>
          <a:p>
            <a:r>
              <a:rPr lang="en-US" sz="1200" kern="1200" baseline="0" dirty="0">
                <a:solidFill>
                  <a:schemeClr val="tx1"/>
                </a:solidFill>
                <a:latin typeface="Arial" pitchFamily="-107" charset="0"/>
                <a:ea typeface="ＭＳ Ｐゴシック" pitchFamily="-107" charset="-128"/>
                <a:cs typeface="ＭＳ Ｐゴシック" pitchFamily="-107" charset="-128"/>
              </a:rPr>
              <a:t>of addresses, or a wildcard (mask) address. The latter two are required to support</a:t>
            </a:r>
          </a:p>
          <a:p>
            <a:r>
              <a:rPr lang="en-US" sz="1200" kern="1200" baseline="0" dirty="0">
                <a:solidFill>
                  <a:schemeClr val="tx1"/>
                </a:solidFill>
                <a:latin typeface="Arial" pitchFamily="-107" charset="0"/>
                <a:ea typeface="ＭＳ Ｐゴシック" pitchFamily="-107" charset="-128"/>
                <a:cs typeface="ＭＳ Ｐゴシック" pitchFamily="-107" charset="-128"/>
              </a:rPr>
              <a:t>more than one source system sharing the same SA (e.g., behind a firewall).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Next Layer Protocol:  The IP protocol header (IPv4, IPv6, or IPv6 Extension)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includes a field (Protocol for IPv4, Next Header for IPv6 or IPv6 Extension)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designates the protocol operating over IP. This is an individual protocol</a:t>
            </a:r>
          </a:p>
          <a:p>
            <a:r>
              <a:rPr lang="en-US" sz="1200" kern="1200" baseline="0" dirty="0">
                <a:solidFill>
                  <a:schemeClr val="tx1"/>
                </a:solidFill>
                <a:latin typeface="Arial" pitchFamily="-107" charset="0"/>
                <a:ea typeface="ＭＳ Ｐゴシック" pitchFamily="-107" charset="-128"/>
                <a:cs typeface="ＭＳ Ｐゴシック" pitchFamily="-107" charset="-128"/>
              </a:rPr>
              <a:t>number, ANY, or for IPv6 only, OPAQUE. If AH or ESP is used, then this IP</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protocol header immediately precedes the AH or ESP header in the packet.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Name:  A user identifier from the operating system. This is not a field in the IP</a:t>
            </a:r>
          </a:p>
          <a:p>
            <a:r>
              <a:rPr lang="en-US" sz="1200" kern="1200" baseline="0" dirty="0">
                <a:solidFill>
                  <a:schemeClr val="tx1"/>
                </a:solidFill>
                <a:latin typeface="Arial" pitchFamily="-107" charset="0"/>
                <a:ea typeface="ＭＳ Ｐゴシック" pitchFamily="-107" charset="-128"/>
                <a:cs typeface="ＭＳ Ｐゴシック" pitchFamily="-107" charset="-128"/>
              </a:rPr>
              <a:t>or upper-layer headers but is available if IPsec is running on the same operating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as the user.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Local and Remote Ports:  These may be individual TCP or UDP port values,</a:t>
            </a:r>
          </a:p>
          <a:p>
            <a:r>
              <a:rPr lang="en-US" sz="1200" kern="1200" baseline="0" dirty="0">
                <a:solidFill>
                  <a:schemeClr val="tx1"/>
                </a:solidFill>
                <a:latin typeface="Arial" pitchFamily="-107" charset="0"/>
                <a:ea typeface="ＭＳ Ｐゴシック" pitchFamily="-107" charset="-128"/>
                <a:cs typeface="ＭＳ Ｐゴシック" pitchFamily="-107" charset="-128"/>
              </a:rPr>
              <a:t>an enumerated list of ports, or a wildcard port.</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pPr>
                <a:defRPr/>
              </a:pPr>
              <a:t>95</a:t>
            </a:fld>
            <a:endParaRPr lang="en-AU" dirty="0"/>
          </a:p>
        </p:txBody>
      </p:sp>
    </p:spTree>
    <p:extLst>
      <p:ext uri="{BB962C8B-B14F-4D97-AF65-F5344CB8AC3E}">
        <p14:creationId xmlns:p14="http://schemas.microsoft.com/office/powerpoint/2010/main" val="23358499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Table 9.2 provides an example of an SPD on a host system (as opposed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a network system such as a firewall or router). This table reflects the following</a:t>
            </a:r>
          </a:p>
          <a:p>
            <a:r>
              <a:rPr lang="en-US" sz="1200" kern="1200" baseline="0" dirty="0">
                <a:solidFill>
                  <a:schemeClr val="tx1"/>
                </a:solidFill>
                <a:latin typeface="Arial" pitchFamily="-107" charset="0"/>
                <a:ea typeface="ＭＳ Ｐゴシック" pitchFamily="-107" charset="-128"/>
                <a:cs typeface="ＭＳ Ｐゴシック" pitchFamily="-107" charset="-128"/>
              </a:rPr>
              <a:t> configuration: A local network configuration consists of two networks.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basic corporate network configuration has the IP network number 1.2.3.0/24.</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local configuration also includes a secure LAN, often known as a DMZ,</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is identified as 1.2.4.0/24. The DMZ is protected from both the outside</a:t>
            </a:r>
          </a:p>
          <a:p>
            <a:r>
              <a:rPr lang="en-US" sz="1200" kern="1200" baseline="0" dirty="0">
                <a:solidFill>
                  <a:schemeClr val="tx1"/>
                </a:solidFill>
                <a:latin typeface="Arial" pitchFamily="-107" charset="0"/>
                <a:ea typeface="ＭＳ Ｐゴシック" pitchFamily="-107" charset="-128"/>
                <a:cs typeface="ＭＳ Ｐゴシック" pitchFamily="-107" charset="-128"/>
              </a:rPr>
              <a:t>world and the rest of the corporate LAN by firewalls. The host in this example</a:t>
            </a:r>
          </a:p>
          <a:p>
            <a:r>
              <a:rPr lang="en-US" sz="1200" kern="1200" baseline="0" dirty="0">
                <a:solidFill>
                  <a:schemeClr val="tx1"/>
                </a:solidFill>
                <a:latin typeface="Arial" pitchFamily="-107" charset="0"/>
                <a:ea typeface="ＭＳ Ｐゴシック" pitchFamily="-107" charset="-128"/>
                <a:cs typeface="ＭＳ Ｐゴシック" pitchFamily="-107" charset="-128"/>
              </a:rPr>
              <a:t>has the IP address 1.2.3.10, and it is authorized to connect to the server 1.2.4.10</a:t>
            </a:r>
          </a:p>
          <a:p>
            <a:r>
              <a:rPr lang="en-US" sz="1200" kern="1200" baseline="0" dirty="0">
                <a:solidFill>
                  <a:schemeClr val="tx1"/>
                </a:solidFill>
                <a:latin typeface="Arial" pitchFamily="-107" charset="0"/>
                <a:ea typeface="ＭＳ Ｐゴシック" pitchFamily="-107" charset="-128"/>
                <a:cs typeface="ＭＳ Ｐゴシック" pitchFamily="-107" charset="-128"/>
              </a:rPr>
              <a:t>in the DMZ.</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entries in the SPD should be self-explanatory. For example, UDP port</a:t>
            </a:r>
          </a:p>
          <a:p>
            <a:r>
              <a:rPr lang="en-US" sz="1200" kern="1200" baseline="0" dirty="0">
                <a:solidFill>
                  <a:schemeClr val="tx1"/>
                </a:solidFill>
                <a:latin typeface="Arial" pitchFamily="-107" charset="0"/>
                <a:ea typeface="ＭＳ Ｐゴシック" pitchFamily="-107" charset="-128"/>
                <a:cs typeface="ＭＳ Ｐゴシック" pitchFamily="-107" charset="-128"/>
              </a:rPr>
              <a:t>500 is the designated port for IKE. Any traffic from the local host to a remote host</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purposes of an IKE exchange bypasses the IPsec processing.</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pPr>
                <a:defRPr/>
              </a:pPr>
              <a:t>96</a:t>
            </a:fld>
            <a:endParaRPr lang="en-AU" dirty="0"/>
          </a:p>
        </p:txBody>
      </p:sp>
    </p:spTree>
    <p:extLst>
      <p:ext uri="{BB962C8B-B14F-4D97-AF65-F5344CB8AC3E}">
        <p14:creationId xmlns:p14="http://schemas.microsoft.com/office/powerpoint/2010/main" val="41186678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Figure 9.3 highlights the main elements of IPsec processing</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outbound traffic. A block of data from a higher layer, such as TCP, is passed</a:t>
            </a:r>
          </a:p>
          <a:p>
            <a:r>
              <a:rPr lang="en-US" sz="1200" kern="1200" baseline="0" dirty="0">
                <a:solidFill>
                  <a:schemeClr val="tx1"/>
                </a:solidFill>
                <a:latin typeface="Arial" pitchFamily="-107" charset="0"/>
                <a:ea typeface="ＭＳ Ｐゴシック" pitchFamily="-107" charset="-128"/>
                <a:cs typeface="ＭＳ Ｐゴシック" pitchFamily="-107" charset="-128"/>
              </a:rPr>
              <a:t> down to the IP layer and an IP packet is formed, consisting of an IP header and an</a:t>
            </a:r>
          </a:p>
          <a:p>
            <a:r>
              <a:rPr lang="en-US" sz="1200" kern="1200" baseline="0" dirty="0">
                <a:solidFill>
                  <a:schemeClr val="tx1"/>
                </a:solidFill>
                <a:latin typeface="Arial" pitchFamily="-107" charset="0"/>
                <a:ea typeface="ＭＳ Ｐゴシック" pitchFamily="-107" charset="-128"/>
                <a:cs typeface="ＭＳ Ｐゴシック" pitchFamily="-107" charset="-128"/>
              </a:rPr>
              <a:t>IP body. Then the following steps occur: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IPsec searches the SPD for a match to this packet.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If no match is found, then the packet is discarded and an error message is</a:t>
            </a:r>
          </a:p>
          <a:p>
            <a:r>
              <a:rPr lang="en-US" sz="1200" kern="1200" baseline="0" dirty="0">
                <a:solidFill>
                  <a:schemeClr val="tx1"/>
                </a:solidFill>
                <a:latin typeface="Arial" pitchFamily="-107" charset="0"/>
                <a:ea typeface="ＭＳ Ｐゴシック" pitchFamily="-107" charset="-128"/>
                <a:cs typeface="ＭＳ Ｐゴシック" pitchFamily="-107" charset="-128"/>
              </a:rPr>
              <a:t>generated.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If a match is found, further processing is determined by the first matching</a:t>
            </a:r>
          </a:p>
          <a:p>
            <a:r>
              <a:rPr lang="en-US" sz="1200" kern="1200" baseline="0" dirty="0">
                <a:solidFill>
                  <a:schemeClr val="tx1"/>
                </a:solidFill>
                <a:latin typeface="Arial" pitchFamily="-107" charset="0"/>
                <a:ea typeface="ＭＳ Ｐゴシック" pitchFamily="-107" charset="-128"/>
                <a:cs typeface="ＭＳ Ｐゴシック" pitchFamily="-107" charset="-128"/>
              </a:rPr>
              <a:t>entry in the SPD. If the policy for this packet is DISCARD, then the packet is</a:t>
            </a:r>
          </a:p>
          <a:p>
            <a:r>
              <a:rPr lang="en-US" sz="1200" kern="1200" baseline="0" dirty="0">
                <a:solidFill>
                  <a:schemeClr val="tx1"/>
                </a:solidFill>
                <a:latin typeface="Arial" pitchFamily="-107" charset="0"/>
                <a:ea typeface="ＭＳ Ｐゴシック" pitchFamily="-107" charset="-128"/>
                <a:cs typeface="ＭＳ Ｐゴシック" pitchFamily="-107" charset="-128"/>
              </a:rPr>
              <a:t>discarded. If the policy is BYPASS, then there is no further IPsec processing;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packet is forwarded to the network for transmission.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4.  If the policy is PROTECT, then a search is made of the SAD for a matching</a:t>
            </a:r>
          </a:p>
          <a:p>
            <a:r>
              <a:rPr lang="en-US" sz="1200" kern="1200" baseline="0" dirty="0">
                <a:solidFill>
                  <a:schemeClr val="tx1"/>
                </a:solidFill>
                <a:latin typeface="Arial" pitchFamily="-107" charset="0"/>
                <a:ea typeface="ＭＳ Ｐゴシック" pitchFamily="-107" charset="-128"/>
                <a:cs typeface="ＭＳ Ｐゴシック" pitchFamily="-107" charset="-128"/>
              </a:rPr>
              <a:t>entry. If no entry is found, then IKE is invoked to create an SA with the appropriate</a:t>
            </a:r>
          </a:p>
          <a:p>
            <a:r>
              <a:rPr lang="en-US" sz="1200" kern="1200" baseline="0" dirty="0">
                <a:solidFill>
                  <a:schemeClr val="tx1"/>
                </a:solidFill>
                <a:latin typeface="Arial" pitchFamily="-107" charset="0"/>
                <a:ea typeface="ＭＳ Ｐゴシック" pitchFamily="-107" charset="-128"/>
                <a:cs typeface="ＭＳ Ｐゴシック" pitchFamily="-107" charset="-128"/>
              </a:rPr>
              <a:t>keys and an entry is made in the SA.</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5.  The matching entry in the SAD determines the processing for this packet.</a:t>
            </a:r>
          </a:p>
          <a:p>
            <a:r>
              <a:rPr lang="en-US" sz="1200" kern="1200" baseline="0" dirty="0">
                <a:solidFill>
                  <a:schemeClr val="tx1"/>
                </a:solidFill>
                <a:latin typeface="Arial" pitchFamily="-107" charset="0"/>
                <a:ea typeface="ＭＳ Ｐゴシック" pitchFamily="-107" charset="-128"/>
                <a:cs typeface="ＭＳ Ｐゴシック" pitchFamily="-107" charset="-128"/>
              </a:rPr>
              <a:t>Either encryption, authentication, or both can be performed, and either transport</a:t>
            </a:r>
          </a:p>
          <a:p>
            <a:r>
              <a:rPr lang="en-US" sz="1200" kern="1200" baseline="0" dirty="0">
                <a:solidFill>
                  <a:schemeClr val="tx1"/>
                </a:solidFill>
                <a:latin typeface="Arial" pitchFamily="-107" charset="0"/>
                <a:ea typeface="ＭＳ Ｐゴシック" pitchFamily="-107" charset="-128"/>
                <a:cs typeface="ＭＳ Ｐゴシック" pitchFamily="-107" charset="-128"/>
              </a:rPr>
              <a:t>or tunnel mode can be used. The packet is then forwarded to the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transmission.</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pPr>
                <a:defRPr/>
              </a:pPr>
              <a:t>97</a:t>
            </a:fld>
            <a:endParaRPr lang="en-AU" dirty="0"/>
          </a:p>
        </p:txBody>
      </p:sp>
    </p:spTree>
    <p:extLst>
      <p:ext uri="{BB962C8B-B14F-4D97-AF65-F5344CB8AC3E}">
        <p14:creationId xmlns:p14="http://schemas.microsoft.com/office/powerpoint/2010/main" val="23217067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Figure 9.4 highlights the main elements of IPsec processing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inbound traffic. An incoming IP packet triggers the IPsec processing.</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pPr>
                <a:defRPr/>
              </a:pPr>
              <a:t>98</a:t>
            </a:fld>
            <a:endParaRPr lang="en-AU" dirty="0"/>
          </a:p>
        </p:txBody>
      </p:sp>
    </p:spTree>
    <p:extLst>
      <p:ext uri="{BB962C8B-B14F-4D97-AF65-F5344CB8AC3E}">
        <p14:creationId xmlns:p14="http://schemas.microsoft.com/office/powerpoint/2010/main" val="34875213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Figure 9.5a shows the top-level format of an ESP packet. It contains the following</a:t>
            </a:r>
          </a:p>
          <a:p>
            <a:r>
              <a:rPr lang="en-US" sz="1200" kern="1200" baseline="0" dirty="0">
                <a:solidFill>
                  <a:schemeClr val="tx1"/>
                </a:solidFill>
                <a:latin typeface="Arial" pitchFamily="-107" charset="0"/>
                <a:ea typeface="ＭＳ Ｐゴシック" pitchFamily="-107" charset="-128"/>
                <a:cs typeface="ＭＳ Ｐゴシック" pitchFamily="-107" charset="-128"/>
              </a:rPr>
              <a:t>fields.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Security Parameters Index (32 bits):  Identifies a security association.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Sequence Number (32 bits):  A monotonically increasing counter value;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provides an anti-replay function, as discussed for AH.</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Payload Data (variable):  This is a transport-level segment (transport mode)</a:t>
            </a:r>
          </a:p>
          <a:p>
            <a:r>
              <a:rPr lang="en-US" sz="1200" kern="1200" baseline="0" dirty="0">
                <a:solidFill>
                  <a:schemeClr val="tx1"/>
                </a:solidFill>
                <a:latin typeface="Arial" pitchFamily="-107" charset="0"/>
                <a:ea typeface="ＭＳ Ｐゴシック" pitchFamily="-107" charset="-128"/>
                <a:cs typeface="ＭＳ Ｐゴシック" pitchFamily="-107" charset="-128"/>
              </a:rPr>
              <a:t>or IP packet (tunnel mode) that is protected by encryption.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Padding (0–255 bytes):  The purpose of this field is discussed later.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Pad Length (8 bits):  Indicates the number of pad bytes immediately preceding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field.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Next Header (8 bits):  Identifies the type of data contained in the payload data</a:t>
            </a:r>
          </a:p>
          <a:p>
            <a:r>
              <a:rPr lang="en-US" sz="1200" kern="1200" baseline="0" dirty="0">
                <a:solidFill>
                  <a:schemeClr val="tx1"/>
                </a:solidFill>
                <a:latin typeface="Arial" pitchFamily="-107" charset="0"/>
                <a:ea typeface="ＭＳ Ｐゴシック" pitchFamily="-107" charset="-128"/>
                <a:cs typeface="ＭＳ Ｐゴシック" pitchFamily="-107" charset="-128"/>
              </a:rPr>
              <a:t>field by identifying the first header in that payload (e.g., an extension header</a:t>
            </a:r>
          </a:p>
          <a:p>
            <a:r>
              <a:rPr lang="en-US" sz="1200" kern="1200" baseline="0" dirty="0">
                <a:solidFill>
                  <a:schemeClr val="tx1"/>
                </a:solidFill>
                <a:latin typeface="Arial" pitchFamily="-107" charset="0"/>
                <a:ea typeface="ＭＳ Ｐゴシック" pitchFamily="-107" charset="-128"/>
                <a:cs typeface="ＭＳ Ｐゴシック" pitchFamily="-107" charset="-128"/>
              </a:rPr>
              <a:t>in IPv6, or an upper-layer protocol such as TCP).</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Integrity Check Value (variable):  A variable-length field (must be an integral</a:t>
            </a:r>
          </a:p>
          <a:p>
            <a:r>
              <a:rPr lang="en-US" sz="1200" kern="1200" baseline="0" dirty="0">
                <a:solidFill>
                  <a:schemeClr val="tx1"/>
                </a:solidFill>
                <a:latin typeface="Arial" pitchFamily="-107" charset="0"/>
                <a:ea typeface="ＭＳ Ｐゴシック" pitchFamily="-107" charset="-128"/>
                <a:cs typeface="ＭＳ Ｐゴシック" pitchFamily="-107" charset="-128"/>
              </a:rPr>
              <a:t>number of 32-bit words) that contains the Integrity Check Value computed</a:t>
            </a:r>
          </a:p>
          <a:p>
            <a:r>
              <a:rPr lang="en-US" sz="1200" kern="1200" baseline="0" dirty="0">
                <a:solidFill>
                  <a:schemeClr val="tx1"/>
                </a:solidFill>
                <a:latin typeface="Arial" pitchFamily="-107" charset="0"/>
                <a:ea typeface="ＭＳ Ｐゴシック" pitchFamily="-107" charset="-128"/>
                <a:cs typeface="ＭＳ Ｐゴシック" pitchFamily="-107" charset="-128"/>
              </a:rPr>
              <a:t>over the ESP packet minus the Authentication Data field.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When any combined mode algorithm is employed, the algorithm itself is expected</a:t>
            </a:r>
          </a:p>
          <a:p>
            <a:r>
              <a:rPr lang="en-US" sz="1200" kern="1200" baseline="0" dirty="0">
                <a:solidFill>
                  <a:schemeClr val="tx1"/>
                </a:solidFill>
                <a:latin typeface="Arial" pitchFamily="-107" charset="0"/>
                <a:ea typeface="ＭＳ Ｐゴシック" pitchFamily="-107" charset="-128"/>
                <a:cs typeface="ＭＳ Ｐゴシック" pitchFamily="-107" charset="-128"/>
              </a:rPr>
              <a:t>to return both decrypted plaintext and a pass/fail indication for the integrity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check. For combined mode algorithms, the ICV that would normally appear at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end of the ESP packet (when integrity is selected) may be omitted. When the ICV</a:t>
            </a:r>
          </a:p>
          <a:p>
            <a:r>
              <a:rPr lang="en-US" sz="1200" kern="1200" baseline="0" dirty="0">
                <a:solidFill>
                  <a:schemeClr val="tx1"/>
                </a:solidFill>
                <a:latin typeface="Arial" pitchFamily="-107" charset="0"/>
                <a:ea typeface="ＭＳ Ｐゴシック" pitchFamily="-107" charset="-128"/>
                <a:cs typeface="ＭＳ Ｐゴシック" pitchFamily="-107" charset="-128"/>
              </a:rPr>
              <a:t>is omitted and integrity is selected, it is the responsibility of the combined mode</a:t>
            </a:r>
          </a:p>
          <a:p>
            <a:r>
              <a:rPr lang="en-US" sz="1200" kern="1200" baseline="0" dirty="0">
                <a:solidFill>
                  <a:schemeClr val="tx1"/>
                </a:solidFill>
                <a:latin typeface="Arial" pitchFamily="-107" charset="0"/>
                <a:ea typeface="ＭＳ Ｐゴシック" pitchFamily="-107" charset="-128"/>
                <a:cs typeface="ＭＳ Ｐゴシック" pitchFamily="-107" charset="-128"/>
              </a:rPr>
              <a:t> algorithm to encode within the Payload Data an ICV-equivalent means of verifying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integrity of the packet.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Two additional fields may be present in the payload (Figure 9.5b). An initialization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value (IV) , or nonce, is present if this is required by the encryption or</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authenticated encryption algorithm used for ESP. If tunnel mode is being used, then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IPsec implementation may add traffic flow confidentiality (TFC)  padding after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Payload Data and before the Padding field, as explained subsequently.</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pPr>
                <a:defRPr/>
              </a:pPr>
              <a:t>99</a:t>
            </a:fld>
            <a:endParaRPr lang="en-AU" dirty="0"/>
          </a:p>
        </p:txBody>
      </p:sp>
    </p:spTree>
    <p:extLst>
      <p:ext uri="{BB962C8B-B14F-4D97-AF65-F5344CB8AC3E}">
        <p14:creationId xmlns:p14="http://schemas.microsoft.com/office/powerpoint/2010/main" val="7989683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slide" Target="../slides/slide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slide" Target="../slides/slide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slide" Target="../slides/slide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slide" Target="../slides/slide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a:grpSpLocks/>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1" name="Date Placeholder 3"/>
          <p:cNvSpPr>
            <a:spLocks noGrp="1"/>
          </p:cNvSpPr>
          <p:nvPr>
            <p:ph type="dt" sz="half" idx="10"/>
          </p:nvPr>
        </p:nvSpPr>
        <p:spPr>
          <a:xfrm>
            <a:off x="5257800" y="6356350"/>
            <a:ext cx="2133600" cy="365125"/>
          </a:xfrm>
        </p:spPr>
        <p:txBody>
          <a:bodyPr/>
          <a:lstStyle>
            <a:lvl1pPr>
              <a:defRPr smtClean="0">
                <a:solidFill>
                  <a:schemeClr val="tx2"/>
                </a:solidFill>
              </a:defRPr>
            </a:lvl1pPr>
          </a:lstStyle>
          <a:p>
            <a:pPr>
              <a:defRPr/>
            </a:pPr>
            <a:fld id="{3A6944A7-266D-B540-8A92-F94E8727AADD}" type="datetime1">
              <a:rPr lang="en-US"/>
              <a:pPr>
                <a:defRPr/>
              </a:pPr>
              <a:t>01-Oct-17</a:t>
            </a:fld>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a:lvl1pPr>
          </a:lstStyle>
          <a:p>
            <a:pPr>
              <a:defRPr/>
            </a:pPr>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dirty="0"/>
          </a:p>
        </p:txBody>
      </p:sp>
      <p:sp>
        <p:nvSpPr>
          <p:cNvPr id="8" name="Slide Number Placeholder 6"/>
          <p:cNvSpPr>
            <a:spLocks noGrp="1"/>
          </p:cNvSpPr>
          <p:nvPr>
            <p:ph type="sldNum" sz="quarter" idx="12"/>
          </p:nvPr>
        </p:nvSpPr>
        <p:spPr/>
        <p:txBody>
          <a:bodyPr/>
          <a:lstStyle>
            <a:lvl1pPr>
              <a:defRPr/>
            </a:lvl1pPr>
          </a:lstStyle>
          <a:p>
            <a:pPr>
              <a:defRPr/>
            </a:pPr>
            <a:fld id="{78250342-C31E-5342-9611-521FE314D87E}"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5" name="Group 8"/>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8D2D0F18-4BC8-6A47-915F-42267807D235}"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A320E8EF-7720-C244-8542-E770780CEEDD}"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0"/>
          <p:cNvGrpSpPr>
            <a:grpSpLocks/>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ED7769B3-57A2-1247-82E9-FF2A7B6128D6}"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t="50000"/>
          <a:stretch>
            <a:fillRect/>
          </a:stretch>
        </p:blipFill>
        <p:spPr>
          <a:xfrm>
            <a:off x="0" y="3429000"/>
            <a:ext cx="9144000" cy="3429000"/>
          </a:xfrm>
          <a:prstGeom prst="rect">
            <a:avLst/>
          </a:prstGeom>
        </p:spPr>
      </p:pic>
      <p:sp>
        <p:nvSpPr>
          <p:cNvPr id="2" name="Title 1"/>
          <p:cNvSpPr>
            <a:spLocks noGrp="1"/>
          </p:cNvSpPr>
          <p:nvPr>
            <p:ph type="ctrTitle"/>
          </p:nvPr>
        </p:nvSpPr>
        <p:spPr>
          <a:xfrm>
            <a:off x="779463" y="1918447"/>
            <a:ext cx="7583488" cy="1470025"/>
          </a:xfrm>
        </p:spPr>
        <p:txBody>
          <a:bodyPr anchor="b" anchorCtr="0"/>
          <a:lstStyle/>
          <a:p>
            <a:r>
              <a:rPr lang="en-US"/>
              <a:t>Click to edit Master title style</a:t>
            </a:r>
            <a:endParaRPr/>
          </a:p>
        </p:txBody>
      </p:sp>
      <p:sp>
        <p:nvSpPr>
          <p:cNvPr id="3" name="Subtitle 2"/>
          <p:cNvSpPr>
            <a:spLocks noGrp="1"/>
          </p:cNvSpPr>
          <p:nvPr>
            <p:ph type="subTitle" idx="1"/>
          </p:nvPr>
        </p:nvSpPr>
        <p:spPr>
          <a:xfrm>
            <a:off x="779463" y="3478306"/>
            <a:ext cx="7583487" cy="1752600"/>
          </a:xfrm>
        </p:spPr>
        <p:txBody>
          <a:bodyPr>
            <a:normAutofit/>
          </a:bodyPr>
          <a:lstStyle>
            <a:lvl1pPr marL="0" indent="0" algn="ctr">
              <a:spcBef>
                <a:spcPts val="600"/>
              </a:spcBef>
              <a:buNone/>
              <a:defRPr sz="1800">
                <a:solidFill>
                  <a:schemeClr val="bg2"/>
                </a:solidFill>
                <a:effectLst>
                  <a:outerShdw blurRad="63500" dir="2700000" algn="tl"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pPr>
              <a:defRPr/>
            </a:pPr>
            <a:fld id="{CA6087C2-FE8E-4E41-B302-52943D53AC95}" type="datetime1">
              <a:rPr lang="en-US" smtClean="0"/>
              <a:pPr>
                <a:defRPr/>
              </a:pPr>
              <a:t>01-Oct-17</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EBF5CD18-686B-47A9-AFD5-66CE5FA52A66}" type="slidenum">
              <a:rPr lang="en-US" smtClean="0"/>
              <a:pPr/>
              <a:t>‹#›</a:t>
            </a:fld>
            <a:endParaRPr lang="en-US" dirty="0"/>
          </a:p>
        </p:txBody>
      </p:sp>
      <p:pic>
        <p:nvPicPr>
          <p:cNvPr id="7" name="Picture 6" descr="overlay-ruleShadow.png"/>
          <p:cNvPicPr>
            <a:picLocks noChangeAspect="1"/>
          </p:cNvPicPr>
          <p:nvPr/>
        </p:nvPicPr>
        <p:blipFill>
          <a:blip r:embed="rId3"/>
          <a:stretch>
            <a:fillRect/>
          </a:stretch>
        </p:blipFill>
        <p:spPr>
          <a:xfrm>
            <a:off x="0" y="3303984"/>
            <a:ext cx="9144000" cy="125016"/>
          </a:xfrm>
          <a:prstGeom prst="rect">
            <a:avLst/>
          </a:prstGeom>
        </p:spPr>
      </p:pic>
      <p:sp>
        <p:nvSpPr>
          <p:cNvPr id="9" name="TextBox 8">
            <a:hlinkClick r:id="rId4" action="ppaction://hlinksldjump"/>
            <a:extLst>
              <a:ext uri="{FF2B5EF4-FFF2-40B4-BE49-F238E27FC236}">
                <a16:creationId xmlns:a16="http://schemas.microsoft.com/office/drawing/2014/main" id="{C7AB10E3-0A8F-46BD-AC36-5BFCCC873938}"/>
              </a:ext>
            </a:extLst>
          </p:cNvPr>
          <p:cNvSpPr txBox="1"/>
          <p:nvPr userDrawn="1"/>
        </p:nvSpPr>
        <p:spPr>
          <a:xfrm>
            <a:off x="7740352" y="519063"/>
            <a:ext cx="1403648" cy="461665"/>
          </a:xfrm>
          <a:prstGeom prst="rect">
            <a:avLst/>
          </a:prstGeom>
          <a:noFill/>
        </p:spPr>
        <p:txBody>
          <a:bodyPr wrap="square" rtlCol="0">
            <a:spAutoFit/>
          </a:bodyPr>
          <a:lstStyle/>
          <a:p>
            <a:r>
              <a:rPr lang="en-US" sz="2400" b="1" dirty="0"/>
              <a:t>Content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7" name="Picture 6"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6426BE87-E5FB-E549-B6FD-BE8C668A25A3}" type="slidenum">
              <a:rPr lang="en-US" smtClean="0"/>
              <a:pPr>
                <a:defRPr/>
              </a:pPr>
              <a:t>‹#›</a:t>
            </a:fld>
            <a:endParaRPr lang="en-US" dirty="0"/>
          </a:p>
        </p:txBody>
      </p:sp>
      <p:sp>
        <p:nvSpPr>
          <p:cNvPr id="9" name="TextBox 8">
            <a:hlinkClick r:id="rId4" action="ppaction://hlinksldjump"/>
            <a:extLst>
              <a:ext uri="{FF2B5EF4-FFF2-40B4-BE49-F238E27FC236}">
                <a16:creationId xmlns:a16="http://schemas.microsoft.com/office/drawing/2014/main" id="{26941286-0282-4F13-B3B3-91BC1C8FE251}"/>
              </a:ext>
            </a:extLst>
          </p:cNvPr>
          <p:cNvSpPr txBox="1"/>
          <p:nvPr userDrawn="1"/>
        </p:nvSpPr>
        <p:spPr>
          <a:xfrm>
            <a:off x="7766738" y="735087"/>
            <a:ext cx="1375676" cy="461665"/>
          </a:xfrm>
          <a:prstGeom prst="rect">
            <a:avLst/>
          </a:prstGeom>
          <a:noFill/>
        </p:spPr>
        <p:txBody>
          <a:bodyPr wrap="square" rtlCol="0">
            <a:spAutoFit/>
          </a:bodyPr>
          <a:lstStyle/>
          <a:p>
            <a:r>
              <a:rPr lang="en-US" sz="2400" b="1" dirty="0"/>
              <a:t>Content</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t="50000"/>
          <a:stretch>
            <a:fillRect/>
          </a:stretch>
        </p:blipFill>
        <p:spPr>
          <a:xfrm>
            <a:off x="0" y="3429000"/>
            <a:ext cx="9144000" cy="3429000"/>
          </a:xfrm>
          <a:prstGeom prst="rect">
            <a:avLst/>
          </a:prstGeom>
        </p:spPr>
      </p:pic>
      <p:sp>
        <p:nvSpPr>
          <p:cNvPr id="2" name="Title 1"/>
          <p:cNvSpPr>
            <a:spLocks noGrp="1"/>
          </p:cNvSpPr>
          <p:nvPr>
            <p:ph type="ctrTitle"/>
          </p:nvPr>
        </p:nvSpPr>
        <p:spPr>
          <a:xfrm>
            <a:off x="779463" y="789081"/>
            <a:ext cx="7583488" cy="1470025"/>
          </a:xfrm>
        </p:spPr>
        <p:txBody>
          <a:bodyPr anchor="ctr" anchorCtr="0"/>
          <a:lstStyle/>
          <a:p>
            <a:r>
              <a:rPr lang="en-US"/>
              <a:t>Click to edit Master title style</a:t>
            </a:r>
            <a:endParaRPr/>
          </a:p>
        </p:txBody>
      </p:sp>
      <p:sp>
        <p:nvSpPr>
          <p:cNvPr id="3" name="Subtitle 2"/>
          <p:cNvSpPr>
            <a:spLocks noGrp="1"/>
          </p:cNvSpPr>
          <p:nvPr>
            <p:ph type="subTitle" idx="1"/>
          </p:nvPr>
        </p:nvSpPr>
        <p:spPr>
          <a:xfrm>
            <a:off x="779463" y="4724400"/>
            <a:ext cx="7583487" cy="1385047"/>
          </a:xfrm>
        </p:spPr>
        <p:txBody>
          <a:bodyPr anchor="ctr" anchorCtr="0">
            <a:normAutofit/>
          </a:bodyPr>
          <a:lstStyle>
            <a:lvl1pPr marL="0" indent="0" algn="ctr">
              <a:spcBef>
                <a:spcPts val="300"/>
              </a:spcBef>
              <a:buNone/>
              <a:defRPr sz="1800">
                <a:solidFill>
                  <a:schemeClr val="bg2"/>
                </a:solidFill>
                <a:effectLst>
                  <a:outerShdw blurRad="63500" dir="2700000" algn="tl"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61F84E61-BFA6-4150-9FE3-AA0C8F288190}" type="slidenum">
              <a:rPr lang="en-US" smtClean="0"/>
              <a:pPr/>
              <a:t>‹#›</a:t>
            </a:fld>
            <a:endParaRPr lang="en-US" dirty="0"/>
          </a:p>
        </p:txBody>
      </p:sp>
      <p:pic>
        <p:nvPicPr>
          <p:cNvPr id="7" name="Picture 6" descr="overlay-ruleShadow.png"/>
          <p:cNvPicPr>
            <a:picLocks noChangeAspect="1"/>
          </p:cNvPicPr>
          <p:nvPr/>
        </p:nvPicPr>
        <p:blipFill>
          <a:blip r:embed="rId3"/>
          <a:stretch>
            <a:fillRect/>
          </a:stretch>
        </p:blipFill>
        <p:spPr>
          <a:xfrm>
            <a:off x="0" y="3303984"/>
            <a:ext cx="9144000" cy="125016"/>
          </a:xfrm>
          <a:prstGeom prst="rect">
            <a:avLst/>
          </a:prstGeom>
        </p:spPr>
      </p:pic>
      <p:sp>
        <p:nvSpPr>
          <p:cNvPr id="10" name="Picture Placeholder 9"/>
          <p:cNvSpPr>
            <a:spLocks noGrp="1"/>
          </p:cNvSpPr>
          <p:nvPr>
            <p:ph type="pic" sz="quarter" idx="13"/>
          </p:nvPr>
        </p:nvSpPr>
        <p:spPr>
          <a:xfrm>
            <a:off x="3677371" y="2564085"/>
            <a:ext cx="1789259" cy="1729830"/>
          </a:xfrm>
          <a:prstGeom prst="ellipse">
            <a:avLst/>
          </a:prstGeom>
          <a:noFill/>
          <a:ln w="127000">
            <a:solidFill>
              <a:schemeClr val="tx2"/>
            </a:solidFill>
          </a:ln>
          <a:effectLst>
            <a:innerShdw blurRad="101600" dist="76200" dir="13500000">
              <a:prstClr val="black">
                <a:alpha val="57000"/>
              </a:prstClr>
            </a:innerShdw>
          </a:effectLst>
        </p:spPr>
        <p:txBody>
          <a:bodyPr>
            <a:normAutofit/>
          </a:bodyPr>
          <a:lstStyle>
            <a:lvl1pPr marL="0" indent="0" algn="ctr">
              <a:buNone/>
              <a:defRPr sz="1600">
                <a:solidFill>
                  <a:schemeClr val="tx1"/>
                </a:solidFill>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4446984"/>
            <a:ext cx="9144000" cy="125016"/>
          </a:xfrm>
          <a:prstGeom prst="rect">
            <a:avLst/>
          </a:prstGeom>
        </p:spPr>
      </p:pic>
      <p:pic>
        <p:nvPicPr>
          <p:cNvPr id="7" name="Picture 6" descr="Overlay-FullBackground.jpg"/>
          <p:cNvPicPr>
            <a:picLocks noChangeAspect="1"/>
          </p:cNvPicPr>
          <p:nvPr/>
        </p:nvPicPr>
        <p:blipFill>
          <a:blip r:embed="rId3"/>
          <a:srcRect t="66667"/>
          <a:stretch>
            <a:fillRect/>
          </a:stretch>
        </p:blipFill>
        <p:spPr>
          <a:xfrm>
            <a:off x="0" y="4572000"/>
            <a:ext cx="9144000" cy="2286000"/>
          </a:xfrm>
          <a:prstGeom prst="rect">
            <a:avLst/>
          </a:prstGeom>
        </p:spPr>
      </p:pic>
      <p:sp>
        <p:nvSpPr>
          <p:cNvPr id="2" name="Title 1"/>
          <p:cNvSpPr>
            <a:spLocks noGrp="1"/>
          </p:cNvSpPr>
          <p:nvPr>
            <p:ph type="title"/>
          </p:nvPr>
        </p:nvSpPr>
        <p:spPr>
          <a:xfrm>
            <a:off x="779463" y="2971800"/>
            <a:ext cx="7583487" cy="1362075"/>
          </a:xfrm>
        </p:spPr>
        <p:txBody>
          <a:bodyPr vert="horz" lIns="91440" tIns="45720" rIns="91440" bIns="45720" rtlCol="0" anchor="b" anchorCtr="0">
            <a:noAutofit/>
          </a:bodyPr>
          <a:lstStyle>
            <a:lvl1pPr algn="ctr" defTabSz="914400" rtl="0" eaLnBrk="1" latinLnBrk="0" hangingPunct="1">
              <a:spcBef>
                <a:spcPct val="0"/>
              </a:spcBef>
              <a:buNone/>
              <a:defRPr sz="48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779463" y="4724400"/>
            <a:ext cx="7583487" cy="1398494"/>
          </a:xfrm>
        </p:spPr>
        <p:txBody>
          <a:bodyPr vert="horz" lIns="91440" tIns="45720" rIns="91440" bIns="45720" rtlCol="0">
            <a:normAutofit/>
          </a:bodyPr>
          <a:lstStyle>
            <a:lvl1pPr marL="0" indent="0" algn="ctr" defTabSz="914400" rtl="0" eaLnBrk="1" latinLnBrk="0" hangingPunct="1">
              <a:spcBef>
                <a:spcPts val="600"/>
              </a:spcBef>
              <a:buFont typeface="Calisto MT" pitchFamily="18" charset="0"/>
              <a:buNone/>
              <a:defRPr sz="1800" kern="1200">
                <a:solidFill>
                  <a:schemeClr val="bg2"/>
                </a:solidFill>
                <a:effectLst>
                  <a:outerShdw blurRad="63500" dir="2700000" algn="tl" rotWithShape="0">
                    <a:schemeClr val="tx1">
                      <a:alpha val="40000"/>
                    </a:scheme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B01FD19A-18DF-734E-88FC-7E6030A357C1}" type="datetime1">
              <a:rPr lang="en-US" smtClean="0"/>
              <a:pPr>
                <a:defRPr/>
              </a:pPr>
              <a:t>01-Oct-17</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AB25685A-713B-8549-9275-7DEE06C1AF59}" type="slidenum">
              <a:rPr lang="en-US" smtClean="0"/>
              <a:pPr>
                <a:defRPr/>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11" name="Picture 10"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a:xfrm>
            <a:off x="779463" y="62753"/>
            <a:ext cx="7583488" cy="1283167"/>
          </a:xfrm>
        </p:spPr>
        <p:txBody>
          <a:bodyPr/>
          <a:lstStyle/>
          <a:p>
            <a:r>
              <a:rPr lang="en-US"/>
              <a:t>Click to edit Master title style</a:t>
            </a:r>
            <a:endParaRPr/>
          </a:p>
        </p:txBody>
      </p:sp>
      <p:sp>
        <p:nvSpPr>
          <p:cNvPr id="3" name="Content Placeholder 2"/>
          <p:cNvSpPr>
            <a:spLocks noGrp="1"/>
          </p:cNvSpPr>
          <p:nvPr>
            <p:ph sz="half" idx="1"/>
          </p:nvPr>
        </p:nvSpPr>
        <p:spPr>
          <a:xfrm>
            <a:off x="779463" y="1828800"/>
            <a:ext cx="3566160" cy="4297363"/>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96791" y="1828800"/>
            <a:ext cx="3566160" cy="4297363"/>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3A7342E1-65BB-6E4A-A0CC-A610AAC07D07}" type="slidenum">
              <a:rPr lang="en-US" smtClean="0"/>
              <a:pPr>
                <a:defRPr/>
              </a:pPr>
              <a:t>‹#›</a:t>
            </a:fld>
            <a:endParaRPr lang="en-US" dirty="0"/>
          </a:p>
        </p:txBody>
      </p:sp>
      <p:sp>
        <p:nvSpPr>
          <p:cNvPr id="12" name="TextBox 11">
            <a:hlinkClick r:id="rId4" action="ppaction://hlinksldjump"/>
            <a:extLst>
              <a:ext uri="{FF2B5EF4-FFF2-40B4-BE49-F238E27FC236}">
                <a16:creationId xmlns:a16="http://schemas.microsoft.com/office/drawing/2014/main" id="{8D8B30DD-4A4B-423E-A837-2F2FF5D3B76A}"/>
              </a:ext>
            </a:extLst>
          </p:cNvPr>
          <p:cNvSpPr txBox="1"/>
          <p:nvPr userDrawn="1"/>
        </p:nvSpPr>
        <p:spPr>
          <a:xfrm>
            <a:off x="7701074" y="980728"/>
            <a:ext cx="1403648" cy="461665"/>
          </a:xfrm>
          <a:prstGeom prst="rect">
            <a:avLst/>
          </a:prstGeom>
          <a:noFill/>
        </p:spPr>
        <p:txBody>
          <a:bodyPr wrap="square" rtlCol="0">
            <a:spAutoFit/>
          </a:bodyPr>
          <a:lstStyle/>
          <a:p>
            <a:r>
              <a:rPr lang="en-US" sz="2400" b="1" dirty="0"/>
              <a:t>Content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2" name="Picture 11"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13" name="Picture 12"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a:xfrm>
            <a:off x="779463" y="62753"/>
            <a:ext cx="7583488" cy="1283167"/>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79463" y="1524000"/>
            <a:ext cx="3566160" cy="838200"/>
          </a:xfrm>
        </p:spPr>
        <p:txBody>
          <a:bodyPr anchor="ctr" anchorCtr="0">
            <a:noAutofit/>
          </a:bodyPr>
          <a:lstStyle>
            <a:lvl1pPr marL="0" indent="0" algn="ctr">
              <a:spcBef>
                <a:spcPct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9463" y="2393576"/>
            <a:ext cx="3566160" cy="373258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796791" y="1524000"/>
            <a:ext cx="3566160" cy="838200"/>
          </a:xfrm>
        </p:spPr>
        <p:txBody>
          <a:bodyPr anchor="ctr" anchorCtr="0">
            <a:noAutofit/>
          </a:bodyPr>
          <a:lstStyle>
            <a:lvl1pPr marL="0" indent="0" algn="ctr">
              <a:spcBef>
                <a:spcPct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96791" y="2393576"/>
            <a:ext cx="3566160" cy="373258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CBB56AA-FE0D-774B-9115-3002173F52F9}"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B4954BC9-5957-F542-9638-C5A37D394990}"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1307592"/>
            <a:ext cx="9144000" cy="125016"/>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4B5F1141-6830-8D46-9787-8E222FA999BD}" type="slidenum">
              <a:rPr lang="en-US" smtClean="0"/>
              <a:pPr>
                <a:defRPr/>
              </a:pPr>
              <a:t>‹#›</a:t>
            </a:fld>
            <a:endParaRPr lang="en-US" dirty="0"/>
          </a:p>
        </p:txBody>
      </p:sp>
      <p:pic>
        <p:nvPicPr>
          <p:cNvPr id="10" name="Picture 9" descr="Overlay-FullBackground.jpg"/>
          <p:cNvPicPr>
            <a:picLocks noChangeAspect="1"/>
          </p:cNvPicPr>
          <p:nvPr/>
        </p:nvPicPr>
        <p:blipFill>
          <a:blip r:embed="rId3"/>
          <a:srcRect t="21046"/>
          <a:stretch>
            <a:fillRect/>
          </a:stretch>
        </p:blipFill>
        <p:spPr>
          <a:xfrm>
            <a:off x="0" y="1447800"/>
            <a:ext cx="9144000" cy="541468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Overlay-FullBackground.jpg"/>
          <p:cNvPicPr>
            <a:picLocks noChangeAspect="1"/>
          </p:cNvPicPr>
          <p:nvPr/>
        </p:nvPicPr>
        <p:blipFill>
          <a:blip r:embed="rId2"/>
          <a:stretch>
            <a:fillRect/>
          </a:stretch>
        </p:blipFill>
        <p:spPr>
          <a:xfrm>
            <a:off x="0" y="4482"/>
            <a:ext cx="9144000" cy="6858000"/>
          </a:xfrm>
          <a:prstGeom prst="rect">
            <a:avLst/>
          </a:prstGeom>
          <a:noFill/>
          <a:ln>
            <a:noFill/>
          </a:ln>
        </p:spPr>
      </p:pic>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44B1FC6E-DD23-0745-9A88-FF90FE027BF3}" type="slidenum">
              <a:rPr lang="en-US" smtClean="0"/>
              <a:pPr>
                <a:defRPr/>
              </a:pPr>
              <a:t>‹#›</a:t>
            </a:fld>
            <a:endParaRPr lang="en-US" dirty="0"/>
          </a:p>
        </p:txBody>
      </p:sp>
      <p:sp>
        <p:nvSpPr>
          <p:cNvPr id="6" name="TextBox 5">
            <a:hlinkClick r:id="rId3" action="ppaction://hlinksldjump"/>
            <a:extLst>
              <a:ext uri="{FF2B5EF4-FFF2-40B4-BE49-F238E27FC236}">
                <a16:creationId xmlns:a16="http://schemas.microsoft.com/office/drawing/2014/main" id="{20F6FFDE-1851-4C23-BA80-9D24FCAAC3EB}"/>
              </a:ext>
            </a:extLst>
          </p:cNvPr>
          <p:cNvSpPr txBox="1"/>
          <p:nvPr userDrawn="1"/>
        </p:nvSpPr>
        <p:spPr>
          <a:xfrm>
            <a:off x="7740352" y="519063"/>
            <a:ext cx="1403648" cy="461665"/>
          </a:xfrm>
          <a:prstGeom prst="rect">
            <a:avLst/>
          </a:prstGeom>
          <a:noFill/>
        </p:spPr>
        <p:txBody>
          <a:bodyPr wrap="square" rtlCol="0">
            <a:spAutoFit/>
          </a:bodyPr>
          <a:lstStyle/>
          <a:p>
            <a:r>
              <a:rPr lang="en-US" sz="2400" b="1" dirty="0">
                <a:solidFill>
                  <a:schemeClr val="bg2"/>
                </a:solidFill>
              </a:rPr>
              <a:t>Content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l="50000"/>
          <a:stretch>
            <a:fillRect/>
          </a:stretch>
        </p:blipFill>
        <p:spPr>
          <a:xfrm>
            <a:off x="4572000" y="4482"/>
            <a:ext cx="4572000" cy="6858000"/>
          </a:xfrm>
          <a:prstGeom prst="rect">
            <a:avLst/>
          </a:prstGeom>
          <a:noFill/>
          <a:ln>
            <a:noFill/>
          </a:ln>
        </p:spPr>
      </p:pic>
      <p:sp>
        <p:nvSpPr>
          <p:cNvPr id="2" name="Title 1"/>
          <p:cNvSpPr>
            <a:spLocks noGrp="1"/>
          </p:cNvSpPr>
          <p:nvPr>
            <p:ph type="title"/>
          </p:nvPr>
        </p:nvSpPr>
        <p:spPr>
          <a:xfrm>
            <a:off x="301752" y="273049"/>
            <a:ext cx="3962400" cy="1690221"/>
          </a:xfrm>
        </p:spPr>
        <p:txBody>
          <a:bodyPr vert="horz" lIns="91440" tIns="45720" rIns="91440" bIns="45720" rtlCol="0" anchor="b" anchorCtr="0">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4866401" y="273050"/>
            <a:ext cx="3959352" cy="5853113"/>
          </a:xfrm>
        </p:spPr>
        <p:txBody>
          <a:bodyPr>
            <a:normAutofit/>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01752" y="1975104"/>
            <a:ext cx="3962400" cy="3200401"/>
          </a:xfrm>
          <a:effectLst>
            <a:outerShdw blurRad="50800" dist="38100" dir="2700000" algn="tl" rotWithShape="0">
              <a:prstClr val="black">
                <a:alpha val="40000"/>
              </a:prstClr>
            </a:outerShdw>
          </a:effectLst>
        </p:spPr>
        <p:txBody>
          <a:bodyPr vert="horz" lIns="91440" tIns="45720" rIns="91440" bIns="45720" rtlCol="0" anchor="t" anchorCtr="0">
            <a:normAutofit/>
          </a:bodyPr>
          <a:lstStyle>
            <a:lvl1pPr marL="0" indent="0" algn="ctr" defTabSz="914400" rtl="0" eaLnBrk="1" latinLnBrk="0" hangingPunct="1">
              <a:lnSpc>
                <a:spcPct val="110000"/>
              </a:lnSpc>
              <a:spcBef>
                <a:spcPts val="2000"/>
              </a:spcBef>
              <a:buNone/>
              <a:defRPr sz="1800" kern="1200">
                <a:solidFill>
                  <a:schemeClr val="tx1"/>
                </a:solidFill>
                <a:effectLst>
                  <a:outerShdw blurRad="38100" dist="12700" dir="2700000" algn="tl" rotWithShape="0">
                    <a:prstClr val="black">
                      <a:alpha val="6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2667000" y="6356350"/>
            <a:ext cx="1622612"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6" name="Footer Placeholder 5"/>
          <p:cNvSpPr>
            <a:spLocks noGrp="1"/>
          </p:cNvSpPr>
          <p:nvPr>
            <p:ph type="ftr" sz="quarter" idx="11"/>
          </p:nvPr>
        </p:nvSpPr>
        <p:spPr>
          <a:xfrm>
            <a:off x="242047" y="6356350"/>
            <a:ext cx="1891553" cy="365125"/>
          </a:xfrm>
          <a:effectLst>
            <a:outerShdw blurRad="50800" dist="38100" dir="2700000" algn="tl" rotWithShape="0">
              <a:prstClr val="black">
                <a:alpha val="40000"/>
              </a:prstClr>
            </a:outerShdw>
          </a:effectLst>
        </p:spPr>
        <p:txBody>
          <a:bodyPr vert="horz" lIns="91440" tIns="45720" rIns="91440" bIns="45720" rtlCol="0" anchor="ctr"/>
          <a:lstStyle>
            <a:lvl1pPr marL="0" algn="l"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7" name="Slide Number Placeholder 6"/>
          <p:cNvSpPr>
            <a:spLocks noGrp="1"/>
          </p:cNvSpPr>
          <p:nvPr>
            <p:ph type="sldNum" sz="quarter" idx="12"/>
          </p:nvPr>
        </p:nvSpPr>
        <p:spPr>
          <a:xfrm>
            <a:off x="1892808" y="5748338"/>
            <a:ext cx="762000" cy="576262"/>
          </a:xfrm>
        </p:spPr>
        <p:txBody>
          <a:bodyPr vert="horz" lIns="91440" tIns="45720" rIns="91440" bIns="45720" rtlCol="0" anchor="ctr">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pPr>
              <a:defRPr/>
            </a:pPr>
            <a:fld id="{13EBF9D1-F2F6-354E-8D82-1F22732BF26C}" type="slidenum">
              <a:rPr lang="en-US" smtClean="0"/>
              <a:pPr>
                <a:defRPr/>
              </a:pPr>
              <a:t>‹#›</a:t>
            </a:fld>
            <a:endParaRPr lang="en-US" dirty="0"/>
          </a:p>
        </p:txBody>
      </p:sp>
      <p:pic>
        <p:nvPicPr>
          <p:cNvPr id="10" name="Picture 9" descr="overlay-ruleShadow.png"/>
          <p:cNvPicPr>
            <a:picLocks noChangeAspect="1"/>
          </p:cNvPicPr>
          <p:nvPr/>
        </p:nvPicPr>
        <p:blipFill>
          <a:blip r:embed="rId3"/>
          <a:srcRect r="25031"/>
          <a:stretch>
            <a:fillRect/>
          </a:stretch>
        </p:blipFill>
        <p:spPr>
          <a:xfrm rot="16200000">
            <a:off x="1086391" y="3365075"/>
            <a:ext cx="6855164" cy="125016"/>
          </a:xfrm>
          <a:prstGeom prst="rect">
            <a:avLst/>
          </a:prstGeom>
        </p:spPr>
      </p:pic>
      <p:sp>
        <p:nvSpPr>
          <p:cNvPr id="11" name="TextBox 10">
            <a:hlinkClick r:id="rId4" action="ppaction://hlinksldjump"/>
            <a:extLst>
              <a:ext uri="{FF2B5EF4-FFF2-40B4-BE49-F238E27FC236}">
                <a16:creationId xmlns:a16="http://schemas.microsoft.com/office/drawing/2014/main" id="{642B43A2-DF96-4CC7-90C3-4D1917BBC096}"/>
              </a:ext>
            </a:extLst>
          </p:cNvPr>
          <p:cNvSpPr txBox="1"/>
          <p:nvPr userDrawn="1"/>
        </p:nvSpPr>
        <p:spPr>
          <a:xfrm>
            <a:off x="7701074" y="-84299"/>
            <a:ext cx="1403648" cy="461665"/>
          </a:xfrm>
          <a:prstGeom prst="rect">
            <a:avLst/>
          </a:prstGeom>
          <a:noFill/>
        </p:spPr>
        <p:txBody>
          <a:bodyPr wrap="square" rtlCol="0">
            <a:spAutoFit/>
          </a:bodyPr>
          <a:lstStyle/>
          <a:p>
            <a:r>
              <a:rPr lang="en-US" sz="2400" b="1" dirty="0"/>
              <a:t>Content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l="50000"/>
          <a:stretch>
            <a:fillRect/>
          </a:stretch>
        </p:blipFill>
        <p:spPr>
          <a:xfrm>
            <a:off x="4572000" y="4482"/>
            <a:ext cx="4572000" cy="6858000"/>
          </a:xfrm>
          <a:prstGeom prst="rect">
            <a:avLst/>
          </a:prstGeom>
          <a:noFill/>
          <a:ln>
            <a:noFill/>
          </a:ln>
        </p:spPr>
      </p:pic>
      <p:pic>
        <p:nvPicPr>
          <p:cNvPr id="9" name="Picture 8" descr="overlay-ruleShadow.png"/>
          <p:cNvPicPr>
            <a:picLocks noChangeAspect="1"/>
          </p:cNvPicPr>
          <p:nvPr/>
        </p:nvPicPr>
        <p:blipFill>
          <a:blip r:embed="rId3"/>
          <a:srcRect r="25031"/>
          <a:stretch>
            <a:fillRect/>
          </a:stretch>
        </p:blipFill>
        <p:spPr>
          <a:xfrm rot="16200000">
            <a:off x="1086391" y="3365075"/>
            <a:ext cx="6855164" cy="125016"/>
          </a:xfrm>
          <a:prstGeom prst="rect">
            <a:avLst/>
          </a:prstGeom>
        </p:spPr>
      </p:pic>
      <p:sp>
        <p:nvSpPr>
          <p:cNvPr id="2" name="Title 1"/>
          <p:cNvSpPr>
            <a:spLocks noGrp="1"/>
          </p:cNvSpPr>
          <p:nvPr>
            <p:ph type="title"/>
          </p:nvPr>
        </p:nvSpPr>
        <p:spPr>
          <a:xfrm>
            <a:off x="301752" y="274320"/>
            <a:ext cx="3959352" cy="1691640"/>
          </a:xfrm>
        </p:spPr>
        <p:txBody>
          <a:bodyPr vert="horz" lIns="91440" tIns="45720" rIns="91440" bIns="45720" rtlCol="0" anchor="b" anchorCtr="0">
            <a:noAutofit/>
          </a:bodyPr>
          <a:lstStyle>
            <a:lvl1pPr marL="0" algn="ctr" defTabSz="914400" rtl="0" eaLnBrk="1" latinLnBrk="0" hangingPunct="1">
              <a:spcBef>
                <a:spcPct val="0"/>
              </a:spcBef>
              <a:buNone/>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64608" y="264907"/>
            <a:ext cx="3959352" cy="6328186"/>
          </a:xfrm>
          <a:solidFill>
            <a:schemeClr val="tx1">
              <a:lumMod val="50000"/>
            </a:schemeClr>
          </a:solidFill>
          <a:effectLst>
            <a:outerShdw blurRad="50800" dir="2700000" algn="tl" rotWithShape="0">
              <a:schemeClr val="tx1">
                <a:alpha val="40000"/>
              </a:scheme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301752" y="1970801"/>
            <a:ext cx="3959352" cy="3200400"/>
          </a:xfrm>
          <a:effectLst>
            <a:outerShdw blurRad="50800" dist="38100" dir="2700000" algn="tl" rotWithShape="0">
              <a:prstClr val="black">
                <a:alpha val="40000"/>
              </a:prstClr>
            </a:outerShdw>
          </a:effectLst>
        </p:spPr>
        <p:txBody>
          <a:bodyPr vert="horz" lIns="91440" tIns="45720" rIns="91440" bIns="45720" rtlCol="0" anchor="t" anchorCtr="0">
            <a:normAutofit/>
          </a:bodyPr>
          <a:lstStyle>
            <a:lvl1pPr marL="0" indent="0" algn="ctr">
              <a:lnSpc>
                <a:spcPct val="110000"/>
              </a:lnSpc>
              <a:buNone/>
              <a:defRPr sz="1800" kern="1200">
                <a:solidFill>
                  <a:schemeClr val="tx1"/>
                </a:solidFill>
                <a:effectLst>
                  <a:outerShdw blurRad="38100" dist="12700" dir="2700000" algn="tl" rotWithShape="0">
                    <a:prstClr val="black">
                      <a:alpha val="6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2000"/>
              </a:spcBef>
              <a:buFont typeface="Calisto MT" pitchFamily="18" charset="0"/>
              <a:buNone/>
            </a:pPr>
            <a:r>
              <a:rPr lang="en-US"/>
              <a:t>Click to edit Master text styles</a:t>
            </a:r>
          </a:p>
        </p:txBody>
      </p:sp>
      <p:sp>
        <p:nvSpPr>
          <p:cNvPr id="5" name="Date Placeholder 4"/>
          <p:cNvSpPr>
            <a:spLocks noGrp="1"/>
          </p:cNvSpPr>
          <p:nvPr>
            <p:ph type="dt" sz="half" idx="10"/>
          </p:nvPr>
        </p:nvSpPr>
        <p:spPr>
          <a:xfrm>
            <a:off x="2670048" y="6356350"/>
            <a:ext cx="1627632"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6" name="Footer Placeholder 5"/>
          <p:cNvSpPr>
            <a:spLocks noGrp="1"/>
          </p:cNvSpPr>
          <p:nvPr>
            <p:ph type="ftr" sz="quarter" idx="11"/>
          </p:nvPr>
        </p:nvSpPr>
        <p:spPr>
          <a:xfrm>
            <a:off x="242047" y="6356350"/>
            <a:ext cx="1892808" cy="365125"/>
          </a:xfrm>
          <a:effectLst>
            <a:outerShdw blurRad="50800" dist="38100" dir="2700000" algn="tl" rotWithShape="0">
              <a:prstClr val="black">
                <a:alpha val="40000"/>
              </a:prstClr>
            </a:outerShdw>
          </a:effectLst>
        </p:spPr>
        <p:txBody>
          <a:bodyPr vert="horz" lIns="91440" tIns="45720" rIns="91440" bIns="45720" rtlCol="0" anchor="ctr"/>
          <a:lstStyle>
            <a:lvl1pPr marL="0" algn="l"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7" name="Slide Number Placeholder 6"/>
          <p:cNvSpPr>
            <a:spLocks noGrp="1"/>
          </p:cNvSpPr>
          <p:nvPr>
            <p:ph type="sldNum" sz="quarter" idx="12"/>
          </p:nvPr>
        </p:nvSpPr>
        <p:spPr>
          <a:xfrm>
            <a:off x="1892808" y="5738129"/>
            <a:ext cx="758952" cy="576072"/>
          </a:xfrm>
        </p:spPr>
        <p:txBody>
          <a:bodyPr vert="horz" lIns="91440" tIns="45720" rIns="91440" bIns="45720" rtlCol="0" anchor="ctr">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pPr>
              <a:defRPr/>
            </a:pPr>
            <a:fld id="{20113960-210B-8C44-ADE8-24754ADD31F9}" type="slidenum">
              <a:rPr lang="en-US" smtClean="0"/>
              <a:pPr>
                <a:defRPr/>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tretch>
            <a:fillRect/>
          </a:stretch>
        </p:blipFill>
        <p:spPr>
          <a:xfrm>
            <a:off x="0" y="4482"/>
            <a:ext cx="9144000" cy="6858000"/>
          </a:xfrm>
          <a:prstGeom prst="rect">
            <a:avLst/>
          </a:prstGeom>
          <a:noFill/>
          <a:ln>
            <a:noFill/>
          </a:ln>
        </p:spPr>
      </p:pic>
      <p:sp>
        <p:nvSpPr>
          <p:cNvPr id="2" name="Title 1"/>
          <p:cNvSpPr>
            <a:spLocks noGrp="1"/>
          </p:cNvSpPr>
          <p:nvPr>
            <p:ph type="title"/>
          </p:nvPr>
        </p:nvSpPr>
        <p:spPr>
          <a:xfrm>
            <a:off x="762000" y="4038600"/>
            <a:ext cx="7620000" cy="990600"/>
          </a:xfrm>
        </p:spPr>
        <p:txBody>
          <a:bodyPr vert="horz" lIns="91440" tIns="45720" rIns="91440" bIns="45720" rtlCol="0" anchor="b" anchorCtr="0">
            <a:normAutofit/>
          </a:bodyPr>
          <a:lstStyle>
            <a:lvl1pPr algn="ctr">
              <a:defRPr sz="3600" kern="1200">
                <a:solidFill>
                  <a:schemeClr val="bg2"/>
                </a:solidFill>
                <a:effectLst>
                  <a:outerShdw blurRad="63500" dir="2700000" algn="tl" rotWithShape="0">
                    <a:schemeClr val="tx1">
                      <a:alpha val="40000"/>
                    </a:schemeClr>
                  </a:outerShdw>
                </a:effectLst>
                <a:latin typeface="+mj-lt"/>
                <a:ea typeface="+mn-ea"/>
                <a:cs typeface="+mn-cs"/>
              </a:defRPr>
            </a:lvl1pPr>
          </a:lstStyle>
          <a:p>
            <a:pPr marL="0" lvl="0" indent="0" algn="l" defTabSz="914400" rtl="0" eaLnBrk="1" latinLnBrk="0" hangingPunct="1">
              <a:spcBef>
                <a:spcPts val="2000"/>
              </a:spcBef>
              <a:buFont typeface="Calisto MT" pitchFamily="18" charset="0"/>
              <a:buNone/>
            </a:pPr>
            <a:r>
              <a:rPr lang="en-US"/>
              <a:t>Click to edit Master title style</a:t>
            </a:r>
            <a:endParaRPr/>
          </a:p>
        </p:txBody>
      </p:sp>
      <p:sp>
        <p:nvSpPr>
          <p:cNvPr id="3" name="Picture Placeholder 2"/>
          <p:cNvSpPr>
            <a:spLocks noGrp="1"/>
          </p:cNvSpPr>
          <p:nvPr>
            <p:ph type="pic" idx="1"/>
          </p:nvPr>
        </p:nvSpPr>
        <p:spPr>
          <a:xfrm>
            <a:off x="342900" y="265176"/>
            <a:ext cx="8458200" cy="3697224"/>
          </a:xfrm>
          <a:solidFill>
            <a:schemeClr val="tx1">
              <a:lumMod val="50000"/>
            </a:schemeClr>
          </a:solidFill>
          <a:effectLst>
            <a:outerShdw blurRad="50800" dir="2700000" algn="tl" rotWithShape="0">
              <a:schemeClr val="tx1">
                <a:alpha val="40000"/>
              </a:schemeClr>
            </a:outerShdw>
          </a:effectLst>
        </p:spPr>
        <p:txBody>
          <a:bodyPr vert="horz" lIns="91440" tIns="45720" rIns="91440" bIns="45720" rtlCol="0">
            <a:normAutofit/>
          </a:bodyPr>
          <a:lstStyle>
            <a:lvl1pPr marL="0" indent="0" algn="ctr" defTabSz="914400" rtl="0" eaLnBrk="1" latinLnBrk="0" hangingPunct="1">
              <a:spcBef>
                <a:spcPts val="2000"/>
              </a:spcBef>
              <a:buFont typeface="Calisto MT" pitchFamily="18" charset="0"/>
              <a:buNone/>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62000" y="5042647"/>
            <a:ext cx="7620000" cy="1129553"/>
          </a:xfrm>
        </p:spPr>
        <p:txBody>
          <a:bodyPr>
            <a:normAutofit/>
          </a:bodyPr>
          <a:lstStyle>
            <a:lvl1pPr marL="0" indent="0" algn="ctr">
              <a:lnSpc>
                <a:spcPct val="110000"/>
              </a:lnSpc>
              <a:spcBef>
                <a:spcPct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39035AE5-5969-D34B-B84F-BCD4664DAD9A}" type="slidenum">
              <a:rPr lang="en-US" smtClean="0"/>
              <a:pPr>
                <a:defRPr/>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dirty="0"/>
          </a:p>
        </p:txBody>
      </p:sp>
      <p:sp>
        <p:nvSpPr>
          <p:cNvPr id="4" name="Footer Placeholder 3"/>
          <p:cNvSpPr>
            <a:spLocks noGrp="1"/>
          </p:cNvSpPr>
          <p:nvPr>
            <p:ph type="ftr" sz="quarter" idx="11"/>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dirty="0"/>
          </a:p>
        </p:txBody>
      </p:sp>
      <p:sp>
        <p:nvSpPr>
          <p:cNvPr id="5" name="Slide Number Placeholder 4"/>
          <p:cNvSpPr>
            <a:spLocks noGrp="1"/>
          </p:cNvSpPr>
          <p:nvPr>
            <p:ph type="sldNum" sz="quarter" idx="12"/>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fld id="{39035AE5-5969-D34B-B84F-BCD4664DAD9A}" type="slidenum">
              <a:rPr lang="en-US" smtClean="0"/>
              <a:pPr>
                <a:defRPr/>
              </a:pPr>
              <a:t>‹#›</a:t>
            </a:fld>
            <a:endParaRPr lang="en-US" dirty="0"/>
          </a:p>
        </p:txBody>
      </p:sp>
      <p:sp>
        <p:nvSpPr>
          <p:cNvPr id="6" name="TextBox 5">
            <a:hlinkClick r:id="rId2" action="ppaction://hlinksldjump"/>
            <a:extLst>
              <a:ext uri="{FF2B5EF4-FFF2-40B4-BE49-F238E27FC236}">
                <a16:creationId xmlns:a16="http://schemas.microsoft.com/office/drawing/2014/main" id="{8AC478A2-1E6E-4FB7-A9B3-A5B9D0381B7F}"/>
              </a:ext>
            </a:extLst>
          </p:cNvPr>
          <p:cNvSpPr txBox="1"/>
          <p:nvPr userDrawn="1"/>
        </p:nvSpPr>
        <p:spPr>
          <a:xfrm>
            <a:off x="7848872" y="-99392"/>
            <a:ext cx="1475656" cy="461665"/>
          </a:xfrm>
          <a:prstGeom prst="rect">
            <a:avLst/>
          </a:prstGeom>
          <a:noFill/>
        </p:spPr>
        <p:txBody>
          <a:bodyPr wrap="square" rtlCol="0">
            <a:spAutoFit/>
          </a:bodyPr>
          <a:lstStyle/>
          <a:p>
            <a:r>
              <a:rPr lang="en-US" sz="2400" b="1" dirty="0"/>
              <a:t>Content</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8" name="Picture 7"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E885A41B-8327-0E42-B599-5675DCE9B20E}" type="slidenum">
              <a:rPr lang="en-US" smtClean="0"/>
              <a:pPr>
                <a:defRPr/>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Overlay-FullBackground.jpg"/>
          <p:cNvPicPr>
            <a:picLocks noChangeAspect="1"/>
          </p:cNvPicPr>
          <p:nvPr/>
        </p:nvPicPr>
        <p:blipFill>
          <a:blip r:embed="rId2"/>
          <a:srcRect r="14719"/>
          <a:stretch>
            <a:fillRect/>
          </a:stretch>
        </p:blipFill>
        <p:spPr>
          <a:xfrm>
            <a:off x="0" y="4482"/>
            <a:ext cx="7798112" cy="6858000"/>
          </a:xfrm>
          <a:prstGeom prst="rect">
            <a:avLst/>
          </a:prstGeom>
          <a:noFill/>
          <a:ln>
            <a:noFill/>
          </a:ln>
        </p:spPr>
      </p:pic>
      <p:sp>
        <p:nvSpPr>
          <p:cNvPr id="2" name="Vertical Title 1"/>
          <p:cNvSpPr>
            <a:spLocks noGrp="1"/>
          </p:cNvSpPr>
          <p:nvPr>
            <p:ph type="title" orient="vert"/>
          </p:nvPr>
        </p:nvSpPr>
        <p:spPr>
          <a:xfrm>
            <a:off x="7848600" y="457200"/>
            <a:ext cx="1219200" cy="5668963"/>
          </a:xfrm>
        </p:spPr>
        <p:txBody>
          <a:bodyPr vert="eaVert">
            <a:normAutofit/>
          </a:bodyPr>
          <a:lstStyle/>
          <a:p>
            <a:r>
              <a:rPr lang="en-US"/>
              <a:t>Click to edit Master title style</a:t>
            </a:r>
            <a:endParaRPr/>
          </a:p>
        </p:txBody>
      </p:sp>
      <p:sp>
        <p:nvSpPr>
          <p:cNvPr id="3" name="Vertical Text Placeholder 2"/>
          <p:cNvSpPr>
            <a:spLocks noGrp="1"/>
          </p:cNvSpPr>
          <p:nvPr>
            <p:ph type="body" orient="vert" idx="1"/>
          </p:nvPr>
        </p:nvSpPr>
        <p:spPr>
          <a:xfrm>
            <a:off x="779462" y="457200"/>
            <a:ext cx="6383337" cy="56689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7924800" y="6356350"/>
            <a:ext cx="1066800"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CFED9FD7-61BB-7A44-8CC2-6AE4A679CA7C}" type="slidenum">
              <a:rPr lang="en-US" smtClean="0"/>
              <a:pPr>
                <a:defRPr/>
              </a:pPr>
              <a:t>‹#›</a:t>
            </a:fld>
            <a:endParaRPr lang="en-US" dirty="0"/>
          </a:p>
        </p:txBody>
      </p:sp>
      <p:pic>
        <p:nvPicPr>
          <p:cNvPr id="10" name="Picture 9" descr="overlay-ruleShadow.png"/>
          <p:cNvPicPr>
            <a:picLocks noChangeAspect="1"/>
          </p:cNvPicPr>
          <p:nvPr/>
        </p:nvPicPr>
        <p:blipFill>
          <a:blip r:embed="rId3"/>
          <a:srcRect r="25031"/>
          <a:stretch>
            <a:fillRect/>
          </a:stretch>
        </p:blipFill>
        <p:spPr>
          <a:xfrm rot="5400000" flipH="1">
            <a:off x="4421262" y="3365075"/>
            <a:ext cx="6855164" cy="12501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5" name="Group 16"/>
          <p:cNvGrpSpPr>
            <a:grpSpLocks/>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dirty="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a:grpSpLocks/>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a:grpSpLocks/>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a:t>Click to edit Master title style</a:t>
            </a:r>
            <a:endParaRPr/>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1" name="Date Placeholder 3"/>
          <p:cNvSpPr>
            <a:spLocks noGrp="1"/>
          </p:cNvSpPr>
          <p:nvPr>
            <p:ph type="dt" sz="half" idx="10"/>
          </p:nvPr>
        </p:nvSpPr>
        <p:spPr/>
        <p:txBody>
          <a:bodyPr/>
          <a:lstStyle>
            <a:lvl1pPr>
              <a:defRPr smtClean="0"/>
            </a:lvl1pPr>
          </a:lstStyle>
          <a:p>
            <a:pPr>
              <a:defRPr/>
            </a:pPr>
            <a:fld id="{3E0EC80E-95E6-3A47-8831-792CF999F71A}" type="datetime1">
              <a:rPr lang="en-US"/>
              <a:pPr>
                <a:defRPr/>
              </a:pPr>
              <a:t>01-Oct-17</a:t>
            </a:fld>
            <a:endParaRPr lang="en-US" dirty="0"/>
          </a:p>
        </p:txBody>
      </p:sp>
      <p:sp>
        <p:nvSpPr>
          <p:cNvPr id="12" name="Footer Placeholder 4"/>
          <p:cNvSpPr>
            <a:spLocks noGrp="1"/>
          </p:cNvSpPr>
          <p:nvPr>
            <p:ph type="ftr" sz="quarter" idx="11"/>
          </p:nvPr>
        </p:nvSpPr>
        <p:spPr/>
        <p:txBody>
          <a:bodyPr/>
          <a:lstStyle>
            <a:lvl1pPr>
              <a:defRPr/>
            </a:lvl1pPr>
          </a:lstStyle>
          <a:p>
            <a:pPr>
              <a:defRPr/>
            </a:pP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531769E8-94A0-4346-B0CF-B566A6CDF8EE}"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6"/>
          <p:cNvGrpSpPr>
            <a:grpSpLocks/>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982C12B8-4102-BB42-943C-3CE62F42AD98}"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2" name="Date Placeholder 6"/>
          <p:cNvSpPr>
            <a:spLocks noGrp="1"/>
          </p:cNvSpPr>
          <p:nvPr>
            <p:ph type="dt" sz="half" idx="10"/>
          </p:nvPr>
        </p:nvSpPr>
        <p:spPr/>
        <p:txBody>
          <a:bodyPr/>
          <a:lstStyle>
            <a:lvl1pPr>
              <a:defRPr/>
            </a:lvl1pPr>
          </a:lstStyle>
          <a:p>
            <a:pPr>
              <a:defRPr/>
            </a:pPr>
            <a:endParaRPr lang="en-US" dirty="0"/>
          </a:p>
        </p:txBody>
      </p:sp>
      <p:sp>
        <p:nvSpPr>
          <p:cNvPr id="13" name="Footer Placeholder 7"/>
          <p:cNvSpPr>
            <a:spLocks noGrp="1"/>
          </p:cNvSpPr>
          <p:nvPr>
            <p:ph type="ftr" sz="quarter" idx="11"/>
          </p:nvPr>
        </p:nvSpPr>
        <p:spPr/>
        <p:txBody>
          <a:bodyPr/>
          <a:lstStyle>
            <a:lvl1pPr>
              <a:defRPr/>
            </a:lvl1pPr>
          </a:lstStyle>
          <a:p>
            <a:pPr>
              <a:defRPr/>
            </a:pPr>
            <a:endParaRPr lang="en-US" dirty="0"/>
          </a:p>
        </p:txBody>
      </p:sp>
      <p:sp>
        <p:nvSpPr>
          <p:cNvPr id="14" name="Slide Number Placeholder 8"/>
          <p:cNvSpPr>
            <a:spLocks noGrp="1"/>
          </p:cNvSpPr>
          <p:nvPr>
            <p:ph type="sldNum" sz="quarter" idx="12"/>
          </p:nvPr>
        </p:nvSpPr>
        <p:spPr/>
        <p:txBody>
          <a:bodyPr/>
          <a:lstStyle>
            <a:lvl1pPr>
              <a:defRPr/>
            </a:lvl1pPr>
          </a:lstStyle>
          <a:p>
            <a:pPr>
              <a:defRPr/>
            </a:pPr>
            <a:fld id="{26F83D9A-C836-424A-BFE9-562AD496458C}"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a:t>Click to edit Master title style</a:t>
            </a:r>
            <a:endParaRPr/>
          </a:p>
        </p:txBody>
      </p:sp>
      <p:sp>
        <p:nvSpPr>
          <p:cNvPr id="6" name="Date Placeholder 2"/>
          <p:cNvSpPr>
            <a:spLocks noGrp="1"/>
          </p:cNvSpPr>
          <p:nvPr>
            <p:ph type="dt" sz="half" idx="10"/>
          </p:nvPr>
        </p:nvSpPr>
        <p:spPr/>
        <p:txBody>
          <a:bodyPr/>
          <a:lstStyle>
            <a:lvl1pPr>
              <a:defRPr/>
            </a:lvl1pPr>
          </a:lstStyle>
          <a:p>
            <a:pPr>
              <a:defRPr/>
            </a:pPr>
            <a:endParaRPr lang="en-US" dirty="0"/>
          </a:p>
        </p:txBody>
      </p:sp>
      <p:sp>
        <p:nvSpPr>
          <p:cNvPr id="7" name="Footer Placeholder 3"/>
          <p:cNvSpPr>
            <a:spLocks noGrp="1"/>
          </p:cNvSpPr>
          <p:nvPr>
            <p:ph type="ftr" sz="quarter" idx="11"/>
          </p:nvPr>
        </p:nvSpPr>
        <p:spPr/>
        <p:txBody>
          <a:bodyPr/>
          <a:lstStyle>
            <a:lvl1pPr>
              <a:defRPr/>
            </a:lvl1pPr>
          </a:lstStyle>
          <a:p>
            <a:pPr>
              <a:defRPr/>
            </a:pP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A6C81D3C-7CFD-F64A-8F4D-B4FBF6F47242}"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a:lvl1pPr>
          </a:lstStyle>
          <a:p>
            <a:pPr>
              <a:defRPr/>
            </a:pPr>
            <a:endParaRPr lang="en-US" dirty="0"/>
          </a:p>
        </p:txBody>
      </p:sp>
      <p:sp>
        <p:nvSpPr>
          <p:cNvPr id="4" name="Footer Placeholder 2"/>
          <p:cNvSpPr>
            <a:spLocks noGrp="1"/>
          </p:cNvSpPr>
          <p:nvPr>
            <p:ph type="ftr" sz="quarter" idx="11"/>
          </p:nvPr>
        </p:nvSpPr>
        <p:spPr/>
        <p:txBody>
          <a:bodyPr/>
          <a:lstStyle>
            <a:lvl1pPr>
              <a:defRPr/>
            </a:lvl1pPr>
          </a:lstStyle>
          <a:p>
            <a:pPr>
              <a:defRPr/>
            </a:pP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FFA21184-CE60-A44C-B2FF-D4A9D68A5DEF}"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1"/>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a:t>Click to edit Master title style</a:t>
            </a:r>
            <a:endParaRPr/>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endParaRPr lang="en-US" dirty="0"/>
          </a:p>
        </p:txBody>
      </p:sp>
      <p:sp>
        <p:nvSpPr>
          <p:cNvPr id="10" name="Slide Number Placeholder 6"/>
          <p:cNvSpPr>
            <a:spLocks noGrp="1"/>
          </p:cNvSpPr>
          <p:nvPr>
            <p:ph type="sldNum" sz="quarter" idx="12"/>
          </p:nvPr>
        </p:nvSpPr>
        <p:spPr/>
        <p:txBody>
          <a:bodyPr/>
          <a:lstStyle>
            <a:lvl1pPr algn="ctr">
              <a:defRPr smtClean="0">
                <a:solidFill>
                  <a:schemeClr val="tx2">
                    <a:lumMod val="40000"/>
                    <a:lumOff val="60000"/>
                  </a:schemeClr>
                </a:solidFill>
              </a:defRPr>
            </a:lvl1pPr>
          </a:lstStyle>
          <a:p>
            <a:pPr>
              <a:defRPr/>
            </a:pPr>
            <a:fld id="{4D9BF39D-4B0F-324A-B987-3B16D99F78EB}"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792163" y="39688"/>
            <a:ext cx="7570787"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315" name="Text Placeholder 2"/>
          <p:cNvSpPr>
            <a:spLocks noGrp="1"/>
          </p:cNvSpPr>
          <p:nvPr>
            <p:ph type="body" idx="1"/>
          </p:nvPr>
        </p:nvSpPr>
        <p:spPr bwMode="auto">
          <a:xfrm>
            <a:off x="792163" y="1762125"/>
            <a:ext cx="7570787" cy="428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smtClean="0">
                <a:solidFill>
                  <a:schemeClr val="tx2">
                    <a:lumMod val="40000"/>
                    <a:lumOff val="60000"/>
                  </a:schemeClr>
                </a:solidFill>
              </a:defRPr>
            </a:lvl1pPr>
          </a:lstStyle>
          <a:p>
            <a:pPr>
              <a:defRPr/>
            </a:pPr>
            <a:fld id="{AB2AE3DE-C085-3E4F-9F49-2111C24E15D2}" type="slidenum">
              <a:rPr lang="en-US"/>
              <a:pPr>
                <a:defRPr/>
              </a:pPr>
              <a:t>‹#›</a:t>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Lst>
  <p:txStyles>
    <p:titleStyle>
      <a:lvl1pPr algn="ctr" rtl="0" fontAlgn="base">
        <a:lnSpc>
          <a:spcPts val="6000"/>
        </a:lnSpc>
        <a:spcBef>
          <a:spcPct val="0"/>
        </a:spcBef>
        <a:spcAft>
          <a:spcPct val="0"/>
        </a:spcAft>
        <a:defRPr sz="5400" kern="1200">
          <a:solidFill>
            <a:schemeClr val="tx2"/>
          </a:solidFill>
          <a:latin typeface="+mn-lt"/>
          <a:ea typeface="ＭＳ Ｐゴシック" pitchFamily="-84" charset="-128"/>
          <a:cs typeface="ＭＳ Ｐゴシック" pitchFamily="-84" charset="-128"/>
        </a:defRPr>
      </a:lvl1pPr>
      <a:lvl2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2pPr>
      <a:lvl3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3pPr>
      <a:lvl4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4pPr>
      <a:lvl5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5pPr>
      <a:lvl6pPr marL="4572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6pPr>
      <a:lvl7pPr marL="9144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7pPr>
      <a:lvl8pPr marL="13716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8pPr>
      <a:lvl9pPr marL="18288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9pPr>
    </p:titleStyle>
    <p:bodyStyle>
      <a:lvl1pPr marL="342900" indent="-342900" algn="l" rtl="0" fontAlgn="base">
        <a:spcBef>
          <a:spcPts val="2400"/>
        </a:spcBef>
        <a:spcAft>
          <a:spcPct val="0"/>
        </a:spcAft>
        <a:buClr>
          <a:srgbClr val="BAABE3"/>
        </a:buClr>
        <a:buFont typeface="Candara" pitchFamily="-84" charset="0"/>
        <a:buChar char="•"/>
        <a:defRPr sz="2800" kern="1200">
          <a:solidFill>
            <a:schemeClr val="tx2"/>
          </a:solidFill>
          <a:latin typeface="+mn-lt"/>
          <a:ea typeface="ＭＳ Ｐゴシック" pitchFamily="-84" charset="-128"/>
          <a:cs typeface="ＭＳ Ｐゴシック" pitchFamily="-84" charset="-128"/>
        </a:defRPr>
      </a:lvl1pPr>
      <a:lvl2pPr marL="685800" indent="-336550" algn="l" rtl="0" fontAlgn="base">
        <a:spcBef>
          <a:spcPts val="600"/>
        </a:spcBef>
        <a:spcAft>
          <a:spcPct val="0"/>
        </a:spcAft>
        <a:buClr>
          <a:schemeClr val="tx2"/>
        </a:buClr>
        <a:buFont typeface="Candara" pitchFamily="-84" charset="0"/>
        <a:buChar char="•"/>
        <a:defRPr sz="2600" kern="1200">
          <a:solidFill>
            <a:schemeClr val="tx2"/>
          </a:solidFill>
          <a:latin typeface="+mn-lt"/>
          <a:ea typeface="ＭＳ Ｐゴシック" pitchFamily="-84" charset="-128"/>
          <a:cs typeface="+mn-cs"/>
        </a:defRPr>
      </a:lvl2pPr>
      <a:lvl3pPr marL="1035050" indent="-349250" algn="l" rtl="0" fontAlgn="base">
        <a:spcBef>
          <a:spcPts val="600"/>
        </a:spcBef>
        <a:spcAft>
          <a:spcPct val="0"/>
        </a:spcAft>
        <a:buClr>
          <a:srgbClr val="BAABE3"/>
        </a:buClr>
        <a:buFont typeface="Candara" pitchFamily="-84" charset="0"/>
        <a:buChar char="•"/>
        <a:defRPr sz="2400" kern="1200">
          <a:solidFill>
            <a:schemeClr val="tx2"/>
          </a:solidFill>
          <a:latin typeface="+mn-lt"/>
          <a:ea typeface="ＭＳ Ｐゴシック" pitchFamily="-84" charset="-128"/>
          <a:cs typeface="+mn-cs"/>
        </a:defRPr>
      </a:lvl3pPr>
      <a:lvl4pPr marL="1371600" indent="-336550" algn="l" rtl="0" fontAlgn="base">
        <a:spcBef>
          <a:spcPts val="600"/>
        </a:spcBef>
        <a:spcAft>
          <a:spcPct val="0"/>
        </a:spcAft>
        <a:buClr>
          <a:schemeClr val="tx2"/>
        </a:buClr>
        <a:buFont typeface="Candara" pitchFamily="-84" charset="0"/>
        <a:buChar char="•"/>
        <a:defRPr sz="2200" kern="1200">
          <a:solidFill>
            <a:schemeClr val="tx2"/>
          </a:solidFill>
          <a:latin typeface="+mn-lt"/>
          <a:ea typeface="ＭＳ Ｐゴシック" pitchFamily="-84" charset="-128"/>
          <a:cs typeface="+mn-cs"/>
        </a:defRPr>
      </a:lvl4pPr>
      <a:lvl5pPr marL="1720850" indent="-349250" algn="l" rtl="0" fontAlgn="base">
        <a:spcBef>
          <a:spcPts val="600"/>
        </a:spcBef>
        <a:spcAft>
          <a:spcPct val="0"/>
        </a:spcAft>
        <a:buClr>
          <a:srgbClr val="BAABE3"/>
        </a:buClr>
        <a:buFont typeface="Candara" pitchFamily="-84" charset="0"/>
        <a:buChar char="•"/>
        <a:defRPr sz="2000" kern="1200">
          <a:solidFill>
            <a:schemeClr val="tx2"/>
          </a:solidFill>
          <a:latin typeface="+mn-lt"/>
          <a:ea typeface="ＭＳ Ｐゴシック" pitchFamily="-8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9463" y="62753"/>
            <a:ext cx="7583488" cy="1283167"/>
          </a:xfrm>
          <a:prstGeom prst="rect">
            <a:avLst/>
          </a:prstGeom>
        </p:spPr>
        <p:txBody>
          <a:bodyPr vert="horz" lIns="91440" tIns="45720" rIns="91440" bIns="45720" rtlCol="0" anchor="ctr">
            <a:noAutofit/>
          </a:bodyPr>
          <a:lstStyle/>
          <a:p>
            <a:r>
              <a:rPr lang="en-US"/>
              <a:t>Click to edit Master title style</a:t>
            </a:r>
            <a:endParaRPr/>
          </a:p>
        </p:txBody>
      </p:sp>
      <p:sp>
        <p:nvSpPr>
          <p:cNvPr id="3" name="Text Placeholder 2"/>
          <p:cNvSpPr>
            <a:spLocks noGrp="1"/>
          </p:cNvSpPr>
          <p:nvPr>
            <p:ph type="body" idx="1"/>
          </p:nvPr>
        </p:nvSpPr>
        <p:spPr>
          <a:xfrm>
            <a:off x="779463" y="1828800"/>
            <a:ext cx="7583488" cy="4297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32494" y="6356350"/>
            <a:ext cx="2133600" cy="365125"/>
          </a:xfrm>
          <a:prstGeom prst="rect">
            <a:avLst/>
          </a:prstGeom>
        </p:spPr>
        <p:txBody>
          <a:bodyPr vert="horz" lIns="91440" tIns="45720" rIns="91440" bIns="45720" rtlCol="0" anchor="ctr"/>
          <a:lstStyle>
            <a:lvl1pPr algn="r">
              <a:defRPr sz="1200">
                <a:solidFill>
                  <a:schemeClr val="bg2"/>
                </a:solidFill>
                <a:effectLst>
                  <a:outerShdw blurRad="63500" dir="2700000" algn="tl" rotWithShape="0">
                    <a:schemeClr val="tx1">
                      <a:alpha val="40000"/>
                    </a:schemeClr>
                  </a:outerShdw>
                </a:effectLst>
              </a:defRPr>
            </a:lvl1pPr>
          </a:lstStyle>
          <a:p>
            <a:pPr>
              <a:defRPr/>
            </a:pPr>
            <a:endParaRPr lang="en-US" dirty="0"/>
          </a:p>
        </p:txBody>
      </p:sp>
      <p:sp>
        <p:nvSpPr>
          <p:cNvPr id="5" name="Footer Placeholder 4"/>
          <p:cNvSpPr>
            <a:spLocks noGrp="1"/>
          </p:cNvSpPr>
          <p:nvPr>
            <p:ph type="ftr" sz="quarter" idx="3"/>
          </p:nvPr>
        </p:nvSpPr>
        <p:spPr>
          <a:xfrm>
            <a:off x="242047" y="6356350"/>
            <a:ext cx="2895600" cy="365125"/>
          </a:xfrm>
          <a:prstGeom prst="rect">
            <a:avLst/>
          </a:prstGeom>
        </p:spPr>
        <p:txBody>
          <a:bodyPr vert="horz" lIns="91440" tIns="45720" rIns="91440" bIns="45720" rtlCol="0" anchor="ctr"/>
          <a:lstStyle>
            <a:lvl1pPr algn="l">
              <a:defRPr sz="1200">
                <a:solidFill>
                  <a:schemeClr val="bg2"/>
                </a:solidFill>
                <a:effectLst>
                  <a:outerShdw blurRad="63500" dir="2700000" algn="tl" rotWithShape="0">
                    <a:schemeClr val="tx1">
                      <a:alpha val="40000"/>
                    </a:schemeClr>
                  </a:outerShdw>
                </a:effectLst>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a:solidFill>
                  <a:schemeClr val="bg2"/>
                </a:solidFill>
                <a:effectLst>
                  <a:outerShdw blurRad="63500" dir="2700000" algn="tl" rotWithShape="0">
                    <a:schemeClr val="tx1">
                      <a:alpha val="40000"/>
                    </a:schemeClr>
                  </a:outerShdw>
                </a:effectLst>
              </a:defRPr>
            </a:lvl1pPr>
          </a:lstStyle>
          <a:p>
            <a:pPr>
              <a:defRPr/>
            </a:pPr>
            <a:fld id="{39035AE5-5969-D34B-B84F-BCD4664DAD9A}" type="slidenum">
              <a:rPr lang="en-US" smtClean="0"/>
              <a:pPr>
                <a:defRPr/>
              </a:pPr>
              <a:t>‹#›</a:t>
            </a:fld>
            <a:endParaRPr lang="en-US" dirty="0"/>
          </a:p>
        </p:txBody>
      </p:sp>
    </p:spTree>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Lst>
  <p:txStyles>
    <p:titleStyle>
      <a:lvl1pPr algn="ctr" defTabSz="914400" rtl="0" eaLnBrk="1" latinLnBrk="0" hangingPunct="1">
        <a:spcBef>
          <a:spcPct val="0"/>
        </a:spcBef>
        <a:buNone/>
        <a:defRPr sz="48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p:titleStyle>
    <p:body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1.xml"/><Relationship Id="rId1" Type="http://schemas.openxmlformats.org/officeDocument/2006/relationships/slideLayout" Target="../slideLayouts/slideLayout25.xml"/><Relationship Id="rId4" Type="http://schemas.openxmlformats.org/officeDocument/2006/relationships/image" Target="../media/image60.png"/></Relationships>
</file>

<file path=ppt/slides/_rels/slide10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2.xml"/><Relationship Id="rId1" Type="http://schemas.openxmlformats.org/officeDocument/2006/relationships/slideLayout" Target="../slideLayouts/slideLayout25.xml"/><Relationship Id="rId4" Type="http://schemas.openxmlformats.org/officeDocument/2006/relationships/image" Target="../media/image61.png"/></Relationships>
</file>

<file path=ppt/slides/_rels/slide10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3.xml"/><Relationship Id="rId1" Type="http://schemas.openxmlformats.org/officeDocument/2006/relationships/slideLayout" Target="../slideLayouts/slideLayout25.xml"/><Relationship Id="rId4" Type="http://schemas.openxmlformats.org/officeDocument/2006/relationships/image" Target="../media/image62.png"/></Relationships>
</file>

<file path=ppt/slides/_rels/slide10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4.xml"/><Relationship Id="rId1" Type="http://schemas.openxmlformats.org/officeDocument/2006/relationships/slideLayout" Target="../slideLayouts/slideLayout25.xml"/><Relationship Id="rId4" Type="http://schemas.openxmlformats.org/officeDocument/2006/relationships/image" Target="../media/image63.png"/></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105.xml"/><Relationship Id="rId1" Type="http://schemas.openxmlformats.org/officeDocument/2006/relationships/slideLayout" Target="../slideLayouts/slideLayout15.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06.xml"/><Relationship Id="rId1" Type="http://schemas.openxmlformats.org/officeDocument/2006/relationships/slideLayout" Target="../slideLayouts/slideLayout15.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9.xml"/><Relationship Id="rId1" Type="http://schemas.openxmlformats.org/officeDocument/2006/relationships/slideLayout" Target="../slideLayouts/slideLayout25.xml"/><Relationship Id="rId4" Type="http://schemas.openxmlformats.org/officeDocument/2006/relationships/image" Target="../media/image6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9.wmf"/></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110.xml"/><Relationship Id="rId1" Type="http://schemas.openxmlformats.org/officeDocument/2006/relationships/slideLayout" Target="../slideLayouts/slideLayout18.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112.xml"/><Relationship Id="rId1" Type="http://schemas.openxmlformats.org/officeDocument/2006/relationships/slideLayout" Target="../slideLayouts/slideLayout15.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1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3.xml"/><Relationship Id="rId1" Type="http://schemas.openxmlformats.org/officeDocument/2006/relationships/slideLayout" Target="../slideLayouts/slideLayout25.xml"/><Relationship Id="rId4" Type="http://schemas.openxmlformats.org/officeDocument/2006/relationships/image" Target="../media/image65.png"/></Relationships>
</file>

<file path=ppt/slides/_rels/slide1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4.xml"/><Relationship Id="rId1" Type="http://schemas.openxmlformats.org/officeDocument/2006/relationships/slideLayout" Target="../slideLayouts/slideLayout25.xml"/><Relationship Id="rId4" Type="http://schemas.openxmlformats.org/officeDocument/2006/relationships/image" Target="../media/image66.png"/></Relationships>
</file>

<file path=ppt/slides/_rels/slide1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5.xml"/><Relationship Id="rId1" Type="http://schemas.openxmlformats.org/officeDocument/2006/relationships/slideLayout" Target="../slideLayouts/slideLayout25.xml"/><Relationship Id="rId4" Type="http://schemas.openxmlformats.org/officeDocument/2006/relationships/image" Target="../media/image67.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5.xml"/><Relationship Id="rId1" Type="http://schemas.openxmlformats.org/officeDocument/2006/relationships/vmlDrawing" Target="../drawings/vmlDrawing2.vml"/><Relationship Id="rId5" Type="http://schemas.openxmlformats.org/officeDocument/2006/relationships/image" Target="../media/image68.png"/><Relationship Id="rId4" Type="http://schemas.openxmlformats.org/officeDocument/2006/relationships/oleObject" Target="mclaughlinkl:Desktop:Crypto6e%20Tables:T20-IPsec.doc!OLE_LINK4"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8.xml"/><Relationship Id="rId1" Type="http://schemas.openxmlformats.org/officeDocument/2006/relationships/slideLayout" Target="../slideLayouts/slideLayout2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1.xml"/><Relationship Id="rId1" Type="http://schemas.openxmlformats.org/officeDocument/2006/relationships/slideLayout" Target="../slideLayouts/slideLayout23.xml"/><Relationship Id="rId4" Type="http://schemas.openxmlformats.org/officeDocument/2006/relationships/image" Target="../media/image69.png"/></Relationships>
</file>

<file path=ppt/slides/_rels/slide122.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122.xml"/><Relationship Id="rId1" Type="http://schemas.openxmlformats.org/officeDocument/2006/relationships/slideLayout" Target="../slideLayouts/slideLayout15.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127.xml"/><Relationship Id="rId1" Type="http://schemas.openxmlformats.org/officeDocument/2006/relationships/slideLayout" Target="../slideLayouts/slideLayout15.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128.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128.xml"/><Relationship Id="rId1" Type="http://schemas.openxmlformats.org/officeDocument/2006/relationships/slideLayout" Target="../slideLayouts/slideLayout15.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1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9.xml"/><Relationship Id="rId1" Type="http://schemas.openxmlformats.org/officeDocument/2006/relationships/slideLayout" Target="../slideLayouts/slideLayout25.xml"/><Relationship Id="rId4" Type="http://schemas.openxmlformats.org/officeDocument/2006/relationships/image" Target="../media/image7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df"/><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20.png"/></Relationships>
</file>

<file path=ppt/slides/_rels/slide1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0.xml"/><Relationship Id="rId1" Type="http://schemas.openxmlformats.org/officeDocument/2006/relationships/slideLayout" Target="../slideLayouts/slideLayout25.xml"/><Relationship Id="rId4" Type="http://schemas.openxmlformats.org/officeDocument/2006/relationships/image" Target="../media/image72.png"/></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131.xml"/><Relationship Id="rId1" Type="http://schemas.openxmlformats.org/officeDocument/2006/relationships/slideLayout" Target="../slideLayouts/slideLayout15.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7.xml"/><Relationship Id="rId1" Type="http://schemas.openxmlformats.org/officeDocument/2006/relationships/slideLayout" Target="../slideLayouts/slideLayout25.xml"/><Relationship Id="rId4" Type="http://schemas.openxmlformats.org/officeDocument/2006/relationships/image" Target="../media/image74.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139.xml"/><Relationship Id="rId1" Type="http://schemas.openxmlformats.org/officeDocument/2006/relationships/slideLayout" Target="../slideLayouts/slideLayout21.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140.xml"/><Relationship Id="rId1" Type="http://schemas.openxmlformats.org/officeDocument/2006/relationships/slideLayout" Target="../slideLayouts/slideLayout15.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143.xml"/><Relationship Id="rId1" Type="http://schemas.openxmlformats.org/officeDocument/2006/relationships/slideLayout" Target="../slideLayouts/slideLayout15.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145.xml"/><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146.xml"/><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148.xml"/><Relationship Id="rId1" Type="http://schemas.openxmlformats.org/officeDocument/2006/relationships/slideLayout" Target="../slideLayouts/slideLayout15.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df"/><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151.xml"/><Relationship Id="rId1" Type="http://schemas.openxmlformats.org/officeDocument/2006/relationships/slideLayout" Target="../slideLayouts/slideLayout15.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152.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152.xml"/><Relationship Id="rId1" Type="http://schemas.openxmlformats.org/officeDocument/2006/relationships/slideLayout" Target="../slideLayouts/slideLayout15.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154.xml"/><Relationship Id="rId1" Type="http://schemas.openxmlformats.org/officeDocument/2006/relationships/slideLayout" Target="../slideLayouts/slideLayout15.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156.xml"/><Relationship Id="rId1" Type="http://schemas.openxmlformats.org/officeDocument/2006/relationships/slideLayout" Target="../slideLayouts/slideLayout15.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157.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157.xml"/><Relationship Id="rId1" Type="http://schemas.openxmlformats.org/officeDocument/2006/relationships/slideLayout" Target="../slideLayouts/slideLayout15.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158.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158.xml"/><Relationship Id="rId1" Type="http://schemas.openxmlformats.org/officeDocument/2006/relationships/slideLayout" Target="../slideLayouts/slideLayout15.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1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9.xml"/><Relationship Id="rId1" Type="http://schemas.openxmlformats.org/officeDocument/2006/relationships/slideLayout" Target="../slideLayouts/slideLayout25.xml"/><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61.xml"/><Relationship Id="rId1" Type="http://schemas.openxmlformats.org/officeDocument/2006/relationships/slideLayout" Target="../slideLayouts/slideLayout25.xml"/><Relationship Id="rId4" Type="http://schemas.openxmlformats.org/officeDocument/2006/relationships/image" Target="../media/image78.png"/></Relationships>
</file>

<file path=ppt/slides/_rels/slide16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62.xml"/><Relationship Id="rId1" Type="http://schemas.openxmlformats.org/officeDocument/2006/relationships/slideLayout" Target="../slideLayouts/slideLayout25.xml"/><Relationship Id="rId4" Type="http://schemas.openxmlformats.org/officeDocument/2006/relationships/image" Target="../media/image79.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164.xml"/><Relationship Id="rId1" Type="http://schemas.openxmlformats.org/officeDocument/2006/relationships/slideLayout" Target="../slideLayouts/slideLayout15.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6.xml"/><Relationship Id="rId1" Type="http://schemas.openxmlformats.org/officeDocument/2006/relationships/slideLayout" Target="../slideLayouts/slideLayout2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169.xml"/><Relationship Id="rId1" Type="http://schemas.openxmlformats.org/officeDocument/2006/relationships/slideLayout" Target="../slideLayouts/slideLayout15.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26.pdf"/><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23.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173.xml"/><Relationship Id="rId1" Type="http://schemas.openxmlformats.org/officeDocument/2006/relationships/slideLayout" Target="../slideLayouts/slideLayout15.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174.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174.xml"/><Relationship Id="rId1" Type="http://schemas.openxmlformats.org/officeDocument/2006/relationships/slideLayout" Target="../slideLayouts/slideLayout15.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175.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notesSlide" Target="../notesSlides/notesSlide175.xml"/><Relationship Id="rId1" Type="http://schemas.openxmlformats.org/officeDocument/2006/relationships/slideLayout" Target="../slideLayouts/slideLayout21.xml"/></Relationships>
</file>

<file path=ppt/slides/_rels/slide1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6.xml"/><Relationship Id="rId1" Type="http://schemas.openxmlformats.org/officeDocument/2006/relationships/slideLayout" Target="../slideLayouts/slideLayout15.xml"/><Relationship Id="rId4" Type="http://schemas.openxmlformats.org/officeDocument/2006/relationships/image" Target="../media/image82.png"/></Relationships>
</file>

<file path=ppt/slides/_rels/slide1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7.xml"/><Relationship Id="rId1" Type="http://schemas.openxmlformats.org/officeDocument/2006/relationships/slideLayout" Target="../slideLayouts/slideLayout25.xml"/><Relationship Id="rId4" Type="http://schemas.openxmlformats.org/officeDocument/2006/relationships/image" Target="../media/image83.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179.xml"/><Relationship Id="rId1" Type="http://schemas.openxmlformats.org/officeDocument/2006/relationships/slideLayout" Target="../slideLayouts/slideLayout15.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df"/><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8.xml"/></Relationships>
</file>

<file path=ppt/slides/_rels/slide18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1.xml"/><Relationship Id="rId1" Type="http://schemas.openxmlformats.org/officeDocument/2006/relationships/slideLayout" Target="../slideLayouts/slideLayout25.xml"/><Relationship Id="rId4" Type="http://schemas.openxmlformats.org/officeDocument/2006/relationships/image" Target="../media/image84.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4.xml"/><Relationship Id="rId1" Type="http://schemas.openxmlformats.org/officeDocument/2006/relationships/slideLayout" Target="../slideLayouts/slideLayout25.xml"/><Relationship Id="rId4" Type="http://schemas.openxmlformats.org/officeDocument/2006/relationships/image" Target="../media/image85.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186.xml"/><Relationship Id="rId1" Type="http://schemas.openxmlformats.org/officeDocument/2006/relationships/slideLayout" Target="../slideLayouts/slideLayout15.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18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7.xml"/><Relationship Id="rId1" Type="http://schemas.openxmlformats.org/officeDocument/2006/relationships/slideLayout" Target="../slideLayouts/slideLayout25.xml"/><Relationship Id="rId4" Type="http://schemas.openxmlformats.org/officeDocument/2006/relationships/image" Target="../media/image86.png"/></Relationships>
</file>

<file path=ppt/slides/_rels/slide18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8.xml"/><Relationship Id="rId1" Type="http://schemas.openxmlformats.org/officeDocument/2006/relationships/slideLayout" Target="../slideLayouts/slideLayout25.xml"/><Relationship Id="rId4" Type="http://schemas.openxmlformats.org/officeDocument/2006/relationships/image" Target="../media/image87.png"/></Relationships>
</file>

<file path=ppt/slides/_rels/slide189.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notesSlide" Target="../notesSlides/notesSlide189.xml"/><Relationship Id="rId1" Type="http://schemas.openxmlformats.org/officeDocument/2006/relationships/slideLayout" Target="../slideLayouts/slideLayout15.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df"/><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25.png"/></Relationships>
</file>

<file path=ppt/slides/_rels/slide19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0.xml"/><Relationship Id="rId1" Type="http://schemas.openxmlformats.org/officeDocument/2006/relationships/slideLayout" Target="../slideLayouts/slideLayout25.xml"/><Relationship Id="rId4" Type="http://schemas.openxmlformats.org/officeDocument/2006/relationships/image" Target="../media/image88.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2.xml"/><Relationship Id="rId1" Type="http://schemas.openxmlformats.org/officeDocument/2006/relationships/slideLayout" Target="../slideLayouts/slideLayout25.xml"/><Relationship Id="rId4" Type="http://schemas.openxmlformats.org/officeDocument/2006/relationships/image" Target="../media/image89.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194.xml"/><Relationship Id="rId1" Type="http://schemas.openxmlformats.org/officeDocument/2006/relationships/slideLayout" Target="../slideLayouts/slideLayout18.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195.xml.rels><?xml version="1.0" encoding="UTF-8" standalone="yes"?>
<Relationships xmlns="http://schemas.openxmlformats.org/package/2006/relationships"><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notesSlide" Target="../notesSlides/notesSlide195.xml"/><Relationship Id="rId1" Type="http://schemas.openxmlformats.org/officeDocument/2006/relationships/slideLayout" Target="../slideLayouts/slideLayout18.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19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6.xml"/><Relationship Id="rId1" Type="http://schemas.openxmlformats.org/officeDocument/2006/relationships/slideLayout" Target="../slideLayouts/slideLayout25.xml"/><Relationship Id="rId4" Type="http://schemas.openxmlformats.org/officeDocument/2006/relationships/image" Target="../media/image90.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5.xml"/></Relationships>
</file>

<file path=ppt/slides/_rels/slide19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8.xml"/><Relationship Id="rId1" Type="http://schemas.openxmlformats.org/officeDocument/2006/relationships/slideLayout" Target="../slideLayouts/slideLayout17.xml"/><Relationship Id="rId4" Type="http://schemas.openxmlformats.org/officeDocument/2006/relationships/image" Target="../media/image91.png"/></Relationships>
</file>

<file path=ppt/slides/_rels/slide19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9.xml"/><Relationship Id="rId1" Type="http://schemas.openxmlformats.org/officeDocument/2006/relationships/slideLayout" Target="../slideLayouts/slideLayout25.xml"/><Relationship Id="rId4" Type="http://schemas.openxmlformats.org/officeDocument/2006/relationships/image" Target="../media/image92.png"/></Relationships>
</file>

<file path=ppt/slides/_rels/slide2.xml.rels><?xml version="1.0" encoding="UTF-8" standalone="yes"?>
<Relationships xmlns="http://schemas.openxmlformats.org/package/2006/relationships"><Relationship Id="rId8" Type="http://schemas.openxmlformats.org/officeDocument/2006/relationships/slide" Target="slide119.xml"/><Relationship Id="rId13" Type="http://schemas.openxmlformats.org/officeDocument/2006/relationships/slide" Target="slide225.xml"/><Relationship Id="rId3" Type="http://schemas.openxmlformats.org/officeDocument/2006/relationships/slide" Target="slide39.xml"/><Relationship Id="rId7" Type="http://schemas.openxmlformats.org/officeDocument/2006/relationships/slide" Target="slide117.xml"/><Relationship Id="rId12" Type="http://schemas.openxmlformats.org/officeDocument/2006/relationships/slide" Target="slide204.xml"/><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slide" Target="slide108.xml"/><Relationship Id="rId11" Type="http://schemas.openxmlformats.org/officeDocument/2006/relationships/slide" Target="slide202.xml"/><Relationship Id="rId5" Type="http://schemas.openxmlformats.org/officeDocument/2006/relationships/slide" Target="slide78.xml"/><Relationship Id="rId10" Type="http://schemas.openxmlformats.org/officeDocument/2006/relationships/slide" Target="slide139.xml"/><Relationship Id="rId4" Type="http://schemas.openxmlformats.org/officeDocument/2006/relationships/slide" Target="slide41.xml"/><Relationship Id="rId9" Type="http://schemas.openxmlformats.org/officeDocument/2006/relationships/slide" Target="slide165.xml"/></Relationships>
</file>

<file path=ppt/slides/_rels/slide20.xml.rels><?xml version="1.0" encoding="UTF-8" standalone="yes"?>
<Relationships xmlns="http://schemas.openxmlformats.org/package/2006/relationships"><Relationship Id="rId3" Type="http://schemas.openxmlformats.org/officeDocument/2006/relationships/image" Target="../media/image32.pdf"/><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26.png"/></Relationships>
</file>

<file path=ppt/slides/_rels/slide200.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200.xml"/><Relationship Id="rId1" Type="http://schemas.openxmlformats.org/officeDocument/2006/relationships/slideLayout" Target="../slideLayouts/slideLayout15.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20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1.xml"/><Relationship Id="rId1" Type="http://schemas.openxmlformats.org/officeDocument/2006/relationships/slideLayout" Target="../slideLayouts/slideLayout25.xml"/><Relationship Id="rId4" Type="http://schemas.openxmlformats.org/officeDocument/2006/relationships/image" Target="../media/image93.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8.xml"/></Relationships>
</file>

<file path=ppt/slides/_rels/slide20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3.xml"/><Relationship Id="rId1" Type="http://schemas.openxmlformats.org/officeDocument/2006/relationships/slideLayout" Target="../slideLayouts/slideLayout2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5.xml"/></Relationships>
</file>

<file path=ppt/slides/_rels/slide207.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notesSlide" Target="../notesSlides/notesSlide207.xml"/><Relationship Id="rId1" Type="http://schemas.openxmlformats.org/officeDocument/2006/relationships/slideLayout" Target="../slideLayouts/slideLayout15.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208.xml.rels><?xml version="1.0" encoding="UTF-8" standalone="yes"?>
<Relationships xmlns="http://schemas.openxmlformats.org/package/2006/relationships"><Relationship Id="rId3" Type="http://schemas.openxmlformats.org/officeDocument/2006/relationships/diagramData" Target="../diagrams/data59.xml"/><Relationship Id="rId7" Type="http://schemas.microsoft.com/office/2007/relationships/diagramDrawing" Target="../diagrams/drawing59.xml"/><Relationship Id="rId2" Type="http://schemas.openxmlformats.org/officeDocument/2006/relationships/notesSlide" Target="../notesSlides/notesSlide208.xml"/><Relationship Id="rId1" Type="http://schemas.openxmlformats.org/officeDocument/2006/relationships/slideLayout" Target="../slideLayouts/slideLayout15.xml"/><Relationship Id="rId6" Type="http://schemas.openxmlformats.org/officeDocument/2006/relationships/diagramColors" Target="../diagrams/colors59.xml"/><Relationship Id="rId5" Type="http://schemas.openxmlformats.org/officeDocument/2006/relationships/diagramQuickStyle" Target="../diagrams/quickStyle59.xml"/><Relationship Id="rId4" Type="http://schemas.openxmlformats.org/officeDocument/2006/relationships/diagramLayout" Target="../diagrams/layout59.xml"/></Relationships>
</file>

<file path=ppt/slides/_rels/slide209.xml.rels><?xml version="1.0" encoding="UTF-8" standalone="yes"?>
<Relationships xmlns="http://schemas.openxmlformats.org/package/2006/relationships"><Relationship Id="rId3" Type="http://schemas.openxmlformats.org/officeDocument/2006/relationships/diagramData" Target="../diagrams/data60.xml"/><Relationship Id="rId7" Type="http://schemas.microsoft.com/office/2007/relationships/diagramDrawing" Target="../diagrams/drawing60.xml"/><Relationship Id="rId2" Type="http://schemas.openxmlformats.org/officeDocument/2006/relationships/notesSlide" Target="../notesSlides/notesSlide209.xml"/><Relationship Id="rId1" Type="http://schemas.openxmlformats.org/officeDocument/2006/relationships/slideLayout" Target="../slideLayouts/slideLayout15.xml"/><Relationship Id="rId6" Type="http://schemas.openxmlformats.org/officeDocument/2006/relationships/diagramColors" Target="../diagrams/colors60.xml"/><Relationship Id="rId5" Type="http://schemas.openxmlformats.org/officeDocument/2006/relationships/diagramQuickStyle" Target="../diagrams/quickStyle60.xml"/><Relationship Id="rId4" Type="http://schemas.openxmlformats.org/officeDocument/2006/relationships/diagramLayout" Target="../diagrams/layout6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7.pdf"/><Relationship Id="rId2" Type="http://schemas.openxmlformats.org/officeDocument/2006/relationships/notesSlide" Target="../notesSlides/notesSlide210.xml"/><Relationship Id="rId1" Type="http://schemas.openxmlformats.org/officeDocument/2006/relationships/slideLayout" Target="../slideLayouts/slideLayout25.xml"/><Relationship Id="rId4" Type="http://schemas.openxmlformats.org/officeDocument/2006/relationships/image" Target="../media/image95.png"/></Relationships>
</file>

<file path=ppt/slides/_rels/slide211.xml.rels><?xml version="1.0" encoding="UTF-8" standalone="yes"?>
<Relationships xmlns="http://schemas.openxmlformats.org/package/2006/relationships"><Relationship Id="rId3" Type="http://schemas.openxmlformats.org/officeDocument/2006/relationships/image" Target="../media/image9.pdf"/><Relationship Id="rId2" Type="http://schemas.openxmlformats.org/officeDocument/2006/relationships/notesSlide" Target="../notesSlides/notesSlide211.xml"/><Relationship Id="rId1" Type="http://schemas.openxmlformats.org/officeDocument/2006/relationships/slideLayout" Target="../slideLayouts/slideLayout17.xml"/><Relationship Id="rId4" Type="http://schemas.openxmlformats.org/officeDocument/2006/relationships/image" Target="../media/image96.png"/></Relationships>
</file>

<file path=ppt/slides/_rels/slide212.xml.rels><?xml version="1.0" encoding="UTF-8" standalone="yes"?>
<Relationships xmlns="http://schemas.openxmlformats.org/package/2006/relationships"><Relationship Id="rId3" Type="http://schemas.openxmlformats.org/officeDocument/2006/relationships/diagramData" Target="../diagrams/data61.xml"/><Relationship Id="rId7" Type="http://schemas.microsoft.com/office/2007/relationships/diagramDrawing" Target="../diagrams/drawing61.xml"/><Relationship Id="rId2" Type="http://schemas.openxmlformats.org/officeDocument/2006/relationships/notesSlide" Target="../notesSlides/notesSlide212.xml"/><Relationship Id="rId1" Type="http://schemas.openxmlformats.org/officeDocument/2006/relationships/slideLayout" Target="../slideLayouts/slideLayout15.xml"/><Relationship Id="rId6" Type="http://schemas.openxmlformats.org/officeDocument/2006/relationships/diagramColors" Target="../diagrams/colors61.xml"/><Relationship Id="rId5" Type="http://schemas.openxmlformats.org/officeDocument/2006/relationships/diagramQuickStyle" Target="../diagrams/quickStyle61.xml"/><Relationship Id="rId4" Type="http://schemas.openxmlformats.org/officeDocument/2006/relationships/diagramLayout" Target="../diagrams/layout61.xml"/></Relationships>
</file>

<file path=ppt/slides/_rels/slide213.xml.rels><?xml version="1.0" encoding="UTF-8" standalone="yes"?>
<Relationships xmlns="http://schemas.openxmlformats.org/package/2006/relationships"><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notesSlide" Target="../notesSlides/notesSlide213.xml"/><Relationship Id="rId1" Type="http://schemas.openxmlformats.org/officeDocument/2006/relationships/slideLayout" Target="../slideLayouts/slideLayout15.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214.xml.rels><?xml version="1.0" encoding="UTF-8" standalone="yes"?>
<Relationships xmlns="http://schemas.openxmlformats.org/package/2006/relationships"><Relationship Id="rId3" Type="http://schemas.openxmlformats.org/officeDocument/2006/relationships/image" Target="../media/image11.pdf"/><Relationship Id="rId2" Type="http://schemas.openxmlformats.org/officeDocument/2006/relationships/notesSlide" Target="../notesSlides/notesSlide214.xml"/><Relationship Id="rId1" Type="http://schemas.openxmlformats.org/officeDocument/2006/relationships/slideLayout" Target="../slideLayouts/slideLayout17.xml"/><Relationship Id="rId4" Type="http://schemas.openxmlformats.org/officeDocument/2006/relationships/image" Target="../media/image97.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5.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3.pdf"/><Relationship Id="rId2" Type="http://schemas.openxmlformats.org/officeDocument/2006/relationships/notesSlide" Target="../notesSlides/notesSlide220.xml"/><Relationship Id="rId1" Type="http://schemas.openxmlformats.org/officeDocument/2006/relationships/slideLayout" Target="../slideLayouts/slideLayout25.xml"/><Relationship Id="rId4" Type="http://schemas.openxmlformats.org/officeDocument/2006/relationships/image" Target="../media/image98.png"/></Relationships>
</file>

<file path=ppt/slides/_rels/slide221.xml.rels><?xml version="1.0" encoding="UTF-8" standalone="yes"?>
<Relationships xmlns="http://schemas.openxmlformats.org/package/2006/relationships"><Relationship Id="rId3" Type="http://schemas.openxmlformats.org/officeDocument/2006/relationships/image" Target="../media/image150.pdf"/><Relationship Id="rId2" Type="http://schemas.openxmlformats.org/officeDocument/2006/relationships/notesSlide" Target="../notesSlides/notesSlide221.xml"/><Relationship Id="rId1" Type="http://schemas.openxmlformats.org/officeDocument/2006/relationships/slideLayout" Target="../slideLayouts/slideLayout25.xml"/><Relationship Id="rId4" Type="http://schemas.openxmlformats.org/officeDocument/2006/relationships/image" Target="../media/image99.png"/></Relationships>
</file>

<file path=ppt/slides/_rels/slide222.xml.rels><?xml version="1.0" encoding="UTF-8" standalone="yes"?>
<Relationships xmlns="http://schemas.openxmlformats.org/package/2006/relationships"><Relationship Id="rId3" Type="http://schemas.openxmlformats.org/officeDocument/2006/relationships/image" Target="../media/image17.pdf"/><Relationship Id="rId2" Type="http://schemas.openxmlformats.org/officeDocument/2006/relationships/notesSlide" Target="../notesSlides/notesSlide222.xml"/><Relationship Id="rId1" Type="http://schemas.openxmlformats.org/officeDocument/2006/relationships/slideLayout" Target="../slideLayouts/slideLayout25.xml"/><Relationship Id="rId4" Type="http://schemas.openxmlformats.org/officeDocument/2006/relationships/image" Target="../media/image100.png"/></Relationships>
</file>

<file path=ppt/slides/_rels/slide223.xml.rels><?xml version="1.0" encoding="UTF-8" standalone="yes"?>
<Relationships xmlns="http://schemas.openxmlformats.org/package/2006/relationships"><Relationship Id="rId3" Type="http://schemas.openxmlformats.org/officeDocument/2006/relationships/image" Target="../media/image19.pdf"/><Relationship Id="rId2" Type="http://schemas.openxmlformats.org/officeDocument/2006/relationships/notesSlide" Target="../notesSlides/notesSlide223.xml"/><Relationship Id="rId1" Type="http://schemas.openxmlformats.org/officeDocument/2006/relationships/slideLayout" Target="../slideLayouts/slideLayout25.xml"/><Relationship Id="rId4" Type="http://schemas.openxmlformats.org/officeDocument/2006/relationships/image" Target="../media/image101.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8.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8.xml"/></Relationships>
</file>

<file path=ppt/slides/_rels/slide2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26.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df"/><Relationship Id="rId2" Type="http://schemas.openxmlformats.org/officeDocument/2006/relationships/notesSlide" Target="../notesSlides/notesSlide25.xml"/><Relationship Id="rId1" Type="http://schemas.openxmlformats.org/officeDocument/2006/relationships/slideLayout" Target="../slideLayouts/slideLayout25.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6.pdf"/><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8.pdf"/><Relationship Id="rId2" Type="http://schemas.openxmlformats.org/officeDocument/2006/relationships/notesSlide" Target="../notesSlides/notesSlide27.xml"/><Relationship Id="rId1" Type="http://schemas.openxmlformats.org/officeDocument/2006/relationships/slideLayout" Target="../slideLayouts/slideLayout25.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0.pdf"/><Relationship Id="rId2" Type="http://schemas.openxmlformats.org/officeDocument/2006/relationships/notesSlide" Target="../notesSlides/notesSlide29.xml"/><Relationship Id="rId1" Type="http://schemas.openxmlformats.org/officeDocument/2006/relationships/slideLayout" Target="../slideLayouts/slideLayout25.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2.pdf"/><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44.pdf"/><Relationship Id="rId2" Type="http://schemas.openxmlformats.org/officeDocument/2006/relationships/notesSlide" Target="../notesSlides/notesSlide31.xml"/><Relationship Id="rId1" Type="http://schemas.openxmlformats.org/officeDocument/2006/relationships/slideLayout" Target="../slideLayouts/slideLayout25.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46.pdf"/><Relationship Id="rId2" Type="http://schemas.openxmlformats.org/officeDocument/2006/relationships/notesSlide" Target="../notesSlides/notesSlide35.xml"/><Relationship Id="rId1" Type="http://schemas.openxmlformats.org/officeDocument/2006/relationships/slideLayout" Target="../slideLayouts/slideLayout25.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48.pdf"/><Relationship Id="rId2" Type="http://schemas.openxmlformats.org/officeDocument/2006/relationships/notesSlide" Target="../notesSlides/notesSlide38.xml"/><Relationship Id="rId1" Type="http://schemas.openxmlformats.org/officeDocument/2006/relationships/slideLayout" Target="../slideLayouts/slideLayout25.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4.xml"/><Relationship Id="rId1" Type="http://schemas.openxmlformats.org/officeDocument/2006/relationships/slideLayout" Target="../slideLayouts/slideLayout1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5.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7.xml"/><Relationship Id="rId1" Type="http://schemas.openxmlformats.org/officeDocument/2006/relationships/slideLayout" Target="../slideLayouts/slideLayout15.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1.xml"/><Relationship Id="rId1" Type="http://schemas.openxmlformats.org/officeDocument/2006/relationships/slideLayout" Target="../slideLayouts/slideLayout25.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2.xml"/><Relationship Id="rId1" Type="http://schemas.openxmlformats.org/officeDocument/2006/relationships/slideLayout" Target="../slideLayouts/slideLayout25.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55.xml"/><Relationship Id="rId1" Type="http://schemas.openxmlformats.org/officeDocument/2006/relationships/slideLayout" Target="../slideLayouts/slideLayout18.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56.xml"/><Relationship Id="rId1" Type="http://schemas.openxmlformats.org/officeDocument/2006/relationships/slideLayout" Target="../slideLayouts/slideLayout15.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7.xml"/><Relationship Id="rId1" Type="http://schemas.openxmlformats.org/officeDocument/2006/relationships/slideLayout" Target="../slideLayouts/slideLayout25.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8.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9.xml"/><Relationship Id="rId1" Type="http://schemas.openxmlformats.org/officeDocument/2006/relationships/slideLayout" Target="../slideLayouts/slideLayout25.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15.pdf"/><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0.xml"/><Relationship Id="rId1" Type="http://schemas.openxmlformats.org/officeDocument/2006/relationships/slideLayout" Target="../slideLayouts/slideLayout25.xml"/><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61.xml"/><Relationship Id="rId1" Type="http://schemas.openxmlformats.org/officeDocument/2006/relationships/slideLayout" Target="../slideLayouts/slideLayout15.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6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2.xml"/><Relationship Id="rId1" Type="http://schemas.openxmlformats.org/officeDocument/2006/relationships/slideLayout" Target="../slideLayouts/slideLayout25.xml"/><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25.xml"/><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65.xml"/><Relationship Id="rId1" Type="http://schemas.openxmlformats.org/officeDocument/2006/relationships/slideLayout" Target="../slideLayouts/slideLayout15.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66.xml"/><Relationship Id="rId1" Type="http://schemas.openxmlformats.org/officeDocument/2006/relationships/slideLayout" Target="../slideLayouts/slideLayout15.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69.xml"/><Relationship Id="rId1" Type="http://schemas.openxmlformats.org/officeDocument/2006/relationships/slideLayout" Target="../slideLayouts/slideLayout15.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1.xml"/><Relationship Id="rId1" Type="http://schemas.openxmlformats.org/officeDocument/2006/relationships/slideLayout" Target="../slideLayouts/slideLayout25.xml"/><Relationship Id="rId4" Type="http://schemas.openxmlformats.org/officeDocument/2006/relationships/image" Target="../media/image47.png"/></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72.xml"/><Relationship Id="rId1" Type="http://schemas.openxmlformats.org/officeDocument/2006/relationships/slideLayout" Target="../slideLayouts/slideLayout15.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4.xml"/><Relationship Id="rId1" Type="http://schemas.openxmlformats.org/officeDocument/2006/relationships/slideLayout" Target="../slideLayouts/slideLayout25.xml"/><Relationship Id="rId4" Type="http://schemas.openxmlformats.org/officeDocument/2006/relationships/image" Target="../media/image48.png"/></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75.xml"/><Relationship Id="rId1" Type="http://schemas.openxmlformats.org/officeDocument/2006/relationships/slideLayout" Target="../slideLayouts/slideLayout18.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6.xml"/><Relationship Id="rId1" Type="http://schemas.openxmlformats.org/officeDocument/2006/relationships/slideLayout" Target="../slideLayouts/slideLayout25.xml"/><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7.xml"/><Relationship Id="rId1" Type="http://schemas.openxmlformats.org/officeDocument/2006/relationships/slideLayout" Target="../slideLayouts/slideLayout25.xml"/><Relationship Id="rId4" Type="http://schemas.openxmlformats.org/officeDocument/2006/relationships/image" Target="../media/image5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9.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83.xml"/><Relationship Id="rId1" Type="http://schemas.openxmlformats.org/officeDocument/2006/relationships/slideLayout" Target="../slideLayouts/slideLayout15.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8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4.xml"/><Relationship Id="rId1" Type="http://schemas.openxmlformats.org/officeDocument/2006/relationships/slideLayout" Target="../slideLayouts/slideLayout25.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86.xml"/><Relationship Id="rId1" Type="http://schemas.openxmlformats.org/officeDocument/2006/relationships/slideLayout" Target="../slideLayouts/slideLayout15.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87.xml"/><Relationship Id="rId1" Type="http://schemas.openxmlformats.org/officeDocument/2006/relationships/slideLayout" Target="../slideLayouts/slideLayout21.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88.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8" Type="http://schemas.openxmlformats.org/officeDocument/2006/relationships/diagramData" Target="../diagrams/data27.xml"/><Relationship Id="rId3" Type="http://schemas.openxmlformats.org/officeDocument/2006/relationships/diagramData" Target="../diagrams/data26.xml"/><Relationship Id="rId7" Type="http://schemas.microsoft.com/office/2007/relationships/diagramDrawing" Target="../diagrams/drawing26.xml"/><Relationship Id="rId12" Type="http://schemas.microsoft.com/office/2007/relationships/diagramDrawing" Target="../diagrams/drawing27.xml"/><Relationship Id="rId2" Type="http://schemas.openxmlformats.org/officeDocument/2006/relationships/notesSlide" Target="../notesSlides/notesSlide89.xml"/><Relationship Id="rId1" Type="http://schemas.openxmlformats.org/officeDocument/2006/relationships/slideLayout" Target="../slideLayouts/slideLayout18.xml"/><Relationship Id="rId6" Type="http://schemas.openxmlformats.org/officeDocument/2006/relationships/diagramColors" Target="../diagrams/colors26.xml"/><Relationship Id="rId11" Type="http://schemas.openxmlformats.org/officeDocument/2006/relationships/diagramColors" Target="../diagrams/colors27.xml"/><Relationship Id="rId5" Type="http://schemas.openxmlformats.org/officeDocument/2006/relationships/diagramQuickStyle" Target="../diagrams/quickStyle26.xml"/><Relationship Id="rId10" Type="http://schemas.openxmlformats.org/officeDocument/2006/relationships/diagramQuickStyle" Target="../diagrams/quickStyle27.xml"/><Relationship Id="rId4" Type="http://schemas.openxmlformats.org/officeDocument/2006/relationships/diagramLayout" Target="../diagrams/layout26.xml"/><Relationship Id="rId9" Type="http://schemas.openxmlformats.org/officeDocument/2006/relationships/diagramLayout" Target="../diagrams/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0.xml"/><Relationship Id="rId1" Type="http://schemas.openxmlformats.org/officeDocument/2006/relationships/slideLayout" Target="../slideLayouts/slideLayout25.xml"/><Relationship Id="rId4" Type="http://schemas.openxmlformats.org/officeDocument/2006/relationships/image" Target="../media/image53.png"/></Relationships>
</file>

<file path=ppt/slides/_rels/slide9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1.xml"/><Relationship Id="rId1" Type="http://schemas.openxmlformats.org/officeDocument/2006/relationships/slideLayout" Target="../slideLayouts/slideLayout25.xml"/><Relationship Id="rId4" Type="http://schemas.openxmlformats.org/officeDocument/2006/relationships/image" Target="../media/image54.png"/></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92.xml"/><Relationship Id="rId1" Type="http://schemas.openxmlformats.org/officeDocument/2006/relationships/slideLayout" Target="../slideLayouts/slideLayout18.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93.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95.xml"/><Relationship Id="rId1" Type="http://schemas.openxmlformats.org/officeDocument/2006/relationships/slideLayout" Target="../slideLayouts/slideLayout15.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5.xml"/><Relationship Id="rId1" Type="http://schemas.openxmlformats.org/officeDocument/2006/relationships/vmlDrawing" Target="../drawings/vmlDrawing1.vml"/><Relationship Id="rId5" Type="http://schemas.openxmlformats.org/officeDocument/2006/relationships/image" Target="../media/image56.png"/><Relationship Id="rId4" Type="http://schemas.openxmlformats.org/officeDocument/2006/relationships/oleObject" Target="!OLE_LINK3"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7.xml"/><Relationship Id="rId1" Type="http://schemas.openxmlformats.org/officeDocument/2006/relationships/slideLayout" Target="../slideLayouts/slideLayout25.xml"/><Relationship Id="rId4" Type="http://schemas.openxmlformats.org/officeDocument/2006/relationships/image" Target="../media/image57.png"/></Relationships>
</file>

<file path=ppt/slides/_rels/slide9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8.xml"/><Relationship Id="rId1" Type="http://schemas.openxmlformats.org/officeDocument/2006/relationships/slideLayout" Target="../slideLayouts/slideLayout25.xml"/><Relationship Id="rId4" Type="http://schemas.openxmlformats.org/officeDocument/2006/relationships/image" Target="../media/image58.png"/></Relationships>
</file>

<file path=ppt/slides/_rels/slide9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9.xml"/><Relationship Id="rId1" Type="http://schemas.openxmlformats.org/officeDocument/2006/relationships/slideLayout" Target="../slideLayouts/slideLayout25.xml"/><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04800" y="762000"/>
            <a:ext cx="3959352" cy="1691640"/>
          </a:xfrm>
        </p:spPr>
        <p:txBody>
          <a:bodyPr/>
          <a:lstStyle/>
          <a:p>
            <a:r>
              <a:rPr lang="en-US" dirty="0"/>
              <a:t>Network Security Essentials</a:t>
            </a:r>
            <a:endParaRPr lang="en-AU" dirty="0"/>
          </a:p>
        </p:txBody>
      </p:sp>
      <p:pic>
        <p:nvPicPr>
          <p:cNvPr id="25" name="Picture Placeholder 24" descr="NetSec5e.jpg"/>
          <p:cNvPicPr>
            <a:picLocks noGrp="1" noChangeAspect="1"/>
          </p:cNvPicPr>
          <p:nvPr>
            <p:ph type="pic" idx="1"/>
          </p:nvPr>
        </p:nvPicPr>
        <p:blipFill>
          <a:blip r:embed="rId3"/>
          <a:srcRect t="-1333" b="-2444"/>
          <a:stretch>
            <a:fillRect/>
          </a:stretch>
        </p:blipFill>
        <p:spPr>
          <a:xfrm>
            <a:off x="4864608" y="778931"/>
            <a:ext cx="3959352" cy="5357516"/>
          </a:xfrm>
        </p:spPr>
      </p:pic>
      <p:sp>
        <p:nvSpPr>
          <p:cNvPr id="2051" name="Rectangle 3"/>
          <p:cNvSpPr>
            <a:spLocks noGrp="1" noChangeArrowheads="1"/>
          </p:cNvSpPr>
          <p:nvPr>
            <p:ph type="body" sz="half" idx="2"/>
          </p:nvPr>
        </p:nvSpPr>
        <p:spPr>
          <a:xfrm>
            <a:off x="304800" y="2362200"/>
            <a:ext cx="3959352" cy="3200400"/>
          </a:xfrm>
        </p:spPr>
        <p:txBody>
          <a:bodyPr>
            <a:normAutofit/>
          </a:bodyPr>
          <a:lstStyle/>
          <a:p>
            <a:endParaRPr lang="en-US" dirty="0"/>
          </a:p>
          <a:p>
            <a:endParaRPr lang="en-US" dirty="0"/>
          </a:p>
          <a:p>
            <a:endParaRPr lang="en-US" dirty="0"/>
          </a:p>
          <a:p>
            <a:r>
              <a:rPr lang="en-US" dirty="0"/>
              <a:t>Fifth Edition</a:t>
            </a:r>
          </a:p>
          <a:p>
            <a:r>
              <a:rPr lang="en-US" dirty="0"/>
              <a:t>by William Stallings</a:t>
            </a:r>
          </a:p>
          <a:p>
            <a:r>
              <a:rPr lang="en-US" dirty="0"/>
              <a:t>Lecturer: </a:t>
            </a:r>
            <a:r>
              <a:rPr lang="en-US"/>
              <a:t>Benny Hardjono</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Wireless Networks</a:t>
            </a:r>
          </a:p>
        </p:txBody>
      </p:sp>
      <p:graphicFrame>
        <p:nvGraphicFramePr>
          <p:cNvPr id="4" name="Content Placeholder 3"/>
          <p:cNvGraphicFramePr>
            <a:graphicFrameLocks noGrp="1"/>
          </p:cNvGraphicFramePr>
          <p:nvPr>
            <p:ph idx="1"/>
          </p:nvPr>
        </p:nvGraphicFramePr>
        <p:xfrm>
          <a:off x="609600" y="1905000"/>
          <a:ext cx="7583487" cy="4297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alphaModFix amt="84000"/>
          </a:blip>
          <a:stretch>
            <a:fillRect/>
          </a:stretch>
        </p:blipFill>
        <p:spPr>
          <a:xfrm rot="21317254">
            <a:off x="7477757" y="1799669"/>
            <a:ext cx="1234441" cy="2153094"/>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Encapsulating Security Payload (ESP)</a:t>
            </a:r>
          </a:p>
        </p:txBody>
      </p:sp>
      <p:sp>
        <p:nvSpPr>
          <p:cNvPr id="3" name="Content Placeholder 2"/>
          <p:cNvSpPr>
            <a:spLocks noGrp="1"/>
          </p:cNvSpPr>
          <p:nvPr>
            <p:ph idx="1"/>
          </p:nvPr>
        </p:nvSpPr>
        <p:spPr>
          <a:xfrm>
            <a:off x="381000" y="1600200"/>
            <a:ext cx="8382000" cy="5029200"/>
          </a:xfrm>
        </p:spPr>
        <p:txBody>
          <a:bodyPr>
            <a:normAutofit fontScale="77500" lnSpcReduction="20000"/>
          </a:bodyPr>
          <a:lstStyle/>
          <a:p>
            <a:r>
              <a:rPr lang="en-US" dirty="0">
                <a:solidFill>
                  <a:schemeClr val="tx2">
                    <a:lumMod val="10000"/>
                  </a:schemeClr>
                </a:solidFill>
              </a:rPr>
              <a:t>Used to encrypt the Payload Data, Padding, Pad Length, and Next Header fields</a:t>
            </a:r>
          </a:p>
          <a:p>
            <a:pPr lvl="1">
              <a:buClr>
                <a:schemeClr val="bg1"/>
              </a:buClr>
            </a:pPr>
            <a:r>
              <a:rPr lang="en-US" dirty="0">
                <a:solidFill>
                  <a:schemeClr val="tx2">
                    <a:lumMod val="10000"/>
                  </a:schemeClr>
                </a:solidFill>
              </a:rPr>
              <a:t>If the algorithm requires cryptographic synchronization data then these data may be carried explicitly at the beginning of the Payload Data field</a:t>
            </a:r>
          </a:p>
          <a:p>
            <a:r>
              <a:rPr lang="en-US" dirty="0">
                <a:solidFill>
                  <a:schemeClr val="tx2">
                    <a:lumMod val="10000"/>
                  </a:schemeClr>
                </a:solidFill>
              </a:rPr>
              <a:t>An optional ICV field is present only if the integrity service is selected and is provided by either a separate integrity algorithm or a combined mode algorithm that uses an ICV </a:t>
            </a:r>
          </a:p>
          <a:p>
            <a:pPr lvl="1">
              <a:buClr>
                <a:schemeClr val="bg1"/>
              </a:buClr>
            </a:pPr>
            <a:r>
              <a:rPr lang="en-US" dirty="0">
                <a:solidFill>
                  <a:schemeClr val="tx2">
                    <a:lumMod val="10000"/>
                  </a:schemeClr>
                </a:solidFill>
              </a:rPr>
              <a:t>ICV is computed after the encryption is performed</a:t>
            </a:r>
          </a:p>
          <a:p>
            <a:pPr lvl="1">
              <a:buClr>
                <a:schemeClr val="bg1"/>
              </a:buClr>
            </a:pPr>
            <a:r>
              <a:rPr lang="en-US" dirty="0">
                <a:solidFill>
                  <a:schemeClr val="tx2">
                    <a:lumMod val="10000"/>
                  </a:schemeClr>
                </a:solidFill>
              </a:rPr>
              <a:t>This order of processing facilitates reducing the impact of DoS attacks</a:t>
            </a:r>
          </a:p>
          <a:p>
            <a:pPr lvl="1">
              <a:buClr>
                <a:schemeClr val="bg1"/>
              </a:buClr>
            </a:pPr>
            <a:r>
              <a:rPr lang="en-US" dirty="0">
                <a:solidFill>
                  <a:schemeClr val="tx2">
                    <a:lumMod val="10000"/>
                  </a:schemeClr>
                </a:solidFill>
              </a:rPr>
              <a:t>Because the ICV is not protected by encryption, a keyed integrity algorithm must be employed to compute the ICV</a:t>
            </a:r>
          </a:p>
          <a:p>
            <a:r>
              <a:rPr lang="en-US" dirty="0">
                <a:solidFill>
                  <a:schemeClr val="tx2">
                    <a:lumMod val="10000"/>
                  </a:schemeClr>
                </a:solidFill>
              </a:rPr>
              <a:t>The Padding field serves several purposes:</a:t>
            </a:r>
          </a:p>
          <a:p>
            <a:pPr lvl="1">
              <a:buClr>
                <a:schemeClr val="bg1"/>
              </a:buClr>
            </a:pPr>
            <a:r>
              <a:rPr lang="en-US" dirty="0">
                <a:solidFill>
                  <a:schemeClr val="tx2">
                    <a:lumMod val="10000"/>
                  </a:schemeClr>
                </a:solidFill>
              </a:rPr>
              <a:t>If an encryption algorithm requires the plaintext to be a multiple of some number of bytes, the Padding field is used to expand the plaintext to the required length</a:t>
            </a:r>
          </a:p>
          <a:p>
            <a:pPr lvl="1">
              <a:buClr>
                <a:schemeClr val="bg1"/>
              </a:buClr>
            </a:pPr>
            <a:r>
              <a:rPr lang="en-US" dirty="0">
                <a:solidFill>
                  <a:schemeClr val="tx2">
                    <a:lumMod val="10000"/>
                  </a:schemeClr>
                </a:solidFill>
              </a:rPr>
              <a:t>Used to assure alignment of Pad Length and Next Header fields</a:t>
            </a:r>
          </a:p>
          <a:p>
            <a:pPr lvl="1">
              <a:buClr>
                <a:schemeClr val="bg1"/>
              </a:buClr>
            </a:pPr>
            <a:r>
              <a:rPr lang="en-US" dirty="0">
                <a:solidFill>
                  <a:schemeClr val="tx2">
                    <a:lumMod val="10000"/>
                  </a:schemeClr>
                </a:solidFill>
              </a:rPr>
              <a:t>Additional padding may be added to provide partial traffic-flow confidentiality by concealing the actual length of the payload</a:t>
            </a:r>
          </a:p>
          <a:p>
            <a:pPr lvl="1"/>
            <a:endParaRPr lang="en-US" dirty="0"/>
          </a:p>
        </p:txBody>
      </p:sp>
    </p:spTree>
    <p:extLst>
      <p:ext uri="{BB962C8B-B14F-4D97-AF65-F5344CB8AC3E}">
        <p14:creationId xmlns:p14="http://schemas.microsoft.com/office/powerpoint/2010/main" val="21681501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0909" t="7059" r="11818" b="29412"/>
              <a:stretch>
                <a:fillRect/>
              </a:stretch>
            </p:blipFill>
          </mc:Choice>
          <mc:Fallback>
            <p:blipFill>
              <a:blip r:embed="rId4"/>
              <a:srcRect l="10909" t="7059" r="11818" b="29412"/>
              <a:stretch>
                <a:fillRect/>
              </a:stretch>
            </p:blipFill>
          </mc:Fallback>
        </mc:AlternateContent>
        <p:spPr>
          <a:xfrm>
            <a:off x="228600" y="685800"/>
            <a:ext cx="8708886" cy="5532564"/>
          </a:xfrm>
          <a:prstGeom prst="rect">
            <a:avLst/>
          </a:prstGeom>
          <a:solidFill>
            <a:schemeClr val="tx1"/>
          </a:solidFill>
        </p:spPr>
      </p:pic>
    </p:spTree>
    <p:extLst>
      <p:ext uri="{BB962C8B-B14F-4D97-AF65-F5344CB8AC3E}">
        <p14:creationId xmlns:p14="http://schemas.microsoft.com/office/powerpoint/2010/main" val="1455572323"/>
      </p:ext>
    </p:extLst>
  </p:cSld>
  <p:clrMapOvr>
    <a:masterClrMapping/>
  </p:clrMapOvr>
  <p:transition spd="med">
    <p:pull dir="l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7.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8182" b="7273"/>
              <a:stretch>
                <a:fillRect/>
              </a:stretch>
            </p:blipFill>
          </mc:Choice>
          <mc:Fallback>
            <p:blipFill>
              <a:blip r:embed="rId4"/>
              <a:srcRect t="8182" b="7273"/>
              <a:stretch>
                <a:fillRect/>
              </a:stretch>
            </p:blipFill>
          </mc:Fallback>
        </mc:AlternateContent>
        <p:spPr>
          <a:xfrm>
            <a:off x="1597785" y="209857"/>
            <a:ext cx="5948433" cy="6508245"/>
          </a:xfrm>
          <a:prstGeom prst="rect">
            <a:avLst/>
          </a:prstGeom>
          <a:solidFill>
            <a:schemeClr val="tx1"/>
          </a:solidFill>
        </p:spPr>
      </p:pic>
    </p:spTree>
    <p:extLst>
      <p:ext uri="{BB962C8B-B14F-4D97-AF65-F5344CB8AC3E}">
        <p14:creationId xmlns:p14="http://schemas.microsoft.com/office/powerpoint/2010/main" val="2013555568"/>
      </p:ext>
    </p:extLst>
  </p:cSld>
  <p:clrMapOvr>
    <a:masterClrMapping/>
  </p:clrMapOvr>
  <p:transition spd="med">
    <p:pull dir="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8.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3529" t="2727" r="1176" b="3636"/>
              <a:stretch>
                <a:fillRect/>
              </a:stretch>
            </p:blipFill>
          </mc:Choice>
          <mc:Fallback>
            <p:blipFill>
              <a:blip r:embed="rId4"/>
              <a:srcRect l="3529" t="2727" r="1176" b="3636"/>
              <a:stretch>
                <a:fillRect/>
              </a:stretch>
            </p:blipFill>
          </mc:Fallback>
        </mc:AlternateContent>
        <p:spPr>
          <a:xfrm>
            <a:off x="2109374" y="187053"/>
            <a:ext cx="5049964" cy="6421531"/>
          </a:xfrm>
          <a:prstGeom prst="rect">
            <a:avLst/>
          </a:prstGeom>
          <a:solidFill>
            <a:schemeClr val="tx1"/>
          </a:solidFill>
        </p:spPr>
      </p:pic>
    </p:spTree>
    <p:extLst>
      <p:ext uri="{BB962C8B-B14F-4D97-AF65-F5344CB8AC3E}">
        <p14:creationId xmlns:p14="http://schemas.microsoft.com/office/powerpoint/2010/main" val="2744623422"/>
      </p:ext>
    </p:extLst>
  </p:cSld>
  <p:clrMapOvr>
    <a:masterClrMapping/>
  </p:clrMapOvr>
  <p:transition>
    <p:dissolv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9.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7059" t="3636" r="2353" b="4545"/>
              <a:stretch>
                <a:fillRect/>
              </a:stretch>
            </p:blipFill>
          </mc:Choice>
          <mc:Fallback>
            <p:blipFill>
              <a:blip r:embed="rId4"/>
              <a:srcRect l="7059" t="3636" r="2353" b="4545"/>
              <a:stretch>
                <a:fillRect/>
              </a:stretch>
            </p:blipFill>
          </mc:Fallback>
        </mc:AlternateContent>
        <p:spPr>
          <a:xfrm>
            <a:off x="2296441" y="249415"/>
            <a:ext cx="4800509" cy="6296800"/>
          </a:xfrm>
          <a:prstGeom prst="rect">
            <a:avLst/>
          </a:prstGeom>
          <a:solidFill>
            <a:schemeClr val="tx1"/>
          </a:solidFill>
        </p:spPr>
      </p:pic>
    </p:spTree>
    <p:extLst>
      <p:ext uri="{BB962C8B-B14F-4D97-AF65-F5344CB8AC3E}">
        <p14:creationId xmlns:p14="http://schemas.microsoft.com/office/powerpoint/2010/main" val="919714136"/>
      </p:ext>
    </p:extLst>
  </p:cSld>
  <p:clrMapOvr>
    <a:masterClrMapping/>
  </p:clrMapOvr>
  <p:transition spd="med">
    <p:wedg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dirty="0"/>
              <a:t>Combining Security Associations</a:t>
            </a:r>
            <a:endParaRPr lang="en-AU" dirty="0"/>
          </a:p>
        </p:txBody>
      </p:sp>
      <p:sp>
        <p:nvSpPr>
          <p:cNvPr id="7" name="Content Placeholder 6"/>
          <p:cNvSpPr>
            <a:spLocks noGrp="1"/>
          </p:cNvSpPr>
          <p:nvPr>
            <p:ph idx="1"/>
          </p:nvPr>
        </p:nvSpPr>
        <p:spPr>
          <a:xfrm>
            <a:off x="304800" y="1524000"/>
            <a:ext cx="8534400" cy="4297363"/>
          </a:xfrm>
        </p:spPr>
        <p:txBody>
          <a:bodyPr>
            <a:normAutofit/>
          </a:bodyPr>
          <a:lstStyle/>
          <a:p>
            <a:r>
              <a:rPr lang="en-US" sz="1800" dirty="0">
                <a:solidFill>
                  <a:schemeClr val="tx2">
                    <a:lumMod val="10000"/>
                  </a:schemeClr>
                </a:solidFill>
              </a:rPr>
              <a:t>An individual SA can implement either the AH or ESP protocol but not both</a:t>
            </a:r>
          </a:p>
          <a:p>
            <a:r>
              <a:rPr lang="en-US" sz="1800" i="1" dirty="0">
                <a:solidFill>
                  <a:schemeClr val="tx2">
                    <a:lumMod val="10000"/>
                  </a:schemeClr>
                </a:solidFill>
              </a:rPr>
              <a:t>Security association bundle</a:t>
            </a:r>
          </a:p>
          <a:p>
            <a:pPr lvl="1">
              <a:buClr>
                <a:schemeClr val="bg1"/>
              </a:buClr>
            </a:pPr>
            <a:r>
              <a:rPr lang="en-US" sz="1800" dirty="0">
                <a:solidFill>
                  <a:schemeClr val="tx2">
                    <a:lumMod val="10000"/>
                  </a:schemeClr>
                </a:solidFill>
              </a:rPr>
              <a:t>Refers to a sequence of SAs through which traffic must be processed to provide a desired set of IPsec services</a:t>
            </a:r>
          </a:p>
          <a:p>
            <a:pPr lvl="1">
              <a:buClr>
                <a:schemeClr val="bg1"/>
              </a:buClr>
            </a:pPr>
            <a:r>
              <a:rPr lang="en-US" sz="1800" dirty="0">
                <a:solidFill>
                  <a:schemeClr val="tx2">
                    <a:lumMod val="10000"/>
                  </a:schemeClr>
                </a:solidFill>
              </a:rPr>
              <a:t>The SAs in a bundle may terminate at different endpoints or at the same endpoint</a:t>
            </a:r>
          </a:p>
          <a:p>
            <a:r>
              <a:rPr lang="en-US" sz="1800" dirty="0">
                <a:solidFill>
                  <a:schemeClr val="tx2">
                    <a:lumMod val="10000"/>
                  </a:schemeClr>
                </a:solidFill>
              </a:rPr>
              <a:t>May be combined into bundles in two ways:</a:t>
            </a:r>
          </a:p>
        </p:txBody>
      </p:sp>
      <p:graphicFrame>
        <p:nvGraphicFramePr>
          <p:cNvPr id="4" name="Diagram 3"/>
          <p:cNvGraphicFramePr/>
          <p:nvPr/>
        </p:nvGraphicFramePr>
        <p:xfrm>
          <a:off x="609600" y="4572000"/>
          <a:ext cx="7924800" cy="213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32953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8991600" cy="1283167"/>
          </a:xfrm>
        </p:spPr>
        <p:txBody>
          <a:bodyPr/>
          <a:lstStyle/>
          <a:p>
            <a:r>
              <a:rPr lang="en-US" dirty="0"/>
              <a:t>ESP with Authentication Option</a:t>
            </a:r>
          </a:p>
        </p:txBody>
      </p:sp>
      <p:sp>
        <p:nvSpPr>
          <p:cNvPr id="3" name="Content Placeholder 2"/>
          <p:cNvSpPr>
            <a:spLocks noGrp="1"/>
          </p:cNvSpPr>
          <p:nvPr>
            <p:ph idx="1"/>
          </p:nvPr>
        </p:nvSpPr>
        <p:spPr>
          <a:xfrm>
            <a:off x="779463" y="1828800"/>
            <a:ext cx="7583488" cy="4724400"/>
          </a:xfrm>
        </p:spPr>
        <p:txBody>
          <a:bodyPr>
            <a:normAutofit fontScale="92500"/>
          </a:bodyPr>
          <a:lstStyle/>
          <a:p>
            <a:r>
              <a:rPr lang="en-US" dirty="0">
                <a:solidFill>
                  <a:schemeClr val="tx2">
                    <a:lumMod val="10000"/>
                  </a:schemeClr>
                </a:solidFill>
              </a:rPr>
              <a:t>In this approach, the first user applies ESP to the data to be protected and then appends the authentication data field</a:t>
            </a:r>
          </a:p>
          <a:p>
            <a:pPr marL="342900" lvl="1" indent="-342900">
              <a:spcBef>
                <a:spcPts val="2400"/>
              </a:spcBef>
              <a:buClr>
                <a:srgbClr val="BAABE3"/>
              </a:buClr>
            </a:pPr>
            <a:endParaRPr lang="en-US" sz="2800" dirty="0">
              <a:solidFill>
                <a:schemeClr val="tx2">
                  <a:lumMod val="10000"/>
                </a:schemeClr>
              </a:solidFill>
              <a:cs typeface="ＭＳ Ｐゴシック" pitchFamily="-84" charset="-128"/>
            </a:endParaRPr>
          </a:p>
          <a:p>
            <a:pPr marL="342900" lvl="1" indent="-342900">
              <a:spcBef>
                <a:spcPts val="2400"/>
              </a:spcBef>
              <a:buClr>
                <a:srgbClr val="BAABE3"/>
              </a:buClr>
            </a:pPr>
            <a:endParaRPr lang="en-US" sz="2800" dirty="0">
              <a:solidFill>
                <a:schemeClr val="tx2">
                  <a:lumMod val="10000"/>
                </a:schemeClr>
              </a:solidFill>
              <a:cs typeface="ＭＳ Ｐゴシック" pitchFamily="-84" charset="-128"/>
            </a:endParaRPr>
          </a:p>
          <a:p>
            <a:pPr marL="342900" lvl="1" indent="-342900">
              <a:spcBef>
                <a:spcPts val="2400"/>
              </a:spcBef>
              <a:buClr>
                <a:srgbClr val="BAABE3"/>
              </a:buClr>
            </a:pPr>
            <a:endParaRPr lang="en-US" sz="2800" dirty="0">
              <a:solidFill>
                <a:schemeClr val="tx2">
                  <a:lumMod val="10000"/>
                </a:schemeClr>
              </a:solidFill>
              <a:cs typeface="ＭＳ Ｐゴシック" pitchFamily="-84" charset="-128"/>
            </a:endParaRPr>
          </a:p>
          <a:p>
            <a:pPr marL="342900" lvl="1" indent="-342900">
              <a:spcBef>
                <a:spcPts val="2400"/>
              </a:spcBef>
              <a:buClr>
                <a:srgbClr val="BAABE3"/>
              </a:buClr>
            </a:pPr>
            <a:endParaRPr lang="en-US" sz="2800" dirty="0">
              <a:solidFill>
                <a:schemeClr val="tx2">
                  <a:lumMod val="10000"/>
                </a:schemeClr>
              </a:solidFill>
              <a:cs typeface="ＭＳ Ｐゴシック" pitchFamily="-84" charset="-128"/>
            </a:endParaRPr>
          </a:p>
          <a:p>
            <a:pPr marL="342900" lvl="1" indent="-342900">
              <a:spcBef>
                <a:spcPts val="2400"/>
              </a:spcBef>
              <a:buClr>
                <a:schemeClr val="tx2">
                  <a:lumMod val="10000"/>
                </a:schemeClr>
              </a:buClr>
            </a:pPr>
            <a:r>
              <a:rPr lang="en-US" sz="2800" dirty="0">
                <a:solidFill>
                  <a:schemeClr val="tx2">
                    <a:lumMod val="10000"/>
                  </a:schemeClr>
                </a:solidFill>
                <a:cs typeface="ＭＳ Ｐゴシック" pitchFamily="-84" charset="-128"/>
              </a:rPr>
              <a:t>For both cases authentication applies to the ciphertext rather than the plaintext</a:t>
            </a:r>
          </a:p>
        </p:txBody>
      </p:sp>
      <p:graphicFrame>
        <p:nvGraphicFramePr>
          <p:cNvPr id="4" name="Diagram 3"/>
          <p:cNvGraphicFramePr/>
          <p:nvPr/>
        </p:nvGraphicFramePr>
        <p:xfrm>
          <a:off x="1219200" y="2667000"/>
          <a:ext cx="6096000" cy="279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80092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Transport Adjacency</a:t>
            </a:r>
          </a:p>
        </p:txBody>
      </p:sp>
      <p:sp>
        <p:nvSpPr>
          <p:cNvPr id="3" name="Content Placeholder 2"/>
          <p:cNvSpPr>
            <a:spLocks noGrp="1"/>
          </p:cNvSpPr>
          <p:nvPr>
            <p:ph idx="1"/>
          </p:nvPr>
        </p:nvSpPr>
        <p:spPr/>
        <p:txBody>
          <a:bodyPr>
            <a:normAutofit/>
          </a:bodyPr>
          <a:lstStyle/>
          <a:p>
            <a:r>
              <a:rPr lang="en-US" dirty="0">
                <a:solidFill>
                  <a:schemeClr val="tx2">
                    <a:lumMod val="10000"/>
                  </a:schemeClr>
                </a:solidFill>
              </a:rPr>
              <a:t>Another way to apply authentication after encryption is to use two bundled transport SAs, with the inner being an ESP SA and the outer being an AH SA</a:t>
            </a:r>
          </a:p>
          <a:p>
            <a:pPr lvl="1">
              <a:buClr>
                <a:schemeClr val="bg1"/>
              </a:buClr>
            </a:pPr>
            <a:r>
              <a:rPr lang="en-US" dirty="0">
                <a:solidFill>
                  <a:schemeClr val="tx2">
                    <a:lumMod val="10000"/>
                  </a:schemeClr>
                </a:solidFill>
              </a:rPr>
              <a:t>In this case ESP is used without its authentication option</a:t>
            </a:r>
          </a:p>
          <a:p>
            <a:pPr lvl="1">
              <a:buClr>
                <a:schemeClr val="bg1"/>
              </a:buClr>
            </a:pPr>
            <a:r>
              <a:rPr lang="en-US" dirty="0">
                <a:solidFill>
                  <a:schemeClr val="tx2">
                    <a:lumMod val="10000"/>
                  </a:schemeClr>
                </a:solidFill>
              </a:rPr>
              <a:t>Encryption is applied to the IP payload</a:t>
            </a:r>
          </a:p>
          <a:p>
            <a:pPr lvl="1">
              <a:buClr>
                <a:schemeClr val="bg1"/>
              </a:buClr>
            </a:pPr>
            <a:r>
              <a:rPr lang="en-US" dirty="0">
                <a:solidFill>
                  <a:schemeClr val="tx2">
                    <a:lumMod val="10000"/>
                  </a:schemeClr>
                </a:solidFill>
              </a:rPr>
              <a:t>AH is then applied in transport mode</a:t>
            </a:r>
          </a:p>
          <a:p>
            <a:pPr lvl="1">
              <a:buClr>
                <a:schemeClr val="bg1"/>
              </a:buClr>
            </a:pPr>
            <a:r>
              <a:rPr lang="en-US" dirty="0">
                <a:solidFill>
                  <a:schemeClr val="tx2">
                    <a:lumMod val="10000"/>
                  </a:schemeClr>
                </a:solidFill>
              </a:rPr>
              <a:t>Advantage of this approach is that the authentication covers more fields</a:t>
            </a:r>
          </a:p>
          <a:p>
            <a:pPr lvl="1">
              <a:buClr>
                <a:schemeClr val="bg1"/>
              </a:buClr>
            </a:pPr>
            <a:r>
              <a:rPr lang="en-US" dirty="0">
                <a:solidFill>
                  <a:schemeClr val="tx2">
                    <a:lumMod val="10000"/>
                  </a:schemeClr>
                </a:solidFill>
              </a:rPr>
              <a:t>Disadvantage is the overhead of two SAs versus one SA</a:t>
            </a:r>
          </a:p>
        </p:txBody>
      </p:sp>
    </p:spTree>
    <p:extLst>
      <p:ext uri="{BB962C8B-B14F-4D97-AF65-F5344CB8AC3E}">
        <p14:creationId xmlns:p14="http://schemas.microsoft.com/office/powerpoint/2010/main" val="15700582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Transport-Tunnel Bundle</a:t>
            </a:r>
          </a:p>
        </p:txBody>
      </p:sp>
      <p:sp>
        <p:nvSpPr>
          <p:cNvPr id="3" name="Content Placeholder 2"/>
          <p:cNvSpPr>
            <a:spLocks noGrp="1"/>
          </p:cNvSpPr>
          <p:nvPr>
            <p:ph sz="half" idx="1"/>
          </p:nvPr>
        </p:nvSpPr>
        <p:spPr/>
        <p:txBody>
          <a:bodyPr>
            <a:normAutofit/>
          </a:bodyPr>
          <a:lstStyle/>
          <a:p>
            <a:r>
              <a:rPr lang="en-US" dirty="0">
                <a:solidFill>
                  <a:schemeClr val="tx2">
                    <a:lumMod val="10000"/>
                  </a:schemeClr>
                </a:solidFill>
              </a:rPr>
              <a:t>The use of authentication prior to encryption might be preferable for several reasons:</a:t>
            </a:r>
          </a:p>
          <a:p>
            <a:pPr lvl="1">
              <a:buClr>
                <a:schemeClr val="bg1"/>
              </a:buClr>
            </a:pPr>
            <a:r>
              <a:rPr lang="en-US" dirty="0">
                <a:solidFill>
                  <a:schemeClr val="tx2">
                    <a:lumMod val="10000"/>
                  </a:schemeClr>
                </a:solidFill>
              </a:rPr>
              <a:t>It is impossible for anyone to intercept the message and alter the authentication data without detection</a:t>
            </a:r>
          </a:p>
          <a:p>
            <a:pPr lvl="1">
              <a:buClr>
                <a:schemeClr val="bg1"/>
              </a:buClr>
            </a:pPr>
            <a:r>
              <a:rPr lang="en-US" dirty="0">
                <a:solidFill>
                  <a:schemeClr val="tx2">
                    <a:lumMod val="10000"/>
                  </a:schemeClr>
                </a:solidFill>
              </a:rPr>
              <a:t>It may be desirable to store the authentication information with the message at the destination for later reference</a:t>
            </a:r>
          </a:p>
        </p:txBody>
      </p:sp>
      <p:sp>
        <p:nvSpPr>
          <p:cNvPr id="4" name="Content Placeholder 3"/>
          <p:cNvSpPr>
            <a:spLocks noGrp="1"/>
          </p:cNvSpPr>
          <p:nvPr>
            <p:ph sz="half" idx="2"/>
          </p:nvPr>
        </p:nvSpPr>
        <p:spPr/>
        <p:txBody>
          <a:bodyPr>
            <a:normAutofit lnSpcReduction="10000"/>
          </a:bodyPr>
          <a:lstStyle/>
          <a:p>
            <a:r>
              <a:rPr lang="en-US" dirty="0">
                <a:solidFill>
                  <a:schemeClr val="tx2">
                    <a:lumMod val="10000"/>
                  </a:schemeClr>
                </a:solidFill>
              </a:rPr>
              <a:t>One approach is to use a bundle consisting of an inner AH transport SA and an outer ESP tunnel SA</a:t>
            </a:r>
          </a:p>
          <a:p>
            <a:pPr lvl="1">
              <a:buClr>
                <a:schemeClr val="bg1"/>
              </a:buClr>
            </a:pPr>
            <a:r>
              <a:rPr lang="en-US" dirty="0">
                <a:solidFill>
                  <a:schemeClr val="tx2">
                    <a:lumMod val="10000"/>
                  </a:schemeClr>
                </a:solidFill>
              </a:rPr>
              <a:t>Authentication is applied to the IP payload plus the IP header</a:t>
            </a:r>
          </a:p>
          <a:p>
            <a:pPr lvl="1">
              <a:buClr>
                <a:schemeClr val="bg1"/>
              </a:buClr>
            </a:pPr>
            <a:r>
              <a:rPr lang="en-US" dirty="0">
                <a:solidFill>
                  <a:schemeClr val="tx2">
                    <a:lumMod val="10000"/>
                  </a:schemeClr>
                </a:solidFill>
              </a:rPr>
              <a:t>The resulting IP packet is then processed in tunnel mode by ESP</a:t>
            </a:r>
          </a:p>
          <a:p>
            <a:pPr lvl="2"/>
            <a:r>
              <a:rPr lang="en-US" dirty="0">
                <a:solidFill>
                  <a:schemeClr val="tx2">
                    <a:lumMod val="10000"/>
                  </a:schemeClr>
                </a:solidFill>
              </a:rPr>
              <a:t>The result is that the entire authenticated inner packet is encrypted and a new outer IP header is added</a:t>
            </a:r>
          </a:p>
          <a:p>
            <a:endParaRPr lang="en-US" dirty="0"/>
          </a:p>
        </p:txBody>
      </p:sp>
    </p:spTree>
    <p:extLst>
      <p:ext uri="{BB962C8B-B14F-4D97-AF65-F5344CB8AC3E}">
        <p14:creationId xmlns:p14="http://schemas.microsoft.com/office/powerpoint/2010/main" val="22755257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0.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3636" t="4706" r="4545" b="4706"/>
              <a:stretch>
                <a:fillRect/>
              </a:stretch>
            </p:blipFill>
          </mc:Choice>
          <mc:Fallback>
            <p:blipFill>
              <a:blip r:embed="rId4"/>
              <a:srcRect l="3636" t="4706" r="4545" b="4706"/>
              <a:stretch>
                <a:fillRect/>
              </a:stretch>
            </p:blipFill>
          </mc:Fallback>
        </mc:AlternateContent>
        <p:spPr>
          <a:xfrm>
            <a:off x="312335" y="250979"/>
            <a:ext cx="8446923" cy="6439731"/>
          </a:xfrm>
          <a:prstGeom prst="rect">
            <a:avLst/>
          </a:prstGeom>
          <a:solidFill>
            <a:schemeClr val="tx1"/>
          </a:solidFill>
        </p:spPr>
      </p:pic>
    </p:spTree>
    <p:extLst>
      <p:ext uri="{BB962C8B-B14F-4D97-AF65-F5344CB8AC3E}">
        <p14:creationId xmlns:p14="http://schemas.microsoft.com/office/powerpoint/2010/main" val="627599593"/>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Device Security</a:t>
            </a:r>
          </a:p>
        </p:txBody>
      </p:sp>
      <p:sp>
        <p:nvSpPr>
          <p:cNvPr id="3" name="Content Placeholder 2"/>
          <p:cNvSpPr>
            <a:spLocks noGrp="1"/>
          </p:cNvSpPr>
          <p:nvPr>
            <p:ph idx="1"/>
          </p:nvPr>
        </p:nvSpPr>
        <p:spPr/>
        <p:txBody>
          <a:bodyPr>
            <a:normAutofit fontScale="92500" lnSpcReduction="20000"/>
          </a:bodyPr>
          <a:lstStyle/>
          <a:p>
            <a:r>
              <a:rPr lang="en-US" dirty="0">
                <a:solidFill>
                  <a:schemeClr val="tx2">
                    <a:lumMod val="10000"/>
                  </a:schemeClr>
                </a:solidFill>
              </a:rPr>
              <a:t>Mobile devices have become an essential element for organizations as part of the overall network infrastructure</a:t>
            </a:r>
          </a:p>
          <a:p>
            <a:r>
              <a:rPr lang="en-US" dirty="0">
                <a:solidFill>
                  <a:schemeClr val="tx2">
                    <a:lumMod val="10000"/>
                  </a:schemeClr>
                </a:solidFill>
              </a:rPr>
              <a:t>Prior to the widespread use of smartphones, network security was based upon clearly defined perimeters that separated trusted internal networks from the untrusted Internet</a:t>
            </a:r>
          </a:p>
          <a:p>
            <a:r>
              <a:rPr lang="en-US" dirty="0">
                <a:solidFill>
                  <a:schemeClr val="tx2">
                    <a:lumMod val="10000"/>
                  </a:schemeClr>
                </a:solidFill>
              </a:rPr>
              <a:t>Due to massive changes, an organization’s networks must now accommodate:</a:t>
            </a:r>
          </a:p>
          <a:p>
            <a:pPr lvl="1">
              <a:buClr>
                <a:schemeClr val="bg1"/>
              </a:buClr>
            </a:pPr>
            <a:r>
              <a:rPr lang="en-US" dirty="0">
                <a:solidFill>
                  <a:schemeClr val="tx2">
                    <a:lumMod val="10000"/>
                  </a:schemeClr>
                </a:solidFill>
              </a:rPr>
              <a:t>Growing use of new devices</a:t>
            </a:r>
          </a:p>
          <a:p>
            <a:pPr lvl="1">
              <a:buClr>
                <a:schemeClr val="bg1"/>
              </a:buClr>
            </a:pPr>
            <a:r>
              <a:rPr lang="en-US" dirty="0">
                <a:solidFill>
                  <a:schemeClr val="tx2">
                    <a:lumMod val="10000"/>
                  </a:schemeClr>
                </a:solidFill>
              </a:rPr>
              <a:t>Cloud-based applications</a:t>
            </a:r>
          </a:p>
          <a:p>
            <a:pPr lvl="1">
              <a:buClr>
                <a:schemeClr val="bg1"/>
              </a:buClr>
            </a:pPr>
            <a:r>
              <a:rPr lang="en-US" dirty="0">
                <a:solidFill>
                  <a:schemeClr val="tx2">
                    <a:lumMod val="10000"/>
                  </a:schemeClr>
                </a:solidFill>
              </a:rPr>
              <a:t>De-perimeterization</a:t>
            </a:r>
          </a:p>
          <a:p>
            <a:pPr lvl="1">
              <a:buClr>
                <a:schemeClr val="bg1"/>
              </a:buClr>
            </a:pPr>
            <a:r>
              <a:rPr lang="en-US" dirty="0">
                <a:solidFill>
                  <a:schemeClr val="tx2">
                    <a:lumMod val="10000"/>
                  </a:schemeClr>
                </a:solidFill>
              </a:rPr>
              <a:t>External business requirements</a:t>
            </a:r>
          </a:p>
        </p:txBody>
      </p:sp>
      <p:pic>
        <p:nvPicPr>
          <p:cNvPr id="4" name="Picture 3"/>
          <p:cNvPicPr>
            <a:picLocks noChangeAspect="1"/>
          </p:cNvPicPr>
          <p:nvPr/>
        </p:nvPicPr>
        <p:blipFill>
          <a:blip r:embed="rId3"/>
          <a:stretch>
            <a:fillRect/>
          </a:stretch>
        </p:blipFill>
        <p:spPr>
          <a:xfrm rot="20761772">
            <a:off x="6349766" y="5004033"/>
            <a:ext cx="1676400" cy="1676400"/>
          </a:xfrm>
          <a:prstGeom prst="rect">
            <a:avLst/>
          </a:prstGeom>
        </p:spPr>
      </p:pic>
      <p:pic>
        <p:nvPicPr>
          <p:cNvPr id="5" name="Picture 4"/>
          <p:cNvPicPr>
            <a:picLocks noChangeAspect="1"/>
          </p:cNvPicPr>
          <p:nvPr/>
        </p:nvPicPr>
        <p:blipFill>
          <a:blip r:embed="rId4"/>
          <a:stretch>
            <a:fillRect/>
          </a:stretch>
        </p:blipFill>
        <p:spPr>
          <a:xfrm rot="19227255">
            <a:off x="7947015" y="5917629"/>
            <a:ext cx="407638" cy="69505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0" y="62753"/>
            <a:ext cx="9144000" cy="1283167"/>
          </a:xfrm>
        </p:spPr>
        <p:txBody>
          <a:bodyPr/>
          <a:lstStyle/>
          <a:p>
            <a:r>
              <a:rPr lang="en-US" dirty="0"/>
              <a:t>Internet Key Exchange</a:t>
            </a:r>
            <a:endParaRPr lang="en-AU" dirty="0"/>
          </a:p>
        </p:txBody>
      </p:sp>
      <p:sp>
        <p:nvSpPr>
          <p:cNvPr id="7" name="Content Placeholder 6"/>
          <p:cNvSpPr>
            <a:spLocks noGrp="1"/>
          </p:cNvSpPr>
          <p:nvPr>
            <p:ph sz="half" idx="1"/>
          </p:nvPr>
        </p:nvSpPr>
        <p:spPr>
          <a:xfrm>
            <a:off x="228600" y="1676400"/>
            <a:ext cx="2971800" cy="4953000"/>
          </a:xfrm>
        </p:spPr>
        <p:txBody>
          <a:bodyPr>
            <a:normAutofit/>
          </a:bodyPr>
          <a:lstStyle/>
          <a:p>
            <a:r>
              <a:rPr lang="en-US" dirty="0">
                <a:solidFill>
                  <a:schemeClr val="tx2">
                    <a:lumMod val="10000"/>
                  </a:schemeClr>
                </a:solidFill>
              </a:rPr>
              <a:t>The key management portion of IPsec involves the determination and distribution of secret keys</a:t>
            </a:r>
          </a:p>
          <a:p>
            <a:pPr lvl="1">
              <a:buClr>
                <a:schemeClr val="bg1"/>
              </a:buClr>
            </a:pPr>
            <a:r>
              <a:rPr lang="en-US" dirty="0">
                <a:solidFill>
                  <a:schemeClr val="tx2">
                    <a:lumMod val="10000"/>
                  </a:schemeClr>
                </a:solidFill>
              </a:rPr>
              <a:t>A typical requirement is four keys for communication between two applications</a:t>
            </a:r>
          </a:p>
          <a:p>
            <a:pPr lvl="2"/>
            <a:r>
              <a:rPr lang="en-US" dirty="0">
                <a:solidFill>
                  <a:schemeClr val="tx2">
                    <a:lumMod val="10000"/>
                  </a:schemeClr>
                </a:solidFill>
              </a:rPr>
              <a:t>Transmit and receive pairs for both integrity and confidentiality</a:t>
            </a:r>
          </a:p>
        </p:txBody>
      </p:sp>
      <p:graphicFrame>
        <p:nvGraphicFramePr>
          <p:cNvPr id="4" name="Diagram 3"/>
          <p:cNvGraphicFramePr/>
          <p:nvPr/>
        </p:nvGraphicFramePr>
        <p:xfrm>
          <a:off x="2286000" y="2819400"/>
          <a:ext cx="7467600" cy="363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4038600" y="1905000"/>
            <a:ext cx="5105400" cy="923330"/>
          </a:xfrm>
          <a:prstGeom prst="rect">
            <a:avLst/>
          </a:prstGeom>
          <a:noFill/>
        </p:spPr>
        <p:txBody>
          <a:bodyPr wrap="square" rtlCol="0">
            <a:spAutoFit/>
          </a:bodyPr>
          <a:lstStyle/>
          <a:p>
            <a:r>
              <a:rPr lang="en-US" dirty="0">
                <a:solidFill>
                  <a:schemeClr val="tx2">
                    <a:lumMod val="10000"/>
                  </a:schemeClr>
                </a:solidFill>
                <a:latin typeface="+mn-lt"/>
              </a:rPr>
              <a:t>The </a:t>
            </a:r>
            <a:r>
              <a:rPr lang="en-US" dirty="0" err="1">
                <a:solidFill>
                  <a:schemeClr val="tx2">
                    <a:lumMod val="10000"/>
                  </a:schemeClr>
                </a:solidFill>
                <a:latin typeface="+mn-lt"/>
              </a:rPr>
              <a:t>IPsec</a:t>
            </a:r>
            <a:r>
              <a:rPr lang="en-US" dirty="0">
                <a:solidFill>
                  <a:schemeClr val="tx2">
                    <a:lumMod val="10000"/>
                  </a:schemeClr>
                </a:solidFill>
                <a:latin typeface="+mn-lt"/>
              </a:rPr>
              <a:t> Architecture document mandates support for two types of key management:</a:t>
            </a:r>
          </a:p>
          <a:p>
            <a:endParaRPr lang="en-US" dirty="0"/>
          </a:p>
        </p:txBody>
      </p:sp>
    </p:spTree>
    <p:extLst>
      <p:ext uri="{BB962C8B-B14F-4D97-AF65-F5344CB8AC3E}">
        <p14:creationId xmlns:p14="http://schemas.microsoft.com/office/powerpoint/2010/main" val="21716404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dirty="0"/>
              <a:t>ISAKMP/Oakley</a:t>
            </a:r>
            <a:endParaRPr lang="en-AU" dirty="0"/>
          </a:p>
        </p:txBody>
      </p:sp>
      <p:sp>
        <p:nvSpPr>
          <p:cNvPr id="7" name="Content Placeholder 6"/>
          <p:cNvSpPr>
            <a:spLocks noGrp="1"/>
          </p:cNvSpPr>
          <p:nvPr>
            <p:ph idx="1"/>
          </p:nvPr>
        </p:nvSpPr>
        <p:spPr/>
        <p:txBody>
          <a:bodyPr>
            <a:normAutofit fontScale="92500" lnSpcReduction="20000"/>
          </a:bodyPr>
          <a:lstStyle/>
          <a:p>
            <a:r>
              <a:rPr lang="en-US" dirty="0">
                <a:solidFill>
                  <a:schemeClr val="tx2">
                    <a:lumMod val="10000"/>
                  </a:schemeClr>
                </a:solidFill>
              </a:rPr>
              <a:t>The default automated key management protocol of IPsec</a:t>
            </a:r>
          </a:p>
          <a:p>
            <a:r>
              <a:rPr lang="en-US" dirty="0">
                <a:solidFill>
                  <a:schemeClr val="tx2">
                    <a:lumMod val="10000"/>
                  </a:schemeClr>
                </a:solidFill>
              </a:rPr>
              <a:t>Consists of:</a:t>
            </a:r>
          </a:p>
          <a:p>
            <a:pPr lvl="1">
              <a:buClr>
                <a:schemeClr val="bg1"/>
              </a:buClr>
            </a:pPr>
            <a:r>
              <a:rPr lang="en-US" dirty="0">
                <a:solidFill>
                  <a:schemeClr val="tx2">
                    <a:lumMod val="10000"/>
                  </a:schemeClr>
                </a:solidFill>
              </a:rPr>
              <a:t>Oakley Key Determination Protocol</a:t>
            </a:r>
          </a:p>
          <a:p>
            <a:pPr lvl="2"/>
            <a:r>
              <a:rPr lang="en-US" dirty="0">
                <a:solidFill>
                  <a:schemeClr val="tx2">
                    <a:lumMod val="10000"/>
                  </a:schemeClr>
                </a:solidFill>
              </a:rPr>
              <a:t>A key exchange protocol based on the Diffie-Hellman algorithm but providing added security</a:t>
            </a:r>
          </a:p>
          <a:p>
            <a:pPr lvl="2"/>
            <a:r>
              <a:rPr lang="en-US" dirty="0">
                <a:solidFill>
                  <a:schemeClr val="tx2">
                    <a:lumMod val="10000"/>
                  </a:schemeClr>
                </a:solidFill>
              </a:rPr>
              <a:t>Generic in that it does not dictate specific formats</a:t>
            </a:r>
          </a:p>
          <a:p>
            <a:pPr lvl="1">
              <a:buClr>
                <a:schemeClr val="bg1"/>
              </a:buClr>
            </a:pPr>
            <a:r>
              <a:rPr lang="en-US" dirty="0">
                <a:solidFill>
                  <a:schemeClr val="tx2">
                    <a:lumMod val="10000"/>
                  </a:schemeClr>
                </a:solidFill>
              </a:rPr>
              <a:t>Internet Security Association and Key Management Protocol (ISAKMP)</a:t>
            </a:r>
          </a:p>
          <a:p>
            <a:pPr lvl="2"/>
            <a:r>
              <a:rPr lang="en-US" dirty="0">
                <a:solidFill>
                  <a:schemeClr val="tx2">
                    <a:lumMod val="10000"/>
                  </a:schemeClr>
                </a:solidFill>
              </a:rPr>
              <a:t>Provides a framework for Internet key management and provides the specific protocol support, including formats, for negotiation of security attributes</a:t>
            </a:r>
          </a:p>
          <a:p>
            <a:pPr lvl="2"/>
            <a:r>
              <a:rPr lang="en-US" dirty="0">
                <a:solidFill>
                  <a:schemeClr val="tx2">
                    <a:lumMod val="10000"/>
                  </a:schemeClr>
                </a:solidFill>
              </a:rPr>
              <a:t>Consists of a set of message types that enable the use of a variety of key exchange algorithms</a:t>
            </a:r>
          </a:p>
        </p:txBody>
      </p:sp>
    </p:spTree>
    <p:extLst>
      <p:ext uri="{BB962C8B-B14F-4D97-AF65-F5344CB8AC3E}">
        <p14:creationId xmlns:p14="http://schemas.microsoft.com/office/powerpoint/2010/main" val="21816556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IKE Key Determination</a:t>
            </a:r>
          </a:p>
        </p:txBody>
      </p:sp>
      <p:sp>
        <p:nvSpPr>
          <p:cNvPr id="3" name="Content Placeholder 2"/>
          <p:cNvSpPr>
            <a:spLocks noGrp="1"/>
          </p:cNvSpPr>
          <p:nvPr>
            <p:ph idx="1"/>
          </p:nvPr>
        </p:nvSpPr>
        <p:spPr/>
        <p:txBody>
          <a:bodyPr>
            <a:normAutofit/>
          </a:bodyPr>
          <a:lstStyle/>
          <a:p>
            <a:r>
              <a:rPr lang="en-US" dirty="0">
                <a:solidFill>
                  <a:schemeClr val="tx2">
                    <a:lumMod val="10000"/>
                  </a:schemeClr>
                </a:solidFill>
              </a:rPr>
              <a:t>Algorithm is characterized by five important features:</a:t>
            </a:r>
          </a:p>
        </p:txBody>
      </p:sp>
      <p:graphicFrame>
        <p:nvGraphicFramePr>
          <p:cNvPr id="4" name="Diagram 3"/>
          <p:cNvGraphicFramePr/>
          <p:nvPr/>
        </p:nvGraphicFramePr>
        <p:xfrm>
          <a:off x="304800" y="2438400"/>
          <a:ext cx="86868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20134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4706" t="3636" r="2353" b="9091"/>
              <a:stretch>
                <a:fillRect/>
              </a:stretch>
            </p:blipFill>
          </mc:Choice>
          <mc:Fallback>
            <p:blipFill>
              <a:blip r:embed="rId4"/>
              <a:srcRect l="4706" t="3636" r="2353" b="9091"/>
              <a:stretch>
                <a:fillRect/>
              </a:stretch>
            </p:blipFill>
          </mc:Fallback>
        </mc:AlternateContent>
        <p:spPr>
          <a:xfrm>
            <a:off x="1826635" y="135958"/>
            <a:ext cx="5364161" cy="6518406"/>
          </a:xfrm>
          <a:prstGeom prst="rect">
            <a:avLst/>
          </a:prstGeom>
          <a:solidFill>
            <a:schemeClr val="tx1"/>
          </a:solidFill>
        </p:spPr>
      </p:pic>
    </p:spTree>
    <p:extLst>
      <p:ext uri="{BB962C8B-B14F-4D97-AF65-F5344CB8AC3E}">
        <p14:creationId xmlns:p14="http://schemas.microsoft.com/office/powerpoint/2010/main" val="3061970527"/>
      </p:ext>
    </p:extLst>
  </p:cSld>
  <p:clrMapOvr>
    <a:masterClrMapping/>
  </p:clrMapOvr>
  <p:transition spd="med">
    <p:pull dir="ld"/>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176" t="20909" r="3529" b="15455"/>
              <a:stretch>
                <a:fillRect/>
              </a:stretch>
            </p:blipFill>
          </mc:Choice>
          <mc:Fallback>
            <p:blipFill>
              <a:blip r:embed="rId4"/>
              <a:srcRect l="1176" t="20909" r="3529" b="15455"/>
              <a:stretch>
                <a:fillRect/>
              </a:stretch>
            </p:blipFill>
          </mc:Fallback>
        </mc:AlternateContent>
        <p:spPr>
          <a:xfrm>
            <a:off x="953881" y="274291"/>
            <a:ext cx="7406626" cy="6400833"/>
          </a:xfrm>
          <a:prstGeom prst="rect">
            <a:avLst/>
          </a:prstGeom>
          <a:solidFill>
            <a:schemeClr val="tx1"/>
          </a:solidFill>
        </p:spPr>
      </p:pic>
    </p:spTree>
    <p:extLst>
      <p:ext uri="{BB962C8B-B14F-4D97-AF65-F5344CB8AC3E}">
        <p14:creationId xmlns:p14="http://schemas.microsoft.com/office/powerpoint/2010/main" val="1405088973"/>
      </p:ext>
    </p:extLst>
  </p:cSld>
  <p:clrMapOvr>
    <a:masterClrMapping/>
  </p:clrMapOvr>
  <p:transition spd="med">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r="1503" b="3840"/>
              <a:stretch>
                <a:fillRect/>
              </a:stretch>
            </p:blipFill>
          </mc:Choice>
          <mc:Fallback>
            <p:blipFill>
              <a:blip r:embed="rId4"/>
              <a:srcRect r="1503" b="3840"/>
              <a:stretch>
                <a:fillRect/>
              </a:stretch>
            </p:blipFill>
          </mc:Fallback>
        </mc:AlternateContent>
        <p:spPr>
          <a:xfrm>
            <a:off x="1066800" y="1195178"/>
            <a:ext cx="7124584" cy="5445370"/>
          </a:xfrm>
          <a:prstGeom prst="rect">
            <a:avLst/>
          </a:prstGeom>
          <a:solidFill>
            <a:schemeClr val="tx1"/>
          </a:solidFill>
        </p:spPr>
      </p:pic>
      <p:sp>
        <p:nvSpPr>
          <p:cNvPr id="5" name="Rectangle 4"/>
          <p:cNvSpPr/>
          <p:nvPr/>
        </p:nvSpPr>
        <p:spPr>
          <a:xfrm>
            <a:off x="0" y="0"/>
            <a:ext cx="9144000" cy="1077218"/>
          </a:xfrm>
          <a:prstGeom prst="rect">
            <a:avLst/>
          </a:prstGeom>
        </p:spPr>
        <p:txBody>
          <a:bodyPr wrap="square">
            <a:spAutoFit/>
          </a:bodyPr>
          <a:lstStyle/>
          <a:p>
            <a:pPr algn="ctr"/>
            <a:r>
              <a:rPr lang="en-US" sz="3200" dirty="0">
                <a:latin typeface="+mn-lt"/>
              </a:rPr>
              <a:t>Table 9.3  </a:t>
            </a:r>
          </a:p>
          <a:p>
            <a:pPr algn="ctr"/>
            <a:r>
              <a:rPr lang="en-US" sz="3200" dirty="0">
                <a:latin typeface="+mn-lt"/>
              </a:rPr>
              <a:t>IKE Payload Types </a:t>
            </a:r>
          </a:p>
        </p:txBody>
      </p:sp>
    </p:spTree>
    <p:extLst>
      <p:ext uri="{BB962C8B-B14F-4D97-AF65-F5344CB8AC3E}">
        <p14:creationId xmlns:p14="http://schemas.microsoft.com/office/powerpoint/2010/main" val="615923538"/>
      </p:ext>
    </p:extLst>
  </p:cSld>
  <p:clrMapOvr>
    <a:masterClrMapping/>
  </p:clrMapOvr>
  <p:transition spd="med">
    <p:wipe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4" name="Object 4"/>
          <p:cNvGraphicFramePr>
            <a:graphicFrameLocks noChangeAspect="1"/>
          </p:cNvGraphicFramePr>
          <p:nvPr/>
        </p:nvGraphicFramePr>
        <p:xfrm>
          <a:off x="1218529" y="0"/>
          <a:ext cx="6706271" cy="6857314"/>
        </p:xfrm>
        <a:graphic>
          <a:graphicData uri="http://schemas.openxmlformats.org/presentationml/2006/ole">
            <mc:AlternateContent xmlns:mc="http://schemas.openxmlformats.org/markup-compatibility/2006">
              <mc:Choice xmlns:v="urn:schemas-microsoft-com:vml" Requires="v">
                <p:oleObj spid="_x0000_s2069" name="Document" r:id="rId4" imgW="5638800" imgH="5765800" progId="Word.Document.12">
                  <p:link updateAutomatic="1"/>
                </p:oleObj>
              </mc:Choice>
              <mc:Fallback>
                <p:oleObj name="Document" r:id="rId4" imgW="5638800" imgH="5765800" progId="Word.Document.12">
                  <p:link updateAutomatic="1"/>
                  <p:pic>
                    <p:nvPicPr>
                      <p:cNvPr id="6656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8529" y="0"/>
                        <a:ext cx="6706271" cy="6857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Box 3"/>
          <p:cNvSpPr txBox="1"/>
          <p:nvPr/>
        </p:nvSpPr>
        <p:spPr>
          <a:xfrm>
            <a:off x="1905000" y="1"/>
            <a:ext cx="5715000" cy="400110"/>
          </a:xfrm>
          <a:prstGeom prst="rect">
            <a:avLst/>
          </a:prstGeom>
          <a:solidFill>
            <a:schemeClr val="tx1"/>
          </a:solidFill>
        </p:spPr>
        <p:txBody>
          <a:bodyPr wrap="square" rtlCol="0">
            <a:spAutoFit/>
          </a:bodyPr>
          <a:lstStyle/>
          <a:p>
            <a:pPr algn="ctr"/>
            <a:r>
              <a:rPr lang="en-US" sz="2000" dirty="0">
                <a:solidFill>
                  <a:schemeClr val="tx2">
                    <a:lumMod val="10000"/>
                  </a:schemeClr>
                </a:solidFill>
                <a:latin typeface="Candara"/>
                <a:ea typeface="ＭＳ Ｐゴシック" pitchFamily="-84" charset="-128"/>
                <a:cs typeface="Candara"/>
              </a:rPr>
              <a:t>Table 9.4 Cryptographic Suites for IPsec</a:t>
            </a:r>
          </a:p>
        </p:txBody>
      </p:sp>
    </p:spTree>
    <p:extLst>
      <p:ext uri="{BB962C8B-B14F-4D97-AF65-F5344CB8AC3E}">
        <p14:creationId xmlns:p14="http://schemas.microsoft.com/office/powerpoint/2010/main" val="1774677612"/>
      </p:ext>
    </p:extLst>
  </p:cSld>
  <p:clrMapOvr>
    <a:masterClrMapping/>
  </p:clrMapOvr>
  <p:transition>
    <p:dissolv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a:t>Summary</a:t>
            </a:r>
            <a:endParaRPr lang="en-AU" dirty="0"/>
          </a:p>
        </p:txBody>
      </p:sp>
      <p:sp>
        <p:nvSpPr>
          <p:cNvPr id="100355" name="Rectangle 3"/>
          <p:cNvSpPr>
            <a:spLocks noGrp="1" noChangeArrowheads="1"/>
          </p:cNvSpPr>
          <p:nvPr>
            <p:ph sz="half" idx="1"/>
          </p:nvPr>
        </p:nvSpPr>
        <p:spPr>
          <a:xfrm>
            <a:off x="685801" y="1676400"/>
            <a:ext cx="3657600" cy="4876800"/>
          </a:xfrm>
        </p:spPr>
        <p:txBody>
          <a:bodyPr>
            <a:normAutofit fontScale="85000" lnSpcReduction="10000"/>
          </a:bodyPr>
          <a:lstStyle/>
          <a:p>
            <a:r>
              <a:rPr lang="en-US" sz="2353" dirty="0">
                <a:solidFill>
                  <a:schemeClr val="tx2">
                    <a:lumMod val="10000"/>
                  </a:schemeClr>
                </a:solidFill>
              </a:rPr>
              <a:t>IP security overview</a:t>
            </a:r>
          </a:p>
          <a:p>
            <a:pPr lvl="1">
              <a:buClr>
                <a:schemeClr val="bg1"/>
              </a:buClr>
            </a:pPr>
            <a:r>
              <a:rPr lang="en-US" sz="2118" dirty="0">
                <a:solidFill>
                  <a:schemeClr val="tx2">
                    <a:lumMod val="10000"/>
                  </a:schemeClr>
                </a:solidFill>
              </a:rPr>
              <a:t>Applications of IPsec</a:t>
            </a:r>
          </a:p>
          <a:p>
            <a:pPr lvl="1">
              <a:buClr>
                <a:schemeClr val="bg1"/>
              </a:buClr>
            </a:pPr>
            <a:r>
              <a:rPr lang="en-US" sz="2118" dirty="0">
                <a:solidFill>
                  <a:schemeClr val="tx2">
                    <a:lumMod val="10000"/>
                  </a:schemeClr>
                </a:solidFill>
              </a:rPr>
              <a:t>Benefits of IPsec</a:t>
            </a:r>
          </a:p>
          <a:p>
            <a:pPr lvl="1">
              <a:buClr>
                <a:schemeClr val="bg1"/>
              </a:buClr>
            </a:pPr>
            <a:r>
              <a:rPr lang="en-US" sz="2118" dirty="0">
                <a:solidFill>
                  <a:schemeClr val="tx2">
                    <a:lumMod val="10000"/>
                  </a:schemeClr>
                </a:solidFill>
              </a:rPr>
              <a:t>Routing applications</a:t>
            </a:r>
          </a:p>
          <a:p>
            <a:pPr lvl="1">
              <a:buClr>
                <a:schemeClr val="bg1"/>
              </a:buClr>
            </a:pPr>
            <a:r>
              <a:rPr lang="en-US" sz="2118" dirty="0">
                <a:solidFill>
                  <a:schemeClr val="tx2">
                    <a:lumMod val="10000"/>
                  </a:schemeClr>
                </a:solidFill>
              </a:rPr>
              <a:t>IPsec documents</a:t>
            </a:r>
          </a:p>
          <a:p>
            <a:pPr lvl="1">
              <a:buClr>
                <a:schemeClr val="bg1"/>
              </a:buClr>
            </a:pPr>
            <a:r>
              <a:rPr lang="en-US" sz="2118" dirty="0">
                <a:solidFill>
                  <a:schemeClr val="tx2">
                    <a:lumMod val="10000"/>
                  </a:schemeClr>
                </a:solidFill>
              </a:rPr>
              <a:t>IPsec services </a:t>
            </a:r>
          </a:p>
          <a:p>
            <a:pPr lvl="1">
              <a:buClr>
                <a:schemeClr val="bg1"/>
              </a:buClr>
            </a:pPr>
            <a:r>
              <a:rPr lang="en-US" sz="2118" dirty="0">
                <a:solidFill>
                  <a:schemeClr val="tx2">
                    <a:lumMod val="10000"/>
                  </a:schemeClr>
                </a:solidFill>
              </a:rPr>
              <a:t>Transport and tunnel modes</a:t>
            </a:r>
          </a:p>
          <a:p>
            <a:r>
              <a:rPr lang="en-US" sz="2353" dirty="0">
                <a:solidFill>
                  <a:schemeClr val="tx2">
                    <a:lumMod val="10000"/>
                  </a:schemeClr>
                </a:solidFill>
              </a:rPr>
              <a:t>IP security policy</a:t>
            </a:r>
          </a:p>
          <a:p>
            <a:pPr lvl="1">
              <a:buClr>
                <a:schemeClr val="bg1"/>
              </a:buClr>
            </a:pPr>
            <a:r>
              <a:rPr lang="en-US" sz="2118" dirty="0">
                <a:solidFill>
                  <a:schemeClr val="tx2">
                    <a:lumMod val="10000"/>
                  </a:schemeClr>
                </a:solidFill>
              </a:rPr>
              <a:t>Security associations</a:t>
            </a:r>
          </a:p>
          <a:p>
            <a:pPr lvl="1">
              <a:buClr>
                <a:schemeClr val="bg1"/>
              </a:buClr>
            </a:pPr>
            <a:r>
              <a:rPr lang="en-US" sz="2118" dirty="0">
                <a:solidFill>
                  <a:schemeClr val="tx2">
                    <a:lumMod val="10000"/>
                  </a:schemeClr>
                </a:solidFill>
              </a:rPr>
              <a:t>Security association database</a:t>
            </a:r>
          </a:p>
          <a:p>
            <a:pPr lvl="1">
              <a:buClr>
                <a:schemeClr val="bg1"/>
              </a:buClr>
            </a:pPr>
            <a:r>
              <a:rPr lang="en-US" sz="2118" dirty="0">
                <a:solidFill>
                  <a:schemeClr val="tx2">
                    <a:lumMod val="10000"/>
                  </a:schemeClr>
                </a:solidFill>
              </a:rPr>
              <a:t>Security policy database</a:t>
            </a:r>
          </a:p>
          <a:p>
            <a:pPr lvl="1">
              <a:buClr>
                <a:schemeClr val="bg1"/>
              </a:buClr>
            </a:pPr>
            <a:r>
              <a:rPr lang="en-US" sz="2118" dirty="0">
                <a:solidFill>
                  <a:schemeClr val="tx2">
                    <a:lumMod val="10000"/>
                  </a:schemeClr>
                </a:solidFill>
              </a:rPr>
              <a:t>IP traffic processing</a:t>
            </a:r>
          </a:p>
          <a:p>
            <a:pPr marL="282575" lvl="1" indent="-282575">
              <a:spcBef>
                <a:spcPts val="2000"/>
              </a:spcBef>
              <a:buClrTx/>
            </a:pPr>
            <a:r>
              <a:rPr lang="en-US" sz="2353" dirty="0">
                <a:solidFill>
                  <a:schemeClr val="tx2">
                    <a:lumMod val="10000"/>
                  </a:schemeClr>
                </a:solidFill>
              </a:rPr>
              <a:t>Cryptographic suites</a:t>
            </a:r>
          </a:p>
        </p:txBody>
      </p:sp>
      <p:sp>
        <p:nvSpPr>
          <p:cNvPr id="76804" name="Content Placeholder 11"/>
          <p:cNvSpPr>
            <a:spLocks noGrp="1"/>
          </p:cNvSpPr>
          <p:nvPr>
            <p:ph sz="half" idx="2"/>
          </p:nvPr>
        </p:nvSpPr>
        <p:spPr>
          <a:xfrm>
            <a:off x="4800600" y="1676400"/>
            <a:ext cx="3809999" cy="5029200"/>
          </a:xfrm>
        </p:spPr>
        <p:txBody>
          <a:bodyPr rtlCol="0">
            <a:normAutofit fontScale="85000" lnSpcReduction="10000"/>
          </a:bodyPr>
          <a:lstStyle/>
          <a:p>
            <a:pPr fontAlgn="auto">
              <a:spcAft>
                <a:spcPts val="0"/>
              </a:spcAft>
              <a:defRPr/>
            </a:pPr>
            <a:r>
              <a:rPr lang="en-US" sz="2353" dirty="0">
                <a:solidFill>
                  <a:schemeClr val="tx2">
                    <a:lumMod val="10000"/>
                  </a:schemeClr>
                </a:solidFill>
              </a:rPr>
              <a:t>Encapsulating security payload</a:t>
            </a:r>
          </a:p>
          <a:p>
            <a:pPr lvl="1">
              <a:buClr>
                <a:schemeClr val="bg1"/>
              </a:buClr>
              <a:defRPr/>
            </a:pPr>
            <a:r>
              <a:rPr lang="en-US" sz="2118" dirty="0">
                <a:solidFill>
                  <a:schemeClr val="tx2">
                    <a:lumMod val="10000"/>
                  </a:schemeClr>
                </a:solidFill>
              </a:rPr>
              <a:t>ESP format</a:t>
            </a:r>
          </a:p>
          <a:p>
            <a:pPr lvl="1">
              <a:buClr>
                <a:schemeClr val="bg1"/>
              </a:buClr>
              <a:defRPr/>
            </a:pPr>
            <a:r>
              <a:rPr lang="en-US" sz="2118" dirty="0">
                <a:solidFill>
                  <a:schemeClr val="tx2">
                    <a:lumMod val="10000"/>
                  </a:schemeClr>
                </a:solidFill>
              </a:rPr>
              <a:t>Encryption and authentication algorithms</a:t>
            </a:r>
          </a:p>
          <a:p>
            <a:pPr lvl="1">
              <a:buClr>
                <a:schemeClr val="bg1"/>
              </a:buClr>
              <a:defRPr/>
            </a:pPr>
            <a:r>
              <a:rPr lang="en-US" sz="2118" dirty="0">
                <a:solidFill>
                  <a:schemeClr val="tx2">
                    <a:lumMod val="10000"/>
                  </a:schemeClr>
                </a:solidFill>
              </a:rPr>
              <a:t>Padding anti-replay service</a:t>
            </a:r>
          </a:p>
          <a:p>
            <a:pPr lvl="1">
              <a:buClr>
                <a:schemeClr val="bg1"/>
              </a:buClr>
              <a:defRPr/>
            </a:pPr>
            <a:r>
              <a:rPr lang="en-US" sz="2118" dirty="0">
                <a:solidFill>
                  <a:schemeClr val="tx2">
                    <a:lumMod val="10000"/>
                  </a:schemeClr>
                </a:solidFill>
              </a:rPr>
              <a:t>Transport and tunnel modes</a:t>
            </a:r>
          </a:p>
          <a:p>
            <a:pPr>
              <a:defRPr/>
            </a:pPr>
            <a:r>
              <a:rPr lang="en-US" sz="2353" dirty="0">
                <a:solidFill>
                  <a:schemeClr val="tx2">
                    <a:lumMod val="10000"/>
                  </a:schemeClr>
                </a:solidFill>
              </a:rPr>
              <a:t>Combining security associations</a:t>
            </a:r>
          </a:p>
          <a:p>
            <a:pPr lvl="1">
              <a:buClr>
                <a:schemeClr val="bg1"/>
              </a:buClr>
              <a:defRPr/>
            </a:pPr>
            <a:r>
              <a:rPr lang="en-US" sz="2118" dirty="0">
                <a:solidFill>
                  <a:schemeClr val="tx2">
                    <a:lumMod val="10000"/>
                  </a:schemeClr>
                </a:solidFill>
              </a:rPr>
              <a:t>Authentication plus confidentiality</a:t>
            </a:r>
          </a:p>
          <a:p>
            <a:pPr lvl="1">
              <a:buClr>
                <a:schemeClr val="bg1"/>
              </a:buClr>
              <a:defRPr/>
            </a:pPr>
            <a:r>
              <a:rPr lang="en-US" sz="2118" dirty="0">
                <a:solidFill>
                  <a:schemeClr val="tx2">
                    <a:lumMod val="10000"/>
                  </a:schemeClr>
                </a:solidFill>
              </a:rPr>
              <a:t>Basic combinations of security associations</a:t>
            </a:r>
          </a:p>
          <a:p>
            <a:pPr fontAlgn="auto">
              <a:spcAft>
                <a:spcPts val="0"/>
              </a:spcAft>
              <a:defRPr/>
            </a:pPr>
            <a:r>
              <a:rPr lang="en-US" sz="2353" dirty="0">
                <a:solidFill>
                  <a:schemeClr val="tx2">
                    <a:lumMod val="10000"/>
                  </a:schemeClr>
                </a:solidFill>
              </a:rPr>
              <a:t>Internet key exchange</a:t>
            </a:r>
          </a:p>
          <a:p>
            <a:pPr lvl="1">
              <a:buClr>
                <a:schemeClr val="bg1"/>
              </a:buClr>
              <a:defRPr/>
            </a:pPr>
            <a:r>
              <a:rPr lang="en-US" sz="2118" dirty="0">
                <a:solidFill>
                  <a:schemeClr val="tx2">
                    <a:lumMod val="10000"/>
                  </a:schemeClr>
                </a:solidFill>
              </a:rPr>
              <a:t>Key determination protocol</a:t>
            </a:r>
          </a:p>
          <a:p>
            <a:pPr lvl="1">
              <a:buClr>
                <a:schemeClr val="bg1"/>
              </a:buClr>
              <a:defRPr/>
            </a:pPr>
            <a:r>
              <a:rPr lang="en-US" sz="2118" dirty="0">
                <a:solidFill>
                  <a:schemeClr val="tx2">
                    <a:lumMod val="10000"/>
                  </a:schemeClr>
                </a:solidFill>
              </a:rPr>
              <a:t>Header and payload formats</a:t>
            </a:r>
          </a:p>
        </p:txBody>
      </p:sp>
    </p:spTree>
    <p:extLst>
      <p:ext uri="{BB962C8B-B14F-4D97-AF65-F5344CB8AC3E}">
        <p14:creationId xmlns:p14="http://schemas.microsoft.com/office/powerpoint/2010/main" val="36511552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04800" y="762000"/>
            <a:ext cx="3959352" cy="1691640"/>
          </a:xfrm>
        </p:spPr>
        <p:txBody>
          <a:bodyPr/>
          <a:lstStyle/>
          <a:p>
            <a:r>
              <a:rPr lang="en-US" dirty="0"/>
              <a:t>Network Security Essentials</a:t>
            </a:r>
            <a:endParaRPr lang="en-AU" dirty="0"/>
          </a:p>
        </p:txBody>
      </p:sp>
      <p:pic>
        <p:nvPicPr>
          <p:cNvPr id="25" name="Picture Placeholder 24" descr="NetSec5e.jpg"/>
          <p:cNvPicPr>
            <a:picLocks noGrp="1" noChangeAspect="1"/>
          </p:cNvPicPr>
          <p:nvPr>
            <p:ph type="pic" idx="1"/>
          </p:nvPr>
        </p:nvPicPr>
        <p:blipFill>
          <a:blip r:embed="rId3"/>
          <a:srcRect t="-1333" b="-2444"/>
          <a:stretch>
            <a:fillRect/>
          </a:stretch>
        </p:blipFill>
        <p:spPr>
          <a:xfrm>
            <a:off x="4864608" y="778931"/>
            <a:ext cx="3959352" cy="5357516"/>
          </a:xfrm>
        </p:spPr>
      </p:pic>
      <p:sp>
        <p:nvSpPr>
          <p:cNvPr id="2051" name="Rectangle 3"/>
          <p:cNvSpPr>
            <a:spLocks noGrp="1" noChangeArrowheads="1"/>
          </p:cNvSpPr>
          <p:nvPr>
            <p:ph type="body" sz="half" idx="2"/>
          </p:nvPr>
        </p:nvSpPr>
        <p:spPr>
          <a:xfrm>
            <a:off x="304800" y="2362200"/>
            <a:ext cx="3959352" cy="3200400"/>
          </a:xfrm>
        </p:spPr>
        <p:txBody>
          <a:bodyPr>
            <a:normAutofit/>
          </a:bodyPr>
          <a:lstStyle/>
          <a:p>
            <a:endParaRPr lang="en-US" dirty="0"/>
          </a:p>
          <a:p>
            <a:endParaRPr lang="en-US" dirty="0"/>
          </a:p>
          <a:p>
            <a:endParaRPr lang="en-US" dirty="0"/>
          </a:p>
          <a:p>
            <a:r>
              <a:rPr lang="en-US" dirty="0"/>
              <a:t>Fifth Edition</a:t>
            </a:r>
          </a:p>
          <a:p>
            <a:r>
              <a:rPr lang="en-US" dirty="0"/>
              <a:t>by William Stallings</a:t>
            </a:r>
          </a:p>
        </p:txBody>
      </p:sp>
    </p:spTree>
    <p:extLst>
      <p:ext uri="{BB962C8B-B14F-4D97-AF65-F5344CB8AC3E}">
        <p14:creationId xmlns:p14="http://schemas.microsoft.com/office/powerpoint/2010/main" val="6775530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pPr eaLnBrk="1" hangingPunct="1">
              <a:defRPr/>
            </a:pPr>
            <a:r>
              <a:rPr lang="en-US" dirty="0"/>
              <a:t>Chapter 10</a:t>
            </a:r>
          </a:p>
        </p:txBody>
      </p:sp>
      <p:sp>
        <p:nvSpPr>
          <p:cNvPr id="19459" name="Subtitle 13"/>
          <p:cNvSpPr>
            <a:spLocks noGrp="1"/>
          </p:cNvSpPr>
          <p:nvPr>
            <p:ph type="subTitle" idx="1"/>
          </p:nvPr>
        </p:nvSpPr>
        <p:spPr>
          <a:xfrm>
            <a:off x="1" y="3478306"/>
            <a:ext cx="8964488" cy="2831014"/>
          </a:xfrm>
        </p:spPr>
        <p:txBody>
          <a:bodyPr>
            <a:normAutofit lnSpcReduction="10000"/>
          </a:bodyPr>
          <a:lstStyle/>
          <a:p>
            <a:pPr eaLnBrk="1" hangingPunct="1"/>
            <a:r>
              <a:rPr lang="en-US" sz="3600" dirty="0">
                <a:solidFill>
                  <a:schemeClr val="tx2">
                    <a:lumMod val="10000"/>
                  </a:schemeClr>
                </a:solidFill>
              </a:rPr>
              <a:t>Malicious Software</a:t>
            </a:r>
          </a:p>
          <a:p>
            <a:pPr eaLnBrk="1" hangingPunct="1"/>
            <a:endParaRPr lang="en-US" sz="3600" dirty="0">
              <a:solidFill>
                <a:schemeClr val="tx2">
                  <a:lumMod val="10000"/>
                </a:schemeClr>
              </a:solidFill>
            </a:endParaRPr>
          </a:p>
          <a:p>
            <a:r>
              <a:rPr lang="en-US" sz="3600" dirty="0">
                <a:solidFill>
                  <a:schemeClr val="tx2">
                    <a:lumMod val="10000"/>
                  </a:schemeClr>
                </a:solidFill>
              </a:rPr>
              <a:t>http://informationsecuritycis608.blogspot.co.id/2015/11/week-10malware-attacks-amit.html</a:t>
            </a:r>
          </a:p>
        </p:txBody>
      </p:sp>
    </p:spTree>
    <p:extLst>
      <p:ext uri="{BB962C8B-B14F-4D97-AF65-F5344CB8AC3E}">
        <p14:creationId xmlns:p14="http://schemas.microsoft.com/office/powerpoint/2010/main" val="926143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9144000" cy="1103313"/>
          </a:xfrm>
        </p:spPr>
        <p:txBody>
          <a:bodyPr/>
          <a:lstStyle/>
          <a:p>
            <a:r>
              <a:rPr lang="en-US" dirty="0">
                <a:solidFill>
                  <a:schemeClr val="bg1"/>
                </a:solidFill>
              </a:rPr>
              <a:t>Security Threats</a:t>
            </a:r>
          </a:p>
        </p:txBody>
      </p:sp>
      <p:sp>
        <p:nvSpPr>
          <p:cNvPr id="3" name="Content Placeholder 2"/>
          <p:cNvSpPr>
            <a:spLocks noGrp="1"/>
          </p:cNvSpPr>
          <p:nvPr>
            <p:ph sz="half" idx="4294967295"/>
          </p:nvPr>
        </p:nvSpPr>
        <p:spPr>
          <a:xfrm>
            <a:off x="0" y="762000"/>
            <a:ext cx="6324600" cy="457200"/>
          </a:xfrm>
        </p:spPr>
        <p:txBody>
          <a:bodyPr>
            <a:normAutofit/>
          </a:bodyPr>
          <a:lstStyle/>
          <a:p>
            <a:r>
              <a:rPr lang="en-US" dirty="0">
                <a:solidFill>
                  <a:schemeClr val="tx2">
                    <a:lumMod val="10000"/>
                  </a:schemeClr>
                </a:solidFill>
              </a:rPr>
              <a:t>Major security concerns for mobile devices:</a:t>
            </a:r>
          </a:p>
          <a:p>
            <a:pPr lvl="2"/>
            <a:endParaRPr lang="en-US" dirty="0"/>
          </a:p>
        </p:txBody>
      </p:sp>
      <p:graphicFrame>
        <p:nvGraphicFramePr>
          <p:cNvPr id="6" name="Diagram 5"/>
          <p:cNvGraphicFramePr/>
          <p:nvPr/>
        </p:nvGraphicFramePr>
        <p:xfrm>
          <a:off x="228600" y="1143000"/>
          <a:ext cx="8763000" cy="266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nvGraphicFramePr>
        <p:xfrm>
          <a:off x="152400" y="3581400"/>
          <a:ext cx="8763000" cy="3276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611560" y="1484784"/>
            <a:ext cx="7907337" cy="4343400"/>
          </a:xfrm>
        </p:spPr>
        <p:txBody>
          <a:bodyPr>
            <a:normAutofit lnSpcReduction="10000"/>
          </a:bodyPr>
          <a:lstStyle/>
          <a:p>
            <a:pPr eaLnBrk="1" hangingPunct="1">
              <a:buFont typeface="Wingdings" pitchFamily="-107" charset="2"/>
              <a:buNone/>
              <a:defRPr/>
            </a:pPr>
            <a:r>
              <a:rPr lang="en-AU" sz="3600" i="1" dirty="0">
                <a:solidFill>
                  <a:schemeClr val="tx2">
                    <a:lumMod val="10000"/>
                  </a:schemeClr>
                </a:solidFill>
                <a:ea typeface="ＭＳ Ｐゴシック" pitchFamily="-107" charset="-128"/>
                <a:cs typeface="ＭＳ Ｐゴシック" pitchFamily="-107" charset="-128"/>
              </a:rPr>
              <a:t>What is the concept of defense: The parrying of a blow. What is its characteristic feature: Awaiting the blow.</a:t>
            </a:r>
          </a:p>
          <a:p>
            <a:pPr eaLnBrk="1" hangingPunct="1">
              <a:buFont typeface="Wingdings" pitchFamily="-107" charset="2"/>
              <a:buNone/>
              <a:defRPr/>
            </a:pPr>
            <a:r>
              <a:rPr lang="en-AU" b="1" dirty="0">
                <a:ea typeface="+mn-ea"/>
                <a:cs typeface="+mn-cs"/>
              </a:rPr>
              <a:t>	</a:t>
            </a:r>
          </a:p>
          <a:p>
            <a:pPr algn="r" eaLnBrk="1" hangingPunct="1">
              <a:buFont typeface="Wingdings" pitchFamily="-107" charset="2"/>
              <a:buNone/>
              <a:defRPr/>
            </a:pPr>
            <a:r>
              <a:rPr lang="en-AU" sz="4000" b="1" i="1" dirty="0">
                <a:ea typeface="+mn-ea"/>
                <a:cs typeface="+mn-cs"/>
              </a:rPr>
              <a:t>—On War, </a:t>
            </a:r>
            <a:r>
              <a:rPr lang="en-AU" sz="4000" b="1" dirty="0">
                <a:ea typeface="+mn-ea"/>
                <a:cs typeface="+mn-cs"/>
              </a:rPr>
              <a:t>Carl Von Clausewitz</a:t>
            </a:r>
          </a:p>
          <a:p>
            <a:pPr>
              <a:buNone/>
              <a:defRPr/>
            </a:pPr>
            <a:r>
              <a:rPr lang="en-GB" dirty="0">
                <a:effectLst/>
              </a:rPr>
              <a:t>SOUP12a Soup, M. and Scar, K</a:t>
            </a:r>
            <a:r>
              <a:rPr lang="en-GB" i="1" dirty="0">
                <a:effectLst/>
              </a:rPr>
              <a:t>. Guide to Malware Incident </a:t>
            </a:r>
            <a:r>
              <a:rPr lang="en-GB" i="1" dirty="0" err="1">
                <a:effectLst/>
              </a:rPr>
              <a:t>Preventiona</a:t>
            </a:r>
            <a:r>
              <a:rPr lang="en-GB" i="1" dirty="0">
                <a:effectLst/>
              </a:rPr>
              <a:t> and Handling for Desktops and Laptops</a:t>
            </a:r>
            <a:r>
              <a:rPr lang="en-GB" dirty="0">
                <a:effectLst/>
              </a:rPr>
              <a:t>, NIST Special Publication 800-53 (Draft), July 2012.</a:t>
            </a:r>
            <a:endParaRPr lang="en-AU" sz="4000" dirty="0">
              <a:ea typeface="+mn-ea"/>
              <a:cs typeface="+mn-cs"/>
            </a:endParaRPr>
          </a:p>
          <a:p>
            <a:pPr eaLnBrk="1" hangingPunct="1">
              <a:buFont typeface="Wingdings" pitchFamily="-107" charset="2"/>
              <a:buChar char="Ø"/>
              <a:defRPr/>
            </a:pPr>
            <a:endParaRPr lang="en-AU" sz="4000" i="1" dirty="0">
              <a:ea typeface="+mn-ea"/>
              <a:cs typeface="+mn-cs"/>
            </a:endParaRPr>
          </a:p>
        </p:txBody>
      </p:sp>
    </p:spTree>
    <p:extLst>
      <p:ext uri="{BB962C8B-B14F-4D97-AF65-F5344CB8AC3E}">
        <p14:creationId xmlns:p14="http://schemas.microsoft.com/office/powerpoint/2010/main" val="32420050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3892550" y="0"/>
            <a:ext cx="5251450" cy="7060404"/>
          </a:xfrm>
          <a:prstGeom prst="rect">
            <a:avLst/>
          </a:prstGeom>
        </p:spPr>
      </p:pic>
      <p:sp>
        <p:nvSpPr>
          <p:cNvPr id="8" name="Title 7"/>
          <p:cNvSpPr>
            <a:spLocks noGrp="1"/>
          </p:cNvSpPr>
          <p:nvPr>
            <p:ph type="title"/>
          </p:nvPr>
        </p:nvSpPr>
        <p:spPr>
          <a:xfrm>
            <a:off x="301752" y="274320"/>
            <a:ext cx="3432048" cy="1691640"/>
          </a:xfrm>
        </p:spPr>
        <p:txBody>
          <a:bodyPr/>
          <a:lstStyle/>
          <a:p>
            <a:r>
              <a:rPr lang="en-US" dirty="0"/>
              <a:t>Table 10.1</a:t>
            </a:r>
          </a:p>
        </p:txBody>
      </p:sp>
      <p:sp>
        <p:nvSpPr>
          <p:cNvPr id="10" name="Text Placeholder 9"/>
          <p:cNvSpPr>
            <a:spLocks noGrp="1"/>
          </p:cNvSpPr>
          <p:nvPr>
            <p:ph type="body" sz="half" idx="2"/>
          </p:nvPr>
        </p:nvSpPr>
        <p:spPr>
          <a:xfrm>
            <a:off x="304800" y="2362200"/>
            <a:ext cx="3279648" cy="3200400"/>
          </a:xfrm>
        </p:spPr>
        <p:txBody>
          <a:bodyPr>
            <a:normAutofit/>
          </a:bodyPr>
          <a:lstStyle/>
          <a:p>
            <a:r>
              <a:rPr lang="en-US" sz="3200" dirty="0"/>
              <a:t>Terminology for Malicious Software</a:t>
            </a:r>
          </a:p>
        </p:txBody>
      </p:sp>
      <p:sp>
        <p:nvSpPr>
          <p:cNvPr id="11" name="TextBox 10"/>
          <p:cNvSpPr txBox="1"/>
          <p:nvPr/>
        </p:nvSpPr>
        <p:spPr>
          <a:xfrm>
            <a:off x="152400" y="6211669"/>
            <a:ext cx="3352800" cy="523220"/>
          </a:xfrm>
          <a:prstGeom prst="rect">
            <a:avLst/>
          </a:prstGeom>
          <a:noFill/>
        </p:spPr>
        <p:txBody>
          <a:bodyPr wrap="square" rtlCol="0">
            <a:spAutoFit/>
          </a:bodyPr>
          <a:lstStyle/>
          <a:p>
            <a:r>
              <a:rPr lang="en-US" sz="1400" dirty="0">
                <a:latin typeface="+mn-lt"/>
              </a:rPr>
              <a:t>(This table can be found on page 301 in the textbook.)</a:t>
            </a:r>
          </a:p>
        </p:txBody>
      </p:sp>
    </p:spTree>
    <p:extLst>
      <p:ext uri="{BB962C8B-B14F-4D97-AF65-F5344CB8AC3E}">
        <p14:creationId xmlns:p14="http://schemas.microsoft.com/office/powerpoint/2010/main" val="1505283525"/>
      </p:ext>
    </p:extLst>
  </p:cSld>
  <p:clrMapOvr>
    <a:masterClrMapping/>
  </p:clrMapOvr>
  <p:transition>
    <p:dissolv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62753"/>
            <a:ext cx="9144000" cy="1283167"/>
          </a:xfrm>
        </p:spPr>
        <p:txBody>
          <a:bodyPr/>
          <a:lstStyle/>
          <a:p>
            <a:r>
              <a:rPr lang="en-US" dirty="0"/>
              <a:t>A Broad classification of malware</a:t>
            </a:r>
            <a:endParaRPr lang="en-AU" dirty="0"/>
          </a:p>
        </p:txBody>
      </p:sp>
      <p:sp>
        <p:nvSpPr>
          <p:cNvPr id="9" name="Content Placeholder 8"/>
          <p:cNvSpPr>
            <a:spLocks noGrp="1"/>
          </p:cNvSpPr>
          <p:nvPr>
            <p:ph idx="1"/>
          </p:nvPr>
        </p:nvSpPr>
        <p:spPr>
          <a:xfrm>
            <a:off x="779462" y="1524000"/>
            <a:ext cx="7678737" cy="5029200"/>
          </a:xfrm>
        </p:spPr>
        <p:txBody>
          <a:bodyPr>
            <a:normAutofit fontScale="92500" lnSpcReduction="20000"/>
          </a:bodyPr>
          <a:lstStyle/>
          <a:p>
            <a:r>
              <a:rPr lang="en-US" dirty="0">
                <a:solidFill>
                  <a:schemeClr val="tx2">
                    <a:lumMod val="10000"/>
                  </a:schemeClr>
                </a:solidFill>
              </a:rPr>
              <a:t>Can be classified into two broad categories:</a:t>
            </a:r>
          </a:p>
          <a:p>
            <a:endParaRPr lang="en-US" dirty="0">
              <a:solidFill>
                <a:schemeClr val="tx2">
                  <a:lumMod val="10000"/>
                </a:schemeClr>
              </a:solidFill>
            </a:endParaRPr>
          </a:p>
          <a:p>
            <a:endParaRPr lang="en-US" dirty="0">
              <a:solidFill>
                <a:schemeClr val="tx2">
                  <a:lumMod val="10000"/>
                </a:schemeClr>
              </a:solidFill>
            </a:endParaRPr>
          </a:p>
          <a:p>
            <a:endParaRPr lang="en-US" dirty="0">
              <a:solidFill>
                <a:schemeClr val="tx2">
                  <a:lumMod val="10000"/>
                </a:schemeClr>
              </a:solidFill>
            </a:endParaRPr>
          </a:p>
          <a:p>
            <a:pPr>
              <a:buNone/>
            </a:pPr>
            <a:endParaRPr lang="en-US" dirty="0">
              <a:solidFill>
                <a:schemeClr val="tx2">
                  <a:lumMod val="10000"/>
                </a:schemeClr>
              </a:solidFill>
            </a:endParaRPr>
          </a:p>
          <a:p>
            <a:r>
              <a:rPr lang="en-US" dirty="0">
                <a:solidFill>
                  <a:schemeClr val="tx2">
                    <a:lumMod val="10000"/>
                  </a:schemeClr>
                </a:solidFill>
              </a:rPr>
              <a:t>Propagation mechanisms:</a:t>
            </a:r>
          </a:p>
          <a:p>
            <a:pPr lvl="1">
              <a:buClr>
                <a:schemeClr val="bg1"/>
              </a:buClr>
            </a:pPr>
            <a:r>
              <a:rPr lang="en-US" dirty="0">
                <a:solidFill>
                  <a:schemeClr val="tx2">
                    <a:lumMod val="10000"/>
                  </a:schemeClr>
                </a:solidFill>
              </a:rPr>
              <a:t>Include infection of existing executable or interpreted content by viruses that is subsequently spread to other system</a:t>
            </a:r>
          </a:p>
          <a:p>
            <a:pPr lvl="1">
              <a:buClr>
                <a:schemeClr val="bg1"/>
              </a:buClr>
            </a:pPr>
            <a:r>
              <a:rPr lang="en-US" dirty="0">
                <a:solidFill>
                  <a:schemeClr val="tx2">
                    <a:lumMod val="10000"/>
                  </a:schemeClr>
                </a:solidFill>
              </a:rPr>
              <a:t>Exploit of software vulnerabilities either locally or over a network by worms or drive-by-downloads to allow the malware to replicate</a:t>
            </a:r>
          </a:p>
          <a:p>
            <a:pPr lvl="1">
              <a:buClr>
                <a:schemeClr val="bg1"/>
              </a:buClr>
            </a:pPr>
            <a:r>
              <a:rPr lang="en-US" dirty="0">
                <a:solidFill>
                  <a:schemeClr val="tx2">
                    <a:lumMod val="10000"/>
                  </a:schemeClr>
                </a:solidFill>
              </a:rPr>
              <a:t>Social engineering attacks that convince users to bypass security mechanisms to install trojans or to respond to phishing attacks</a:t>
            </a:r>
          </a:p>
        </p:txBody>
      </p:sp>
      <p:graphicFrame>
        <p:nvGraphicFramePr>
          <p:cNvPr id="5" name="Diagram 4"/>
          <p:cNvGraphicFramePr/>
          <p:nvPr/>
        </p:nvGraphicFramePr>
        <p:xfrm>
          <a:off x="1066800" y="9906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79551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62753"/>
            <a:ext cx="9144000" cy="1283167"/>
          </a:xfrm>
        </p:spPr>
        <p:txBody>
          <a:bodyPr/>
          <a:lstStyle/>
          <a:p>
            <a:r>
              <a:rPr lang="en-US" dirty="0"/>
              <a:t>Broad classification</a:t>
            </a:r>
            <a:br>
              <a:rPr lang="en-US" dirty="0"/>
            </a:br>
            <a:r>
              <a:rPr lang="en-US" sz="3200" dirty="0"/>
              <a:t>(continued)</a:t>
            </a:r>
            <a:endParaRPr lang="en-AU" dirty="0"/>
          </a:p>
        </p:txBody>
      </p:sp>
      <p:sp>
        <p:nvSpPr>
          <p:cNvPr id="50179" name="Rectangle 3"/>
          <p:cNvSpPr>
            <a:spLocks noGrp="1" noChangeArrowheads="1"/>
          </p:cNvSpPr>
          <p:nvPr>
            <p:ph idx="1"/>
          </p:nvPr>
        </p:nvSpPr>
        <p:spPr>
          <a:xfrm>
            <a:off x="179512" y="1556792"/>
            <a:ext cx="8964488" cy="5301208"/>
          </a:xfrm>
        </p:spPr>
        <p:txBody>
          <a:bodyPr>
            <a:normAutofit fontScale="77500" lnSpcReduction="20000"/>
          </a:bodyPr>
          <a:lstStyle/>
          <a:p>
            <a:r>
              <a:rPr lang="en-AU" dirty="0">
                <a:solidFill>
                  <a:schemeClr val="tx2">
                    <a:lumMod val="10000"/>
                  </a:schemeClr>
                </a:solidFill>
              </a:rPr>
              <a:t>Earlier approaches to malware classification distinguished between:</a:t>
            </a:r>
          </a:p>
          <a:p>
            <a:pPr lvl="1">
              <a:buClr>
                <a:schemeClr val="bg1"/>
              </a:buClr>
            </a:pPr>
            <a:r>
              <a:rPr lang="en-AU" dirty="0">
                <a:solidFill>
                  <a:schemeClr val="tx2">
                    <a:lumMod val="10000"/>
                  </a:schemeClr>
                </a:solidFill>
              </a:rPr>
              <a:t>Those that need a host program, being parasitic code such as viruses</a:t>
            </a:r>
          </a:p>
          <a:p>
            <a:pPr lvl="1">
              <a:buClr>
                <a:schemeClr val="bg1"/>
              </a:buClr>
            </a:pPr>
            <a:r>
              <a:rPr lang="en-AU" dirty="0">
                <a:solidFill>
                  <a:schemeClr val="tx2">
                    <a:lumMod val="10000"/>
                  </a:schemeClr>
                </a:solidFill>
              </a:rPr>
              <a:t>Those that are independent, self-contained programs (no need host programs or they are standalone) run on the system such as worms, or not so independent like </a:t>
            </a:r>
            <a:r>
              <a:rPr lang="en-AU" dirty="0" err="1">
                <a:solidFill>
                  <a:schemeClr val="tx2">
                    <a:lumMod val="10000"/>
                  </a:schemeClr>
                </a:solidFill>
              </a:rPr>
              <a:t>trojans</a:t>
            </a:r>
            <a:r>
              <a:rPr lang="en-AU" dirty="0">
                <a:solidFill>
                  <a:schemeClr val="tx2">
                    <a:lumMod val="10000"/>
                  </a:schemeClr>
                </a:solidFill>
              </a:rPr>
              <a:t>, and bots</a:t>
            </a:r>
          </a:p>
          <a:p>
            <a:r>
              <a:rPr lang="en-AU" dirty="0">
                <a:solidFill>
                  <a:schemeClr val="tx2">
                    <a:lumMod val="10000"/>
                  </a:schemeClr>
                </a:solidFill>
              </a:rPr>
              <a:t>Another distinction used was:</a:t>
            </a:r>
          </a:p>
          <a:p>
            <a:pPr lvl="1">
              <a:buClr>
                <a:schemeClr val="bg1"/>
              </a:buClr>
            </a:pPr>
            <a:r>
              <a:rPr lang="en-AU" dirty="0">
                <a:solidFill>
                  <a:schemeClr val="tx2">
                    <a:lumMod val="10000"/>
                  </a:schemeClr>
                </a:solidFill>
              </a:rPr>
              <a:t>Malware that does not replicate, such as trojans and spam e-mail</a:t>
            </a:r>
          </a:p>
          <a:p>
            <a:pPr lvl="1">
              <a:buClr>
                <a:schemeClr val="bg1"/>
              </a:buClr>
            </a:pPr>
            <a:r>
              <a:rPr lang="en-AU" dirty="0">
                <a:solidFill>
                  <a:schemeClr val="tx2">
                    <a:lumMod val="10000"/>
                  </a:schemeClr>
                </a:solidFill>
              </a:rPr>
              <a:t>Malware that does, including viruses and worms</a:t>
            </a:r>
          </a:p>
          <a:p>
            <a:r>
              <a:rPr lang="en-AU" dirty="0">
                <a:solidFill>
                  <a:schemeClr val="tx2">
                    <a:lumMod val="10000"/>
                  </a:schemeClr>
                </a:solidFill>
              </a:rPr>
              <a:t>Payload actions performed by malware once it reaches a target system can include:</a:t>
            </a:r>
          </a:p>
          <a:p>
            <a:pPr lvl="1">
              <a:buClr>
                <a:schemeClr val="bg1"/>
              </a:buClr>
            </a:pPr>
            <a:r>
              <a:rPr lang="en-AU" dirty="0">
                <a:solidFill>
                  <a:schemeClr val="tx2">
                    <a:lumMod val="10000"/>
                  </a:schemeClr>
                </a:solidFill>
              </a:rPr>
              <a:t>Corruption of system or data files</a:t>
            </a:r>
          </a:p>
          <a:p>
            <a:pPr lvl="1">
              <a:buClr>
                <a:schemeClr val="bg1"/>
              </a:buClr>
            </a:pPr>
            <a:r>
              <a:rPr lang="en-AU" dirty="0">
                <a:solidFill>
                  <a:schemeClr val="tx2">
                    <a:lumMod val="10000"/>
                  </a:schemeClr>
                </a:solidFill>
              </a:rPr>
              <a:t>Theft of service in order to make the system a zombie agent of attack as part of a </a:t>
            </a:r>
            <a:r>
              <a:rPr lang="en-AU" dirty="0" err="1">
                <a:solidFill>
                  <a:schemeClr val="tx2">
                    <a:lumMod val="10000"/>
                  </a:schemeClr>
                </a:solidFill>
              </a:rPr>
              <a:t>botnet</a:t>
            </a:r>
            <a:endParaRPr lang="en-AU" dirty="0">
              <a:solidFill>
                <a:schemeClr val="tx2">
                  <a:lumMod val="10000"/>
                </a:schemeClr>
              </a:solidFill>
            </a:endParaRPr>
          </a:p>
          <a:p>
            <a:pPr lvl="1">
              <a:buClr>
                <a:schemeClr val="bg1"/>
              </a:buClr>
            </a:pPr>
            <a:r>
              <a:rPr lang="en-AU" dirty="0">
                <a:solidFill>
                  <a:schemeClr val="tx2">
                    <a:lumMod val="10000"/>
                  </a:schemeClr>
                </a:solidFill>
              </a:rPr>
              <a:t>Theft of information from the system, especially of logins, passwords, or other personal details by key-logging or spyware programs</a:t>
            </a:r>
          </a:p>
          <a:p>
            <a:pPr lvl="1">
              <a:buClr>
                <a:schemeClr val="bg1"/>
              </a:buClr>
            </a:pPr>
            <a:r>
              <a:rPr lang="en-AU" dirty="0">
                <a:solidFill>
                  <a:schemeClr val="tx2">
                    <a:lumMod val="10000"/>
                  </a:schemeClr>
                </a:solidFill>
              </a:rPr>
              <a:t>Stealthing where the malware hides its presence on the system from attempts to detect and block it</a:t>
            </a:r>
          </a:p>
          <a:p>
            <a:r>
              <a:rPr lang="en-AU" dirty="0">
                <a:solidFill>
                  <a:schemeClr val="tx2">
                    <a:lumMod val="10000"/>
                  </a:schemeClr>
                </a:solidFill>
              </a:rPr>
              <a:t>Blended attack	</a:t>
            </a:r>
          </a:p>
          <a:p>
            <a:pPr lvl="1">
              <a:buClr>
                <a:schemeClr val="bg1"/>
              </a:buClr>
            </a:pPr>
            <a:r>
              <a:rPr lang="en-AU" dirty="0">
                <a:solidFill>
                  <a:schemeClr val="tx2">
                    <a:lumMod val="10000"/>
                  </a:schemeClr>
                </a:solidFill>
              </a:rPr>
              <a:t>Uses multiple methods of infection or propagation to maximize the speed of contagion and the severity of the attack</a:t>
            </a:r>
          </a:p>
        </p:txBody>
      </p:sp>
    </p:spTree>
    <p:extLst>
      <p:ext uri="{BB962C8B-B14F-4D97-AF65-F5344CB8AC3E}">
        <p14:creationId xmlns:p14="http://schemas.microsoft.com/office/powerpoint/2010/main" val="42801324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a:t>Attack kits</a:t>
            </a:r>
            <a:endParaRPr lang="en-AU" dirty="0"/>
          </a:p>
        </p:txBody>
      </p:sp>
      <p:sp>
        <p:nvSpPr>
          <p:cNvPr id="51203" name="Rectangle 3"/>
          <p:cNvSpPr>
            <a:spLocks noGrp="1" noChangeArrowheads="1"/>
          </p:cNvSpPr>
          <p:nvPr>
            <p:ph idx="1"/>
          </p:nvPr>
        </p:nvSpPr>
        <p:spPr>
          <a:xfrm>
            <a:off x="457200" y="1676400"/>
            <a:ext cx="8077199" cy="4876800"/>
          </a:xfrm>
        </p:spPr>
        <p:txBody>
          <a:bodyPr>
            <a:normAutofit fontScale="92500"/>
          </a:bodyPr>
          <a:lstStyle/>
          <a:p>
            <a:r>
              <a:rPr lang="en-AU" dirty="0">
                <a:solidFill>
                  <a:schemeClr val="tx2">
                    <a:lumMod val="10000"/>
                  </a:schemeClr>
                </a:solidFill>
              </a:rPr>
              <a:t>Initially the development and deployment of malware required considerable technical skill by software authors</a:t>
            </a:r>
          </a:p>
          <a:p>
            <a:r>
              <a:rPr lang="en-AU" dirty="0">
                <a:solidFill>
                  <a:schemeClr val="tx2">
                    <a:lumMod val="10000"/>
                  </a:schemeClr>
                </a:solidFill>
              </a:rPr>
              <a:t>This changed with the development of virus-creation toolkits in the early 1990s and more general attack kits in the 2000s</a:t>
            </a:r>
          </a:p>
          <a:p>
            <a:pPr lvl="1">
              <a:buClr>
                <a:schemeClr val="bg1"/>
              </a:buClr>
            </a:pPr>
            <a:r>
              <a:rPr lang="en-AU" dirty="0">
                <a:solidFill>
                  <a:schemeClr val="tx2">
                    <a:lumMod val="10000"/>
                  </a:schemeClr>
                </a:solidFill>
              </a:rPr>
              <a:t>These toolkits are often known as </a:t>
            </a:r>
            <a:r>
              <a:rPr lang="en-AU" i="1" dirty="0">
                <a:solidFill>
                  <a:schemeClr val="tx2">
                    <a:lumMod val="10000"/>
                  </a:schemeClr>
                </a:solidFill>
              </a:rPr>
              <a:t>crimeware</a:t>
            </a:r>
          </a:p>
          <a:p>
            <a:pPr lvl="1">
              <a:buClr>
                <a:schemeClr val="bg1"/>
              </a:buClr>
            </a:pPr>
            <a:r>
              <a:rPr lang="en-AU" dirty="0">
                <a:solidFill>
                  <a:schemeClr val="tx2">
                    <a:lumMod val="10000"/>
                  </a:schemeClr>
                </a:solidFill>
              </a:rPr>
              <a:t>Include a variety of propagation mechanisms and payload modules that even novices can combine, select, and deploy</a:t>
            </a:r>
          </a:p>
          <a:p>
            <a:pPr lvl="1">
              <a:buClr>
                <a:schemeClr val="bg1"/>
              </a:buClr>
            </a:pPr>
            <a:r>
              <a:rPr lang="en-AU" dirty="0">
                <a:solidFill>
                  <a:schemeClr val="tx2">
                    <a:lumMod val="10000"/>
                  </a:schemeClr>
                </a:solidFill>
              </a:rPr>
              <a:t>Can easily be customized with the latest discovered vulnerabilities in order to exploit the window of opportunity between the publication of a weakness and the deployment of patches to close it</a:t>
            </a:r>
          </a:p>
          <a:p>
            <a:pPr lvl="1">
              <a:buClr>
                <a:schemeClr val="bg1"/>
              </a:buClr>
            </a:pPr>
            <a:r>
              <a:rPr lang="en-AU" dirty="0">
                <a:solidFill>
                  <a:schemeClr val="tx2">
                    <a:lumMod val="10000"/>
                  </a:schemeClr>
                </a:solidFill>
              </a:rPr>
              <a:t>These kits greatly enlarged the population of attackers able to deploy malware</a:t>
            </a:r>
          </a:p>
        </p:txBody>
      </p:sp>
    </p:spTree>
    <p:extLst>
      <p:ext uri="{BB962C8B-B14F-4D97-AF65-F5344CB8AC3E}">
        <p14:creationId xmlns:p14="http://schemas.microsoft.com/office/powerpoint/2010/main" val="25215209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sources</a:t>
            </a:r>
          </a:p>
        </p:txBody>
      </p:sp>
      <p:sp>
        <p:nvSpPr>
          <p:cNvPr id="3" name="Content Placeholder 2"/>
          <p:cNvSpPr>
            <a:spLocks noGrp="1"/>
          </p:cNvSpPr>
          <p:nvPr>
            <p:ph idx="1"/>
          </p:nvPr>
        </p:nvSpPr>
        <p:spPr>
          <a:xfrm>
            <a:off x="779463" y="1828800"/>
            <a:ext cx="7583488" cy="4648200"/>
          </a:xfrm>
        </p:spPr>
        <p:txBody>
          <a:bodyPr>
            <a:normAutofit lnSpcReduction="10000"/>
          </a:bodyPr>
          <a:lstStyle/>
          <a:p>
            <a:r>
              <a:rPr lang="en-US" dirty="0">
                <a:solidFill>
                  <a:schemeClr val="tx2">
                    <a:lumMod val="10000"/>
                  </a:schemeClr>
                </a:solidFill>
              </a:rPr>
              <a:t>Another significant malware development over the last couple of decades is the change from attackers being individuals to more organized and dangerous attack sources</a:t>
            </a:r>
          </a:p>
          <a:p>
            <a:pPr lvl="1">
              <a:buClr>
                <a:schemeClr val="bg1"/>
              </a:buClr>
            </a:pPr>
            <a:r>
              <a:rPr lang="en-US" dirty="0">
                <a:solidFill>
                  <a:schemeClr val="tx2">
                    <a:lumMod val="10000"/>
                  </a:schemeClr>
                </a:solidFill>
              </a:rPr>
              <a:t>These include politically motivated attackers, criminals, organized crime, organizations that sell their services to companies and nations, and national government agencies</a:t>
            </a:r>
          </a:p>
          <a:p>
            <a:r>
              <a:rPr lang="en-US" dirty="0">
                <a:solidFill>
                  <a:schemeClr val="tx2">
                    <a:lumMod val="10000"/>
                  </a:schemeClr>
                </a:solidFill>
              </a:rPr>
              <a:t>This has significantly changed the resources available and motivation behind the rise of malware leading to development of a large underground economy involving the sale of attack kits, access to compromised hosts, and to stolen information</a:t>
            </a:r>
          </a:p>
          <a:p>
            <a:endParaRPr lang="en-US" dirty="0">
              <a:solidFill>
                <a:schemeClr val="tx2">
                  <a:lumMod val="10000"/>
                </a:schemeClr>
              </a:solidFill>
            </a:endParaRPr>
          </a:p>
        </p:txBody>
      </p:sp>
    </p:spTree>
    <p:extLst>
      <p:ext uri="{BB962C8B-B14F-4D97-AF65-F5344CB8AC3E}">
        <p14:creationId xmlns:p14="http://schemas.microsoft.com/office/powerpoint/2010/main" val="39209400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r>
              <a:rPr lang="en-US" dirty="0"/>
              <a:t>Viruses</a:t>
            </a:r>
          </a:p>
        </p:txBody>
      </p:sp>
      <p:sp>
        <p:nvSpPr>
          <p:cNvPr id="210947" name="Rectangle 3"/>
          <p:cNvSpPr>
            <a:spLocks noGrp="1" noChangeArrowheads="1"/>
          </p:cNvSpPr>
          <p:nvPr>
            <p:ph idx="1"/>
          </p:nvPr>
        </p:nvSpPr>
        <p:spPr>
          <a:xfrm>
            <a:off x="779463" y="1828800"/>
            <a:ext cx="7583488" cy="4648200"/>
          </a:xfrm>
        </p:spPr>
        <p:txBody>
          <a:bodyPr>
            <a:normAutofit/>
          </a:bodyPr>
          <a:lstStyle/>
          <a:p>
            <a:r>
              <a:rPr lang="en-US" dirty="0">
                <a:solidFill>
                  <a:schemeClr val="tx2">
                    <a:lumMod val="10000"/>
                  </a:schemeClr>
                </a:solidFill>
              </a:rPr>
              <a:t>Parasitic software fragments that attach themselves to some existing executable content</a:t>
            </a:r>
          </a:p>
          <a:p>
            <a:r>
              <a:rPr lang="en-US" dirty="0">
                <a:solidFill>
                  <a:schemeClr val="tx2">
                    <a:lumMod val="10000"/>
                  </a:schemeClr>
                </a:solidFill>
              </a:rPr>
              <a:t>Can “infect” other programs or any type of executable content and modify them</a:t>
            </a:r>
          </a:p>
          <a:p>
            <a:r>
              <a:rPr lang="en-US" dirty="0">
                <a:solidFill>
                  <a:schemeClr val="tx2">
                    <a:lumMod val="10000"/>
                  </a:schemeClr>
                </a:solidFill>
              </a:rPr>
              <a:t>The modification includes injecting the original code with a routine to make copies of the virus code, which can then go on to infect other content</a:t>
            </a:r>
          </a:p>
          <a:p>
            <a:r>
              <a:rPr lang="en-US" dirty="0">
                <a:solidFill>
                  <a:schemeClr val="tx2">
                    <a:lumMod val="10000"/>
                  </a:schemeClr>
                </a:solidFill>
              </a:rPr>
              <a:t> One reason viruses dominated the malware scene in earlier years was the lack of user authentication and access controls on personal computer systems</a:t>
            </a:r>
          </a:p>
        </p:txBody>
      </p:sp>
      <p:pic>
        <p:nvPicPr>
          <p:cNvPr id="4" name="Picture 3"/>
          <p:cNvPicPr>
            <a:picLocks noChangeAspect="1"/>
          </p:cNvPicPr>
          <p:nvPr/>
        </p:nvPicPr>
        <p:blipFill>
          <a:blip r:embed="rId3"/>
          <a:stretch>
            <a:fillRect/>
          </a:stretch>
        </p:blipFill>
        <p:spPr>
          <a:xfrm rot="20683631">
            <a:off x="644477" y="208142"/>
            <a:ext cx="1803400" cy="1663700"/>
          </a:xfrm>
          <a:prstGeom prst="rect">
            <a:avLst/>
          </a:prstGeom>
        </p:spPr>
      </p:pic>
    </p:spTree>
    <p:extLst>
      <p:ext uri="{BB962C8B-B14F-4D97-AF65-F5344CB8AC3E}">
        <p14:creationId xmlns:p14="http://schemas.microsoft.com/office/powerpoint/2010/main" val="8786353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r>
              <a:rPr lang="en-US" dirty="0"/>
              <a:t>Virus Structure</a:t>
            </a:r>
          </a:p>
        </p:txBody>
      </p:sp>
      <p:sp>
        <p:nvSpPr>
          <p:cNvPr id="212995" name="Rectangle 3"/>
          <p:cNvSpPr>
            <a:spLocks noGrp="1" noChangeArrowheads="1"/>
          </p:cNvSpPr>
          <p:nvPr>
            <p:ph idx="1"/>
          </p:nvPr>
        </p:nvSpPr>
        <p:spPr>
          <a:xfrm>
            <a:off x="228600" y="1600200"/>
            <a:ext cx="8763000" cy="4572000"/>
          </a:xfrm>
        </p:spPr>
        <p:txBody>
          <a:bodyPr>
            <a:normAutofit/>
          </a:bodyPr>
          <a:lstStyle/>
          <a:p>
            <a:r>
              <a:rPr lang="en-US" dirty="0">
                <a:solidFill>
                  <a:schemeClr val="tx2">
                    <a:lumMod val="10000"/>
                  </a:schemeClr>
                </a:solidFill>
              </a:rPr>
              <a:t>A computer virus and many contemporary types of malware includes one or more variants of each of these components:</a:t>
            </a:r>
          </a:p>
        </p:txBody>
      </p:sp>
      <p:graphicFrame>
        <p:nvGraphicFramePr>
          <p:cNvPr id="4" name="Diagram 3"/>
          <p:cNvGraphicFramePr/>
          <p:nvPr/>
        </p:nvGraphicFramePr>
        <p:xfrm>
          <a:off x="914400" y="2514600"/>
          <a:ext cx="76962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47681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Virus phases</a:t>
            </a:r>
          </a:p>
        </p:txBody>
      </p:sp>
      <p:sp>
        <p:nvSpPr>
          <p:cNvPr id="3" name="Content Placeholder 2"/>
          <p:cNvSpPr>
            <a:spLocks noGrp="1"/>
          </p:cNvSpPr>
          <p:nvPr>
            <p:ph idx="1"/>
          </p:nvPr>
        </p:nvSpPr>
        <p:spPr>
          <a:xfrm>
            <a:off x="609600" y="1524000"/>
            <a:ext cx="8000999" cy="4648200"/>
          </a:xfrm>
        </p:spPr>
        <p:txBody>
          <a:bodyPr>
            <a:normAutofit/>
          </a:bodyPr>
          <a:lstStyle/>
          <a:p>
            <a:r>
              <a:rPr lang="en-US" dirty="0">
                <a:solidFill>
                  <a:schemeClr val="tx2">
                    <a:lumMod val="10000"/>
                  </a:schemeClr>
                </a:solidFill>
              </a:rPr>
              <a:t>During its lifetime, a typical virus goes through the following four phases:</a:t>
            </a:r>
          </a:p>
        </p:txBody>
      </p:sp>
      <p:graphicFrame>
        <p:nvGraphicFramePr>
          <p:cNvPr id="5" name="Diagram 4"/>
          <p:cNvGraphicFramePr/>
          <p:nvPr/>
        </p:nvGraphicFramePr>
        <p:xfrm>
          <a:off x="381000" y="2057400"/>
          <a:ext cx="8458200" cy="452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45112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7059" t="5455" r="7059" b="40909"/>
              <a:stretch>
                <a:fillRect/>
              </a:stretch>
            </p:blipFill>
          </mc:Choice>
          <mc:Fallback>
            <p:blipFill>
              <a:blip r:embed="rId4"/>
              <a:srcRect l="7059" t="5455" r="7059" b="40909"/>
              <a:stretch>
                <a:fillRect/>
              </a:stretch>
            </p:blipFill>
          </mc:Fallback>
        </mc:AlternateContent>
        <p:spPr>
          <a:xfrm>
            <a:off x="960409" y="408346"/>
            <a:ext cx="7561966" cy="6111857"/>
          </a:xfrm>
          <a:prstGeom prst="rect">
            <a:avLst/>
          </a:prstGeom>
          <a:solidFill>
            <a:schemeClr val="tx1"/>
          </a:solidFill>
        </p:spPr>
      </p:pic>
    </p:spTree>
    <p:extLst>
      <p:ext uri="{BB962C8B-B14F-4D97-AF65-F5344CB8AC3E}">
        <p14:creationId xmlns:p14="http://schemas.microsoft.com/office/powerpoint/2010/main" val="1011956434"/>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3529" t="11818" r="3529" b="22727"/>
              <a:stretch>
                <a:fillRect/>
              </a:stretch>
            </p:blipFill>
          </mc:Choice>
          <mc:Fallback>
            <p:blipFill>
              <a:blip r:embed="rId4"/>
              <a:srcRect l="3529" t="11818" r="3529" b="22727"/>
              <a:stretch>
                <a:fillRect/>
              </a:stretch>
            </p:blipFill>
          </mc:Fallback>
        </mc:AlternateContent>
        <p:spPr>
          <a:xfrm>
            <a:off x="1178325" y="263897"/>
            <a:ext cx="6949228" cy="6333524"/>
          </a:xfrm>
          <a:prstGeom prst="rect">
            <a:avLst/>
          </a:prstGeom>
          <a:solidFill>
            <a:schemeClr val="tx1"/>
          </a:solidFill>
        </p:spPr>
      </p:pic>
    </p:spTree>
  </p:cSld>
  <p:clrMapOvr>
    <a:masterClrMapping/>
  </p:clrMapOvr>
  <p:transition>
    <p:dissolv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4706" t="4545" r="4706" b="7273"/>
              <a:stretch>
                <a:fillRect/>
              </a:stretch>
            </p:blipFill>
          </mc:Choice>
          <mc:Fallback>
            <p:blipFill>
              <a:blip r:embed="rId4"/>
              <a:srcRect l="4706" t="4545" r="4706" b="7273"/>
              <a:stretch>
                <a:fillRect/>
              </a:stretch>
            </p:blipFill>
          </mc:Fallback>
        </mc:AlternateContent>
        <p:spPr>
          <a:xfrm>
            <a:off x="1775798" y="0"/>
            <a:ext cx="5443964" cy="6858000"/>
          </a:xfrm>
          <a:prstGeom prst="rect">
            <a:avLst/>
          </a:prstGeom>
          <a:solidFill>
            <a:schemeClr val="tx1"/>
          </a:solidFill>
        </p:spPr>
      </p:pic>
    </p:spTree>
    <p:extLst>
      <p:ext uri="{BB962C8B-B14F-4D97-AF65-F5344CB8AC3E}">
        <p14:creationId xmlns:p14="http://schemas.microsoft.com/office/powerpoint/2010/main" val="2493179903"/>
      </p:ext>
    </p:extLst>
  </p:cSld>
  <p:clrMapOvr>
    <a:masterClrMapping/>
  </p:clrMapOvr>
  <p:transition spd="med">
    <p:pull dir="ru"/>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r>
              <a:rPr lang="en-US" dirty="0"/>
              <a:t>Virus Classification by target</a:t>
            </a:r>
          </a:p>
        </p:txBody>
      </p:sp>
      <p:sp>
        <p:nvSpPr>
          <p:cNvPr id="219139" name="Rectangle 3"/>
          <p:cNvSpPr>
            <a:spLocks noGrp="1" noChangeArrowheads="1"/>
          </p:cNvSpPr>
          <p:nvPr>
            <p:ph idx="1"/>
          </p:nvPr>
        </p:nvSpPr>
        <p:spPr>
          <a:xfrm>
            <a:off x="779463" y="1828800"/>
            <a:ext cx="7583488" cy="762000"/>
          </a:xfrm>
        </p:spPr>
        <p:txBody>
          <a:bodyPr/>
          <a:lstStyle/>
          <a:p>
            <a:r>
              <a:rPr lang="en-US" dirty="0">
                <a:solidFill>
                  <a:schemeClr val="tx2">
                    <a:lumMod val="10000"/>
                  </a:schemeClr>
                </a:solidFill>
              </a:rPr>
              <a:t>Includes the following categories:</a:t>
            </a:r>
          </a:p>
        </p:txBody>
      </p:sp>
      <p:graphicFrame>
        <p:nvGraphicFramePr>
          <p:cNvPr id="4" name="Diagram 3"/>
          <p:cNvGraphicFramePr/>
          <p:nvPr/>
        </p:nvGraphicFramePr>
        <p:xfrm>
          <a:off x="228600" y="1397000"/>
          <a:ext cx="8686800" cy="523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53341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0" y="62753"/>
            <a:ext cx="9144000" cy="1283167"/>
          </a:xfrm>
        </p:spPr>
        <p:txBody>
          <a:bodyPr/>
          <a:lstStyle/>
          <a:p>
            <a:r>
              <a:rPr lang="en-US" dirty="0"/>
              <a:t>Virus classification by concealment strategy</a:t>
            </a:r>
          </a:p>
        </p:txBody>
      </p:sp>
      <p:sp>
        <p:nvSpPr>
          <p:cNvPr id="221187" name="Rectangle 3"/>
          <p:cNvSpPr>
            <a:spLocks noGrp="1" noChangeArrowheads="1"/>
          </p:cNvSpPr>
          <p:nvPr>
            <p:ph idx="1"/>
          </p:nvPr>
        </p:nvSpPr>
        <p:spPr>
          <a:xfrm>
            <a:off x="533400" y="1524000"/>
            <a:ext cx="8229599" cy="5334000"/>
          </a:xfrm>
        </p:spPr>
        <p:txBody>
          <a:bodyPr>
            <a:normAutofit fontScale="77500" lnSpcReduction="20000"/>
          </a:bodyPr>
          <a:lstStyle/>
          <a:p>
            <a:r>
              <a:rPr lang="en-US" dirty="0">
                <a:solidFill>
                  <a:schemeClr val="tx2">
                    <a:lumMod val="10000"/>
                  </a:schemeClr>
                </a:solidFill>
              </a:rPr>
              <a:t>Includes the following categories:</a:t>
            </a:r>
          </a:p>
          <a:p>
            <a:pPr lvl="1">
              <a:buClr>
                <a:schemeClr val="bg1"/>
              </a:buClr>
            </a:pPr>
            <a:r>
              <a:rPr lang="en-US" dirty="0">
                <a:solidFill>
                  <a:schemeClr val="tx2">
                    <a:lumMod val="10000"/>
                  </a:schemeClr>
                </a:solidFill>
              </a:rPr>
              <a:t>Encrypted virus</a:t>
            </a:r>
          </a:p>
          <a:p>
            <a:pPr lvl="2"/>
            <a:r>
              <a:rPr lang="en-US" dirty="0">
                <a:solidFill>
                  <a:schemeClr val="tx2">
                    <a:lumMod val="10000"/>
                  </a:schemeClr>
                </a:solidFill>
              </a:rPr>
              <a:t>Portion of the virus creates a random encryption key and encrypts the remainder of the virus</a:t>
            </a:r>
          </a:p>
          <a:p>
            <a:pPr lvl="2"/>
            <a:r>
              <a:rPr lang="en-US" dirty="0">
                <a:solidFill>
                  <a:schemeClr val="tx2">
                    <a:lumMod val="10000"/>
                  </a:schemeClr>
                </a:solidFill>
              </a:rPr>
              <a:t>When an infected program is invoked, the virus uses the stored random key to decrypt the virus</a:t>
            </a:r>
          </a:p>
          <a:p>
            <a:pPr lvl="2"/>
            <a:r>
              <a:rPr lang="en-US" dirty="0">
                <a:solidFill>
                  <a:schemeClr val="tx2">
                    <a:lumMod val="10000"/>
                  </a:schemeClr>
                </a:solidFill>
              </a:rPr>
              <a:t>When the virus replicates, a different random key is selected</a:t>
            </a:r>
          </a:p>
          <a:p>
            <a:pPr lvl="2"/>
            <a:r>
              <a:rPr lang="en-US" dirty="0">
                <a:solidFill>
                  <a:schemeClr val="tx2">
                    <a:lumMod val="10000"/>
                  </a:schemeClr>
                </a:solidFill>
              </a:rPr>
              <a:t>Because the bulk of the virus is encrypted with a different key for each instance, there is no constant bit pattern to observe</a:t>
            </a:r>
          </a:p>
          <a:p>
            <a:pPr lvl="1">
              <a:buClr>
                <a:schemeClr val="bg1"/>
              </a:buClr>
            </a:pPr>
            <a:r>
              <a:rPr lang="en-US" dirty="0">
                <a:solidFill>
                  <a:schemeClr val="tx2">
                    <a:lumMod val="10000"/>
                  </a:schemeClr>
                </a:solidFill>
              </a:rPr>
              <a:t>Stealth virus</a:t>
            </a:r>
          </a:p>
          <a:p>
            <a:pPr lvl="2"/>
            <a:r>
              <a:rPr lang="en-US" dirty="0">
                <a:solidFill>
                  <a:schemeClr val="tx2">
                    <a:lumMod val="10000"/>
                  </a:schemeClr>
                </a:solidFill>
              </a:rPr>
              <a:t>A form of virus explicitly designed to hide itself from detection by antivirus software</a:t>
            </a:r>
          </a:p>
          <a:p>
            <a:pPr lvl="2"/>
            <a:r>
              <a:rPr lang="en-US" dirty="0">
                <a:solidFill>
                  <a:schemeClr val="tx2">
                    <a:lumMod val="10000"/>
                  </a:schemeClr>
                </a:solidFill>
              </a:rPr>
              <a:t>The entire virus, not just a payload is hidden</a:t>
            </a:r>
          </a:p>
          <a:p>
            <a:pPr lvl="1">
              <a:buClr>
                <a:schemeClr val="bg1"/>
              </a:buClr>
            </a:pPr>
            <a:r>
              <a:rPr lang="en-US" dirty="0">
                <a:solidFill>
                  <a:schemeClr val="tx2">
                    <a:lumMod val="10000"/>
                  </a:schemeClr>
                </a:solidFill>
              </a:rPr>
              <a:t>Polymorphic virus</a:t>
            </a:r>
          </a:p>
          <a:p>
            <a:pPr lvl="2"/>
            <a:r>
              <a:rPr lang="en-US" dirty="0">
                <a:solidFill>
                  <a:schemeClr val="tx2">
                    <a:lumMod val="10000"/>
                  </a:schemeClr>
                </a:solidFill>
              </a:rPr>
              <a:t>A virus that mutates with every infection, making detection by the “signature” of the virus impossible</a:t>
            </a:r>
          </a:p>
          <a:p>
            <a:pPr lvl="1">
              <a:buClr>
                <a:schemeClr val="bg1"/>
              </a:buClr>
            </a:pPr>
            <a:r>
              <a:rPr lang="en-US" dirty="0">
                <a:solidFill>
                  <a:schemeClr val="tx2">
                    <a:lumMod val="10000"/>
                  </a:schemeClr>
                </a:solidFill>
              </a:rPr>
              <a:t>Metamorphic virus</a:t>
            </a:r>
          </a:p>
          <a:p>
            <a:pPr lvl="2"/>
            <a:r>
              <a:rPr lang="en-US" dirty="0">
                <a:solidFill>
                  <a:schemeClr val="tx2">
                    <a:lumMod val="10000"/>
                  </a:schemeClr>
                </a:solidFill>
              </a:rPr>
              <a:t>Mutates with every infection</a:t>
            </a:r>
          </a:p>
          <a:p>
            <a:pPr lvl="2"/>
            <a:r>
              <a:rPr lang="en-US" dirty="0">
                <a:solidFill>
                  <a:schemeClr val="tx2">
                    <a:lumMod val="10000"/>
                  </a:schemeClr>
                </a:solidFill>
              </a:rPr>
              <a:t>Rewrites itself completely at each iteration, increasing the difficulty of detection</a:t>
            </a:r>
          </a:p>
          <a:p>
            <a:pPr lvl="2"/>
            <a:r>
              <a:rPr lang="en-US" dirty="0">
                <a:solidFill>
                  <a:schemeClr val="tx2">
                    <a:lumMod val="10000"/>
                  </a:schemeClr>
                </a:solidFill>
              </a:rPr>
              <a:t>May change their behavior as well as their appearance</a:t>
            </a:r>
          </a:p>
        </p:txBody>
      </p:sp>
    </p:spTree>
    <p:extLst>
      <p:ext uri="{BB962C8B-B14F-4D97-AF65-F5344CB8AC3E}">
        <p14:creationId xmlns:p14="http://schemas.microsoft.com/office/powerpoint/2010/main" val="7806829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0" y="62753"/>
            <a:ext cx="9143999" cy="1283167"/>
          </a:xfrm>
        </p:spPr>
        <p:txBody>
          <a:bodyPr/>
          <a:lstStyle/>
          <a:p>
            <a:r>
              <a:rPr lang="en-US" dirty="0"/>
              <a:t>Macro and scripting viruses</a:t>
            </a:r>
          </a:p>
        </p:txBody>
      </p:sp>
      <p:sp>
        <p:nvSpPr>
          <p:cNvPr id="228355" name="Rectangle 3"/>
          <p:cNvSpPr>
            <a:spLocks noGrp="1" noChangeArrowheads="1"/>
          </p:cNvSpPr>
          <p:nvPr>
            <p:ph idx="1"/>
          </p:nvPr>
        </p:nvSpPr>
        <p:spPr>
          <a:xfrm>
            <a:off x="779463" y="1828800"/>
            <a:ext cx="7583488" cy="4648200"/>
          </a:xfrm>
        </p:spPr>
        <p:txBody>
          <a:bodyPr>
            <a:normAutofit/>
          </a:bodyPr>
          <a:lstStyle/>
          <a:p>
            <a:r>
              <a:rPr lang="en-US" dirty="0">
                <a:solidFill>
                  <a:schemeClr val="tx2">
                    <a:lumMod val="10000"/>
                  </a:schemeClr>
                </a:solidFill>
              </a:rPr>
              <a:t>Macro viruses infect scripting code used to support active content in a variety of user document types</a:t>
            </a:r>
          </a:p>
          <a:p>
            <a:r>
              <a:rPr lang="en-US" dirty="0">
                <a:solidFill>
                  <a:schemeClr val="tx2">
                    <a:lumMod val="10000"/>
                  </a:schemeClr>
                </a:solidFill>
              </a:rPr>
              <a:t>Threatening for a number of reasons:</a:t>
            </a:r>
          </a:p>
          <a:p>
            <a:pPr lvl="1">
              <a:buClr>
                <a:schemeClr val="bg1"/>
              </a:buClr>
            </a:pPr>
            <a:r>
              <a:rPr lang="en-US" dirty="0">
                <a:solidFill>
                  <a:schemeClr val="tx2">
                    <a:lumMod val="10000"/>
                  </a:schemeClr>
                </a:solidFill>
              </a:rPr>
              <a:t>A macro virus is platform independent</a:t>
            </a:r>
          </a:p>
          <a:p>
            <a:pPr lvl="1">
              <a:buClr>
                <a:schemeClr val="bg1"/>
              </a:buClr>
            </a:pPr>
            <a:r>
              <a:rPr lang="en-US" dirty="0">
                <a:solidFill>
                  <a:schemeClr val="tx2">
                    <a:lumMod val="10000"/>
                  </a:schemeClr>
                </a:solidFill>
              </a:rPr>
              <a:t>Macro viruses infect documents, not executable portions of code</a:t>
            </a:r>
          </a:p>
          <a:p>
            <a:pPr lvl="1">
              <a:buClr>
                <a:schemeClr val="bg1"/>
              </a:buClr>
            </a:pPr>
            <a:r>
              <a:rPr lang="en-US" dirty="0">
                <a:solidFill>
                  <a:schemeClr val="tx2">
                    <a:lumMod val="10000"/>
                  </a:schemeClr>
                </a:solidFill>
              </a:rPr>
              <a:t>Macro viruses are easily spread, as the documents they exploit are shared in normal use</a:t>
            </a:r>
          </a:p>
          <a:p>
            <a:pPr lvl="1">
              <a:buClr>
                <a:schemeClr val="bg1"/>
              </a:buClr>
            </a:pPr>
            <a:r>
              <a:rPr lang="en-US" dirty="0">
                <a:solidFill>
                  <a:schemeClr val="tx2">
                    <a:lumMod val="10000"/>
                  </a:schemeClr>
                </a:solidFill>
              </a:rPr>
              <a:t>Because macro viruses infect user documents rather than system programs, traditional file system access controls are of limited use in preventing their spread</a:t>
            </a:r>
          </a:p>
        </p:txBody>
      </p:sp>
    </p:spTree>
    <p:extLst>
      <p:ext uri="{BB962C8B-B14F-4D97-AF65-F5344CB8AC3E}">
        <p14:creationId xmlns:p14="http://schemas.microsoft.com/office/powerpoint/2010/main" val="28238725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026"/>
          <p:cNvSpPr>
            <a:spLocks noGrp="1" noChangeArrowheads="1"/>
          </p:cNvSpPr>
          <p:nvPr>
            <p:ph type="title"/>
          </p:nvPr>
        </p:nvSpPr>
        <p:spPr/>
        <p:txBody>
          <a:bodyPr/>
          <a:lstStyle/>
          <a:p>
            <a:r>
              <a:rPr lang="en-US" dirty="0"/>
              <a:t>worms</a:t>
            </a:r>
          </a:p>
        </p:txBody>
      </p:sp>
      <p:sp>
        <p:nvSpPr>
          <p:cNvPr id="230403" name="Rectangle 1027"/>
          <p:cNvSpPr>
            <a:spLocks noGrp="1" noChangeArrowheads="1"/>
          </p:cNvSpPr>
          <p:nvPr>
            <p:ph idx="1"/>
          </p:nvPr>
        </p:nvSpPr>
        <p:spPr>
          <a:xfrm>
            <a:off x="779463" y="1828800"/>
            <a:ext cx="7583488" cy="4648200"/>
          </a:xfrm>
        </p:spPr>
        <p:txBody>
          <a:bodyPr>
            <a:normAutofit fontScale="92500"/>
          </a:bodyPr>
          <a:lstStyle/>
          <a:p>
            <a:r>
              <a:rPr lang="en-US" dirty="0">
                <a:solidFill>
                  <a:schemeClr val="tx2">
                    <a:lumMod val="10000"/>
                  </a:schemeClr>
                </a:solidFill>
              </a:rPr>
              <a:t>A program that actively seeks out more machines to infect</a:t>
            </a:r>
          </a:p>
          <a:p>
            <a:pPr lvl="1">
              <a:buClr>
                <a:schemeClr val="bg1"/>
              </a:buClr>
            </a:pPr>
            <a:r>
              <a:rPr lang="en-US" dirty="0">
                <a:solidFill>
                  <a:schemeClr val="tx2">
                    <a:lumMod val="10000"/>
                  </a:schemeClr>
                </a:solidFill>
              </a:rPr>
              <a:t>Upon activation, the worm may replicate and propagate again</a:t>
            </a:r>
          </a:p>
          <a:p>
            <a:pPr marL="282575" lvl="1" indent="-282575">
              <a:spcBef>
                <a:spcPts val="2000"/>
              </a:spcBef>
              <a:buClrTx/>
            </a:pPr>
            <a:r>
              <a:rPr lang="en-US" sz="2400" dirty="0">
                <a:solidFill>
                  <a:schemeClr val="tx2">
                    <a:lumMod val="10000"/>
                  </a:schemeClr>
                </a:solidFill>
              </a:rPr>
              <a:t>To replicate itself, a worm uses some means to access remote systems:</a:t>
            </a:r>
          </a:p>
          <a:p>
            <a:pPr marL="565150" lvl="2">
              <a:spcBef>
                <a:spcPts val="2000"/>
              </a:spcBef>
              <a:buClr>
                <a:schemeClr val="bg1"/>
              </a:buClr>
            </a:pPr>
            <a:r>
              <a:rPr lang="en-US" dirty="0">
                <a:solidFill>
                  <a:schemeClr val="tx2">
                    <a:lumMod val="10000"/>
                  </a:schemeClr>
                </a:solidFill>
              </a:rPr>
              <a:t>Electronic mail or instant messenger facility</a:t>
            </a:r>
          </a:p>
          <a:p>
            <a:pPr marL="565150" lvl="2">
              <a:spcBef>
                <a:spcPts val="2000"/>
              </a:spcBef>
              <a:buClr>
                <a:schemeClr val="bg1"/>
              </a:buClr>
            </a:pPr>
            <a:r>
              <a:rPr lang="en-US" dirty="0">
                <a:solidFill>
                  <a:schemeClr val="tx2">
                    <a:lumMod val="10000"/>
                  </a:schemeClr>
                </a:solidFill>
              </a:rPr>
              <a:t>File sharing</a:t>
            </a:r>
          </a:p>
          <a:p>
            <a:pPr marL="565150" lvl="2">
              <a:spcBef>
                <a:spcPts val="2000"/>
              </a:spcBef>
              <a:buClr>
                <a:schemeClr val="bg1"/>
              </a:buClr>
            </a:pPr>
            <a:r>
              <a:rPr lang="en-US" dirty="0">
                <a:solidFill>
                  <a:schemeClr val="tx2">
                    <a:lumMod val="10000"/>
                  </a:schemeClr>
                </a:solidFill>
              </a:rPr>
              <a:t>Remote execution capability</a:t>
            </a:r>
          </a:p>
          <a:p>
            <a:pPr marL="565150" lvl="2">
              <a:spcBef>
                <a:spcPts val="2000"/>
              </a:spcBef>
              <a:buClr>
                <a:schemeClr val="bg1"/>
              </a:buClr>
            </a:pPr>
            <a:r>
              <a:rPr lang="en-US" dirty="0">
                <a:solidFill>
                  <a:schemeClr val="tx2">
                    <a:lumMod val="10000"/>
                  </a:schemeClr>
                </a:solidFill>
              </a:rPr>
              <a:t>Remote file access or transfer capability</a:t>
            </a:r>
          </a:p>
          <a:p>
            <a:pPr marL="565150" lvl="2">
              <a:spcBef>
                <a:spcPts val="2000"/>
              </a:spcBef>
              <a:buClr>
                <a:schemeClr val="bg1"/>
              </a:buClr>
            </a:pPr>
            <a:r>
              <a:rPr lang="en-US" dirty="0">
                <a:solidFill>
                  <a:schemeClr val="tx2">
                    <a:lumMod val="10000"/>
                  </a:schemeClr>
                </a:solidFill>
              </a:rPr>
              <a:t>Remote login capability</a:t>
            </a:r>
          </a:p>
        </p:txBody>
      </p:sp>
      <p:pic>
        <p:nvPicPr>
          <p:cNvPr id="4" name="Picture 3"/>
          <p:cNvPicPr>
            <a:picLocks noChangeAspect="1"/>
          </p:cNvPicPr>
          <p:nvPr/>
        </p:nvPicPr>
        <p:blipFill>
          <a:blip r:embed="rId3"/>
          <a:stretch>
            <a:fillRect/>
          </a:stretch>
        </p:blipFill>
        <p:spPr>
          <a:xfrm>
            <a:off x="6324600" y="3810000"/>
            <a:ext cx="2057400" cy="2402878"/>
          </a:xfrm>
          <a:prstGeom prst="rect">
            <a:avLst/>
          </a:prstGeom>
        </p:spPr>
      </p:pic>
    </p:spTree>
    <p:extLst>
      <p:ext uri="{BB962C8B-B14F-4D97-AF65-F5344CB8AC3E}">
        <p14:creationId xmlns:p14="http://schemas.microsoft.com/office/powerpoint/2010/main" val="6965390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en-US" dirty="0"/>
              <a:t>Worm phases</a:t>
            </a:r>
          </a:p>
        </p:txBody>
      </p:sp>
      <p:sp>
        <p:nvSpPr>
          <p:cNvPr id="238595" name="Rectangle 3"/>
          <p:cNvSpPr>
            <a:spLocks noGrp="1" noChangeArrowheads="1"/>
          </p:cNvSpPr>
          <p:nvPr>
            <p:ph idx="1"/>
          </p:nvPr>
        </p:nvSpPr>
        <p:spPr>
          <a:xfrm>
            <a:off x="779463" y="1828800"/>
            <a:ext cx="7583488" cy="4724400"/>
          </a:xfrm>
        </p:spPr>
        <p:txBody>
          <a:bodyPr>
            <a:normAutofit fontScale="92500" lnSpcReduction="10000"/>
          </a:bodyPr>
          <a:lstStyle/>
          <a:p>
            <a:r>
              <a:rPr lang="en-US" dirty="0">
                <a:solidFill>
                  <a:schemeClr val="tx2">
                    <a:lumMod val="10000"/>
                  </a:schemeClr>
                </a:solidFill>
              </a:rPr>
              <a:t>A worm typically uses the same phases as a computer virus:</a:t>
            </a:r>
          </a:p>
          <a:p>
            <a:pPr lvl="1">
              <a:buClr>
                <a:schemeClr val="bg1"/>
              </a:buClr>
            </a:pPr>
            <a:r>
              <a:rPr lang="en-US" dirty="0">
                <a:solidFill>
                  <a:schemeClr val="tx2">
                    <a:lumMod val="10000"/>
                  </a:schemeClr>
                </a:solidFill>
              </a:rPr>
              <a:t>Dormant</a:t>
            </a:r>
          </a:p>
          <a:p>
            <a:pPr lvl="1">
              <a:buClr>
                <a:schemeClr val="bg1"/>
              </a:buClr>
            </a:pPr>
            <a:r>
              <a:rPr lang="en-US" dirty="0">
                <a:solidFill>
                  <a:schemeClr val="tx2">
                    <a:lumMod val="10000"/>
                  </a:schemeClr>
                </a:solidFill>
              </a:rPr>
              <a:t>Propagation</a:t>
            </a:r>
          </a:p>
          <a:p>
            <a:pPr lvl="1">
              <a:buClr>
                <a:schemeClr val="bg1"/>
              </a:buClr>
            </a:pPr>
            <a:r>
              <a:rPr lang="en-US" dirty="0">
                <a:solidFill>
                  <a:schemeClr val="tx2">
                    <a:lumMod val="10000"/>
                  </a:schemeClr>
                </a:solidFill>
              </a:rPr>
              <a:t>Triggering</a:t>
            </a:r>
          </a:p>
          <a:p>
            <a:pPr lvl="1">
              <a:buClr>
                <a:schemeClr val="bg1"/>
              </a:buClr>
            </a:pPr>
            <a:r>
              <a:rPr lang="en-US" dirty="0">
                <a:solidFill>
                  <a:schemeClr val="tx2">
                    <a:lumMod val="10000"/>
                  </a:schemeClr>
                </a:solidFill>
              </a:rPr>
              <a:t>Execution</a:t>
            </a:r>
          </a:p>
          <a:p>
            <a:r>
              <a:rPr lang="en-US" dirty="0">
                <a:solidFill>
                  <a:schemeClr val="tx2">
                    <a:lumMod val="10000"/>
                  </a:schemeClr>
                </a:solidFill>
              </a:rPr>
              <a:t>The propagation phase generally performs the following functions:</a:t>
            </a:r>
          </a:p>
          <a:p>
            <a:pPr lvl="1">
              <a:buClr>
                <a:schemeClr val="bg1"/>
              </a:buClr>
            </a:pPr>
            <a:r>
              <a:rPr lang="en-US" dirty="0">
                <a:solidFill>
                  <a:schemeClr val="tx2">
                    <a:lumMod val="10000"/>
                  </a:schemeClr>
                </a:solidFill>
              </a:rPr>
              <a:t>Search for appropriate access mechanisms to other systems to infect by examining host tables, address books, buddy lists, trusted peers, and other similar repositories of remote system access details</a:t>
            </a:r>
          </a:p>
          <a:p>
            <a:pPr lvl="1">
              <a:buClr>
                <a:schemeClr val="bg1"/>
              </a:buClr>
            </a:pPr>
            <a:r>
              <a:rPr lang="en-US" dirty="0">
                <a:solidFill>
                  <a:schemeClr val="tx2">
                    <a:lumMod val="10000"/>
                  </a:schemeClr>
                </a:solidFill>
              </a:rPr>
              <a:t>Use the access mechanisms found to transfer a copy of itself to the remote system and cause the copy to be run</a:t>
            </a:r>
          </a:p>
        </p:txBody>
      </p:sp>
    </p:spTree>
    <p:extLst>
      <p:ext uri="{BB962C8B-B14F-4D97-AF65-F5344CB8AC3E}">
        <p14:creationId xmlns:p14="http://schemas.microsoft.com/office/powerpoint/2010/main" val="13000087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dirty="0"/>
              <a:t>Target discovery</a:t>
            </a:r>
          </a:p>
        </p:txBody>
      </p:sp>
      <p:sp>
        <p:nvSpPr>
          <p:cNvPr id="240643" name="Rectangle 3"/>
          <p:cNvSpPr>
            <a:spLocks noGrp="1" noChangeArrowheads="1"/>
          </p:cNvSpPr>
          <p:nvPr>
            <p:ph idx="1"/>
          </p:nvPr>
        </p:nvSpPr>
        <p:spPr>
          <a:xfrm>
            <a:off x="457200" y="1828800"/>
            <a:ext cx="8077199" cy="5029200"/>
          </a:xfrm>
        </p:spPr>
        <p:txBody>
          <a:bodyPr>
            <a:normAutofit fontScale="62500" lnSpcReduction="20000"/>
          </a:bodyPr>
          <a:lstStyle/>
          <a:p>
            <a:r>
              <a:rPr lang="en-US" dirty="0">
                <a:solidFill>
                  <a:schemeClr val="tx2">
                    <a:lumMod val="10000"/>
                  </a:schemeClr>
                </a:solidFill>
              </a:rPr>
              <a:t>Scanning/fingerprinting</a:t>
            </a:r>
          </a:p>
          <a:p>
            <a:pPr lvl="1">
              <a:buClr>
                <a:schemeClr val="bg1"/>
              </a:buClr>
            </a:pPr>
            <a:r>
              <a:rPr lang="en-US" dirty="0">
                <a:solidFill>
                  <a:schemeClr val="tx2">
                    <a:lumMod val="10000"/>
                  </a:schemeClr>
                </a:solidFill>
              </a:rPr>
              <a:t>The function in the propagation phase for a network worm to search for other systems to infect</a:t>
            </a:r>
          </a:p>
          <a:p>
            <a:r>
              <a:rPr lang="en-US" dirty="0">
                <a:solidFill>
                  <a:schemeClr val="tx2">
                    <a:lumMod val="10000"/>
                  </a:schemeClr>
                </a:solidFill>
              </a:rPr>
              <a:t>Worm network scanning strategies:</a:t>
            </a:r>
          </a:p>
          <a:p>
            <a:pPr lvl="1">
              <a:buClr>
                <a:schemeClr val="bg1"/>
              </a:buClr>
            </a:pPr>
            <a:r>
              <a:rPr lang="en-US" dirty="0">
                <a:solidFill>
                  <a:schemeClr val="tx2">
                    <a:lumMod val="10000"/>
                  </a:schemeClr>
                </a:solidFill>
              </a:rPr>
              <a:t>Random</a:t>
            </a:r>
          </a:p>
          <a:p>
            <a:pPr lvl="2"/>
            <a:r>
              <a:rPr lang="en-US" dirty="0">
                <a:solidFill>
                  <a:schemeClr val="tx2">
                    <a:lumMod val="10000"/>
                  </a:schemeClr>
                </a:solidFill>
              </a:rPr>
              <a:t>Each compromised host probes random addresses in the IP address space, using a different seed</a:t>
            </a:r>
          </a:p>
          <a:p>
            <a:pPr lvl="2"/>
            <a:r>
              <a:rPr lang="en-US" dirty="0">
                <a:solidFill>
                  <a:schemeClr val="tx2">
                    <a:lumMod val="10000"/>
                  </a:schemeClr>
                </a:solidFill>
              </a:rPr>
              <a:t>Produces a high volume of Internet traffic, which may cause generalized disruption even before the actual attack is lunched</a:t>
            </a:r>
          </a:p>
          <a:p>
            <a:pPr lvl="1">
              <a:buClr>
                <a:schemeClr val="bg1"/>
              </a:buClr>
            </a:pPr>
            <a:r>
              <a:rPr lang="en-US" dirty="0">
                <a:solidFill>
                  <a:schemeClr val="tx2">
                    <a:lumMod val="10000"/>
                  </a:schemeClr>
                </a:solidFill>
              </a:rPr>
              <a:t>Hit list</a:t>
            </a:r>
          </a:p>
          <a:p>
            <a:pPr lvl="2"/>
            <a:r>
              <a:rPr lang="en-US" dirty="0">
                <a:solidFill>
                  <a:schemeClr val="tx2">
                    <a:lumMod val="10000"/>
                  </a:schemeClr>
                </a:solidFill>
              </a:rPr>
              <a:t>The attacker first compiles a long list of potential vulnerable machines</a:t>
            </a:r>
          </a:p>
          <a:p>
            <a:pPr lvl="2"/>
            <a:r>
              <a:rPr lang="en-US" dirty="0">
                <a:solidFill>
                  <a:schemeClr val="tx2">
                    <a:lumMod val="10000"/>
                  </a:schemeClr>
                </a:solidFill>
              </a:rPr>
              <a:t>Once the list is compiled, the attacker begins infecting machines on the list</a:t>
            </a:r>
          </a:p>
          <a:p>
            <a:pPr lvl="2"/>
            <a:r>
              <a:rPr lang="en-US" dirty="0">
                <a:solidFill>
                  <a:schemeClr val="tx2">
                    <a:lumMod val="10000"/>
                  </a:schemeClr>
                </a:solidFill>
              </a:rPr>
              <a:t>Each infected machine is provided with a portion of the list to scan</a:t>
            </a:r>
          </a:p>
          <a:p>
            <a:pPr lvl="2"/>
            <a:r>
              <a:rPr lang="en-US" dirty="0">
                <a:solidFill>
                  <a:schemeClr val="tx2">
                    <a:lumMod val="10000"/>
                  </a:schemeClr>
                </a:solidFill>
              </a:rPr>
              <a:t>This results in a very short scanning period, which may make it difficult to detect that infection is taking place</a:t>
            </a:r>
          </a:p>
          <a:p>
            <a:pPr lvl="1">
              <a:buClr>
                <a:schemeClr val="bg1"/>
              </a:buClr>
            </a:pPr>
            <a:r>
              <a:rPr lang="en-US" dirty="0">
                <a:solidFill>
                  <a:schemeClr val="tx2">
                    <a:lumMod val="10000"/>
                  </a:schemeClr>
                </a:solidFill>
              </a:rPr>
              <a:t>Topological</a:t>
            </a:r>
          </a:p>
          <a:p>
            <a:pPr lvl="2"/>
            <a:r>
              <a:rPr lang="en-US" dirty="0">
                <a:solidFill>
                  <a:schemeClr val="tx2">
                    <a:lumMod val="10000"/>
                  </a:schemeClr>
                </a:solidFill>
              </a:rPr>
              <a:t>Uses information contained on an infected victim machine to find more hosts to scan</a:t>
            </a:r>
          </a:p>
          <a:p>
            <a:pPr lvl="1">
              <a:buClr>
                <a:schemeClr val="bg1"/>
              </a:buClr>
            </a:pPr>
            <a:r>
              <a:rPr lang="en-US" dirty="0">
                <a:solidFill>
                  <a:schemeClr val="tx2">
                    <a:lumMod val="10000"/>
                  </a:schemeClr>
                </a:solidFill>
              </a:rPr>
              <a:t>Local subnet </a:t>
            </a:r>
          </a:p>
          <a:p>
            <a:pPr lvl="2"/>
            <a:r>
              <a:rPr lang="en-US" dirty="0">
                <a:solidFill>
                  <a:schemeClr val="tx2">
                    <a:lumMod val="10000"/>
                  </a:schemeClr>
                </a:solidFill>
              </a:rPr>
              <a:t>If a host is infected behind a firewall, that host then looks for targets in its own local network</a:t>
            </a:r>
          </a:p>
          <a:p>
            <a:pPr lvl="2"/>
            <a:r>
              <a:rPr lang="en-US" dirty="0">
                <a:solidFill>
                  <a:schemeClr val="tx2">
                    <a:lumMod val="10000"/>
                  </a:schemeClr>
                </a:solidFill>
              </a:rPr>
              <a:t>The host uses the subnet address structure to find other hosts that would otherwise be protected by the firewall</a:t>
            </a:r>
          </a:p>
        </p:txBody>
      </p:sp>
    </p:spTree>
    <p:extLst>
      <p:ext uri="{BB962C8B-B14F-4D97-AF65-F5344CB8AC3E}">
        <p14:creationId xmlns:p14="http://schemas.microsoft.com/office/powerpoint/2010/main" val="713009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4706" t="25455" r="10588" b="16364"/>
              <a:stretch>
                <a:fillRect/>
              </a:stretch>
            </p:blipFill>
          </mc:Choice>
          <mc:Fallback>
            <p:blipFill>
              <a:blip r:embed="rId4"/>
              <a:srcRect l="4706" t="25455" r="10588" b="16364"/>
              <a:stretch>
                <a:fillRect/>
              </a:stretch>
            </p:blipFill>
          </mc:Fallback>
        </mc:AlternateContent>
        <p:spPr>
          <a:xfrm>
            <a:off x="990600" y="392015"/>
            <a:ext cx="7053878" cy="6270116"/>
          </a:xfrm>
          <a:prstGeom prst="rect">
            <a:avLst/>
          </a:prstGeom>
          <a:solidFill>
            <a:schemeClr val="tx1"/>
          </a:solidFill>
        </p:spPr>
      </p:pic>
    </p:spTree>
    <p:extLst>
      <p:ext uri="{BB962C8B-B14F-4D97-AF65-F5344CB8AC3E}">
        <p14:creationId xmlns:p14="http://schemas.microsoft.com/office/powerpoint/2010/main" val="1857779502"/>
      </p:ext>
    </p:extLst>
  </p:cSld>
  <p:clrMapOvr>
    <a:masterClrMapping/>
  </p:clrMapOvr>
  <p:transition>
    <p:dissolv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dirty="0"/>
              <a:t>The morris worm</a:t>
            </a:r>
          </a:p>
        </p:txBody>
      </p:sp>
      <p:sp>
        <p:nvSpPr>
          <p:cNvPr id="243715" name="Rectangle 3"/>
          <p:cNvSpPr>
            <a:spLocks noGrp="1" noChangeArrowheads="1"/>
          </p:cNvSpPr>
          <p:nvPr>
            <p:ph idx="1"/>
          </p:nvPr>
        </p:nvSpPr>
        <p:spPr>
          <a:xfrm>
            <a:off x="779463" y="1828800"/>
            <a:ext cx="7583488" cy="4724400"/>
          </a:xfrm>
        </p:spPr>
        <p:txBody>
          <a:bodyPr>
            <a:normAutofit fontScale="92500" lnSpcReduction="20000"/>
          </a:bodyPr>
          <a:lstStyle/>
          <a:p>
            <a:r>
              <a:rPr lang="en-US" dirty="0">
                <a:solidFill>
                  <a:schemeClr val="tx2">
                    <a:lumMod val="10000"/>
                  </a:schemeClr>
                </a:solidFill>
              </a:rPr>
              <a:t>Released onto the Internet by Robert Morris in 1988</a:t>
            </a:r>
          </a:p>
          <a:p>
            <a:r>
              <a:rPr lang="en-US" dirty="0">
                <a:solidFill>
                  <a:schemeClr val="tx2">
                    <a:lumMod val="10000"/>
                  </a:schemeClr>
                </a:solidFill>
              </a:rPr>
              <a:t>Designed to spread on UNIX systems and used a number of different techniques for propagation</a:t>
            </a:r>
          </a:p>
          <a:p>
            <a:r>
              <a:rPr lang="en-US" dirty="0">
                <a:solidFill>
                  <a:schemeClr val="tx2">
                    <a:lumMod val="10000"/>
                  </a:schemeClr>
                </a:solidFill>
              </a:rPr>
              <a:t>When a copy began execution its first task was to discover other hosts known to this host that would allow entry from this host</a:t>
            </a:r>
          </a:p>
          <a:p>
            <a:r>
              <a:rPr lang="en-US" dirty="0">
                <a:solidFill>
                  <a:schemeClr val="tx2">
                    <a:lumMod val="10000"/>
                  </a:schemeClr>
                </a:solidFill>
              </a:rPr>
              <a:t>For each discovered host, the worm tried a number of methods for gaining access:</a:t>
            </a:r>
          </a:p>
          <a:p>
            <a:pPr lvl="1">
              <a:buClr>
                <a:schemeClr val="bg1"/>
              </a:buClr>
            </a:pPr>
            <a:r>
              <a:rPr lang="en-US" dirty="0">
                <a:solidFill>
                  <a:schemeClr val="tx2">
                    <a:lumMod val="10000"/>
                  </a:schemeClr>
                </a:solidFill>
              </a:rPr>
              <a:t>It attempted to log on to a remote host as a legitimate user</a:t>
            </a:r>
          </a:p>
          <a:p>
            <a:pPr lvl="1">
              <a:buClr>
                <a:schemeClr val="bg1"/>
              </a:buClr>
            </a:pPr>
            <a:r>
              <a:rPr lang="en-US" dirty="0">
                <a:solidFill>
                  <a:schemeClr val="tx2">
                    <a:lumMod val="10000"/>
                  </a:schemeClr>
                </a:solidFill>
              </a:rPr>
              <a:t>It exploited a bug in the UNIX finger protocol, which reports the whereabouts of a remote user</a:t>
            </a:r>
          </a:p>
          <a:p>
            <a:pPr lvl="1">
              <a:buClr>
                <a:schemeClr val="bg1"/>
              </a:buClr>
            </a:pPr>
            <a:r>
              <a:rPr lang="en-US" dirty="0">
                <a:solidFill>
                  <a:schemeClr val="tx2">
                    <a:lumMod val="10000"/>
                  </a:schemeClr>
                </a:solidFill>
              </a:rPr>
              <a:t>It exploited a trapdoor in the debug option of the remote process that receives and sends mail</a:t>
            </a:r>
          </a:p>
        </p:txBody>
      </p:sp>
    </p:spTree>
    <p:extLst>
      <p:ext uri="{BB962C8B-B14F-4D97-AF65-F5344CB8AC3E}">
        <p14:creationId xmlns:p14="http://schemas.microsoft.com/office/powerpoint/2010/main" val="4242112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idx="4294967295"/>
          </p:nvPr>
        </p:nvSpPr>
        <p:spPr>
          <a:xfrm>
            <a:off x="914400" y="0"/>
            <a:ext cx="7583488" cy="1282700"/>
          </a:xfrm>
        </p:spPr>
        <p:txBody>
          <a:bodyPr/>
          <a:lstStyle/>
          <a:p>
            <a:r>
              <a:rPr lang="en-US" dirty="0">
                <a:solidFill>
                  <a:schemeClr val="tx2">
                    <a:lumMod val="10000"/>
                  </a:schemeClr>
                </a:solidFill>
              </a:rPr>
              <a:t>Worm Technology</a:t>
            </a:r>
          </a:p>
        </p:txBody>
      </p:sp>
      <p:graphicFrame>
        <p:nvGraphicFramePr>
          <p:cNvPr id="5" name="Content Placeholder 4"/>
          <p:cNvGraphicFramePr>
            <a:graphicFrameLocks noGrp="1"/>
          </p:cNvGraphicFramePr>
          <p:nvPr>
            <p:ph sz="half" idx="4294967295"/>
          </p:nvPr>
        </p:nvGraphicFramePr>
        <p:xfrm>
          <a:off x="0" y="1295400"/>
          <a:ext cx="91440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7086600" y="5181600"/>
            <a:ext cx="1219200" cy="1423928"/>
          </a:xfrm>
          <a:prstGeom prst="rect">
            <a:avLst/>
          </a:prstGeom>
        </p:spPr>
      </p:pic>
    </p:spTree>
    <p:extLst>
      <p:ext uri="{BB962C8B-B14F-4D97-AF65-F5344CB8AC3E}">
        <p14:creationId xmlns:p14="http://schemas.microsoft.com/office/powerpoint/2010/main" val="356221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IEEE 802.11 </a:t>
            </a:r>
            <a:br>
              <a:rPr lang="en-US" dirty="0"/>
            </a:br>
            <a:r>
              <a:rPr lang="en-US" dirty="0"/>
              <a:t>Wireless LAN Overview</a:t>
            </a:r>
          </a:p>
        </p:txBody>
      </p:sp>
      <p:sp>
        <p:nvSpPr>
          <p:cNvPr id="3" name="Content Placeholder 2"/>
          <p:cNvSpPr>
            <a:spLocks noGrp="1"/>
          </p:cNvSpPr>
          <p:nvPr>
            <p:ph idx="1"/>
          </p:nvPr>
        </p:nvSpPr>
        <p:spPr>
          <a:xfrm>
            <a:off x="779463" y="1828800"/>
            <a:ext cx="7583488" cy="4800600"/>
          </a:xfrm>
        </p:spPr>
        <p:txBody>
          <a:bodyPr/>
          <a:lstStyle/>
          <a:p>
            <a:r>
              <a:rPr lang="en-US" dirty="0">
                <a:solidFill>
                  <a:schemeClr val="tx2">
                    <a:lumMod val="10000"/>
                  </a:schemeClr>
                </a:solidFill>
              </a:rPr>
              <a:t>IEEE 802 is a committee that has developed standards for a wide range of local area networks (LANs)</a:t>
            </a:r>
          </a:p>
          <a:p>
            <a:r>
              <a:rPr lang="en-US" dirty="0">
                <a:solidFill>
                  <a:schemeClr val="tx2">
                    <a:lumMod val="10000"/>
                  </a:schemeClr>
                </a:solidFill>
              </a:rPr>
              <a:t>In 1990 the IEEE 802 Committee formed a new working group, IEEE 802.11, with a charter to develop a protocol and transmission specifications for wireless LANs (WLANs)</a:t>
            </a:r>
          </a:p>
          <a:p>
            <a:r>
              <a:rPr lang="en-US" dirty="0">
                <a:solidFill>
                  <a:schemeClr val="tx2">
                    <a:lumMod val="10000"/>
                  </a:schemeClr>
                </a:solidFill>
              </a:rPr>
              <a:t>Since that time, the demand for WLANs at different frequencies and data rates has exploded</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code	</a:t>
            </a:r>
          </a:p>
        </p:txBody>
      </p:sp>
      <p:sp>
        <p:nvSpPr>
          <p:cNvPr id="3" name="Content Placeholder 2"/>
          <p:cNvSpPr>
            <a:spLocks noGrp="1"/>
          </p:cNvSpPr>
          <p:nvPr>
            <p:ph idx="1"/>
          </p:nvPr>
        </p:nvSpPr>
        <p:spPr>
          <a:xfrm>
            <a:off x="457200" y="1524000"/>
            <a:ext cx="8153399" cy="5334000"/>
          </a:xfrm>
        </p:spPr>
        <p:txBody>
          <a:bodyPr>
            <a:normAutofit fontScale="77500" lnSpcReduction="20000"/>
          </a:bodyPr>
          <a:lstStyle/>
          <a:p>
            <a:r>
              <a:rPr lang="en-US" dirty="0">
                <a:solidFill>
                  <a:schemeClr val="tx2">
                    <a:lumMod val="10000"/>
                  </a:schemeClr>
                </a:solidFill>
              </a:rPr>
              <a:t>Refers to programs that can be shipped unchanged to a heterogeneous collection of platforms and execute with identical semantics</a:t>
            </a:r>
          </a:p>
          <a:p>
            <a:r>
              <a:rPr lang="en-US" dirty="0">
                <a:solidFill>
                  <a:schemeClr val="tx2">
                    <a:lumMod val="10000"/>
                  </a:schemeClr>
                </a:solidFill>
              </a:rPr>
              <a:t>Transmitted from a remote system to a local system and then executed on the local system without the user’s explicit instruction</a:t>
            </a:r>
          </a:p>
          <a:p>
            <a:r>
              <a:rPr lang="en-US" dirty="0">
                <a:solidFill>
                  <a:schemeClr val="tx2">
                    <a:lumMod val="10000"/>
                  </a:schemeClr>
                </a:solidFill>
              </a:rPr>
              <a:t>Often acts as a mechanism for a virus, worm, or Trojan horse to be transmitted to the user’s workstation</a:t>
            </a:r>
          </a:p>
          <a:p>
            <a:r>
              <a:rPr lang="en-US" dirty="0">
                <a:solidFill>
                  <a:schemeClr val="tx2">
                    <a:lumMod val="10000"/>
                  </a:schemeClr>
                </a:solidFill>
              </a:rPr>
              <a:t>Popular vehicles for mobile code include: </a:t>
            </a:r>
          </a:p>
          <a:p>
            <a:endParaRPr lang="en-US" dirty="0">
              <a:solidFill>
                <a:schemeClr val="tx2">
                  <a:lumMod val="10000"/>
                </a:schemeClr>
              </a:solidFill>
            </a:endParaRPr>
          </a:p>
          <a:p>
            <a:endParaRPr lang="en-US" dirty="0">
              <a:solidFill>
                <a:schemeClr val="tx2">
                  <a:lumMod val="10000"/>
                </a:schemeClr>
              </a:solidFill>
            </a:endParaRPr>
          </a:p>
          <a:p>
            <a:r>
              <a:rPr lang="en-US" dirty="0">
                <a:solidFill>
                  <a:schemeClr val="tx2">
                    <a:lumMod val="10000"/>
                  </a:schemeClr>
                </a:solidFill>
              </a:rPr>
              <a:t>The most common ways of using mobile code for malicious operations on local system are: </a:t>
            </a:r>
          </a:p>
          <a:p>
            <a:pPr lvl="1">
              <a:buClr>
                <a:schemeClr val="bg1"/>
              </a:buClr>
            </a:pPr>
            <a:r>
              <a:rPr lang="en-US" dirty="0">
                <a:solidFill>
                  <a:schemeClr val="tx2">
                    <a:lumMod val="10000"/>
                  </a:schemeClr>
                </a:solidFill>
              </a:rPr>
              <a:t>Cross-site scripting</a:t>
            </a:r>
          </a:p>
          <a:p>
            <a:pPr lvl="1">
              <a:buClr>
                <a:schemeClr val="bg1"/>
              </a:buClr>
            </a:pPr>
            <a:r>
              <a:rPr lang="en-US" dirty="0">
                <a:solidFill>
                  <a:schemeClr val="tx2">
                    <a:lumMod val="10000"/>
                  </a:schemeClr>
                </a:solidFill>
              </a:rPr>
              <a:t>Interactive and dynamic Web sites</a:t>
            </a:r>
          </a:p>
          <a:p>
            <a:pPr lvl="1">
              <a:buClr>
                <a:schemeClr val="bg1"/>
              </a:buClr>
            </a:pPr>
            <a:r>
              <a:rPr lang="en-US" dirty="0">
                <a:solidFill>
                  <a:schemeClr val="tx2">
                    <a:lumMod val="10000"/>
                  </a:schemeClr>
                </a:solidFill>
              </a:rPr>
              <a:t>E-mail attachments</a:t>
            </a:r>
          </a:p>
          <a:p>
            <a:pPr lvl="1">
              <a:buClr>
                <a:schemeClr val="bg1"/>
              </a:buClr>
            </a:pPr>
            <a:r>
              <a:rPr lang="en-US" dirty="0">
                <a:solidFill>
                  <a:schemeClr val="tx2">
                    <a:lumMod val="10000"/>
                  </a:schemeClr>
                </a:solidFill>
              </a:rPr>
              <a:t>Downloads from untrusted sites or of untrusted software</a:t>
            </a:r>
          </a:p>
        </p:txBody>
      </p:sp>
      <p:graphicFrame>
        <p:nvGraphicFramePr>
          <p:cNvPr id="4" name="Diagram 3"/>
          <p:cNvGraphicFramePr/>
          <p:nvPr/>
        </p:nvGraphicFramePr>
        <p:xfrm>
          <a:off x="228600" y="4038600"/>
          <a:ext cx="6096000" cy="111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36322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dirty="0"/>
              <a:t>Drive-by-downloads</a:t>
            </a:r>
          </a:p>
        </p:txBody>
      </p:sp>
      <p:sp>
        <p:nvSpPr>
          <p:cNvPr id="247811" name="Rectangle 3"/>
          <p:cNvSpPr>
            <a:spLocks noGrp="1" noChangeArrowheads="1"/>
          </p:cNvSpPr>
          <p:nvPr>
            <p:ph idx="1"/>
          </p:nvPr>
        </p:nvSpPr>
        <p:spPr/>
        <p:txBody>
          <a:bodyPr>
            <a:normAutofit/>
          </a:bodyPr>
          <a:lstStyle/>
          <a:p>
            <a:r>
              <a:rPr lang="en-US" dirty="0">
                <a:solidFill>
                  <a:schemeClr val="tx2">
                    <a:lumMod val="10000"/>
                  </a:schemeClr>
                </a:solidFill>
              </a:rPr>
              <a:t>Exploits browser vulnerabilities so that when the user views a Web page controlled by the attacker, it contains code that exploits the browser bug to download and install malware on the system without the user’s knowledge or consent</a:t>
            </a:r>
          </a:p>
          <a:p>
            <a:r>
              <a:rPr lang="en-US" dirty="0">
                <a:solidFill>
                  <a:schemeClr val="tx2">
                    <a:lumMod val="10000"/>
                  </a:schemeClr>
                </a:solidFill>
              </a:rPr>
              <a:t>Does not actively propagate as a worm does, but rather waits for unsuspecting users to visit the malicious Web page in order to spread to their systems</a:t>
            </a:r>
          </a:p>
        </p:txBody>
      </p:sp>
    </p:spTree>
    <p:extLst>
      <p:ext uri="{BB962C8B-B14F-4D97-AF65-F5344CB8AC3E}">
        <p14:creationId xmlns:p14="http://schemas.microsoft.com/office/powerpoint/2010/main" val="14085230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spam</a:t>
            </a:r>
          </a:p>
        </p:txBody>
      </p:sp>
      <p:sp>
        <p:nvSpPr>
          <p:cNvPr id="3" name="Content Placeholder 2"/>
          <p:cNvSpPr>
            <a:spLocks noGrp="1"/>
          </p:cNvSpPr>
          <p:nvPr>
            <p:ph idx="1"/>
          </p:nvPr>
        </p:nvSpPr>
        <p:spPr>
          <a:xfrm>
            <a:off x="779463" y="1828800"/>
            <a:ext cx="7583488" cy="4724400"/>
          </a:xfrm>
        </p:spPr>
        <p:txBody>
          <a:bodyPr>
            <a:normAutofit fontScale="92500" lnSpcReduction="20000"/>
          </a:bodyPr>
          <a:lstStyle/>
          <a:p>
            <a:r>
              <a:rPr lang="en-US" dirty="0">
                <a:solidFill>
                  <a:schemeClr val="tx2">
                    <a:lumMod val="10000"/>
                  </a:schemeClr>
                </a:solidFill>
              </a:rPr>
              <a:t>Unsolicited bulk e-mail</a:t>
            </a:r>
          </a:p>
          <a:p>
            <a:r>
              <a:rPr lang="en-US" dirty="0">
                <a:solidFill>
                  <a:schemeClr val="tx2">
                    <a:lumMod val="10000"/>
                  </a:schemeClr>
                </a:solidFill>
              </a:rPr>
              <a:t>Imposes significant costs on both the network infrastructure needed to relay this traffic and on users who need to filter their legitimate e-mails</a:t>
            </a:r>
          </a:p>
          <a:p>
            <a:r>
              <a:rPr lang="en-US" dirty="0">
                <a:solidFill>
                  <a:schemeClr val="tx2">
                    <a:lumMod val="10000"/>
                  </a:schemeClr>
                </a:solidFill>
              </a:rPr>
              <a:t>Most recent spam is sent by botnets using compromised user systems</a:t>
            </a:r>
          </a:p>
          <a:p>
            <a:r>
              <a:rPr lang="en-US" dirty="0">
                <a:solidFill>
                  <a:schemeClr val="tx2">
                    <a:lumMod val="10000"/>
                  </a:schemeClr>
                </a:solidFill>
              </a:rPr>
              <a:t>Is a significant carrier of malware</a:t>
            </a:r>
          </a:p>
          <a:p>
            <a:r>
              <a:rPr lang="en-US" dirty="0">
                <a:solidFill>
                  <a:schemeClr val="tx2">
                    <a:lumMod val="10000"/>
                  </a:schemeClr>
                </a:solidFill>
              </a:rPr>
              <a:t>May be used in a phishing attack</a:t>
            </a:r>
          </a:p>
          <a:p>
            <a:r>
              <a:rPr lang="en-US" dirty="0">
                <a:solidFill>
                  <a:schemeClr val="tx2">
                    <a:lumMod val="10000"/>
                  </a:schemeClr>
                </a:solidFill>
              </a:rPr>
              <a:t>Although a significant security concern, in many cases it requires the user’s active choice to view the e-mail and any attached document or to permit the installation of some program, in order for the compromise to occur</a:t>
            </a:r>
          </a:p>
        </p:txBody>
      </p:sp>
    </p:spTree>
    <p:extLst>
      <p:ext uri="{BB962C8B-B14F-4D97-AF65-F5344CB8AC3E}">
        <p14:creationId xmlns:p14="http://schemas.microsoft.com/office/powerpoint/2010/main" val="12655366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Trojan horses</a:t>
            </a:r>
          </a:p>
        </p:txBody>
      </p:sp>
      <p:sp>
        <p:nvSpPr>
          <p:cNvPr id="3" name="Content Placeholder 2"/>
          <p:cNvSpPr>
            <a:spLocks noGrp="1"/>
          </p:cNvSpPr>
          <p:nvPr>
            <p:ph idx="1"/>
          </p:nvPr>
        </p:nvSpPr>
        <p:spPr>
          <a:xfrm>
            <a:off x="685800" y="1524000"/>
            <a:ext cx="7848599" cy="4724400"/>
          </a:xfrm>
        </p:spPr>
        <p:txBody>
          <a:bodyPr>
            <a:normAutofit/>
          </a:bodyPr>
          <a:lstStyle/>
          <a:p>
            <a:r>
              <a:rPr lang="en-US" dirty="0">
                <a:solidFill>
                  <a:schemeClr val="tx2">
                    <a:lumMod val="10000"/>
                  </a:schemeClr>
                </a:solidFill>
              </a:rPr>
              <a:t>Is a useful, or apparently useful, program or utility containing hidden code that, when invoked, performs some unwanted or harmful function</a:t>
            </a:r>
          </a:p>
          <a:p>
            <a:r>
              <a:rPr lang="en-US" dirty="0">
                <a:solidFill>
                  <a:schemeClr val="tx2">
                    <a:lumMod val="10000"/>
                  </a:schemeClr>
                </a:solidFill>
              </a:rPr>
              <a:t>Can be used to accomplish functions indirectly that the attacker could not accomplish directly</a:t>
            </a:r>
          </a:p>
          <a:p>
            <a:r>
              <a:rPr lang="en-US" dirty="0">
                <a:solidFill>
                  <a:schemeClr val="tx2">
                    <a:lumMod val="10000"/>
                  </a:schemeClr>
                </a:solidFill>
              </a:rPr>
              <a:t>Fit into one of three models:</a:t>
            </a:r>
          </a:p>
        </p:txBody>
      </p:sp>
      <p:graphicFrame>
        <p:nvGraphicFramePr>
          <p:cNvPr id="4" name="Diagram 3"/>
          <p:cNvGraphicFramePr/>
          <p:nvPr/>
        </p:nvGraphicFramePr>
        <p:xfrm>
          <a:off x="1066800" y="4419600"/>
          <a:ext cx="7315200" cy="228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1395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Payload – </a:t>
            </a:r>
            <a:br>
              <a:rPr lang="en-US" dirty="0"/>
            </a:br>
            <a:r>
              <a:rPr lang="en-US" dirty="0"/>
              <a:t>system corruption</a:t>
            </a:r>
          </a:p>
        </p:txBody>
      </p:sp>
      <p:sp>
        <p:nvSpPr>
          <p:cNvPr id="3" name="Content Placeholder 2"/>
          <p:cNvSpPr>
            <a:spLocks noGrp="1"/>
          </p:cNvSpPr>
          <p:nvPr>
            <p:ph idx="1"/>
          </p:nvPr>
        </p:nvSpPr>
        <p:spPr>
          <a:xfrm>
            <a:off x="533400" y="1828800"/>
            <a:ext cx="8153400" cy="5029200"/>
          </a:xfrm>
        </p:spPr>
        <p:txBody>
          <a:bodyPr>
            <a:normAutofit fontScale="92500" lnSpcReduction="20000"/>
          </a:bodyPr>
          <a:lstStyle/>
          <a:p>
            <a:r>
              <a:rPr lang="en-US" dirty="0">
                <a:solidFill>
                  <a:schemeClr val="tx2">
                    <a:lumMod val="10000"/>
                  </a:schemeClr>
                </a:solidFill>
              </a:rPr>
              <a:t>Once malware is active on the target system, the next concern is what actions it will take on this system</a:t>
            </a:r>
          </a:p>
          <a:p>
            <a:r>
              <a:rPr lang="en-US" dirty="0">
                <a:solidFill>
                  <a:schemeClr val="tx2">
                    <a:lumMod val="10000"/>
                  </a:schemeClr>
                </a:solidFill>
              </a:rPr>
              <a:t>Examples:</a:t>
            </a:r>
          </a:p>
          <a:p>
            <a:pPr lvl="1">
              <a:buClr>
                <a:schemeClr val="bg1"/>
              </a:buClr>
            </a:pPr>
            <a:r>
              <a:rPr lang="en-US" dirty="0">
                <a:solidFill>
                  <a:schemeClr val="tx2">
                    <a:lumMod val="10000"/>
                  </a:schemeClr>
                </a:solidFill>
              </a:rPr>
              <a:t>Data destruction on the infected system when certain trigger conditions were met</a:t>
            </a:r>
          </a:p>
          <a:p>
            <a:pPr lvl="1">
              <a:buClr>
                <a:schemeClr val="bg1"/>
              </a:buClr>
            </a:pPr>
            <a:r>
              <a:rPr lang="en-US" dirty="0">
                <a:solidFill>
                  <a:schemeClr val="tx2">
                    <a:lumMod val="10000"/>
                  </a:schemeClr>
                </a:solidFill>
              </a:rPr>
              <a:t>Display unwanted messages or content on the user’s system when triggered</a:t>
            </a:r>
          </a:p>
          <a:p>
            <a:pPr lvl="1">
              <a:buClr>
                <a:schemeClr val="bg1"/>
              </a:buClr>
            </a:pPr>
            <a:r>
              <a:rPr lang="en-US" dirty="0">
                <a:solidFill>
                  <a:schemeClr val="tx2">
                    <a:lumMod val="10000"/>
                  </a:schemeClr>
                </a:solidFill>
              </a:rPr>
              <a:t>Encrypt the user’s data and demand payment in order to access the key needed to recover this information (ransomware)</a:t>
            </a:r>
          </a:p>
          <a:p>
            <a:pPr lvl="1">
              <a:buClr>
                <a:schemeClr val="bg1"/>
              </a:buClr>
            </a:pPr>
            <a:r>
              <a:rPr lang="en-US" dirty="0">
                <a:solidFill>
                  <a:schemeClr val="tx2">
                    <a:lumMod val="10000"/>
                  </a:schemeClr>
                </a:solidFill>
              </a:rPr>
              <a:t>Inflict real-world damage on the system</a:t>
            </a:r>
          </a:p>
          <a:p>
            <a:pPr lvl="2"/>
            <a:r>
              <a:rPr lang="en-US" dirty="0">
                <a:solidFill>
                  <a:schemeClr val="tx2">
                    <a:lumMod val="10000"/>
                  </a:schemeClr>
                </a:solidFill>
              </a:rPr>
              <a:t>Attempt to rewrite the BIOS code used to initially boot the computer</a:t>
            </a:r>
          </a:p>
          <a:p>
            <a:pPr lvl="2"/>
            <a:r>
              <a:rPr lang="en-US" dirty="0">
                <a:solidFill>
                  <a:schemeClr val="tx2">
                    <a:lumMod val="10000"/>
                  </a:schemeClr>
                </a:solidFill>
              </a:rPr>
              <a:t>Target specific industrial control system software</a:t>
            </a:r>
          </a:p>
          <a:p>
            <a:pPr lvl="1">
              <a:buClr>
                <a:schemeClr val="bg1"/>
              </a:buClr>
            </a:pPr>
            <a:r>
              <a:rPr lang="en-US" sz="2162" dirty="0">
                <a:solidFill>
                  <a:schemeClr val="tx2">
                    <a:lumMod val="10000"/>
                  </a:schemeClr>
                </a:solidFill>
              </a:rPr>
              <a:t>Logic bomb</a:t>
            </a:r>
          </a:p>
          <a:p>
            <a:pPr lvl="2"/>
            <a:r>
              <a:rPr lang="en-US" dirty="0">
                <a:solidFill>
                  <a:schemeClr val="tx2">
                    <a:lumMod val="10000"/>
                  </a:schemeClr>
                </a:solidFill>
              </a:rPr>
              <a:t>Code embedded in the malware that is set to “explode” when certain conditions are met</a:t>
            </a:r>
          </a:p>
          <a:p>
            <a:endParaRPr lang="en-US" dirty="0">
              <a:solidFill>
                <a:schemeClr val="tx2">
                  <a:lumMod val="10000"/>
                </a:schemeClr>
              </a:solidFill>
            </a:endParaRPr>
          </a:p>
        </p:txBody>
      </p:sp>
    </p:spTree>
    <p:extLst>
      <p:ext uri="{BB962C8B-B14F-4D97-AF65-F5344CB8AC3E}">
        <p14:creationId xmlns:p14="http://schemas.microsoft.com/office/powerpoint/2010/main" val="9318686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Payload –</a:t>
            </a:r>
            <a:br>
              <a:rPr lang="en-US" dirty="0"/>
            </a:br>
            <a:r>
              <a:rPr lang="en-US" dirty="0"/>
              <a:t>attack agent</a:t>
            </a:r>
          </a:p>
        </p:txBody>
      </p:sp>
      <p:sp>
        <p:nvSpPr>
          <p:cNvPr id="3" name="Content Placeholder 2"/>
          <p:cNvSpPr>
            <a:spLocks noGrp="1"/>
          </p:cNvSpPr>
          <p:nvPr>
            <p:ph idx="1"/>
          </p:nvPr>
        </p:nvSpPr>
        <p:spPr/>
        <p:txBody>
          <a:bodyPr/>
          <a:lstStyle/>
          <a:p>
            <a:r>
              <a:rPr lang="en-US" dirty="0">
                <a:solidFill>
                  <a:schemeClr val="tx2">
                    <a:lumMod val="10000"/>
                  </a:schemeClr>
                </a:solidFill>
              </a:rPr>
              <a:t>Malware subverts the computational and network resources of the infected system for use by the attacker</a:t>
            </a:r>
          </a:p>
          <a:p>
            <a:pPr lvl="1">
              <a:buClr>
                <a:schemeClr val="bg1"/>
              </a:buClr>
            </a:pPr>
            <a:r>
              <a:rPr lang="en-US" dirty="0">
                <a:solidFill>
                  <a:schemeClr val="tx2">
                    <a:lumMod val="10000"/>
                  </a:schemeClr>
                </a:solidFill>
              </a:rPr>
              <a:t>Bot (robot), zombie, drone</a:t>
            </a:r>
          </a:p>
          <a:p>
            <a:pPr lvl="1">
              <a:buClr>
                <a:schemeClr val="bg1"/>
              </a:buClr>
            </a:pPr>
            <a:r>
              <a:rPr lang="en-US" dirty="0">
                <a:solidFill>
                  <a:schemeClr val="tx2">
                    <a:lumMod val="10000"/>
                  </a:schemeClr>
                </a:solidFill>
              </a:rPr>
              <a:t>Secretly takes over another Internet-attached computer and then uses that computer to launch or manage attacks that are difficult to trace to the bot’s creator</a:t>
            </a:r>
          </a:p>
          <a:p>
            <a:r>
              <a:rPr lang="en-US" dirty="0">
                <a:solidFill>
                  <a:schemeClr val="tx2">
                    <a:lumMod val="10000"/>
                  </a:schemeClr>
                </a:solidFill>
              </a:rPr>
              <a:t>A </a:t>
            </a:r>
            <a:r>
              <a:rPr lang="en-US" i="1" dirty="0">
                <a:solidFill>
                  <a:schemeClr val="tx2">
                    <a:lumMod val="10000"/>
                  </a:schemeClr>
                </a:solidFill>
              </a:rPr>
              <a:t>botnet</a:t>
            </a:r>
            <a:r>
              <a:rPr lang="en-US" dirty="0">
                <a:solidFill>
                  <a:schemeClr val="tx2">
                    <a:lumMod val="10000"/>
                  </a:schemeClr>
                </a:solidFill>
              </a:rPr>
              <a:t> is a collection of bots often capable of        acting in a coordinated manner</a:t>
            </a:r>
          </a:p>
          <a:p>
            <a:endParaRPr lang="en-US" dirty="0">
              <a:solidFill>
                <a:schemeClr val="tx2">
                  <a:lumMod val="10000"/>
                </a:schemeClr>
              </a:solidFill>
            </a:endParaRPr>
          </a:p>
        </p:txBody>
      </p:sp>
      <p:pic>
        <p:nvPicPr>
          <p:cNvPr id="4" name="Picture 3"/>
          <p:cNvPicPr>
            <a:picLocks noChangeAspect="1"/>
          </p:cNvPicPr>
          <p:nvPr/>
        </p:nvPicPr>
        <p:blipFill>
          <a:blip r:embed="rId3"/>
          <a:stretch>
            <a:fillRect/>
          </a:stretch>
        </p:blipFill>
        <p:spPr>
          <a:xfrm>
            <a:off x="7543800" y="4511841"/>
            <a:ext cx="1371600" cy="2346159"/>
          </a:xfrm>
          <a:prstGeom prst="rect">
            <a:avLst/>
          </a:prstGeom>
        </p:spPr>
      </p:pic>
    </p:spTree>
    <p:extLst>
      <p:ext uri="{BB962C8B-B14F-4D97-AF65-F5344CB8AC3E}">
        <p14:creationId xmlns:p14="http://schemas.microsoft.com/office/powerpoint/2010/main" val="14520338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Uses of bots</a:t>
            </a:r>
          </a:p>
        </p:txBody>
      </p:sp>
      <p:sp>
        <p:nvSpPr>
          <p:cNvPr id="3" name="Content Placeholder 2"/>
          <p:cNvSpPr>
            <a:spLocks noGrp="1"/>
          </p:cNvSpPr>
          <p:nvPr>
            <p:ph idx="1"/>
          </p:nvPr>
        </p:nvSpPr>
        <p:spPr>
          <a:xfrm>
            <a:off x="779463" y="1828800"/>
            <a:ext cx="7583488" cy="4648200"/>
          </a:xfrm>
        </p:spPr>
        <p:txBody>
          <a:bodyPr>
            <a:normAutofit fontScale="92500" lnSpcReduction="10000"/>
          </a:bodyPr>
          <a:lstStyle/>
          <a:p>
            <a:r>
              <a:rPr lang="en-US" dirty="0">
                <a:solidFill>
                  <a:schemeClr val="tx2">
                    <a:lumMod val="10000"/>
                  </a:schemeClr>
                </a:solidFill>
              </a:rPr>
              <a:t>Distributed denial-of-service (DDoS) attacks</a:t>
            </a:r>
          </a:p>
          <a:p>
            <a:r>
              <a:rPr lang="en-US" dirty="0">
                <a:solidFill>
                  <a:schemeClr val="tx2">
                    <a:lumMod val="10000"/>
                  </a:schemeClr>
                </a:solidFill>
              </a:rPr>
              <a:t>Spamming</a:t>
            </a:r>
          </a:p>
          <a:p>
            <a:r>
              <a:rPr lang="en-US" dirty="0">
                <a:solidFill>
                  <a:schemeClr val="tx2">
                    <a:lumMod val="10000"/>
                  </a:schemeClr>
                </a:solidFill>
              </a:rPr>
              <a:t>Sniffing traffic</a:t>
            </a:r>
          </a:p>
          <a:p>
            <a:r>
              <a:rPr lang="en-US" dirty="0">
                <a:solidFill>
                  <a:schemeClr val="tx2">
                    <a:lumMod val="10000"/>
                  </a:schemeClr>
                </a:solidFill>
              </a:rPr>
              <a:t>Keylogging</a:t>
            </a:r>
          </a:p>
          <a:p>
            <a:r>
              <a:rPr lang="en-US" dirty="0">
                <a:solidFill>
                  <a:schemeClr val="tx2">
                    <a:lumMod val="10000"/>
                  </a:schemeClr>
                </a:solidFill>
              </a:rPr>
              <a:t>Spreading new malware</a:t>
            </a:r>
          </a:p>
          <a:p>
            <a:r>
              <a:rPr lang="en-US" dirty="0">
                <a:solidFill>
                  <a:schemeClr val="tx2">
                    <a:lumMod val="10000"/>
                  </a:schemeClr>
                </a:solidFill>
              </a:rPr>
              <a:t>Installing advertisement add-ons and browser helper objects (BHOs)</a:t>
            </a:r>
          </a:p>
          <a:p>
            <a:r>
              <a:rPr lang="en-US" dirty="0">
                <a:solidFill>
                  <a:schemeClr val="tx2">
                    <a:lumMod val="10000"/>
                  </a:schemeClr>
                </a:solidFill>
              </a:rPr>
              <a:t>Attacking Internet Relay Chat (IRC) networks</a:t>
            </a:r>
          </a:p>
          <a:p>
            <a:r>
              <a:rPr lang="en-US" dirty="0">
                <a:solidFill>
                  <a:schemeClr val="tx2">
                    <a:lumMod val="10000"/>
                  </a:schemeClr>
                </a:solidFill>
              </a:rPr>
              <a:t>Manipulating online polls/games</a:t>
            </a:r>
          </a:p>
        </p:txBody>
      </p:sp>
      <p:pic>
        <p:nvPicPr>
          <p:cNvPr id="4" name="Picture 3"/>
          <p:cNvPicPr>
            <a:picLocks noChangeAspect="1"/>
          </p:cNvPicPr>
          <p:nvPr/>
        </p:nvPicPr>
        <p:blipFill>
          <a:blip r:embed="rId3"/>
          <a:stretch>
            <a:fillRect/>
          </a:stretch>
        </p:blipFill>
        <p:spPr>
          <a:xfrm rot="658979">
            <a:off x="6120396" y="1886266"/>
            <a:ext cx="2194345" cy="2066932"/>
          </a:xfrm>
          <a:prstGeom prst="rect">
            <a:avLst/>
          </a:prstGeom>
        </p:spPr>
      </p:pic>
    </p:spTree>
    <p:extLst>
      <p:ext uri="{BB962C8B-B14F-4D97-AF65-F5344CB8AC3E}">
        <p14:creationId xmlns:p14="http://schemas.microsoft.com/office/powerpoint/2010/main" val="263390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Remote control facility</a:t>
            </a:r>
          </a:p>
        </p:txBody>
      </p:sp>
      <p:sp>
        <p:nvSpPr>
          <p:cNvPr id="3" name="Content Placeholder 2"/>
          <p:cNvSpPr>
            <a:spLocks noGrp="1"/>
          </p:cNvSpPr>
          <p:nvPr>
            <p:ph idx="1"/>
          </p:nvPr>
        </p:nvSpPr>
        <p:spPr>
          <a:xfrm>
            <a:off x="779463" y="1828800"/>
            <a:ext cx="7583488" cy="4495800"/>
          </a:xfrm>
        </p:spPr>
        <p:txBody>
          <a:bodyPr>
            <a:normAutofit fontScale="85000" lnSpcReduction="20000"/>
          </a:bodyPr>
          <a:lstStyle/>
          <a:p>
            <a:r>
              <a:rPr lang="en-US" dirty="0">
                <a:solidFill>
                  <a:schemeClr val="tx2">
                    <a:lumMod val="10000"/>
                  </a:schemeClr>
                </a:solidFill>
              </a:rPr>
              <a:t>Distinguishes a bot from a worm </a:t>
            </a:r>
          </a:p>
          <a:p>
            <a:pPr lvl="1">
              <a:buClr>
                <a:schemeClr val="bg1"/>
              </a:buClr>
            </a:pPr>
            <a:r>
              <a:rPr lang="en-US" dirty="0">
                <a:solidFill>
                  <a:schemeClr val="tx2">
                    <a:lumMod val="10000"/>
                  </a:schemeClr>
                </a:solidFill>
              </a:rPr>
              <a:t>A worm propagates itself and activates itself, whereas a bot is controlled from some central facility</a:t>
            </a:r>
          </a:p>
          <a:p>
            <a:r>
              <a:rPr lang="en-US" dirty="0">
                <a:solidFill>
                  <a:schemeClr val="tx2">
                    <a:lumMod val="10000"/>
                  </a:schemeClr>
                </a:solidFill>
              </a:rPr>
              <a:t>Typical means of implementing is on an IRC server</a:t>
            </a:r>
          </a:p>
          <a:p>
            <a:r>
              <a:rPr lang="en-US" dirty="0">
                <a:solidFill>
                  <a:schemeClr val="tx2">
                    <a:lumMod val="10000"/>
                  </a:schemeClr>
                </a:solidFill>
              </a:rPr>
              <a:t>More recent botnets use covert communication channels via protocols such as HTTP</a:t>
            </a:r>
          </a:p>
          <a:p>
            <a:r>
              <a:rPr lang="en-US" dirty="0">
                <a:solidFill>
                  <a:schemeClr val="tx2">
                    <a:lumMod val="10000"/>
                  </a:schemeClr>
                </a:solidFill>
              </a:rPr>
              <a:t>Distributed control mechanisms, using peer-to-peer protocols, are also used, to avoid a single point of failure</a:t>
            </a:r>
          </a:p>
          <a:p>
            <a:r>
              <a:rPr lang="en-US" dirty="0">
                <a:solidFill>
                  <a:schemeClr val="tx2">
                    <a:lumMod val="10000"/>
                  </a:schemeClr>
                </a:solidFill>
              </a:rPr>
              <a:t>Once a communications path is established between a control module and the bots, the control module can activate the bots</a:t>
            </a:r>
          </a:p>
          <a:p>
            <a:pPr lvl="1">
              <a:buClr>
                <a:schemeClr val="bg1"/>
              </a:buClr>
            </a:pPr>
            <a:r>
              <a:rPr lang="en-US" dirty="0">
                <a:solidFill>
                  <a:schemeClr val="tx2">
                    <a:lumMod val="10000"/>
                  </a:schemeClr>
                </a:solidFill>
              </a:rPr>
              <a:t>Can also issue update commands that instruct the bots to download a file from some Internet location and execute it</a:t>
            </a:r>
          </a:p>
        </p:txBody>
      </p:sp>
    </p:spTree>
    <p:extLst>
      <p:ext uri="{BB962C8B-B14F-4D97-AF65-F5344CB8AC3E}">
        <p14:creationId xmlns:p14="http://schemas.microsoft.com/office/powerpoint/2010/main" val="36572443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Payload –</a:t>
            </a:r>
            <a:br>
              <a:rPr lang="en-US" dirty="0"/>
            </a:br>
            <a:r>
              <a:rPr lang="en-US" dirty="0"/>
              <a:t>information theft</a:t>
            </a:r>
          </a:p>
        </p:txBody>
      </p:sp>
      <p:graphicFrame>
        <p:nvGraphicFramePr>
          <p:cNvPr id="4" name="Content Placeholder 3"/>
          <p:cNvGraphicFramePr>
            <a:graphicFrameLocks noGrp="1"/>
          </p:cNvGraphicFramePr>
          <p:nvPr>
            <p:ph idx="1"/>
          </p:nvPr>
        </p:nvGraphicFramePr>
        <p:xfrm>
          <a:off x="685800" y="1828800"/>
          <a:ext cx="7924799"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13787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Payload –</a:t>
            </a:r>
            <a:br>
              <a:rPr lang="en-US" dirty="0"/>
            </a:br>
            <a:r>
              <a:rPr lang="en-US" dirty="0"/>
              <a:t>stealthing</a:t>
            </a:r>
          </a:p>
        </p:txBody>
      </p:sp>
      <p:sp>
        <p:nvSpPr>
          <p:cNvPr id="3" name="Content Placeholder 2"/>
          <p:cNvSpPr>
            <a:spLocks noGrp="1"/>
          </p:cNvSpPr>
          <p:nvPr>
            <p:ph idx="1"/>
          </p:nvPr>
        </p:nvSpPr>
        <p:spPr>
          <a:xfrm>
            <a:off x="779463" y="1828800"/>
            <a:ext cx="7583488" cy="4648200"/>
          </a:xfrm>
        </p:spPr>
        <p:txBody>
          <a:bodyPr>
            <a:normAutofit lnSpcReduction="10000"/>
          </a:bodyPr>
          <a:lstStyle/>
          <a:p>
            <a:r>
              <a:rPr lang="en-US" dirty="0">
                <a:solidFill>
                  <a:schemeClr val="tx2">
                    <a:lumMod val="10000"/>
                  </a:schemeClr>
                </a:solidFill>
              </a:rPr>
              <a:t>Backdoor</a:t>
            </a:r>
          </a:p>
          <a:p>
            <a:pPr lvl="1">
              <a:buClr>
                <a:schemeClr val="bg1"/>
              </a:buClr>
            </a:pPr>
            <a:r>
              <a:rPr lang="en-US" dirty="0">
                <a:solidFill>
                  <a:schemeClr val="tx2">
                    <a:lumMod val="10000"/>
                  </a:schemeClr>
                </a:solidFill>
              </a:rPr>
              <a:t>Also know as a </a:t>
            </a:r>
            <a:r>
              <a:rPr lang="en-US" i="1" dirty="0">
                <a:solidFill>
                  <a:schemeClr val="tx2">
                    <a:lumMod val="10000"/>
                  </a:schemeClr>
                </a:solidFill>
              </a:rPr>
              <a:t>trapdoor </a:t>
            </a:r>
            <a:endParaRPr lang="en-US" dirty="0">
              <a:solidFill>
                <a:schemeClr val="tx2">
                  <a:lumMod val="10000"/>
                </a:schemeClr>
              </a:solidFill>
            </a:endParaRPr>
          </a:p>
          <a:p>
            <a:pPr lvl="1">
              <a:buClr>
                <a:schemeClr val="bg1"/>
              </a:buClr>
            </a:pPr>
            <a:r>
              <a:rPr lang="en-US" dirty="0">
                <a:solidFill>
                  <a:schemeClr val="tx2">
                    <a:lumMod val="10000"/>
                  </a:schemeClr>
                </a:solidFill>
              </a:rPr>
              <a:t>Is a secret entry point into a program that allows someone who is aware of the backdoor to gain access without going through the usual security access procedures</a:t>
            </a:r>
          </a:p>
          <a:p>
            <a:pPr lvl="1">
              <a:buClr>
                <a:schemeClr val="bg1"/>
              </a:buClr>
            </a:pPr>
            <a:r>
              <a:rPr lang="en-US" dirty="0">
                <a:solidFill>
                  <a:schemeClr val="tx2">
                    <a:lumMod val="10000"/>
                  </a:schemeClr>
                </a:solidFill>
              </a:rPr>
              <a:t>Code that recognizes some special sequence of input or is triggered by being run from a certain user ID or by an unlikely sequence of events</a:t>
            </a:r>
          </a:p>
          <a:p>
            <a:pPr lvl="1">
              <a:buClr>
                <a:schemeClr val="bg1"/>
              </a:buClr>
            </a:pPr>
            <a:r>
              <a:rPr lang="en-US" dirty="0">
                <a:solidFill>
                  <a:schemeClr val="tx2">
                    <a:lumMod val="10000"/>
                  </a:schemeClr>
                </a:solidFill>
              </a:rPr>
              <a:t>Usually implemented as a network service listening on some nonstandard port that the attacker can connect to and issue commands through to be run on the compromised system</a:t>
            </a:r>
          </a:p>
        </p:txBody>
      </p:sp>
    </p:spTree>
    <p:extLst>
      <p:ext uri="{BB962C8B-B14F-4D97-AF65-F5344CB8AC3E}">
        <p14:creationId xmlns:p14="http://schemas.microsoft.com/office/powerpoint/2010/main" val="2693507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026"/>
          <p:cNvSpPr>
            <a:spLocks noGrp="1" noChangeArrowheads="1"/>
          </p:cNvSpPr>
          <p:nvPr>
            <p:ph type="title" idx="4294967295"/>
          </p:nvPr>
        </p:nvSpPr>
        <p:spPr>
          <a:xfrm>
            <a:off x="0" y="228600"/>
            <a:ext cx="9144000" cy="1189038"/>
          </a:xfrm>
        </p:spPr>
        <p:txBody>
          <a:bodyPr/>
          <a:lstStyle/>
          <a:p>
            <a:pPr>
              <a:defRPr/>
            </a:pPr>
            <a:r>
              <a:rPr lang="en-US" b="1" dirty="0">
                <a:effectLst/>
              </a:rPr>
              <a:t>Table 7.1  </a:t>
            </a:r>
            <a:br>
              <a:rPr lang="en-US" b="1" dirty="0">
                <a:effectLst/>
              </a:rPr>
            </a:br>
            <a:r>
              <a:rPr lang="en-US" b="1" dirty="0">
                <a:effectLst/>
              </a:rPr>
              <a:t>IEEE 802.11 Terminology </a:t>
            </a:r>
          </a:p>
        </p:txBody>
      </p:sp>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304800" y="1708467"/>
            <a:ext cx="8642572" cy="5149533"/>
          </a:xfrm>
          <a:prstGeom prst="rect">
            <a:avLst/>
          </a:prstGeom>
        </p:spPr>
      </p:pic>
    </p:spTree>
  </p:cSld>
  <p:clrMapOvr>
    <a:masterClrMapping/>
  </p:clrMapOvr>
  <p:transition spd="med">
    <p:wip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Payload –</a:t>
            </a:r>
            <a:br>
              <a:rPr lang="en-US" dirty="0"/>
            </a:br>
            <a:r>
              <a:rPr lang="en-US" dirty="0"/>
              <a:t>stealthing</a:t>
            </a:r>
          </a:p>
        </p:txBody>
      </p:sp>
      <p:sp>
        <p:nvSpPr>
          <p:cNvPr id="3" name="Content Placeholder 2"/>
          <p:cNvSpPr>
            <a:spLocks noGrp="1"/>
          </p:cNvSpPr>
          <p:nvPr>
            <p:ph idx="1"/>
          </p:nvPr>
        </p:nvSpPr>
        <p:spPr>
          <a:xfrm>
            <a:off x="779463" y="1828800"/>
            <a:ext cx="7583488" cy="4648200"/>
          </a:xfrm>
        </p:spPr>
        <p:txBody>
          <a:bodyPr>
            <a:normAutofit lnSpcReduction="10000"/>
          </a:bodyPr>
          <a:lstStyle/>
          <a:p>
            <a:pPr>
              <a:buClr>
                <a:schemeClr val="bg1"/>
              </a:buClr>
            </a:pPr>
            <a:r>
              <a:rPr lang="en-US" dirty="0">
                <a:solidFill>
                  <a:schemeClr val="tx2">
                    <a:lumMod val="10000"/>
                  </a:schemeClr>
                </a:solidFill>
              </a:rPr>
              <a:t>Rootkit</a:t>
            </a:r>
          </a:p>
          <a:p>
            <a:pPr lvl="1">
              <a:buClr>
                <a:schemeClr val="bg1"/>
              </a:buClr>
            </a:pPr>
            <a:r>
              <a:rPr lang="en-US" dirty="0">
                <a:solidFill>
                  <a:schemeClr val="tx2">
                    <a:lumMod val="10000"/>
                  </a:schemeClr>
                </a:solidFill>
              </a:rPr>
              <a:t>A set of programs installed on a system to maintain covert access to that system with administrator (or root) privileges, while hiding evidence of its presence to the greatest extent possible</a:t>
            </a:r>
          </a:p>
          <a:p>
            <a:pPr lvl="1">
              <a:buClr>
                <a:schemeClr val="bg1"/>
              </a:buClr>
            </a:pPr>
            <a:r>
              <a:rPr lang="en-US" dirty="0">
                <a:solidFill>
                  <a:schemeClr val="tx2">
                    <a:lumMod val="10000"/>
                  </a:schemeClr>
                </a:solidFill>
              </a:rPr>
              <a:t>Alters the host’s standard functionality in a malicious and stealthy way</a:t>
            </a:r>
          </a:p>
          <a:p>
            <a:pPr lvl="1">
              <a:buClr>
                <a:schemeClr val="bg1"/>
              </a:buClr>
            </a:pPr>
            <a:r>
              <a:rPr lang="en-US" dirty="0">
                <a:solidFill>
                  <a:schemeClr val="tx2">
                    <a:lumMod val="10000"/>
                  </a:schemeClr>
                </a:solidFill>
              </a:rPr>
              <a:t>An attacker has complete control of the system and can add or change programs and files, monitor processes, send and receive network traffic, and get backdoor access on demand</a:t>
            </a:r>
          </a:p>
          <a:p>
            <a:pPr lvl="1">
              <a:buClr>
                <a:schemeClr val="bg1"/>
              </a:buClr>
            </a:pPr>
            <a:r>
              <a:rPr lang="en-US" dirty="0">
                <a:solidFill>
                  <a:schemeClr val="tx2">
                    <a:lumMod val="10000"/>
                  </a:schemeClr>
                </a:solidFill>
              </a:rPr>
              <a:t>Hides by subverting the mechanisms that monitor and report on the processes, files, and registries on a computer</a:t>
            </a:r>
          </a:p>
        </p:txBody>
      </p:sp>
    </p:spTree>
    <p:extLst>
      <p:ext uri="{BB962C8B-B14F-4D97-AF65-F5344CB8AC3E}">
        <p14:creationId xmlns:p14="http://schemas.microsoft.com/office/powerpoint/2010/main" val="33505783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rootkits</a:t>
            </a:r>
          </a:p>
        </p:txBody>
      </p:sp>
      <p:sp>
        <p:nvSpPr>
          <p:cNvPr id="3" name="Content Placeholder 2"/>
          <p:cNvSpPr>
            <a:spLocks noGrp="1"/>
          </p:cNvSpPr>
          <p:nvPr>
            <p:ph idx="1"/>
          </p:nvPr>
        </p:nvSpPr>
        <p:spPr>
          <a:xfrm>
            <a:off x="838200" y="1524000"/>
            <a:ext cx="7583488" cy="4800600"/>
          </a:xfrm>
        </p:spPr>
        <p:txBody>
          <a:bodyPr>
            <a:normAutofit/>
          </a:bodyPr>
          <a:lstStyle/>
          <a:p>
            <a:r>
              <a:rPr lang="en-US" dirty="0">
                <a:solidFill>
                  <a:schemeClr val="tx2">
                    <a:lumMod val="10000"/>
                  </a:schemeClr>
                </a:solidFill>
              </a:rPr>
              <a:t>Can be classified using the following characteristics:</a:t>
            </a:r>
          </a:p>
        </p:txBody>
      </p:sp>
      <p:graphicFrame>
        <p:nvGraphicFramePr>
          <p:cNvPr id="4" name="Diagram 3"/>
          <p:cNvGraphicFramePr/>
          <p:nvPr/>
        </p:nvGraphicFramePr>
        <p:xfrm>
          <a:off x="457200" y="2133600"/>
          <a:ext cx="82296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71549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countermeasures</a:t>
            </a:r>
          </a:p>
        </p:txBody>
      </p:sp>
      <p:sp>
        <p:nvSpPr>
          <p:cNvPr id="3" name="Content Placeholder 2"/>
          <p:cNvSpPr>
            <a:spLocks noGrp="1"/>
          </p:cNvSpPr>
          <p:nvPr>
            <p:ph idx="1"/>
          </p:nvPr>
        </p:nvSpPr>
        <p:spPr>
          <a:xfrm>
            <a:off x="381000" y="1524000"/>
            <a:ext cx="8534400" cy="5105400"/>
          </a:xfrm>
        </p:spPr>
        <p:txBody>
          <a:bodyPr>
            <a:normAutofit fontScale="85000" lnSpcReduction="20000"/>
          </a:bodyPr>
          <a:lstStyle/>
          <a:p>
            <a:r>
              <a:rPr lang="en-US" dirty="0">
                <a:solidFill>
                  <a:schemeClr val="tx2">
                    <a:lumMod val="10000"/>
                  </a:schemeClr>
                </a:solidFill>
              </a:rPr>
              <a:t>Elements of prevention:</a:t>
            </a:r>
          </a:p>
          <a:p>
            <a:endParaRPr lang="en-US" dirty="0">
              <a:solidFill>
                <a:schemeClr val="tx2">
                  <a:lumMod val="10000"/>
                </a:schemeClr>
              </a:solidFill>
            </a:endParaRPr>
          </a:p>
          <a:p>
            <a:endParaRPr lang="en-US" dirty="0">
              <a:solidFill>
                <a:schemeClr val="tx2">
                  <a:lumMod val="10000"/>
                </a:schemeClr>
              </a:solidFill>
            </a:endParaRPr>
          </a:p>
          <a:p>
            <a:endParaRPr lang="en-US" dirty="0">
              <a:solidFill>
                <a:schemeClr val="tx2">
                  <a:lumMod val="10000"/>
                </a:schemeClr>
              </a:solidFill>
            </a:endParaRPr>
          </a:p>
          <a:p>
            <a:r>
              <a:rPr lang="en-US" dirty="0">
                <a:solidFill>
                  <a:schemeClr val="tx2">
                    <a:lumMod val="10000"/>
                  </a:schemeClr>
                </a:solidFill>
              </a:rPr>
              <a:t>One of the first countermeasures that should be employed is to ensure all systems are as current as possible, with all patches applied, in order to reduce the number of vulnerabilities that might be exploited on the system</a:t>
            </a:r>
          </a:p>
          <a:p>
            <a:r>
              <a:rPr lang="en-US" dirty="0">
                <a:solidFill>
                  <a:schemeClr val="tx2">
                    <a:lumMod val="10000"/>
                  </a:schemeClr>
                </a:solidFill>
              </a:rPr>
              <a:t>The next is to set appropriate access controls on the applications and data stored on the system, to reduce the number of files that any user can access, and hence potentially infect or corrupt, as a result of them executing some malware code</a:t>
            </a:r>
          </a:p>
          <a:p>
            <a:r>
              <a:rPr lang="en-US" dirty="0">
                <a:solidFill>
                  <a:schemeClr val="tx2">
                    <a:lumMod val="10000"/>
                  </a:schemeClr>
                </a:solidFill>
              </a:rPr>
              <a:t>The third common propagation mechanism, which targets users in a social engineering attack, can be countered using appropriate user awareness and training</a:t>
            </a:r>
          </a:p>
        </p:txBody>
      </p:sp>
      <p:graphicFrame>
        <p:nvGraphicFramePr>
          <p:cNvPr id="4" name="Diagram 3"/>
          <p:cNvGraphicFramePr/>
          <p:nvPr/>
        </p:nvGraphicFramePr>
        <p:xfrm>
          <a:off x="457200" y="990600"/>
          <a:ext cx="8077200" cy="340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49873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Malware countermeasure approaches</a:t>
            </a:r>
          </a:p>
        </p:txBody>
      </p:sp>
      <p:sp>
        <p:nvSpPr>
          <p:cNvPr id="3" name="Content Placeholder 2"/>
          <p:cNvSpPr>
            <a:spLocks noGrp="1"/>
          </p:cNvSpPr>
          <p:nvPr>
            <p:ph idx="1"/>
          </p:nvPr>
        </p:nvSpPr>
        <p:spPr>
          <a:xfrm>
            <a:off x="779463" y="1828800"/>
            <a:ext cx="7583488" cy="4800600"/>
          </a:xfrm>
        </p:spPr>
        <p:txBody>
          <a:bodyPr>
            <a:normAutofit lnSpcReduction="10000"/>
          </a:bodyPr>
          <a:lstStyle/>
          <a:p>
            <a:r>
              <a:rPr lang="en-US" dirty="0">
                <a:solidFill>
                  <a:schemeClr val="tx2">
                    <a:lumMod val="10000"/>
                  </a:schemeClr>
                </a:solidFill>
              </a:rPr>
              <a:t>If prevention fails, then technical mechanisms can be used to support the following threat mitigation options:</a:t>
            </a:r>
          </a:p>
          <a:p>
            <a:pPr lvl="1">
              <a:buClr>
                <a:schemeClr val="bg1"/>
              </a:buClr>
            </a:pPr>
            <a:r>
              <a:rPr lang="en-US" dirty="0">
                <a:solidFill>
                  <a:schemeClr val="tx2">
                    <a:lumMod val="10000"/>
                  </a:schemeClr>
                </a:solidFill>
              </a:rPr>
              <a:t>Detection</a:t>
            </a:r>
          </a:p>
          <a:p>
            <a:pPr lvl="1">
              <a:buClr>
                <a:schemeClr val="bg1"/>
              </a:buClr>
            </a:pPr>
            <a:r>
              <a:rPr lang="en-US" dirty="0">
                <a:solidFill>
                  <a:schemeClr val="tx2">
                    <a:lumMod val="10000"/>
                  </a:schemeClr>
                </a:solidFill>
              </a:rPr>
              <a:t>Identification</a:t>
            </a:r>
          </a:p>
          <a:p>
            <a:pPr lvl="1">
              <a:buClr>
                <a:schemeClr val="bg1"/>
              </a:buClr>
            </a:pPr>
            <a:r>
              <a:rPr lang="en-US" dirty="0">
                <a:solidFill>
                  <a:schemeClr val="tx2">
                    <a:lumMod val="10000"/>
                  </a:schemeClr>
                </a:solidFill>
              </a:rPr>
              <a:t>Removal</a:t>
            </a:r>
          </a:p>
          <a:p>
            <a:r>
              <a:rPr lang="en-US" dirty="0">
                <a:solidFill>
                  <a:schemeClr val="tx2">
                    <a:lumMod val="10000"/>
                  </a:schemeClr>
                </a:solidFill>
              </a:rPr>
              <a:t>Requirements for effective malware countermeasures:</a:t>
            </a:r>
          </a:p>
          <a:p>
            <a:pPr lvl="1">
              <a:buClr>
                <a:schemeClr val="bg1"/>
              </a:buClr>
            </a:pPr>
            <a:r>
              <a:rPr lang="en-US" dirty="0">
                <a:solidFill>
                  <a:schemeClr val="tx2">
                    <a:lumMod val="10000"/>
                  </a:schemeClr>
                </a:solidFill>
              </a:rPr>
              <a:t>Generality</a:t>
            </a:r>
          </a:p>
          <a:p>
            <a:pPr lvl="1">
              <a:buClr>
                <a:schemeClr val="bg1"/>
              </a:buClr>
            </a:pPr>
            <a:r>
              <a:rPr lang="en-US" dirty="0">
                <a:solidFill>
                  <a:schemeClr val="tx2">
                    <a:lumMod val="10000"/>
                  </a:schemeClr>
                </a:solidFill>
              </a:rPr>
              <a:t>Timeliness</a:t>
            </a:r>
          </a:p>
          <a:p>
            <a:pPr lvl="1">
              <a:buClr>
                <a:schemeClr val="bg1"/>
              </a:buClr>
            </a:pPr>
            <a:r>
              <a:rPr lang="en-US" dirty="0">
                <a:solidFill>
                  <a:schemeClr val="tx2">
                    <a:lumMod val="10000"/>
                  </a:schemeClr>
                </a:solidFill>
              </a:rPr>
              <a:t>Resiliency</a:t>
            </a:r>
          </a:p>
          <a:p>
            <a:pPr lvl="1">
              <a:buClr>
                <a:schemeClr val="bg1"/>
              </a:buClr>
            </a:pPr>
            <a:r>
              <a:rPr lang="en-US" dirty="0">
                <a:solidFill>
                  <a:schemeClr val="tx2">
                    <a:lumMod val="10000"/>
                  </a:schemeClr>
                </a:solidFill>
              </a:rPr>
              <a:t>Minimal denial-of-service costs</a:t>
            </a:r>
          </a:p>
          <a:p>
            <a:pPr lvl="1">
              <a:buClr>
                <a:schemeClr val="bg1"/>
              </a:buClr>
            </a:pPr>
            <a:r>
              <a:rPr lang="en-US" dirty="0">
                <a:solidFill>
                  <a:schemeClr val="tx2">
                    <a:lumMod val="10000"/>
                  </a:schemeClr>
                </a:solidFill>
              </a:rPr>
              <a:t>Transparency</a:t>
            </a:r>
          </a:p>
          <a:p>
            <a:pPr lvl="1">
              <a:buClr>
                <a:schemeClr val="bg1"/>
              </a:buClr>
            </a:pPr>
            <a:r>
              <a:rPr lang="en-US" dirty="0">
                <a:solidFill>
                  <a:schemeClr val="tx2">
                    <a:lumMod val="10000"/>
                  </a:schemeClr>
                </a:solidFill>
              </a:rPr>
              <a:t>Global and local coverage</a:t>
            </a:r>
          </a:p>
        </p:txBody>
      </p:sp>
    </p:spTree>
    <p:extLst>
      <p:ext uri="{BB962C8B-B14F-4D97-AF65-F5344CB8AC3E}">
        <p14:creationId xmlns:p14="http://schemas.microsoft.com/office/powerpoint/2010/main" val="39741594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Host-based scanners</a:t>
            </a:r>
          </a:p>
        </p:txBody>
      </p:sp>
      <p:sp>
        <p:nvSpPr>
          <p:cNvPr id="3" name="Content Placeholder 2"/>
          <p:cNvSpPr>
            <a:spLocks noGrp="1"/>
          </p:cNvSpPr>
          <p:nvPr>
            <p:ph idx="1"/>
          </p:nvPr>
        </p:nvSpPr>
        <p:spPr>
          <a:xfrm>
            <a:off x="1219200" y="1905000"/>
            <a:ext cx="7583488" cy="4724400"/>
          </a:xfrm>
        </p:spPr>
        <p:txBody>
          <a:bodyPr>
            <a:normAutofit/>
          </a:bodyPr>
          <a:lstStyle/>
          <a:p>
            <a:r>
              <a:rPr lang="en-US" dirty="0">
                <a:solidFill>
                  <a:schemeClr val="tx2">
                    <a:lumMod val="10000"/>
                  </a:schemeClr>
                </a:solidFill>
              </a:rPr>
              <a:t>Four generations of antivirus software:</a:t>
            </a:r>
          </a:p>
        </p:txBody>
      </p:sp>
      <p:graphicFrame>
        <p:nvGraphicFramePr>
          <p:cNvPr id="4" name="Diagram 3"/>
          <p:cNvGraphicFramePr/>
          <p:nvPr/>
        </p:nvGraphicFramePr>
        <p:xfrm>
          <a:off x="381000" y="1905000"/>
          <a:ext cx="86106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18233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Host-based behavior-blocking software</a:t>
            </a:r>
          </a:p>
        </p:txBody>
      </p:sp>
      <p:sp>
        <p:nvSpPr>
          <p:cNvPr id="3" name="Content Placeholder 2"/>
          <p:cNvSpPr>
            <a:spLocks noGrp="1"/>
          </p:cNvSpPr>
          <p:nvPr>
            <p:ph idx="1"/>
          </p:nvPr>
        </p:nvSpPr>
        <p:spPr>
          <a:xfrm>
            <a:off x="779463" y="1828800"/>
            <a:ext cx="7583488" cy="4648200"/>
          </a:xfrm>
        </p:spPr>
        <p:txBody>
          <a:bodyPr>
            <a:normAutofit fontScale="92500" lnSpcReduction="10000"/>
          </a:bodyPr>
          <a:lstStyle/>
          <a:p>
            <a:r>
              <a:rPr lang="en-US" dirty="0">
                <a:solidFill>
                  <a:schemeClr val="tx2">
                    <a:lumMod val="10000"/>
                  </a:schemeClr>
                </a:solidFill>
              </a:rPr>
              <a:t>Integrates with the operating system of a host computer and monitors program behavior in real time for malicious actions</a:t>
            </a:r>
          </a:p>
          <a:p>
            <a:r>
              <a:rPr lang="en-US" dirty="0">
                <a:solidFill>
                  <a:schemeClr val="tx2">
                    <a:lumMod val="10000"/>
                  </a:schemeClr>
                </a:solidFill>
              </a:rPr>
              <a:t>The software then blocks potentially malicious actions before they have a chance to affect the system</a:t>
            </a:r>
          </a:p>
          <a:p>
            <a:r>
              <a:rPr lang="en-US" dirty="0">
                <a:solidFill>
                  <a:schemeClr val="tx2">
                    <a:lumMod val="10000"/>
                  </a:schemeClr>
                </a:solidFill>
              </a:rPr>
              <a:t>Can block suspicious software in real time so it has an advantage over antivirus detection techniques such as fingerprinting or heuristics</a:t>
            </a:r>
          </a:p>
          <a:p>
            <a:r>
              <a:rPr lang="en-US" dirty="0">
                <a:solidFill>
                  <a:schemeClr val="tx2">
                    <a:lumMod val="10000"/>
                  </a:schemeClr>
                </a:solidFill>
              </a:rPr>
              <a:t>Limitations:</a:t>
            </a:r>
          </a:p>
          <a:p>
            <a:pPr lvl="1">
              <a:buClr>
                <a:schemeClr val="bg1"/>
              </a:buClr>
            </a:pPr>
            <a:r>
              <a:rPr lang="en-US" dirty="0">
                <a:solidFill>
                  <a:schemeClr val="tx2">
                    <a:lumMod val="10000"/>
                  </a:schemeClr>
                </a:solidFill>
              </a:rPr>
              <a:t>Because the malicious code must run on the target machine before all its behaviors can be identified, it can cause harm before it has been detected and blocked</a:t>
            </a:r>
          </a:p>
          <a:p>
            <a:endParaRPr lang="en-US" dirty="0">
              <a:solidFill>
                <a:schemeClr val="tx2">
                  <a:lumMod val="10000"/>
                </a:schemeClr>
              </a:solidFill>
            </a:endParaRPr>
          </a:p>
        </p:txBody>
      </p:sp>
    </p:spTree>
    <p:extLst>
      <p:ext uri="{BB962C8B-B14F-4D97-AF65-F5344CB8AC3E}">
        <p14:creationId xmlns:p14="http://schemas.microsoft.com/office/powerpoint/2010/main" val="27483729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3999" cy="1283167"/>
          </a:xfrm>
        </p:spPr>
        <p:txBody>
          <a:bodyPr/>
          <a:lstStyle/>
          <a:p>
            <a:r>
              <a:rPr lang="en-US" dirty="0"/>
              <a:t>Perimeter scanning approaches</a:t>
            </a:r>
          </a:p>
        </p:txBody>
      </p:sp>
      <p:sp>
        <p:nvSpPr>
          <p:cNvPr id="3" name="Content Placeholder 2"/>
          <p:cNvSpPr>
            <a:spLocks noGrp="1"/>
          </p:cNvSpPr>
          <p:nvPr>
            <p:ph idx="1"/>
          </p:nvPr>
        </p:nvSpPr>
        <p:spPr>
          <a:xfrm>
            <a:off x="457200" y="1524000"/>
            <a:ext cx="2743200" cy="4953000"/>
          </a:xfrm>
        </p:spPr>
        <p:txBody>
          <a:bodyPr>
            <a:normAutofit fontScale="92500"/>
          </a:bodyPr>
          <a:lstStyle/>
          <a:p>
            <a:r>
              <a:rPr lang="en-US" dirty="0">
                <a:solidFill>
                  <a:schemeClr val="tx2">
                    <a:lumMod val="10000"/>
                  </a:schemeClr>
                </a:solidFill>
              </a:rPr>
              <a:t>Antivirus software is used on an organization’s firewall and IDS</a:t>
            </a:r>
          </a:p>
          <a:p>
            <a:pPr lvl="1">
              <a:buClr>
                <a:schemeClr val="bg1"/>
              </a:buClr>
            </a:pPr>
            <a:r>
              <a:rPr lang="en-US" dirty="0">
                <a:solidFill>
                  <a:schemeClr val="tx2">
                    <a:lumMod val="10000"/>
                  </a:schemeClr>
                </a:solidFill>
              </a:rPr>
              <a:t>Typically included in e-mail and Web proxy services running on these systems</a:t>
            </a:r>
          </a:p>
          <a:p>
            <a:pPr lvl="1">
              <a:buClr>
                <a:schemeClr val="bg1"/>
              </a:buClr>
            </a:pPr>
            <a:r>
              <a:rPr lang="en-US" dirty="0">
                <a:solidFill>
                  <a:schemeClr val="tx2">
                    <a:lumMod val="10000"/>
                  </a:schemeClr>
                </a:solidFill>
              </a:rPr>
              <a:t>May also be included in the traffic analysis component of an IDS</a:t>
            </a:r>
          </a:p>
        </p:txBody>
      </p:sp>
      <p:graphicFrame>
        <p:nvGraphicFramePr>
          <p:cNvPr id="4" name="Diagram 3"/>
          <p:cNvGraphicFramePr/>
          <p:nvPr/>
        </p:nvGraphicFramePr>
        <p:xfrm>
          <a:off x="3733800" y="2362200"/>
          <a:ext cx="5181600" cy="416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3733800" y="1752600"/>
            <a:ext cx="5181600" cy="369332"/>
          </a:xfrm>
          <a:prstGeom prst="rect">
            <a:avLst/>
          </a:prstGeom>
          <a:noFill/>
        </p:spPr>
        <p:txBody>
          <a:bodyPr wrap="square" rtlCol="0">
            <a:spAutoFit/>
          </a:bodyPr>
          <a:lstStyle/>
          <a:p>
            <a:r>
              <a:rPr lang="en-US" dirty="0">
                <a:solidFill>
                  <a:schemeClr val="tx2">
                    <a:lumMod val="10000"/>
                  </a:schemeClr>
                </a:solidFill>
                <a:latin typeface="+mn-lt"/>
              </a:rPr>
              <a:t>Two types of monitoring software may be used:</a:t>
            </a:r>
          </a:p>
        </p:txBody>
      </p:sp>
    </p:spTree>
    <p:extLst>
      <p:ext uri="{BB962C8B-B14F-4D97-AF65-F5344CB8AC3E}">
        <p14:creationId xmlns:p14="http://schemas.microsoft.com/office/powerpoint/2010/main" val="10166868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Perimeter worm countermeasures</a:t>
            </a:r>
          </a:p>
        </p:txBody>
      </p:sp>
      <p:sp>
        <p:nvSpPr>
          <p:cNvPr id="3" name="Content Placeholder 2"/>
          <p:cNvSpPr>
            <a:spLocks noGrp="1"/>
          </p:cNvSpPr>
          <p:nvPr>
            <p:ph idx="1"/>
          </p:nvPr>
        </p:nvSpPr>
        <p:spPr>
          <a:xfrm>
            <a:off x="685800" y="1524000"/>
            <a:ext cx="7583488" cy="4572000"/>
          </a:xfrm>
        </p:spPr>
        <p:txBody>
          <a:bodyPr/>
          <a:lstStyle/>
          <a:p>
            <a:r>
              <a:rPr lang="en-US" dirty="0">
                <a:solidFill>
                  <a:schemeClr val="tx2">
                    <a:lumMod val="10000"/>
                  </a:schemeClr>
                </a:solidFill>
              </a:rPr>
              <a:t>Classes of worm defense:</a:t>
            </a:r>
          </a:p>
          <a:p>
            <a:pPr lvl="1"/>
            <a:endParaRPr lang="en-US" dirty="0">
              <a:solidFill>
                <a:schemeClr val="tx2">
                  <a:lumMod val="10000"/>
                </a:schemeClr>
              </a:solidFill>
            </a:endParaRPr>
          </a:p>
        </p:txBody>
      </p:sp>
      <p:sp>
        <p:nvSpPr>
          <p:cNvPr id="4" name="TextBox 3"/>
          <p:cNvSpPr txBox="1"/>
          <p:nvPr/>
        </p:nvSpPr>
        <p:spPr>
          <a:xfrm>
            <a:off x="6719455" y="6246091"/>
            <a:ext cx="1621846" cy="369332"/>
          </a:xfrm>
          <a:prstGeom prst="rect">
            <a:avLst/>
          </a:prstGeom>
          <a:noFill/>
        </p:spPr>
        <p:txBody>
          <a:bodyPr wrap="none" rtlCol="0">
            <a:spAutoFit/>
          </a:bodyPr>
          <a:lstStyle/>
          <a:p>
            <a:r>
              <a:rPr lang="en-US" dirty="0"/>
              <a:t>Continued . . .</a:t>
            </a:r>
          </a:p>
        </p:txBody>
      </p:sp>
      <p:graphicFrame>
        <p:nvGraphicFramePr>
          <p:cNvPr id="5" name="Diagram 4"/>
          <p:cNvGraphicFramePr/>
          <p:nvPr/>
        </p:nvGraphicFramePr>
        <p:xfrm>
          <a:off x="838200" y="1905000"/>
          <a:ext cx="76962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157480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Perimeter worm countermeasures</a:t>
            </a:r>
          </a:p>
        </p:txBody>
      </p:sp>
      <p:graphicFrame>
        <p:nvGraphicFramePr>
          <p:cNvPr id="4" name="Content Placeholder 3"/>
          <p:cNvGraphicFramePr>
            <a:graphicFrameLocks noGrp="1"/>
          </p:cNvGraphicFramePr>
          <p:nvPr>
            <p:ph idx="1"/>
          </p:nvPr>
        </p:nvGraphicFramePr>
        <p:xfrm>
          <a:off x="779463" y="1600200"/>
          <a:ext cx="7583488"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05454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4.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20000" b="21818"/>
              <a:stretch>
                <a:fillRect/>
              </a:stretch>
            </p:blipFill>
          </mc:Choice>
          <mc:Fallback>
            <p:blipFill>
              <a:blip r:embed="rId4"/>
              <a:srcRect t="20000" b="21818"/>
              <a:stretch>
                <a:fillRect/>
              </a:stretch>
            </p:blipFill>
          </mc:Fallback>
        </mc:AlternateContent>
        <p:spPr>
          <a:xfrm>
            <a:off x="457200" y="268428"/>
            <a:ext cx="8245705" cy="6208571"/>
          </a:xfrm>
          <a:prstGeom prst="rect">
            <a:avLst/>
          </a:prstGeom>
          <a:solidFill>
            <a:schemeClr val="tx1"/>
          </a:solidFill>
        </p:spPr>
      </p:pic>
    </p:spTree>
    <p:extLst>
      <p:ext uri="{BB962C8B-B14F-4D97-AF65-F5344CB8AC3E}">
        <p14:creationId xmlns:p14="http://schemas.microsoft.com/office/powerpoint/2010/main" val="1021889086"/>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Wi-Fi Alliance</a:t>
            </a:r>
          </a:p>
        </p:txBody>
      </p:sp>
      <p:sp>
        <p:nvSpPr>
          <p:cNvPr id="3" name="Content Placeholder 2"/>
          <p:cNvSpPr>
            <a:spLocks noGrp="1"/>
          </p:cNvSpPr>
          <p:nvPr>
            <p:ph idx="1"/>
          </p:nvPr>
        </p:nvSpPr>
        <p:spPr>
          <a:xfrm>
            <a:off x="779463" y="1828800"/>
            <a:ext cx="7583488" cy="4800600"/>
          </a:xfrm>
        </p:spPr>
        <p:txBody>
          <a:bodyPr>
            <a:normAutofit fontScale="77500" lnSpcReduction="20000"/>
          </a:bodyPr>
          <a:lstStyle/>
          <a:p>
            <a:r>
              <a:rPr lang="en-US" dirty="0">
                <a:solidFill>
                  <a:schemeClr val="tx2">
                    <a:lumMod val="10000"/>
                  </a:schemeClr>
                </a:solidFill>
              </a:rPr>
              <a:t>The first 802.11 standard to gain broad industry acceptance was 802.11b</a:t>
            </a:r>
          </a:p>
          <a:p>
            <a:r>
              <a:rPr lang="en-US" dirty="0">
                <a:solidFill>
                  <a:schemeClr val="tx2">
                    <a:lumMod val="10000"/>
                  </a:schemeClr>
                </a:solidFill>
              </a:rPr>
              <a:t>Wireless Ethernet Compatibility Alliance (WECA)</a:t>
            </a:r>
          </a:p>
          <a:p>
            <a:pPr lvl="1">
              <a:buClr>
                <a:schemeClr val="bg1"/>
              </a:buClr>
            </a:pPr>
            <a:r>
              <a:rPr lang="en-US" dirty="0">
                <a:solidFill>
                  <a:schemeClr val="tx2">
                    <a:lumMod val="10000"/>
                  </a:schemeClr>
                </a:solidFill>
              </a:rPr>
              <a:t>An industry consortium formed in 1999</a:t>
            </a:r>
          </a:p>
          <a:p>
            <a:pPr lvl="1">
              <a:buClr>
                <a:schemeClr val="bg1"/>
              </a:buClr>
            </a:pPr>
            <a:r>
              <a:rPr lang="en-US" dirty="0">
                <a:solidFill>
                  <a:schemeClr val="tx2">
                    <a:lumMod val="10000"/>
                  </a:schemeClr>
                </a:solidFill>
              </a:rPr>
              <a:t>Subsequently renamed the Wi-Fi (Wireless Fidelity) Alliance</a:t>
            </a:r>
          </a:p>
          <a:p>
            <a:pPr lvl="1">
              <a:buClr>
                <a:schemeClr val="bg1"/>
              </a:buClr>
            </a:pPr>
            <a:r>
              <a:rPr lang="en-US" dirty="0">
                <a:solidFill>
                  <a:schemeClr val="tx2">
                    <a:lumMod val="10000"/>
                  </a:schemeClr>
                </a:solidFill>
              </a:rPr>
              <a:t>Created a test suite to certify interoperability for 802.11 products</a:t>
            </a:r>
          </a:p>
          <a:p>
            <a:r>
              <a:rPr lang="en-US" dirty="0">
                <a:solidFill>
                  <a:schemeClr val="tx2">
                    <a:lumMod val="10000"/>
                  </a:schemeClr>
                </a:solidFill>
              </a:rPr>
              <a:t>Wi-Fi</a:t>
            </a:r>
          </a:p>
          <a:p>
            <a:pPr lvl="1">
              <a:buClr>
                <a:schemeClr val="bg1"/>
              </a:buClr>
            </a:pPr>
            <a:r>
              <a:rPr lang="en-US" dirty="0">
                <a:solidFill>
                  <a:schemeClr val="tx2">
                    <a:lumMod val="10000"/>
                  </a:schemeClr>
                </a:solidFill>
              </a:rPr>
              <a:t>The term used for certified 802.11b products</a:t>
            </a:r>
          </a:p>
          <a:p>
            <a:pPr lvl="1">
              <a:buClr>
                <a:schemeClr val="bg1"/>
              </a:buClr>
            </a:pPr>
            <a:r>
              <a:rPr lang="en-US" dirty="0">
                <a:solidFill>
                  <a:schemeClr val="tx2">
                    <a:lumMod val="10000"/>
                  </a:schemeClr>
                </a:solidFill>
              </a:rPr>
              <a:t>Has been extended to 802.11g products</a:t>
            </a:r>
          </a:p>
          <a:p>
            <a:r>
              <a:rPr lang="en-US" dirty="0">
                <a:solidFill>
                  <a:schemeClr val="tx2">
                    <a:lumMod val="10000"/>
                  </a:schemeClr>
                </a:solidFill>
              </a:rPr>
              <a:t>Wi-Fi5</a:t>
            </a:r>
          </a:p>
          <a:p>
            <a:pPr lvl="1">
              <a:buClr>
                <a:schemeClr val="bg1"/>
              </a:buClr>
            </a:pPr>
            <a:r>
              <a:rPr lang="en-US" dirty="0">
                <a:solidFill>
                  <a:schemeClr val="tx2">
                    <a:lumMod val="10000"/>
                  </a:schemeClr>
                </a:solidFill>
              </a:rPr>
              <a:t>A certification process for 802.11a products that was developed by the Wi-Fi Alliance</a:t>
            </a:r>
          </a:p>
          <a:p>
            <a:pPr lvl="1">
              <a:buClr>
                <a:schemeClr val="bg1"/>
              </a:buClr>
            </a:pPr>
            <a:r>
              <a:rPr lang="en-US" dirty="0">
                <a:solidFill>
                  <a:schemeClr val="tx2">
                    <a:lumMod val="10000"/>
                  </a:schemeClr>
                </a:solidFill>
              </a:rPr>
              <a:t>Recently the Wi-Fi Alliance has developed certification procedures for IEEE 802.11 security standards</a:t>
            </a:r>
          </a:p>
          <a:p>
            <a:pPr lvl="1">
              <a:buClr>
                <a:schemeClr val="bg1"/>
              </a:buClr>
            </a:pPr>
            <a:r>
              <a:rPr lang="en-US" dirty="0">
                <a:solidFill>
                  <a:schemeClr val="tx2">
                    <a:lumMod val="10000"/>
                  </a:schemeClr>
                </a:solidFill>
              </a:rPr>
              <a:t>Referred to as Wi-Fi Protected Access (WPA) </a:t>
            </a:r>
          </a:p>
          <a:p>
            <a:endParaRPr lang="en-US" dirty="0"/>
          </a:p>
        </p:txBody>
      </p:sp>
      <p:pic>
        <p:nvPicPr>
          <p:cNvPr id="4" name="Picture 3"/>
          <p:cNvPicPr>
            <a:picLocks noChangeAspect="1"/>
          </p:cNvPicPr>
          <p:nvPr/>
        </p:nvPicPr>
        <p:blipFill>
          <a:blip r:embed="rId3"/>
          <a:stretch>
            <a:fillRect/>
          </a:stretch>
        </p:blipFill>
        <p:spPr>
          <a:xfrm>
            <a:off x="6858000" y="3352800"/>
            <a:ext cx="2438772" cy="21272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0" y="62753"/>
            <a:ext cx="9144000" cy="1283167"/>
          </a:xfrm>
        </p:spPr>
        <p:txBody>
          <a:bodyPr/>
          <a:lstStyle/>
          <a:p>
            <a:r>
              <a:rPr lang="en-US" dirty="0"/>
              <a:t>Distributed Denial of Service Attacks (DDOS)</a:t>
            </a:r>
            <a:endParaRPr lang="en-AU" dirty="0"/>
          </a:p>
        </p:txBody>
      </p:sp>
      <p:sp>
        <p:nvSpPr>
          <p:cNvPr id="97283" name="Rectangle 3"/>
          <p:cNvSpPr>
            <a:spLocks noGrp="1" noChangeArrowheads="1"/>
          </p:cNvSpPr>
          <p:nvPr>
            <p:ph idx="1"/>
          </p:nvPr>
        </p:nvSpPr>
        <p:spPr/>
        <p:txBody>
          <a:bodyPr/>
          <a:lstStyle/>
          <a:p>
            <a:r>
              <a:rPr lang="en-US" dirty="0">
                <a:solidFill>
                  <a:schemeClr val="tx2">
                    <a:lumMod val="10000"/>
                  </a:schemeClr>
                </a:solidFill>
              </a:rPr>
              <a:t>Attacks that make computer systems inaccessible by flooding servers, networks, or even end-user systems with useless traffic so that legitimate users can no longer gain access to those resources</a:t>
            </a:r>
            <a:endParaRPr lang="en-AU" dirty="0">
              <a:solidFill>
                <a:schemeClr val="tx2">
                  <a:lumMod val="10000"/>
                </a:schemeClr>
              </a:solidFill>
            </a:endParaRPr>
          </a:p>
          <a:p>
            <a:r>
              <a:rPr lang="en-AU" dirty="0">
                <a:solidFill>
                  <a:schemeClr val="tx2">
                    <a:lumMod val="10000"/>
                  </a:schemeClr>
                </a:solidFill>
              </a:rPr>
              <a:t>One way to classify DDoS attacks is in terms of the type of resources that is consumed</a:t>
            </a:r>
          </a:p>
          <a:p>
            <a:r>
              <a:rPr lang="en-AU" dirty="0">
                <a:solidFill>
                  <a:schemeClr val="tx2">
                    <a:lumMod val="10000"/>
                  </a:schemeClr>
                </a:solidFill>
              </a:rPr>
              <a:t>The resource consumed is either an internal host resource on the target system or data transmission capacity in the local network to which the target is attacked</a:t>
            </a:r>
          </a:p>
        </p:txBody>
      </p:sp>
    </p:spTree>
    <p:extLst>
      <p:ext uri="{BB962C8B-B14F-4D97-AF65-F5344CB8AC3E}">
        <p14:creationId xmlns:p14="http://schemas.microsoft.com/office/powerpoint/2010/main" val="110005693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5.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6364" b="10909"/>
              <a:stretch>
                <a:fillRect/>
              </a:stretch>
            </p:blipFill>
          </mc:Choice>
          <mc:Fallback>
            <p:blipFill>
              <a:blip r:embed="rId4"/>
              <a:srcRect t="16364" b="10909"/>
              <a:stretch>
                <a:fillRect/>
              </a:stretch>
            </p:blipFill>
          </mc:Fallback>
        </mc:AlternateContent>
        <p:spPr>
          <a:xfrm>
            <a:off x="884531" y="0"/>
            <a:ext cx="7286677" cy="6858000"/>
          </a:xfrm>
          <a:prstGeom prst="rect">
            <a:avLst/>
          </a:prstGeom>
          <a:solidFill>
            <a:schemeClr val="tx1"/>
          </a:solidFill>
        </p:spPr>
      </p:pic>
    </p:spTree>
    <p:extLst>
      <p:ext uri="{BB962C8B-B14F-4D97-AF65-F5344CB8AC3E}">
        <p14:creationId xmlns:p14="http://schemas.microsoft.com/office/powerpoint/2010/main" val="881435761"/>
      </p:ext>
    </p:extLst>
  </p:cSld>
  <p:clrMapOvr>
    <a:masterClrMapping/>
  </p:clrMapOvr>
  <p:transition spd="med">
    <p:wipe dir="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6.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1922318" y="0"/>
            <a:ext cx="5299364" cy="6858000"/>
          </a:xfrm>
          <a:prstGeom prst="rect">
            <a:avLst/>
          </a:prstGeom>
          <a:solidFill>
            <a:schemeClr val="tx1"/>
          </a:solidFill>
        </p:spPr>
      </p:pic>
    </p:spTree>
    <p:extLst>
      <p:ext uri="{BB962C8B-B14F-4D97-AF65-F5344CB8AC3E}">
        <p14:creationId xmlns:p14="http://schemas.microsoft.com/office/powerpoint/2010/main" val="520623415"/>
      </p:ext>
    </p:extLst>
  </p:cSld>
  <p:clrMapOvr>
    <a:masterClrMapping/>
  </p:clrMapOvr>
  <p:transition spd="med">
    <p:wipe dir="u"/>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0" y="62753"/>
            <a:ext cx="9144000" cy="1283167"/>
          </a:xfrm>
        </p:spPr>
        <p:txBody>
          <a:bodyPr/>
          <a:lstStyle/>
          <a:p>
            <a:r>
              <a:rPr lang="en-US" dirty="0"/>
              <a:t>Constructing the Attack Network</a:t>
            </a:r>
            <a:endParaRPr lang="en-AU" dirty="0"/>
          </a:p>
        </p:txBody>
      </p:sp>
      <p:sp>
        <p:nvSpPr>
          <p:cNvPr id="101379" name="Rectangle 3"/>
          <p:cNvSpPr>
            <a:spLocks noGrp="1" noChangeArrowheads="1"/>
          </p:cNvSpPr>
          <p:nvPr>
            <p:ph idx="1"/>
          </p:nvPr>
        </p:nvSpPr>
        <p:spPr>
          <a:xfrm>
            <a:off x="533400" y="1828800"/>
            <a:ext cx="8077199" cy="4876800"/>
          </a:xfrm>
        </p:spPr>
        <p:txBody>
          <a:bodyPr>
            <a:normAutofit fontScale="70000" lnSpcReduction="20000"/>
          </a:bodyPr>
          <a:lstStyle/>
          <a:p>
            <a:r>
              <a:rPr lang="en-AU" dirty="0">
                <a:solidFill>
                  <a:schemeClr val="tx2">
                    <a:lumMod val="10000"/>
                  </a:schemeClr>
                </a:solidFill>
              </a:rPr>
              <a:t>The first step in a DDoS attack is for the attacker to infect a number of machines with zombie software that will ultimately be used to carry out the attack</a:t>
            </a:r>
          </a:p>
          <a:p>
            <a:r>
              <a:rPr lang="en-AU" dirty="0">
                <a:solidFill>
                  <a:schemeClr val="tx2">
                    <a:lumMod val="10000"/>
                  </a:schemeClr>
                </a:solidFill>
              </a:rPr>
              <a:t>Essential ingredients:</a:t>
            </a:r>
          </a:p>
          <a:p>
            <a:pPr lvl="1">
              <a:buClr>
                <a:schemeClr val="bg1"/>
              </a:buClr>
            </a:pPr>
            <a:r>
              <a:rPr lang="en-AU" dirty="0">
                <a:solidFill>
                  <a:schemeClr val="tx2">
                    <a:lumMod val="10000"/>
                  </a:schemeClr>
                </a:solidFill>
              </a:rPr>
              <a:t>Software that can carry out the DDoS attack</a:t>
            </a:r>
          </a:p>
          <a:p>
            <a:pPr lvl="1">
              <a:buClr>
                <a:schemeClr val="bg1"/>
              </a:buClr>
            </a:pPr>
            <a:r>
              <a:rPr lang="en-AU" dirty="0">
                <a:solidFill>
                  <a:schemeClr val="tx2">
                    <a:lumMod val="10000"/>
                  </a:schemeClr>
                </a:solidFill>
              </a:rPr>
              <a:t>A vulnerability in a large number of systems</a:t>
            </a:r>
          </a:p>
          <a:p>
            <a:pPr lvl="1">
              <a:buClr>
                <a:schemeClr val="bg1"/>
              </a:buClr>
            </a:pPr>
            <a:r>
              <a:rPr lang="en-AU" dirty="0">
                <a:solidFill>
                  <a:schemeClr val="tx2">
                    <a:lumMod val="10000"/>
                  </a:schemeClr>
                </a:solidFill>
              </a:rPr>
              <a:t>A strategy for locating vulnerable machines (</a:t>
            </a:r>
            <a:r>
              <a:rPr lang="en-AU" i="1" dirty="0">
                <a:solidFill>
                  <a:schemeClr val="tx2">
                    <a:lumMod val="10000"/>
                  </a:schemeClr>
                </a:solidFill>
              </a:rPr>
              <a:t>scanning)</a:t>
            </a:r>
          </a:p>
          <a:p>
            <a:r>
              <a:rPr lang="en-AU" dirty="0">
                <a:solidFill>
                  <a:schemeClr val="tx2">
                    <a:lumMod val="10000"/>
                  </a:schemeClr>
                </a:solidFill>
              </a:rPr>
              <a:t>Scanning strategies:</a:t>
            </a:r>
          </a:p>
          <a:p>
            <a:pPr lvl="1">
              <a:buClr>
                <a:schemeClr val="bg1"/>
              </a:buClr>
            </a:pPr>
            <a:r>
              <a:rPr lang="en-AU" dirty="0">
                <a:solidFill>
                  <a:schemeClr val="tx2">
                    <a:lumMod val="10000"/>
                  </a:schemeClr>
                </a:solidFill>
              </a:rPr>
              <a:t>Random</a:t>
            </a:r>
          </a:p>
          <a:p>
            <a:pPr lvl="2"/>
            <a:r>
              <a:rPr lang="en-AU" dirty="0">
                <a:solidFill>
                  <a:schemeClr val="tx2">
                    <a:lumMod val="10000"/>
                  </a:schemeClr>
                </a:solidFill>
              </a:rPr>
              <a:t>Each compromised host probes random addresses in the IP address space, using a different seed</a:t>
            </a:r>
          </a:p>
          <a:p>
            <a:pPr lvl="1">
              <a:buClr>
                <a:schemeClr val="bg1"/>
              </a:buClr>
            </a:pPr>
            <a:r>
              <a:rPr lang="en-AU" dirty="0">
                <a:solidFill>
                  <a:schemeClr val="tx2">
                    <a:lumMod val="10000"/>
                  </a:schemeClr>
                </a:solidFill>
              </a:rPr>
              <a:t>Hit list</a:t>
            </a:r>
          </a:p>
          <a:p>
            <a:pPr lvl="2"/>
            <a:r>
              <a:rPr lang="en-AU" dirty="0">
                <a:solidFill>
                  <a:schemeClr val="tx2">
                    <a:lumMod val="10000"/>
                  </a:schemeClr>
                </a:solidFill>
              </a:rPr>
              <a:t>The attacker first compiles a long list of potential vulnerable machines</a:t>
            </a:r>
          </a:p>
          <a:p>
            <a:pPr lvl="1">
              <a:buClr>
                <a:schemeClr val="bg1"/>
              </a:buClr>
            </a:pPr>
            <a:r>
              <a:rPr lang="en-AU" dirty="0">
                <a:solidFill>
                  <a:schemeClr val="tx2">
                    <a:lumMod val="10000"/>
                  </a:schemeClr>
                </a:solidFill>
              </a:rPr>
              <a:t>Topological</a:t>
            </a:r>
          </a:p>
          <a:p>
            <a:pPr lvl="2"/>
            <a:r>
              <a:rPr lang="en-AU" dirty="0">
                <a:solidFill>
                  <a:schemeClr val="tx2">
                    <a:lumMod val="10000"/>
                  </a:schemeClr>
                </a:solidFill>
              </a:rPr>
              <a:t>This method uses information contained on an infected victim machine to find more hosts to scan</a:t>
            </a:r>
          </a:p>
          <a:p>
            <a:pPr lvl="1">
              <a:buClr>
                <a:schemeClr val="bg1"/>
              </a:buClr>
            </a:pPr>
            <a:r>
              <a:rPr lang="en-AU" dirty="0">
                <a:solidFill>
                  <a:schemeClr val="tx2">
                    <a:lumMod val="10000"/>
                  </a:schemeClr>
                </a:solidFill>
              </a:rPr>
              <a:t>Local subnet</a:t>
            </a:r>
          </a:p>
          <a:p>
            <a:pPr lvl="2"/>
            <a:r>
              <a:rPr lang="en-AU" dirty="0">
                <a:solidFill>
                  <a:schemeClr val="tx2">
                    <a:lumMod val="10000"/>
                  </a:schemeClr>
                </a:solidFill>
              </a:rPr>
              <a:t>If a host is infected behind a firewall, that host then looks for targets in its own local network</a:t>
            </a:r>
          </a:p>
        </p:txBody>
      </p:sp>
    </p:spTree>
    <p:extLst>
      <p:ext uri="{BB962C8B-B14F-4D97-AF65-F5344CB8AC3E}">
        <p14:creationId xmlns:p14="http://schemas.microsoft.com/office/powerpoint/2010/main" val="16703068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0" y="62753"/>
            <a:ext cx="9143999" cy="1283167"/>
          </a:xfrm>
        </p:spPr>
        <p:txBody>
          <a:bodyPr/>
          <a:lstStyle/>
          <a:p>
            <a:r>
              <a:rPr lang="en-US" dirty="0"/>
              <a:t>DDoS Countermeasures</a:t>
            </a:r>
            <a:endParaRPr lang="en-AU" dirty="0"/>
          </a:p>
        </p:txBody>
      </p:sp>
      <p:sp>
        <p:nvSpPr>
          <p:cNvPr id="103427" name="Rectangle 3"/>
          <p:cNvSpPr>
            <a:spLocks noGrp="1" noChangeArrowheads="1"/>
          </p:cNvSpPr>
          <p:nvPr>
            <p:ph idx="1"/>
          </p:nvPr>
        </p:nvSpPr>
        <p:spPr>
          <a:xfrm>
            <a:off x="152400" y="1524000"/>
            <a:ext cx="8991600" cy="4572000"/>
          </a:xfrm>
        </p:spPr>
        <p:txBody>
          <a:bodyPr>
            <a:normAutofit/>
          </a:bodyPr>
          <a:lstStyle/>
          <a:p>
            <a:r>
              <a:rPr lang="en-AU" dirty="0">
                <a:solidFill>
                  <a:schemeClr val="tx2">
                    <a:lumMod val="10000"/>
                  </a:schemeClr>
                </a:solidFill>
              </a:rPr>
              <a:t>In general, there are three lines of defense against DDoS attacks:</a:t>
            </a:r>
          </a:p>
          <a:p>
            <a:endParaRPr lang="en-US" dirty="0"/>
          </a:p>
          <a:p>
            <a:endParaRPr lang="en-AU" dirty="0"/>
          </a:p>
          <a:p>
            <a:endParaRPr lang="en-AU" dirty="0"/>
          </a:p>
        </p:txBody>
      </p:sp>
      <p:graphicFrame>
        <p:nvGraphicFramePr>
          <p:cNvPr id="4" name="Diagram 3"/>
          <p:cNvGraphicFramePr/>
          <p:nvPr/>
        </p:nvGraphicFramePr>
        <p:xfrm>
          <a:off x="152400" y="22098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00347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Summary</a:t>
            </a:r>
            <a:endParaRPr lang="en-AU" dirty="0"/>
          </a:p>
        </p:txBody>
      </p:sp>
      <p:sp>
        <p:nvSpPr>
          <p:cNvPr id="76803" name="Rectangle 3"/>
          <p:cNvSpPr>
            <a:spLocks noGrp="1" noChangeArrowheads="1"/>
          </p:cNvSpPr>
          <p:nvPr>
            <p:ph sz="half" idx="1"/>
          </p:nvPr>
        </p:nvSpPr>
        <p:spPr>
          <a:xfrm>
            <a:off x="179512" y="1828800"/>
            <a:ext cx="4166111" cy="4572000"/>
          </a:xfrm>
        </p:spPr>
        <p:txBody>
          <a:bodyPr/>
          <a:lstStyle/>
          <a:p>
            <a:r>
              <a:rPr lang="en-US" dirty="0">
                <a:solidFill>
                  <a:schemeClr val="tx2">
                    <a:lumMod val="10000"/>
                  </a:schemeClr>
                </a:solidFill>
              </a:rPr>
              <a:t>Types of malicious software (malware)</a:t>
            </a:r>
          </a:p>
          <a:p>
            <a:r>
              <a:rPr lang="en-US" dirty="0">
                <a:solidFill>
                  <a:schemeClr val="tx2">
                    <a:lumMod val="10000"/>
                  </a:schemeClr>
                </a:solidFill>
              </a:rPr>
              <a:t>Propagation:</a:t>
            </a:r>
          </a:p>
          <a:p>
            <a:pPr lvl="1">
              <a:buClr>
                <a:schemeClr val="bg1"/>
              </a:buClr>
            </a:pPr>
            <a:r>
              <a:rPr lang="en-US" dirty="0">
                <a:solidFill>
                  <a:schemeClr val="tx2">
                    <a:lumMod val="10000"/>
                  </a:schemeClr>
                </a:solidFill>
              </a:rPr>
              <a:t>Infected content – viruses</a:t>
            </a:r>
          </a:p>
          <a:p>
            <a:pPr lvl="1">
              <a:buClr>
                <a:schemeClr val="bg1"/>
              </a:buClr>
            </a:pPr>
            <a:r>
              <a:rPr lang="en-US" dirty="0">
                <a:solidFill>
                  <a:schemeClr val="tx2">
                    <a:lumMod val="10000"/>
                  </a:schemeClr>
                </a:solidFill>
              </a:rPr>
              <a:t>Vulnerability exploit – worms</a:t>
            </a:r>
          </a:p>
          <a:p>
            <a:pPr lvl="1">
              <a:buClr>
                <a:schemeClr val="bg1"/>
              </a:buClr>
            </a:pPr>
            <a:r>
              <a:rPr lang="en-US" dirty="0">
                <a:solidFill>
                  <a:schemeClr val="tx2">
                    <a:lumMod val="10000"/>
                  </a:schemeClr>
                </a:solidFill>
              </a:rPr>
              <a:t>Social engineering – spam e-mail, trojans</a:t>
            </a:r>
            <a:endParaRPr lang="en-AU" dirty="0">
              <a:solidFill>
                <a:schemeClr val="tx2">
                  <a:lumMod val="10000"/>
                </a:schemeClr>
              </a:solidFill>
            </a:endParaRPr>
          </a:p>
        </p:txBody>
      </p:sp>
      <p:sp>
        <p:nvSpPr>
          <p:cNvPr id="76804" name="Content Placeholder 11"/>
          <p:cNvSpPr>
            <a:spLocks noGrp="1"/>
          </p:cNvSpPr>
          <p:nvPr>
            <p:ph sz="half" idx="2"/>
          </p:nvPr>
        </p:nvSpPr>
        <p:spPr>
          <a:xfrm>
            <a:off x="4796790" y="1828800"/>
            <a:ext cx="4167698" cy="4495800"/>
          </a:xfrm>
        </p:spPr>
        <p:txBody>
          <a:bodyPr/>
          <a:lstStyle/>
          <a:p>
            <a:r>
              <a:rPr lang="en-US" dirty="0">
                <a:solidFill>
                  <a:schemeClr val="tx2">
                    <a:lumMod val="10000"/>
                  </a:schemeClr>
                </a:solidFill>
              </a:rPr>
              <a:t>Payload:</a:t>
            </a:r>
          </a:p>
          <a:p>
            <a:pPr lvl="1">
              <a:buClr>
                <a:schemeClr val="bg1"/>
              </a:buClr>
            </a:pPr>
            <a:r>
              <a:rPr lang="en-US" dirty="0">
                <a:solidFill>
                  <a:schemeClr val="tx2">
                    <a:lumMod val="10000"/>
                  </a:schemeClr>
                </a:solidFill>
              </a:rPr>
              <a:t>Attack agent – zombie, bots</a:t>
            </a:r>
          </a:p>
          <a:p>
            <a:pPr lvl="1">
              <a:buClr>
                <a:schemeClr val="bg1"/>
              </a:buClr>
            </a:pPr>
            <a:r>
              <a:rPr lang="en-US" dirty="0">
                <a:solidFill>
                  <a:schemeClr val="tx2">
                    <a:lumMod val="10000"/>
                  </a:schemeClr>
                </a:solidFill>
              </a:rPr>
              <a:t>Information theft – keyloggers, phishing, spyware</a:t>
            </a:r>
          </a:p>
          <a:p>
            <a:pPr lvl="1">
              <a:buClr>
                <a:schemeClr val="bg1"/>
              </a:buClr>
            </a:pPr>
            <a:r>
              <a:rPr lang="en-US" dirty="0">
                <a:solidFill>
                  <a:schemeClr val="tx2">
                    <a:lumMod val="10000"/>
                  </a:schemeClr>
                </a:solidFill>
              </a:rPr>
              <a:t>Stealthing – backdoors, rootkits</a:t>
            </a:r>
          </a:p>
          <a:p>
            <a:r>
              <a:rPr lang="en-US" dirty="0">
                <a:solidFill>
                  <a:schemeClr val="tx2">
                    <a:lumMod val="10000"/>
                  </a:schemeClr>
                </a:solidFill>
              </a:rPr>
              <a:t>Countermeasures</a:t>
            </a:r>
          </a:p>
          <a:p>
            <a:r>
              <a:rPr lang="en-US" dirty="0">
                <a:solidFill>
                  <a:schemeClr val="tx2">
                    <a:lumMod val="10000"/>
                  </a:schemeClr>
                </a:solidFill>
              </a:rPr>
              <a:t>DDoS attacks </a:t>
            </a:r>
          </a:p>
        </p:txBody>
      </p:sp>
    </p:spTree>
    <p:extLst>
      <p:ext uri="{BB962C8B-B14F-4D97-AF65-F5344CB8AC3E}">
        <p14:creationId xmlns:p14="http://schemas.microsoft.com/office/powerpoint/2010/main" val="34903500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04800" y="762000"/>
            <a:ext cx="3959352" cy="1691640"/>
          </a:xfrm>
        </p:spPr>
        <p:txBody>
          <a:bodyPr/>
          <a:lstStyle/>
          <a:p>
            <a:r>
              <a:rPr lang="en-US" dirty="0"/>
              <a:t>Network Security Essentials</a:t>
            </a:r>
            <a:endParaRPr lang="en-AU" dirty="0"/>
          </a:p>
        </p:txBody>
      </p:sp>
      <p:pic>
        <p:nvPicPr>
          <p:cNvPr id="25" name="Picture Placeholder 24" descr="NetSec5e.jpg"/>
          <p:cNvPicPr>
            <a:picLocks noGrp="1" noChangeAspect="1"/>
          </p:cNvPicPr>
          <p:nvPr>
            <p:ph type="pic" idx="1"/>
          </p:nvPr>
        </p:nvPicPr>
        <p:blipFill>
          <a:blip r:embed="rId3"/>
          <a:srcRect t="-1333" b="-2444"/>
          <a:stretch>
            <a:fillRect/>
          </a:stretch>
        </p:blipFill>
        <p:spPr>
          <a:xfrm>
            <a:off x="4864608" y="778931"/>
            <a:ext cx="3959352" cy="5357516"/>
          </a:xfrm>
        </p:spPr>
      </p:pic>
      <p:sp>
        <p:nvSpPr>
          <p:cNvPr id="2051" name="Rectangle 3"/>
          <p:cNvSpPr>
            <a:spLocks noGrp="1" noChangeArrowheads="1"/>
          </p:cNvSpPr>
          <p:nvPr>
            <p:ph type="body" sz="half" idx="2"/>
          </p:nvPr>
        </p:nvSpPr>
        <p:spPr>
          <a:xfrm>
            <a:off x="304800" y="2362200"/>
            <a:ext cx="3959352" cy="3200400"/>
          </a:xfrm>
        </p:spPr>
        <p:txBody>
          <a:bodyPr>
            <a:normAutofit/>
          </a:bodyPr>
          <a:lstStyle/>
          <a:p>
            <a:endParaRPr lang="en-US" dirty="0"/>
          </a:p>
          <a:p>
            <a:endParaRPr lang="en-US" dirty="0"/>
          </a:p>
          <a:p>
            <a:endParaRPr lang="en-US" dirty="0"/>
          </a:p>
          <a:p>
            <a:r>
              <a:rPr lang="en-US" dirty="0"/>
              <a:t>Fifth Edition</a:t>
            </a:r>
          </a:p>
          <a:p>
            <a:r>
              <a:rPr lang="en-US" dirty="0"/>
              <a:t>by William Stallings</a:t>
            </a:r>
          </a:p>
        </p:txBody>
      </p:sp>
    </p:spTree>
    <p:extLst>
      <p:ext uri="{BB962C8B-B14F-4D97-AF65-F5344CB8AC3E}">
        <p14:creationId xmlns:p14="http://schemas.microsoft.com/office/powerpoint/2010/main" val="304685527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pPr eaLnBrk="1" hangingPunct="1">
              <a:defRPr/>
            </a:pPr>
            <a:r>
              <a:rPr lang="en-US" dirty="0"/>
              <a:t>Chapter 11</a:t>
            </a:r>
          </a:p>
        </p:txBody>
      </p:sp>
      <p:sp>
        <p:nvSpPr>
          <p:cNvPr id="19459" name="Subtitle 13"/>
          <p:cNvSpPr>
            <a:spLocks noGrp="1"/>
          </p:cNvSpPr>
          <p:nvPr>
            <p:ph type="subTitle" idx="1"/>
          </p:nvPr>
        </p:nvSpPr>
        <p:spPr/>
        <p:txBody>
          <a:bodyPr>
            <a:normAutofit/>
          </a:bodyPr>
          <a:lstStyle/>
          <a:p>
            <a:pPr eaLnBrk="1" hangingPunct="1"/>
            <a:r>
              <a:rPr lang="en-US" sz="3600" dirty="0">
                <a:solidFill>
                  <a:schemeClr val="tx2">
                    <a:lumMod val="10000"/>
                  </a:schemeClr>
                </a:solidFill>
              </a:rPr>
              <a:t>Intruders</a:t>
            </a:r>
          </a:p>
        </p:txBody>
      </p:sp>
    </p:spTree>
    <p:extLst>
      <p:ext uri="{BB962C8B-B14F-4D97-AF65-F5344CB8AC3E}">
        <p14:creationId xmlns:p14="http://schemas.microsoft.com/office/powerpoint/2010/main" val="314889759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779462" y="1905000"/>
            <a:ext cx="7907337" cy="4572000"/>
          </a:xfrm>
        </p:spPr>
        <p:txBody>
          <a:bodyPr>
            <a:normAutofit/>
          </a:bodyPr>
          <a:lstStyle/>
          <a:p>
            <a:pPr>
              <a:buNone/>
            </a:pPr>
            <a:r>
              <a:rPr lang="en-US" sz="3027" i="1" dirty="0"/>
              <a:t>   They agreed that Graham should set the test for Charles Mabledene. It was neither more nor less than that Dragon should get Stern’s code. If he had the ‘in’ at Utting which he claimed to have this should be possible, only loyalty to Moscow Centre would prevent it. If he got the key to the code he would prove his loyalty to London Central beyond a doubt.</a:t>
            </a:r>
            <a:r>
              <a:rPr lang="en-AU" sz="1946" b="1" i="1" dirty="0">
                <a:ea typeface="+mn-ea"/>
                <a:cs typeface="+mn-cs"/>
              </a:rPr>
              <a:t>	</a:t>
            </a:r>
          </a:p>
          <a:p>
            <a:pPr algn="r">
              <a:buNone/>
              <a:defRPr/>
            </a:pPr>
            <a:r>
              <a:rPr lang="en-AU" sz="3027" b="1" i="1" dirty="0">
                <a:ea typeface="+mn-ea"/>
                <a:cs typeface="+mn-cs"/>
              </a:rPr>
              <a:t>—</a:t>
            </a:r>
            <a:r>
              <a:rPr lang="en-US" sz="3027" dirty="0"/>
              <a:t> </a:t>
            </a:r>
            <a:r>
              <a:rPr lang="en-US" sz="3027" b="1" i="1" dirty="0"/>
              <a:t>Talking to Strange Men</a:t>
            </a:r>
            <a:r>
              <a:rPr lang="en-AU" sz="3027" b="1" i="1" dirty="0">
                <a:ea typeface="+mn-ea"/>
                <a:cs typeface="+mn-cs"/>
              </a:rPr>
              <a:t>, </a:t>
            </a:r>
            <a:r>
              <a:rPr lang="en-US" sz="3200" b="1" dirty="0"/>
              <a:t>Ruth Rendell</a:t>
            </a:r>
            <a:endParaRPr lang="en-AU" sz="3027" b="1" dirty="0">
              <a:ea typeface="+mn-ea"/>
              <a:cs typeface="+mn-cs"/>
            </a:endParaRPr>
          </a:p>
          <a:p>
            <a:pPr eaLnBrk="1" hangingPunct="1">
              <a:buFont typeface="Wingdings" pitchFamily="-107" charset="2"/>
              <a:buChar char="Ø"/>
              <a:defRPr/>
            </a:pPr>
            <a:endParaRPr lang="en-AU" sz="4000" i="1" dirty="0">
              <a:ea typeface="+mn-ea"/>
              <a:cs typeface="+mn-cs"/>
            </a:endParaRPr>
          </a:p>
        </p:txBody>
      </p:sp>
    </p:spTree>
    <p:extLst>
      <p:ext uri="{BB962C8B-B14F-4D97-AF65-F5344CB8AC3E}">
        <p14:creationId xmlns:p14="http://schemas.microsoft.com/office/powerpoint/2010/main" val="381999683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a:t>Intruders</a:t>
            </a:r>
            <a:endParaRPr lang="en-AU" dirty="0"/>
          </a:p>
        </p:txBody>
      </p:sp>
      <p:sp>
        <p:nvSpPr>
          <p:cNvPr id="46083" name="Rectangle 3"/>
          <p:cNvSpPr>
            <a:spLocks noGrp="1" noChangeArrowheads="1"/>
          </p:cNvSpPr>
          <p:nvPr>
            <p:ph idx="1"/>
          </p:nvPr>
        </p:nvSpPr>
        <p:spPr>
          <a:xfrm>
            <a:off x="762000" y="1600200"/>
            <a:ext cx="7583488" cy="4297363"/>
          </a:xfrm>
        </p:spPr>
        <p:txBody>
          <a:bodyPr>
            <a:normAutofit/>
          </a:bodyPr>
          <a:lstStyle/>
          <a:p>
            <a:r>
              <a:rPr lang="en-US" dirty="0">
                <a:solidFill>
                  <a:schemeClr val="tx2">
                    <a:lumMod val="10000"/>
                  </a:schemeClr>
                </a:solidFill>
              </a:rPr>
              <a:t>Three classes of intruders:</a:t>
            </a:r>
          </a:p>
        </p:txBody>
      </p:sp>
      <p:graphicFrame>
        <p:nvGraphicFramePr>
          <p:cNvPr id="4" name="Diagram 3"/>
          <p:cNvGraphicFramePr/>
          <p:nvPr/>
        </p:nvGraphicFramePr>
        <p:xfrm>
          <a:off x="990600" y="2209800"/>
          <a:ext cx="7086600" cy="429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8462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7059" t="26364" r="8235" b="19091"/>
              <a:stretch>
                <a:fillRect/>
              </a:stretch>
            </p:blipFill>
          </mc:Choice>
          <mc:Fallback>
            <p:blipFill>
              <a:blip r:embed="rId4"/>
              <a:srcRect l="7059" t="26364" r="8235" b="19091"/>
              <a:stretch>
                <a:fillRect/>
              </a:stretch>
            </p:blipFill>
          </mc:Fallback>
        </mc:AlternateContent>
        <p:spPr>
          <a:xfrm>
            <a:off x="845758" y="378864"/>
            <a:ext cx="7404739" cy="6170726"/>
          </a:xfrm>
          <a:prstGeom prst="rect">
            <a:avLst/>
          </a:prstGeom>
          <a:solidFill>
            <a:schemeClr val="tx1"/>
          </a:solidFill>
        </p:spPr>
      </p:pic>
    </p:spTree>
  </p:cSld>
  <p:clrMapOvr>
    <a:masterClrMapping/>
  </p:clrMapOvr>
  <p:transition spd="med">
    <p:wipe dir="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0" y="62753"/>
            <a:ext cx="9144000" cy="1283167"/>
          </a:xfrm>
        </p:spPr>
        <p:txBody>
          <a:bodyPr/>
          <a:lstStyle/>
          <a:p>
            <a:r>
              <a:rPr lang="en-US" dirty="0"/>
              <a:t>Examples of Intrusion</a:t>
            </a:r>
          </a:p>
        </p:txBody>
      </p:sp>
      <p:sp>
        <p:nvSpPr>
          <p:cNvPr id="208899" name="Rectangle 3"/>
          <p:cNvSpPr>
            <a:spLocks noGrp="1" noChangeArrowheads="1"/>
          </p:cNvSpPr>
          <p:nvPr>
            <p:ph idx="1"/>
          </p:nvPr>
        </p:nvSpPr>
        <p:spPr>
          <a:xfrm>
            <a:off x="609600" y="1828800"/>
            <a:ext cx="7924800" cy="4800600"/>
          </a:xfrm>
        </p:spPr>
        <p:txBody>
          <a:bodyPr>
            <a:normAutofit fontScale="62500" lnSpcReduction="20000"/>
          </a:bodyPr>
          <a:lstStyle/>
          <a:p>
            <a:r>
              <a:rPr lang="en-US" dirty="0">
                <a:solidFill>
                  <a:schemeClr val="tx2">
                    <a:lumMod val="10000"/>
                  </a:schemeClr>
                </a:solidFill>
              </a:rPr>
              <a:t>Performing a remote root compromise of an e-mail server</a:t>
            </a:r>
          </a:p>
          <a:p>
            <a:r>
              <a:rPr lang="en-US" dirty="0">
                <a:solidFill>
                  <a:schemeClr val="tx2">
                    <a:lumMod val="10000"/>
                  </a:schemeClr>
                </a:solidFill>
              </a:rPr>
              <a:t>Defacing a Web server</a:t>
            </a:r>
          </a:p>
          <a:p>
            <a:r>
              <a:rPr lang="en-US" dirty="0">
                <a:solidFill>
                  <a:schemeClr val="tx2">
                    <a:lumMod val="10000"/>
                  </a:schemeClr>
                </a:solidFill>
              </a:rPr>
              <a:t>Guessing and cracking passwords</a:t>
            </a:r>
          </a:p>
          <a:p>
            <a:r>
              <a:rPr lang="en-US" dirty="0">
                <a:solidFill>
                  <a:schemeClr val="tx2">
                    <a:lumMod val="10000"/>
                  </a:schemeClr>
                </a:solidFill>
              </a:rPr>
              <a:t>Copying a database containing credit card numbers</a:t>
            </a:r>
          </a:p>
          <a:p>
            <a:r>
              <a:rPr lang="en-US" dirty="0">
                <a:solidFill>
                  <a:schemeClr val="tx2">
                    <a:lumMod val="10000"/>
                  </a:schemeClr>
                </a:solidFill>
              </a:rPr>
              <a:t>Viewing sensitive data, including payroll records and medical information, without authorization</a:t>
            </a:r>
          </a:p>
          <a:p>
            <a:r>
              <a:rPr lang="en-US" dirty="0">
                <a:solidFill>
                  <a:schemeClr val="tx2">
                    <a:lumMod val="10000"/>
                  </a:schemeClr>
                </a:solidFill>
              </a:rPr>
              <a:t>Running a packet sniffer on a workstation to capture usernames and passwords</a:t>
            </a:r>
          </a:p>
          <a:p>
            <a:r>
              <a:rPr lang="en-US" dirty="0">
                <a:solidFill>
                  <a:schemeClr val="tx2">
                    <a:lumMod val="10000"/>
                  </a:schemeClr>
                </a:solidFill>
              </a:rPr>
              <a:t>Using a permission error on an anonymous FTP server to distribute pirated software and music files</a:t>
            </a:r>
          </a:p>
          <a:p>
            <a:r>
              <a:rPr lang="en-US" dirty="0">
                <a:solidFill>
                  <a:schemeClr val="tx2">
                    <a:lumMod val="10000"/>
                  </a:schemeClr>
                </a:solidFill>
              </a:rPr>
              <a:t>Dialing into an unsecured modem and gaining internal network access</a:t>
            </a:r>
          </a:p>
          <a:p>
            <a:r>
              <a:rPr lang="en-US" dirty="0">
                <a:solidFill>
                  <a:schemeClr val="tx2">
                    <a:lumMod val="10000"/>
                  </a:schemeClr>
                </a:solidFill>
              </a:rPr>
              <a:t>Posing as an executive, calling the help desk, resetting the executive’s e-mail password, and learning the new password</a:t>
            </a:r>
          </a:p>
          <a:p>
            <a:r>
              <a:rPr lang="en-US" dirty="0">
                <a:solidFill>
                  <a:schemeClr val="tx2">
                    <a:lumMod val="10000"/>
                  </a:schemeClr>
                </a:solidFill>
              </a:rPr>
              <a:t>Using an unattended, logged-in workstation without permission</a:t>
            </a:r>
          </a:p>
        </p:txBody>
      </p:sp>
    </p:spTree>
    <p:extLst>
      <p:ext uri="{BB962C8B-B14F-4D97-AF65-F5344CB8AC3E}">
        <p14:creationId xmlns:p14="http://schemas.microsoft.com/office/powerpoint/2010/main" val="36199863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r>
              <a:rPr lang="en-US" dirty="0"/>
              <a:t>Hackers</a:t>
            </a:r>
          </a:p>
        </p:txBody>
      </p:sp>
      <p:sp>
        <p:nvSpPr>
          <p:cNvPr id="210947" name="Rectangle 3"/>
          <p:cNvSpPr>
            <a:spLocks noGrp="1" noChangeArrowheads="1"/>
          </p:cNvSpPr>
          <p:nvPr>
            <p:ph idx="1"/>
          </p:nvPr>
        </p:nvSpPr>
        <p:spPr/>
        <p:txBody>
          <a:bodyPr>
            <a:normAutofit fontScale="85000" lnSpcReduction="20000"/>
          </a:bodyPr>
          <a:lstStyle/>
          <a:p>
            <a:r>
              <a:rPr lang="en-US" dirty="0">
                <a:solidFill>
                  <a:schemeClr val="tx2">
                    <a:lumMod val="10000"/>
                  </a:schemeClr>
                </a:solidFill>
              </a:rPr>
              <a:t>Traditionally, those who hack into computers do so for the thrill of it or for status</a:t>
            </a:r>
          </a:p>
          <a:p>
            <a:r>
              <a:rPr lang="en-US" dirty="0">
                <a:solidFill>
                  <a:schemeClr val="tx2">
                    <a:lumMod val="10000"/>
                  </a:schemeClr>
                </a:solidFill>
              </a:rPr>
              <a:t>Intrusion detection systems (IDSs) and intrusion prevention systems (IPSs) are designed to counter hacker threats</a:t>
            </a:r>
          </a:p>
          <a:p>
            <a:pPr lvl="1">
              <a:buClr>
                <a:schemeClr val="bg1"/>
              </a:buClr>
            </a:pPr>
            <a:r>
              <a:rPr lang="en-US" dirty="0">
                <a:solidFill>
                  <a:schemeClr val="tx2">
                    <a:lumMod val="10000"/>
                  </a:schemeClr>
                </a:solidFill>
              </a:rPr>
              <a:t>In addition to using such systems, organizations can consider restricting remote logons to specific IP addresses and/or use virtual private network technology</a:t>
            </a:r>
          </a:p>
          <a:p>
            <a:r>
              <a:rPr lang="en-US" dirty="0">
                <a:solidFill>
                  <a:schemeClr val="tx2">
                    <a:lumMod val="10000"/>
                  </a:schemeClr>
                </a:solidFill>
              </a:rPr>
              <a:t>CERTs</a:t>
            </a:r>
          </a:p>
          <a:p>
            <a:pPr lvl="1">
              <a:buClr>
                <a:schemeClr val="bg1"/>
              </a:buClr>
            </a:pPr>
            <a:r>
              <a:rPr lang="en-US" dirty="0">
                <a:solidFill>
                  <a:schemeClr val="tx2">
                    <a:lumMod val="10000"/>
                  </a:schemeClr>
                </a:solidFill>
              </a:rPr>
              <a:t>Computer emergency response teams</a:t>
            </a:r>
          </a:p>
          <a:p>
            <a:pPr lvl="1">
              <a:buClr>
                <a:schemeClr val="bg1"/>
              </a:buClr>
            </a:pPr>
            <a:r>
              <a:rPr lang="en-US" dirty="0">
                <a:solidFill>
                  <a:schemeClr val="tx2">
                    <a:lumMod val="10000"/>
                  </a:schemeClr>
                </a:solidFill>
              </a:rPr>
              <a:t>These cooperative ventures collect information about system vulnerabilities and disseminate it to systems managers</a:t>
            </a:r>
          </a:p>
          <a:p>
            <a:pPr lvl="1">
              <a:buClr>
                <a:schemeClr val="bg1"/>
              </a:buClr>
            </a:pPr>
            <a:r>
              <a:rPr lang="en-US" dirty="0">
                <a:solidFill>
                  <a:schemeClr val="tx2">
                    <a:lumMod val="10000"/>
                  </a:schemeClr>
                </a:solidFill>
              </a:rPr>
              <a:t>Hackers also routinely read CERT reports</a:t>
            </a:r>
          </a:p>
          <a:p>
            <a:pPr lvl="1">
              <a:buClr>
                <a:schemeClr val="bg1"/>
              </a:buClr>
            </a:pPr>
            <a:r>
              <a:rPr lang="en-US" dirty="0">
                <a:solidFill>
                  <a:schemeClr val="tx2">
                    <a:lumMod val="10000"/>
                  </a:schemeClr>
                </a:solidFill>
              </a:rPr>
              <a:t>It is important for system administrators to quickly insert all software patches to discovered vulnerabilities</a:t>
            </a:r>
          </a:p>
        </p:txBody>
      </p:sp>
    </p:spTree>
    <p:extLst>
      <p:ext uri="{BB962C8B-B14F-4D97-AF65-F5344CB8AC3E}">
        <p14:creationId xmlns:p14="http://schemas.microsoft.com/office/powerpoint/2010/main" val="17155915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dirty="0"/>
              <a:t>Criminal hackers</a:t>
            </a:r>
          </a:p>
        </p:txBody>
      </p:sp>
      <p:sp>
        <p:nvSpPr>
          <p:cNvPr id="10" name="Content Placeholder 9"/>
          <p:cNvSpPr>
            <a:spLocks noGrp="1"/>
          </p:cNvSpPr>
          <p:nvPr>
            <p:ph idx="1"/>
          </p:nvPr>
        </p:nvSpPr>
        <p:spPr/>
        <p:txBody>
          <a:bodyPr/>
          <a:lstStyle/>
          <a:p>
            <a:r>
              <a:rPr lang="en-US" dirty="0">
                <a:solidFill>
                  <a:schemeClr val="tx2">
                    <a:lumMod val="10000"/>
                  </a:schemeClr>
                </a:solidFill>
              </a:rPr>
              <a:t>Organized groups of hackers</a:t>
            </a:r>
          </a:p>
          <a:p>
            <a:r>
              <a:rPr lang="en-US" dirty="0">
                <a:solidFill>
                  <a:schemeClr val="tx2">
                    <a:lumMod val="10000"/>
                  </a:schemeClr>
                </a:solidFill>
              </a:rPr>
              <a:t>Usually have specific targets, or at least classes of targets in mind</a:t>
            </a:r>
          </a:p>
          <a:p>
            <a:r>
              <a:rPr lang="en-US" dirty="0">
                <a:solidFill>
                  <a:schemeClr val="tx2">
                    <a:lumMod val="10000"/>
                  </a:schemeClr>
                </a:solidFill>
              </a:rPr>
              <a:t>Once a site is penetrated, the attacker acts quickly, scooping up as much valuable information as possible and exiting</a:t>
            </a:r>
          </a:p>
          <a:p>
            <a:r>
              <a:rPr lang="en-US" dirty="0">
                <a:solidFill>
                  <a:schemeClr val="tx2">
                    <a:lumMod val="10000"/>
                  </a:schemeClr>
                </a:solidFill>
              </a:rPr>
              <a:t>IDSs and IPSs can be used for these types of attackers, but may be less effective because of the quick in-and-out nature of the attack</a:t>
            </a:r>
          </a:p>
        </p:txBody>
      </p:sp>
    </p:spTree>
    <p:extLst>
      <p:ext uri="{BB962C8B-B14F-4D97-AF65-F5344CB8AC3E}">
        <p14:creationId xmlns:p14="http://schemas.microsoft.com/office/powerpoint/2010/main" val="14301521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r>
              <a:rPr lang="en-US" dirty="0"/>
              <a:t>Insider Attacks</a:t>
            </a:r>
          </a:p>
        </p:txBody>
      </p:sp>
      <p:sp>
        <p:nvSpPr>
          <p:cNvPr id="217091" name="Rectangle 3"/>
          <p:cNvSpPr>
            <a:spLocks noGrp="1" noChangeArrowheads="1"/>
          </p:cNvSpPr>
          <p:nvPr>
            <p:ph idx="1"/>
          </p:nvPr>
        </p:nvSpPr>
        <p:spPr>
          <a:xfrm>
            <a:off x="381000" y="1524000"/>
            <a:ext cx="7583488" cy="1752600"/>
          </a:xfrm>
        </p:spPr>
        <p:txBody>
          <a:bodyPr>
            <a:normAutofit fontScale="92500" lnSpcReduction="20000"/>
          </a:bodyPr>
          <a:lstStyle/>
          <a:p>
            <a:r>
              <a:rPr lang="en-US" dirty="0">
                <a:solidFill>
                  <a:schemeClr val="tx2">
                    <a:lumMod val="10000"/>
                  </a:schemeClr>
                </a:solidFill>
              </a:rPr>
              <a:t>Among the most difficult to detect and prevent</a:t>
            </a:r>
          </a:p>
          <a:p>
            <a:r>
              <a:rPr lang="en-US" dirty="0">
                <a:solidFill>
                  <a:schemeClr val="tx2">
                    <a:lumMod val="10000"/>
                  </a:schemeClr>
                </a:solidFill>
              </a:rPr>
              <a:t>Can be motivated by revenge or simply a feeling of entitlement</a:t>
            </a:r>
          </a:p>
          <a:p>
            <a:r>
              <a:rPr lang="en-US" dirty="0">
                <a:solidFill>
                  <a:schemeClr val="tx2">
                    <a:lumMod val="10000"/>
                  </a:schemeClr>
                </a:solidFill>
              </a:rPr>
              <a:t>Countermeasures:</a:t>
            </a:r>
          </a:p>
        </p:txBody>
      </p:sp>
      <p:graphicFrame>
        <p:nvGraphicFramePr>
          <p:cNvPr id="4" name="Diagram 3"/>
          <p:cNvGraphicFramePr/>
          <p:nvPr/>
        </p:nvGraphicFramePr>
        <p:xfrm>
          <a:off x="381000" y="3276600"/>
          <a:ext cx="8382000" cy="335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7315200" y="2286000"/>
            <a:ext cx="1524000" cy="939800"/>
          </a:xfrm>
          <a:prstGeom prst="rect">
            <a:avLst/>
          </a:prstGeom>
        </p:spPr>
      </p:pic>
    </p:spTree>
    <p:extLst>
      <p:ext uri="{BB962C8B-B14F-4D97-AF65-F5344CB8AC3E}">
        <p14:creationId xmlns:p14="http://schemas.microsoft.com/office/powerpoint/2010/main" val="9198455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0" y="62753"/>
            <a:ext cx="9144000" cy="1283167"/>
          </a:xfrm>
        </p:spPr>
        <p:txBody>
          <a:bodyPr/>
          <a:lstStyle/>
          <a:p>
            <a:r>
              <a:rPr lang="en-US" dirty="0"/>
              <a:t>Intrusion Techniques</a:t>
            </a:r>
            <a:endParaRPr lang="en-AU" dirty="0"/>
          </a:p>
        </p:txBody>
      </p:sp>
      <p:sp>
        <p:nvSpPr>
          <p:cNvPr id="48131" name="Rectangle 3"/>
          <p:cNvSpPr>
            <a:spLocks noGrp="1" noChangeArrowheads="1"/>
          </p:cNvSpPr>
          <p:nvPr>
            <p:ph idx="1"/>
          </p:nvPr>
        </p:nvSpPr>
        <p:spPr>
          <a:xfrm>
            <a:off x="762000" y="1600200"/>
            <a:ext cx="7583488" cy="2895600"/>
          </a:xfrm>
        </p:spPr>
        <p:txBody>
          <a:bodyPr>
            <a:normAutofit fontScale="92500"/>
          </a:bodyPr>
          <a:lstStyle/>
          <a:p>
            <a:r>
              <a:rPr lang="en-US" dirty="0">
                <a:solidFill>
                  <a:schemeClr val="tx2">
                    <a:lumMod val="10000"/>
                  </a:schemeClr>
                </a:solidFill>
              </a:rPr>
              <a:t>Objective of the intruder is to gain access to a system or to increase the range of privileges accessible on a system</a:t>
            </a:r>
          </a:p>
          <a:p>
            <a:r>
              <a:rPr lang="en-US" dirty="0">
                <a:solidFill>
                  <a:schemeClr val="tx2">
                    <a:lumMod val="10000"/>
                  </a:schemeClr>
                </a:solidFill>
              </a:rPr>
              <a:t>Most initial attacks use system or software vulnerabilities that allow a user to execute code that opens a backdoor into the system</a:t>
            </a:r>
          </a:p>
          <a:p>
            <a:r>
              <a:rPr lang="en-US" dirty="0">
                <a:solidFill>
                  <a:schemeClr val="tx2">
                    <a:lumMod val="10000"/>
                  </a:schemeClr>
                </a:solidFill>
              </a:rPr>
              <a:t>Ways to protect a password file:</a:t>
            </a:r>
          </a:p>
        </p:txBody>
      </p:sp>
      <p:graphicFrame>
        <p:nvGraphicFramePr>
          <p:cNvPr id="4" name="Diagram 3"/>
          <p:cNvGraphicFramePr/>
          <p:nvPr/>
        </p:nvGraphicFramePr>
        <p:xfrm>
          <a:off x="1371600" y="4495800"/>
          <a:ext cx="6096000" cy="187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35901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0" y="63500"/>
            <a:ext cx="7583488" cy="1282700"/>
          </a:xfrm>
        </p:spPr>
        <p:txBody>
          <a:bodyPr/>
          <a:lstStyle/>
          <a:p>
            <a:r>
              <a:rPr lang="en-US" dirty="0">
                <a:solidFill>
                  <a:schemeClr val="bg1"/>
                </a:solidFill>
              </a:rPr>
              <a:t>Password Guessing</a:t>
            </a:r>
            <a:endParaRPr lang="en-AU" dirty="0">
              <a:solidFill>
                <a:schemeClr val="bg1"/>
              </a:solidFill>
            </a:endParaRPr>
          </a:p>
        </p:txBody>
      </p:sp>
      <p:sp>
        <p:nvSpPr>
          <p:cNvPr id="6" name="Rectangle 5"/>
          <p:cNvSpPr/>
          <p:nvPr/>
        </p:nvSpPr>
        <p:spPr>
          <a:xfrm>
            <a:off x="381000" y="1219200"/>
            <a:ext cx="8305800" cy="5486400"/>
          </a:xfrm>
          <a:prstGeom prst="rect">
            <a:avLst/>
          </a:prstGeom>
        </p:spPr>
        <p:txBody>
          <a:bodyPr wrap="square">
            <a:spAutoFit/>
          </a:bodyPr>
          <a:lstStyle/>
          <a:p>
            <a:r>
              <a:rPr lang="en-US" dirty="0">
                <a:solidFill>
                  <a:schemeClr val="tx2">
                    <a:lumMod val="10000"/>
                  </a:schemeClr>
                </a:solidFill>
                <a:latin typeface="+mn-lt"/>
              </a:rPr>
              <a:t>1. Try default passwords used with standard accounts that are shipped                 with the system. Many administrators do not bother to change these defaults.</a:t>
            </a:r>
          </a:p>
          <a:p>
            <a:endParaRPr lang="en-US" dirty="0">
              <a:solidFill>
                <a:schemeClr val="tx2">
                  <a:lumMod val="10000"/>
                </a:schemeClr>
              </a:solidFill>
              <a:latin typeface="+mn-lt"/>
            </a:endParaRPr>
          </a:p>
          <a:p>
            <a:r>
              <a:rPr lang="en-US" dirty="0">
                <a:solidFill>
                  <a:schemeClr val="tx2">
                    <a:lumMod val="10000"/>
                  </a:schemeClr>
                </a:solidFill>
                <a:latin typeface="+mn-lt"/>
              </a:rPr>
              <a:t>2. Exhaustively try all short passwords (those of one to three characters).</a:t>
            </a:r>
          </a:p>
          <a:p>
            <a:endParaRPr lang="en-US" dirty="0">
              <a:solidFill>
                <a:schemeClr val="tx2">
                  <a:lumMod val="10000"/>
                </a:schemeClr>
              </a:solidFill>
              <a:latin typeface="+mn-lt"/>
            </a:endParaRPr>
          </a:p>
          <a:p>
            <a:r>
              <a:rPr lang="en-US" dirty="0">
                <a:solidFill>
                  <a:schemeClr val="tx2">
                    <a:lumMod val="10000"/>
                  </a:schemeClr>
                </a:solidFill>
                <a:latin typeface="+mn-lt"/>
              </a:rPr>
              <a:t>3. Try words in the system’s online dictionary or a list of likely passwords.</a:t>
            </a:r>
          </a:p>
          <a:p>
            <a:r>
              <a:rPr lang="en-US" dirty="0">
                <a:solidFill>
                  <a:schemeClr val="tx2">
                    <a:lumMod val="10000"/>
                  </a:schemeClr>
                </a:solidFill>
                <a:latin typeface="+mn-lt"/>
              </a:rPr>
              <a:t>Examples of the latter are readily available on hacker bulletin boards.</a:t>
            </a:r>
          </a:p>
          <a:p>
            <a:endParaRPr lang="en-US" dirty="0">
              <a:solidFill>
                <a:schemeClr val="tx2">
                  <a:lumMod val="10000"/>
                </a:schemeClr>
              </a:solidFill>
              <a:latin typeface="+mn-lt"/>
            </a:endParaRPr>
          </a:p>
          <a:p>
            <a:r>
              <a:rPr lang="en-US" dirty="0">
                <a:solidFill>
                  <a:schemeClr val="tx2">
                    <a:lumMod val="10000"/>
                  </a:schemeClr>
                </a:solidFill>
                <a:latin typeface="+mn-lt"/>
              </a:rPr>
              <a:t>4. Collect information about users, such as their full names, the names of their</a:t>
            </a:r>
          </a:p>
          <a:p>
            <a:r>
              <a:rPr lang="en-US" dirty="0">
                <a:solidFill>
                  <a:schemeClr val="tx2">
                    <a:lumMod val="10000"/>
                  </a:schemeClr>
                </a:solidFill>
                <a:latin typeface="+mn-lt"/>
              </a:rPr>
              <a:t>spouse and children, pictures in their office, and books in their office that are</a:t>
            </a:r>
          </a:p>
          <a:p>
            <a:r>
              <a:rPr lang="en-US" dirty="0">
                <a:solidFill>
                  <a:schemeClr val="tx2">
                    <a:lumMod val="10000"/>
                  </a:schemeClr>
                </a:solidFill>
                <a:latin typeface="+mn-lt"/>
              </a:rPr>
              <a:t>related to hobbies.</a:t>
            </a:r>
          </a:p>
          <a:p>
            <a:endParaRPr lang="en-US" dirty="0">
              <a:solidFill>
                <a:schemeClr val="tx2">
                  <a:lumMod val="10000"/>
                </a:schemeClr>
              </a:solidFill>
              <a:latin typeface="+mn-lt"/>
            </a:endParaRPr>
          </a:p>
          <a:p>
            <a:r>
              <a:rPr lang="en-US" dirty="0">
                <a:solidFill>
                  <a:schemeClr val="tx2">
                    <a:lumMod val="10000"/>
                  </a:schemeClr>
                </a:solidFill>
                <a:latin typeface="+mn-lt"/>
              </a:rPr>
              <a:t>5. Try users’ phone numbers, Social Security numbers, and room numbers.</a:t>
            </a:r>
          </a:p>
          <a:p>
            <a:endParaRPr lang="en-US" dirty="0">
              <a:solidFill>
                <a:schemeClr val="tx2">
                  <a:lumMod val="10000"/>
                </a:schemeClr>
              </a:solidFill>
              <a:latin typeface="+mn-lt"/>
            </a:endParaRPr>
          </a:p>
          <a:p>
            <a:r>
              <a:rPr lang="en-US" dirty="0">
                <a:solidFill>
                  <a:schemeClr val="tx2">
                    <a:lumMod val="10000"/>
                  </a:schemeClr>
                </a:solidFill>
                <a:latin typeface="+mn-lt"/>
              </a:rPr>
              <a:t>6. Try all legitimate license plate numbers for this state.</a:t>
            </a:r>
          </a:p>
          <a:p>
            <a:endParaRPr lang="en-US" dirty="0">
              <a:solidFill>
                <a:schemeClr val="tx2">
                  <a:lumMod val="10000"/>
                </a:schemeClr>
              </a:solidFill>
              <a:latin typeface="+mn-lt"/>
            </a:endParaRPr>
          </a:p>
          <a:p>
            <a:r>
              <a:rPr lang="en-US" dirty="0">
                <a:solidFill>
                  <a:schemeClr val="tx2">
                    <a:lumMod val="10000"/>
                  </a:schemeClr>
                </a:solidFill>
                <a:latin typeface="+mn-lt"/>
              </a:rPr>
              <a:t>7. Use a Trojan horse (described in Chapter 10) to bypass restrictions on access.</a:t>
            </a:r>
          </a:p>
          <a:p>
            <a:endParaRPr lang="en-US" dirty="0">
              <a:solidFill>
                <a:schemeClr val="tx2">
                  <a:lumMod val="10000"/>
                </a:schemeClr>
              </a:solidFill>
              <a:latin typeface="+mn-lt"/>
            </a:endParaRPr>
          </a:p>
          <a:p>
            <a:r>
              <a:rPr lang="en-US" dirty="0">
                <a:solidFill>
                  <a:schemeClr val="tx2">
                    <a:lumMod val="10000"/>
                  </a:schemeClr>
                </a:solidFill>
                <a:latin typeface="+mn-lt"/>
              </a:rPr>
              <a:t>8. Tap the line between a remote user and the host system.</a:t>
            </a:r>
          </a:p>
        </p:txBody>
      </p:sp>
      <p:pic>
        <p:nvPicPr>
          <p:cNvPr id="7" name="Picture 6"/>
          <p:cNvPicPr>
            <a:picLocks noChangeAspect="1"/>
          </p:cNvPicPr>
          <p:nvPr/>
        </p:nvPicPr>
        <p:blipFill>
          <a:blip r:embed="rId3"/>
          <a:stretch>
            <a:fillRect/>
          </a:stretch>
        </p:blipFill>
        <p:spPr>
          <a:xfrm>
            <a:off x="7570217" y="1685135"/>
            <a:ext cx="1538287" cy="1815873"/>
          </a:xfrm>
          <a:prstGeom prst="rect">
            <a:avLst/>
          </a:prstGeom>
        </p:spPr>
      </p:pic>
    </p:spTree>
    <p:extLst>
      <p:ext uri="{BB962C8B-B14F-4D97-AF65-F5344CB8AC3E}">
        <p14:creationId xmlns:p14="http://schemas.microsoft.com/office/powerpoint/2010/main" val="26686398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dirty="0"/>
              <a:t>Intrusion Detection</a:t>
            </a:r>
            <a:endParaRPr lang="en-AU" dirty="0"/>
          </a:p>
        </p:txBody>
      </p:sp>
      <p:sp>
        <p:nvSpPr>
          <p:cNvPr id="54275" name="Rectangle 3"/>
          <p:cNvSpPr>
            <a:spLocks noGrp="1" noChangeArrowheads="1"/>
          </p:cNvSpPr>
          <p:nvPr>
            <p:ph idx="1"/>
          </p:nvPr>
        </p:nvSpPr>
        <p:spPr>
          <a:xfrm>
            <a:off x="779463" y="1828800"/>
            <a:ext cx="7583488" cy="4724400"/>
          </a:xfrm>
        </p:spPr>
        <p:txBody>
          <a:bodyPr>
            <a:normAutofit fontScale="92500" lnSpcReduction="10000"/>
          </a:bodyPr>
          <a:lstStyle/>
          <a:p>
            <a:r>
              <a:rPr lang="en-AU" dirty="0">
                <a:solidFill>
                  <a:schemeClr val="tx2">
                    <a:lumMod val="10000"/>
                  </a:schemeClr>
                </a:solidFill>
              </a:rPr>
              <a:t>A system’s second line of defense</a:t>
            </a:r>
          </a:p>
          <a:p>
            <a:r>
              <a:rPr lang="en-AU" dirty="0">
                <a:solidFill>
                  <a:schemeClr val="tx2">
                    <a:lumMod val="10000"/>
                  </a:schemeClr>
                </a:solidFill>
              </a:rPr>
              <a:t>Is based on the assumption that the behavior of the      intruder differs from that of a legitimate user in ways      that can be quantified</a:t>
            </a:r>
          </a:p>
          <a:p>
            <a:r>
              <a:rPr lang="en-AU" dirty="0">
                <a:solidFill>
                  <a:schemeClr val="tx2">
                    <a:lumMod val="10000"/>
                  </a:schemeClr>
                </a:solidFill>
              </a:rPr>
              <a:t>Considerations:</a:t>
            </a:r>
          </a:p>
          <a:p>
            <a:pPr lvl="1">
              <a:buClr>
                <a:schemeClr val="bg1"/>
              </a:buClr>
            </a:pPr>
            <a:r>
              <a:rPr lang="en-AU" dirty="0">
                <a:solidFill>
                  <a:schemeClr val="tx2">
                    <a:lumMod val="10000"/>
                  </a:schemeClr>
                </a:solidFill>
              </a:rPr>
              <a:t>If an intrusion is detected quickly enough, the intruder can be identified and ejected from the system before any damage is done or any data are compromised</a:t>
            </a:r>
          </a:p>
          <a:p>
            <a:pPr lvl="1">
              <a:buClr>
                <a:schemeClr val="bg1"/>
              </a:buClr>
            </a:pPr>
            <a:r>
              <a:rPr lang="en-AU" dirty="0">
                <a:solidFill>
                  <a:schemeClr val="tx2">
                    <a:lumMod val="10000"/>
                  </a:schemeClr>
                </a:solidFill>
              </a:rPr>
              <a:t>An effective intrusion detection system can serve as a deterrent, so acting to prevent intrusions</a:t>
            </a:r>
          </a:p>
          <a:p>
            <a:pPr lvl="1">
              <a:buClr>
                <a:schemeClr val="bg1"/>
              </a:buClr>
            </a:pPr>
            <a:r>
              <a:rPr lang="en-AU" dirty="0">
                <a:solidFill>
                  <a:schemeClr val="tx2">
                    <a:lumMod val="10000"/>
                  </a:schemeClr>
                </a:solidFill>
              </a:rPr>
              <a:t>Intrusion detection enables the collection of information about intrusion techniques that can be used to strengthen the intrusion prevention facility</a:t>
            </a:r>
          </a:p>
        </p:txBody>
      </p:sp>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7620000" y="1752600"/>
            <a:ext cx="1460500" cy="1524000"/>
          </a:xfrm>
          <a:prstGeom prst="rect">
            <a:avLst/>
          </a:prstGeom>
          <a:scene3d>
            <a:camera prst="orthographicFront">
              <a:rot lat="0" lon="11099999" rev="0"/>
            </a:camera>
            <a:lightRig rig="threePt" dir="t"/>
          </a:scene3d>
        </p:spPr>
      </p:pic>
    </p:spTree>
    <p:extLst>
      <p:ext uri="{BB962C8B-B14F-4D97-AF65-F5344CB8AC3E}">
        <p14:creationId xmlns:p14="http://schemas.microsoft.com/office/powerpoint/2010/main" val="376609445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176" t="19091" b="19091"/>
              <a:stretch>
                <a:fillRect/>
              </a:stretch>
            </p:blipFill>
          </mc:Choice>
          <mc:Fallback>
            <p:blipFill>
              <a:blip r:embed="rId4"/>
              <a:srcRect l="-1176" t="19091" b="19091"/>
              <a:stretch>
                <a:fillRect/>
              </a:stretch>
            </p:blipFill>
          </mc:Fallback>
        </mc:AlternateContent>
        <p:spPr>
          <a:xfrm>
            <a:off x="395536" y="332656"/>
            <a:ext cx="7960153" cy="6294132"/>
          </a:xfrm>
          <a:prstGeom prst="rect">
            <a:avLst/>
          </a:prstGeom>
          <a:solidFill>
            <a:schemeClr val="tx1"/>
          </a:solidFill>
        </p:spPr>
      </p:pic>
      <p:sp>
        <p:nvSpPr>
          <p:cNvPr id="2" name="Rectangle 1"/>
          <p:cNvSpPr/>
          <p:nvPr/>
        </p:nvSpPr>
        <p:spPr>
          <a:xfrm>
            <a:off x="5940152" y="476672"/>
            <a:ext cx="2520280" cy="923330"/>
          </a:xfrm>
          <a:prstGeom prst="rect">
            <a:avLst/>
          </a:prstGeom>
        </p:spPr>
        <p:txBody>
          <a:bodyPr wrap="square">
            <a:spAutoFit/>
          </a:bodyPr>
          <a:lstStyle/>
          <a:p>
            <a:r>
              <a:rPr lang="en-US" dirty="0">
                <a:solidFill>
                  <a:schemeClr val="bg2"/>
                </a:solidFill>
                <a:latin typeface="Arial" pitchFamily="-107" charset="0"/>
                <a:ea typeface="ＭＳ Ｐゴシック" pitchFamily="-107" charset="-128"/>
                <a:cs typeface="ＭＳ Ｐゴシック" pitchFamily="-107" charset="-128"/>
              </a:rPr>
              <a:t>false positives , or authorized users</a:t>
            </a:r>
          </a:p>
          <a:p>
            <a:r>
              <a:rPr lang="en-US" dirty="0">
                <a:solidFill>
                  <a:schemeClr val="bg2"/>
                </a:solidFill>
                <a:latin typeface="Arial" pitchFamily="-107" charset="0"/>
                <a:ea typeface="ＭＳ Ｐゴシック" pitchFamily="-107" charset="-128"/>
                <a:cs typeface="ＭＳ Ｐゴシック" pitchFamily="-107" charset="-128"/>
              </a:rPr>
              <a:t>identified as intruders</a:t>
            </a:r>
            <a:endParaRPr lang="en-US" dirty="0">
              <a:solidFill>
                <a:schemeClr val="bg2"/>
              </a:solidFill>
            </a:endParaRPr>
          </a:p>
        </p:txBody>
      </p:sp>
    </p:spTree>
    <p:extLst>
      <p:ext uri="{BB962C8B-B14F-4D97-AF65-F5344CB8AC3E}">
        <p14:creationId xmlns:p14="http://schemas.microsoft.com/office/powerpoint/2010/main" val="3468254090"/>
      </p:ext>
    </p:extLst>
  </p:cSld>
  <p:clrMapOvr>
    <a:masterClrMapping/>
  </p:clrMapOvr>
  <p:transition>
    <p:dissolv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a:t>Approaches to Intrusion Detection</a:t>
            </a:r>
            <a:endParaRPr lang="en-AU" dirty="0"/>
          </a:p>
        </p:txBody>
      </p:sp>
      <p:sp>
        <p:nvSpPr>
          <p:cNvPr id="55299" name="Rectangle 3"/>
          <p:cNvSpPr>
            <a:spLocks noGrp="1" noChangeArrowheads="1"/>
          </p:cNvSpPr>
          <p:nvPr>
            <p:ph idx="1"/>
          </p:nvPr>
        </p:nvSpPr>
        <p:spPr>
          <a:xfrm>
            <a:off x="762000" y="1752600"/>
            <a:ext cx="7583488" cy="4800600"/>
          </a:xfrm>
        </p:spPr>
        <p:txBody>
          <a:bodyPr>
            <a:normAutofit fontScale="85000" lnSpcReduction="10000"/>
          </a:bodyPr>
          <a:lstStyle/>
          <a:p>
            <a:r>
              <a:rPr lang="en-US" dirty="0">
                <a:solidFill>
                  <a:schemeClr val="tx2">
                    <a:lumMod val="10000"/>
                  </a:schemeClr>
                </a:solidFill>
              </a:rPr>
              <a:t>Statistical anomaly detection</a:t>
            </a:r>
          </a:p>
          <a:p>
            <a:pPr lvl="1">
              <a:buClr>
                <a:schemeClr val="bg1"/>
              </a:buClr>
            </a:pPr>
            <a:r>
              <a:rPr lang="en-US" dirty="0">
                <a:solidFill>
                  <a:schemeClr val="tx2">
                    <a:lumMod val="10000"/>
                  </a:schemeClr>
                </a:solidFill>
              </a:rPr>
              <a:t>Involves the collection of data relating to the behavior of legitimate users over a period of time</a:t>
            </a:r>
          </a:p>
          <a:p>
            <a:pPr lvl="1">
              <a:buClr>
                <a:schemeClr val="bg1"/>
              </a:buClr>
            </a:pPr>
            <a:r>
              <a:rPr lang="en-US" dirty="0">
                <a:solidFill>
                  <a:schemeClr val="tx2">
                    <a:lumMod val="10000"/>
                  </a:schemeClr>
                </a:solidFill>
              </a:rPr>
              <a:t>Then statistical tests are applied to observed behavior to determine whether that behavior is not legitimate user behavior</a:t>
            </a:r>
          </a:p>
          <a:p>
            <a:pPr lvl="1">
              <a:buClr>
                <a:schemeClr val="bg1"/>
              </a:buClr>
            </a:pPr>
            <a:r>
              <a:rPr lang="en-US" dirty="0">
                <a:solidFill>
                  <a:schemeClr val="tx2">
                    <a:lumMod val="10000"/>
                  </a:schemeClr>
                </a:solidFill>
              </a:rPr>
              <a:t>Threshold detection</a:t>
            </a:r>
          </a:p>
          <a:p>
            <a:pPr lvl="2"/>
            <a:r>
              <a:rPr lang="en-US" dirty="0">
                <a:solidFill>
                  <a:schemeClr val="tx2">
                    <a:lumMod val="10000"/>
                  </a:schemeClr>
                </a:solidFill>
              </a:rPr>
              <a:t>This approach involves defining thresholds, independent of user, for the frequency of occurrence of various events</a:t>
            </a:r>
          </a:p>
          <a:p>
            <a:pPr lvl="1"/>
            <a:r>
              <a:rPr lang="en-US" dirty="0">
                <a:solidFill>
                  <a:schemeClr val="tx2">
                    <a:lumMod val="10000"/>
                  </a:schemeClr>
                </a:solidFill>
              </a:rPr>
              <a:t>Profile based</a:t>
            </a:r>
          </a:p>
          <a:p>
            <a:pPr lvl="2"/>
            <a:r>
              <a:rPr lang="en-US" dirty="0">
                <a:solidFill>
                  <a:schemeClr val="tx2">
                    <a:lumMod val="10000"/>
                  </a:schemeClr>
                </a:solidFill>
              </a:rPr>
              <a:t>A profile of the activity of each user is developed and used to detect changes in the behavior of individual accounts</a:t>
            </a:r>
          </a:p>
          <a:p>
            <a:r>
              <a:rPr lang="en-US" dirty="0">
                <a:solidFill>
                  <a:schemeClr val="tx2">
                    <a:lumMod val="10000"/>
                  </a:schemeClr>
                </a:solidFill>
              </a:rPr>
              <a:t>Rule-based detection</a:t>
            </a:r>
          </a:p>
          <a:p>
            <a:pPr lvl="1">
              <a:buClr>
                <a:schemeClr val="bg1"/>
              </a:buClr>
            </a:pPr>
            <a:r>
              <a:rPr lang="en-US" dirty="0">
                <a:solidFill>
                  <a:schemeClr val="tx2">
                    <a:lumMod val="10000"/>
                  </a:schemeClr>
                </a:solidFill>
              </a:rPr>
              <a:t>Involves an attempt to define a set of rules or attack patterns that can be used to decide that a given behavior is that of an intruder</a:t>
            </a:r>
          </a:p>
          <a:p>
            <a:pPr lvl="1">
              <a:buClr>
                <a:schemeClr val="bg1"/>
              </a:buClr>
            </a:pPr>
            <a:r>
              <a:rPr lang="en-US" dirty="0">
                <a:solidFill>
                  <a:schemeClr val="tx2">
                    <a:lumMod val="10000"/>
                  </a:schemeClr>
                </a:solidFill>
              </a:rPr>
              <a:t>Often referred to as </a:t>
            </a:r>
            <a:r>
              <a:rPr lang="en-US" i="1" dirty="0">
                <a:solidFill>
                  <a:schemeClr val="tx2">
                    <a:lumMod val="10000"/>
                  </a:schemeClr>
                </a:solidFill>
              </a:rPr>
              <a:t>signature detection</a:t>
            </a:r>
            <a:endParaRPr lang="en-US" dirty="0">
              <a:solidFill>
                <a:schemeClr val="tx2">
                  <a:lumMod val="10000"/>
                </a:schemeClr>
              </a:solidFill>
            </a:endParaRPr>
          </a:p>
        </p:txBody>
      </p:sp>
    </p:spTree>
    <p:extLst>
      <p:ext uri="{BB962C8B-B14F-4D97-AF65-F5344CB8AC3E}">
        <p14:creationId xmlns:p14="http://schemas.microsoft.com/office/powerpoint/2010/main" val="36858047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Audit Records</a:t>
            </a:r>
            <a:endParaRPr lang="en-AU" dirty="0"/>
          </a:p>
        </p:txBody>
      </p:sp>
      <p:sp>
        <p:nvSpPr>
          <p:cNvPr id="56323" name="Rectangle 3"/>
          <p:cNvSpPr>
            <a:spLocks noGrp="1" noChangeArrowheads="1"/>
          </p:cNvSpPr>
          <p:nvPr>
            <p:ph idx="1"/>
          </p:nvPr>
        </p:nvSpPr>
        <p:spPr>
          <a:xfrm>
            <a:off x="762000" y="1600200"/>
            <a:ext cx="7583488" cy="4724400"/>
          </a:xfrm>
        </p:spPr>
        <p:txBody>
          <a:bodyPr>
            <a:normAutofit/>
          </a:bodyPr>
          <a:lstStyle/>
          <a:p>
            <a:r>
              <a:rPr lang="en-US" dirty="0">
                <a:solidFill>
                  <a:schemeClr val="tx2">
                    <a:lumMod val="10000"/>
                  </a:schemeClr>
                </a:solidFill>
              </a:rPr>
              <a:t>Fundamental tool for intrusion detection</a:t>
            </a:r>
          </a:p>
        </p:txBody>
      </p:sp>
      <p:graphicFrame>
        <p:nvGraphicFramePr>
          <p:cNvPr id="4" name="Diagram 3"/>
          <p:cNvGraphicFramePr/>
          <p:nvPr/>
        </p:nvGraphicFramePr>
        <p:xfrm>
          <a:off x="1295400" y="2438400"/>
          <a:ext cx="7010400" cy="408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2941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4.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5882" t="24545" r="5882" b="40909"/>
              <a:stretch>
                <a:fillRect/>
              </a:stretch>
            </p:blipFill>
          </mc:Choice>
          <mc:Fallback>
            <p:blipFill>
              <a:blip r:embed="rId4"/>
              <a:srcRect l="5882" t="24545" r="5882" b="40909"/>
              <a:stretch>
                <a:fillRect/>
              </a:stretch>
            </p:blipFill>
          </mc:Fallback>
        </mc:AlternateContent>
        <p:spPr>
          <a:xfrm>
            <a:off x="537943" y="1600200"/>
            <a:ext cx="8068106" cy="4052804"/>
          </a:xfrm>
          <a:prstGeom prst="rect">
            <a:avLst/>
          </a:prstGeom>
          <a:solidFill>
            <a:schemeClr val="tx1"/>
          </a:solidFill>
        </p:spPr>
      </p:pic>
    </p:spTree>
  </p:cSld>
  <p:clrMapOvr>
    <a:masterClrMapping/>
  </p:clrMapOvr>
  <p:transition spd="med">
    <p:wipe dir="d"/>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AU" dirty="0"/>
              <a:t>Statistical Anomaly Detection</a:t>
            </a:r>
          </a:p>
        </p:txBody>
      </p:sp>
      <p:sp>
        <p:nvSpPr>
          <p:cNvPr id="57347" name="Rectangle 3"/>
          <p:cNvSpPr>
            <a:spLocks noGrp="1" noChangeArrowheads="1"/>
          </p:cNvSpPr>
          <p:nvPr>
            <p:ph sz="half" idx="1"/>
          </p:nvPr>
        </p:nvSpPr>
        <p:spPr/>
        <p:txBody>
          <a:bodyPr>
            <a:normAutofit/>
          </a:bodyPr>
          <a:lstStyle/>
          <a:p>
            <a:r>
              <a:rPr lang="en-US" dirty="0">
                <a:solidFill>
                  <a:schemeClr val="tx2">
                    <a:lumMod val="10000"/>
                  </a:schemeClr>
                </a:solidFill>
              </a:rPr>
              <a:t>Threshold detection</a:t>
            </a:r>
          </a:p>
          <a:p>
            <a:pPr lvl="1">
              <a:buClr>
                <a:schemeClr val="bg1"/>
              </a:buClr>
            </a:pPr>
            <a:r>
              <a:rPr lang="en-US" dirty="0">
                <a:solidFill>
                  <a:schemeClr val="tx2">
                    <a:lumMod val="10000"/>
                  </a:schemeClr>
                </a:solidFill>
              </a:rPr>
              <a:t>Involves counting the number of occurrences of a specific event type over an interval of time</a:t>
            </a:r>
          </a:p>
          <a:p>
            <a:pPr lvl="1">
              <a:buClr>
                <a:schemeClr val="bg1"/>
              </a:buClr>
            </a:pPr>
            <a:r>
              <a:rPr lang="en-US" dirty="0">
                <a:solidFill>
                  <a:schemeClr val="tx2">
                    <a:lumMod val="10000"/>
                  </a:schemeClr>
                </a:solidFill>
              </a:rPr>
              <a:t>If the count surpasses what is considered a reasonable number that one might expect to occur, then intrusion is assumed</a:t>
            </a:r>
          </a:p>
          <a:p>
            <a:pPr lvl="1">
              <a:buClr>
                <a:schemeClr val="bg1"/>
              </a:buClr>
            </a:pPr>
            <a:r>
              <a:rPr lang="en-US" dirty="0">
                <a:solidFill>
                  <a:schemeClr val="tx2">
                    <a:lumMod val="10000"/>
                  </a:schemeClr>
                </a:solidFill>
              </a:rPr>
              <a:t>By itself is a crude and ineffective detector of even moderately sophisticated attacks</a:t>
            </a:r>
          </a:p>
        </p:txBody>
      </p:sp>
      <p:sp>
        <p:nvSpPr>
          <p:cNvPr id="4" name="Content Placeholder 3"/>
          <p:cNvSpPr>
            <a:spLocks noGrp="1"/>
          </p:cNvSpPr>
          <p:nvPr>
            <p:ph sz="half" idx="2"/>
          </p:nvPr>
        </p:nvSpPr>
        <p:spPr/>
        <p:txBody>
          <a:bodyPr>
            <a:normAutofit/>
          </a:bodyPr>
          <a:lstStyle/>
          <a:p>
            <a:r>
              <a:rPr lang="en-US" dirty="0">
                <a:solidFill>
                  <a:schemeClr val="tx2">
                    <a:lumMod val="10000"/>
                  </a:schemeClr>
                </a:solidFill>
              </a:rPr>
              <a:t>Profile-based</a:t>
            </a:r>
          </a:p>
          <a:p>
            <a:pPr lvl="1">
              <a:buClr>
                <a:schemeClr val="bg1"/>
              </a:buClr>
            </a:pPr>
            <a:r>
              <a:rPr lang="en-US" dirty="0">
                <a:solidFill>
                  <a:schemeClr val="tx2">
                    <a:lumMod val="10000"/>
                  </a:schemeClr>
                </a:solidFill>
              </a:rPr>
              <a:t>Focuses on characterizing the past behavior of individual users or related groups of users and then detecting significant deviations</a:t>
            </a:r>
          </a:p>
          <a:p>
            <a:pPr lvl="1">
              <a:buClr>
                <a:schemeClr val="bg1"/>
              </a:buClr>
            </a:pPr>
            <a:r>
              <a:rPr lang="en-US" dirty="0">
                <a:solidFill>
                  <a:schemeClr val="tx2">
                    <a:lumMod val="10000"/>
                  </a:schemeClr>
                </a:solidFill>
              </a:rPr>
              <a:t>A profile may consist of a set of parameters, so that deviation on just a single parameter may not be sufficient in itself to signal an alert</a:t>
            </a:r>
          </a:p>
          <a:p>
            <a:endParaRPr lang="en-US" dirty="0"/>
          </a:p>
        </p:txBody>
      </p:sp>
    </p:spTree>
    <p:extLst>
      <p:ext uri="{BB962C8B-B14F-4D97-AF65-F5344CB8AC3E}">
        <p14:creationId xmlns:p14="http://schemas.microsoft.com/office/powerpoint/2010/main" val="6595052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3019" r="-1509"/>
              <a:stretch>
                <a:fillRect/>
              </a:stretch>
            </p:blipFill>
          </mc:Choice>
          <mc:Fallback>
            <p:blipFill>
              <a:blip r:embed="rId4"/>
              <a:srcRect l="-3019" r="-1509"/>
              <a:stretch>
                <a:fillRect/>
              </a:stretch>
            </p:blipFill>
          </mc:Fallback>
        </mc:AlternateContent>
        <p:spPr>
          <a:xfrm>
            <a:off x="228600" y="0"/>
            <a:ext cx="5291558" cy="6858000"/>
          </a:xfrm>
          <a:prstGeom prst="rect">
            <a:avLst/>
          </a:prstGeom>
          <a:solidFill>
            <a:schemeClr val="tx1"/>
          </a:solidFill>
        </p:spPr>
      </p:pic>
      <p:sp>
        <p:nvSpPr>
          <p:cNvPr id="5" name="Rectangle 4"/>
          <p:cNvSpPr/>
          <p:nvPr/>
        </p:nvSpPr>
        <p:spPr>
          <a:xfrm>
            <a:off x="6172200" y="457200"/>
            <a:ext cx="2209800" cy="5201424"/>
          </a:xfrm>
          <a:prstGeom prst="rect">
            <a:avLst/>
          </a:prstGeom>
        </p:spPr>
        <p:txBody>
          <a:bodyPr wrap="square">
            <a:spAutoFit/>
          </a:bodyPr>
          <a:lstStyle/>
          <a:p>
            <a:pPr algn="ctr"/>
            <a:r>
              <a:rPr lang="en-US" sz="3600" dirty="0">
                <a:latin typeface="+mn-lt"/>
              </a:rPr>
              <a:t>Table 11.1  </a:t>
            </a:r>
          </a:p>
          <a:p>
            <a:pPr algn="ctr"/>
            <a:endParaRPr lang="en-US" sz="3600" dirty="0">
              <a:latin typeface="+mn-lt"/>
            </a:endParaRPr>
          </a:p>
          <a:p>
            <a:pPr algn="ctr"/>
            <a:endParaRPr lang="en-US" sz="3600" dirty="0">
              <a:latin typeface="+mn-lt"/>
            </a:endParaRPr>
          </a:p>
          <a:p>
            <a:pPr algn="ctr"/>
            <a:r>
              <a:rPr lang="en-US" sz="2800" dirty="0">
                <a:latin typeface="+mn-lt"/>
              </a:rPr>
              <a:t>Measures That </a:t>
            </a:r>
          </a:p>
          <a:p>
            <a:pPr algn="ctr"/>
            <a:r>
              <a:rPr lang="en-US" sz="2800" dirty="0">
                <a:latin typeface="+mn-lt"/>
              </a:rPr>
              <a:t>May</a:t>
            </a:r>
          </a:p>
          <a:p>
            <a:pPr algn="ctr"/>
            <a:r>
              <a:rPr lang="en-US" sz="2800" dirty="0">
                <a:latin typeface="+mn-lt"/>
              </a:rPr>
              <a:t>Be </a:t>
            </a:r>
          </a:p>
          <a:p>
            <a:pPr algn="ctr"/>
            <a:r>
              <a:rPr lang="en-US" sz="2800" dirty="0">
                <a:latin typeface="+mn-lt"/>
              </a:rPr>
              <a:t>Used </a:t>
            </a:r>
          </a:p>
          <a:p>
            <a:pPr algn="ctr"/>
            <a:r>
              <a:rPr lang="en-US" sz="2800" dirty="0">
                <a:latin typeface="+mn-lt"/>
              </a:rPr>
              <a:t>For </a:t>
            </a:r>
          </a:p>
          <a:p>
            <a:pPr algn="ctr"/>
            <a:r>
              <a:rPr lang="en-US" sz="2800" dirty="0">
                <a:latin typeface="+mn-lt"/>
              </a:rPr>
              <a:t>Intrusion Detection</a:t>
            </a:r>
          </a:p>
        </p:txBody>
      </p:sp>
      <p:sp>
        <p:nvSpPr>
          <p:cNvPr id="6" name="TextBox 5"/>
          <p:cNvSpPr txBox="1"/>
          <p:nvPr/>
        </p:nvSpPr>
        <p:spPr>
          <a:xfrm>
            <a:off x="5867400" y="6172200"/>
            <a:ext cx="2147455" cy="461665"/>
          </a:xfrm>
          <a:prstGeom prst="rect">
            <a:avLst/>
          </a:prstGeom>
          <a:noFill/>
        </p:spPr>
        <p:txBody>
          <a:bodyPr wrap="square" rtlCol="0">
            <a:spAutoFit/>
          </a:bodyPr>
          <a:lstStyle/>
          <a:p>
            <a:pPr algn="ctr"/>
            <a:r>
              <a:rPr lang="en-US" sz="1200" dirty="0">
                <a:latin typeface="+mn-lt"/>
              </a:rPr>
              <a:t>(This table can be found on page 348 in the textbook.)</a:t>
            </a:r>
          </a:p>
        </p:txBody>
      </p:sp>
    </p:spTree>
    <p:extLst>
      <p:ext uri="{BB962C8B-B14F-4D97-AF65-F5344CB8AC3E}">
        <p14:creationId xmlns:p14="http://schemas.microsoft.com/office/powerpoint/2010/main" val="1559615995"/>
      </p:ext>
    </p:extLst>
  </p:cSld>
  <p:clrMapOvr>
    <a:masterClrMapping/>
  </p:clrMapOvr>
  <p:transition spd="med">
    <p:wip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0" y="62753"/>
            <a:ext cx="9144000" cy="1283167"/>
          </a:xfrm>
        </p:spPr>
        <p:txBody>
          <a:bodyPr/>
          <a:lstStyle/>
          <a:p>
            <a:r>
              <a:rPr lang="en-AU" dirty="0"/>
              <a:t>Rule-Based Intrusion Detection</a:t>
            </a:r>
          </a:p>
        </p:txBody>
      </p:sp>
      <p:sp>
        <p:nvSpPr>
          <p:cNvPr id="60419" name="Rectangle 3"/>
          <p:cNvSpPr>
            <a:spLocks noGrp="1" noChangeArrowheads="1"/>
          </p:cNvSpPr>
          <p:nvPr>
            <p:ph idx="1"/>
          </p:nvPr>
        </p:nvSpPr>
        <p:spPr>
          <a:xfrm>
            <a:off x="779463" y="1828800"/>
            <a:ext cx="7583488" cy="4648200"/>
          </a:xfrm>
        </p:spPr>
        <p:txBody>
          <a:bodyPr>
            <a:normAutofit fontScale="92500" lnSpcReduction="10000"/>
          </a:bodyPr>
          <a:lstStyle/>
          <a:p>
            <a:r>
              <a:rPr lang="en-AU" dirty="0">
                <a:solidFill>
                  <a:schemeClr val="tx2">
                    <a:lumMod val="10000"/>
                  </a:schemeClr>
                </a:solidFill>
              </a:rPr>
              <a:t>Techniques detect intrusion by observing events in the system and applying a set of rules that lead to a decision regarding whether a given pattern of activity is or is not suspicious</a:t>
            </a:r>
          </a:p>
          <a:p>
            <a:r>
              <a:rPr lang="en-AU" b="1" dirty="0">
                <a:solidFill>
                  <a:schemeClr val="tx2">
                    <a:lumMod val="10000"/>
                  </a:schemeClr>
                </a:solidFill>
              </a:rPr>
              <a:t>Rule-based anomaly detection (e.g. Snort)</a:t>
            </a:r>
          </a:p>
          <a:p>
            <a:pPr lvl="1">
              <a:buClr>
                <a:schemeClr val="bg1"/>
              </a:buClr>
            </a:pPr>
            <a:r>
              <a:rPr lang="en-AU" dirty="0">
                <a:solidFill>
                  <a:schemeClr val="tx2">
                    <a:lumMod val="10000"/>
                  </a:schemeClr>
                </a:solidFill>
              </a:rPr>
              <a:t>Is similar in terms of its approach and strengths to statistical anomaly detection</a:t>
            </a:r>
          </a:p>
          <a:p>
            <a:pPr lvl="1">
              <a:buClr>
                <a:schemeClr val="bg1"/>
              </a:buClr>
            </a:pPr>
            <a:r>
              <a:rPr lang="en-AU" dirty="0">
                <a:solidFill>
                  <a:schemeClr val="tx2">
                    <a:lumMod val="10000"/>
                  </a:schemeClr>
                </a:solidFill>
              </a:rPr>
              <a:t>Historical audit records are analyzed to identify usage patterns and to automatically generate rules that describe those patterns</a:t>
            </a:r>
          </a:p>
          <a:p>
            <a:pPr lvl="1">
              <a:buClr>
                <a:schemeClr val="bg1"/>
              </a:buClr>
            </a:pPr>
            <a:r>
              <a:rPr lang="en-AU" dirty="0">
                <a:solidFill>
                  <a:schemeClr val="tx2">
                    <a:lumMod val="10000"/>
                  </a:schemeClr>
                </a:solidFill>
              </a:rPr>
              <a:t>Current behavior is then observed, and each transaction is matched against the set of rules to determine if it conforms to any historically observed pattern of behavior</a:t>
            </a:r>
          </a:p>
          <a:p>
            <a:pPr lvl="1">
              <a:buClr>
                <a:schemeClr val="bg1"/>
              </a:buClr>
            </a:pPr>
            <a:r>
              <a:rPr lang="en-AU" dirty="0">
                <a:solidFill>
                  <a:schemeClr val="tx2">
                    <a:lumMod val="10000"/>
                  </a:schemeClr>
                </a:solidFill>
              </a:rPr>
              <a:t>In order for this approach to be effective, a rather large database of rules will be needed</a:t>
            </a:r>
          </a:p>
        </p:txBody>
      </p:sp>
    </p:spTree>
    <p:extLst>
      <p:ext uri="{BB962C8B-B14F-4D97-AF65-F5344CB8AC3E}">
        <p14:creationId xmlns:p14="http://schemas.microsoft.com/office/powerpoint/2010/main" val="27171961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0" y="62753"/>
            <a:ext cx="9144000" cy="1283167"/>
          </a:xfrm>
        </p:spPr>
        <p:txBody>
          <a:bodyPr/>
          <a:lstStyle/>
          <a:p>
            <a:r>
              <a:rPr lang="en-AU" dirty="0"/>
              <a:t>Rule-Based Intrusion Detection</a:t>
            </a:r>
          </a:p>
        </p:txBody>
      </p:sp>
      <p:sp>
        <p:nvSpPr>
          <p:cNvPr id="61443" name="Rectangle 3"/>
          <p:cNvSpPr>
            <a:spLocks noGrp="1" noChangeArrowheads="1"/>
          </p:cNvSpPr>
          <p:nvPr>
            <p:ph idx="1"/>
          </p:nvPr>
        </p:nvSpPr>
        <p:spPr>
          <a:xfrm>
            <a:off x="779463" y="1828800"/>
            <a:ext cx="7583488" cy="4572000"/>
          </a:xfrm>
        </p:spPr>
        <p:txBody>
          <a:bodyPr>
            <a:normAutofit fontScale="92500" lnSpcReduction="10000"/>
          </a:bodyPr>
          <a:lstStyle/>
          <a:p>
            <a:r>
              <a:rPr lang="en-AU" b="1" dirty="0">
                <a:solidFill>
                  <a:schemeClr val="tx2">
                    <a:lumMod val="10000"/>
                  </a:schemeClr>
                </a:solidFill>
              </a:rPr>
              <a:t>Rule-based penetration identification</a:t>
            </a:r>
          </a:p>
          <a:p>
            <a:pPr lvl="1">
              <a:buClr>
                <a:schemeClr val="bg1"/>
              </a:buClr>
            </a:pPr>
            <a:r>
              <a:rPr lang="en-AU" dirty="0">
                <a:solidFill>
                  <a:schemeClr val="tx2">
                    <a:lumMod val="10000"/>
                  </a:schemeClr>
                </a:solidFill>
              </a:rPr>
              <a:t>Typically, the rules used in these systems are specific to the machine and operating system</a:t>
            </a:r>
          </a:p>
          <a:p>
            <a:pPr lvl="1">
              <a:buClr>
                <a:schemeClr val="bg1"/>
              </a:buClr>
            </a:pPr>
            <a:r>
              <a:rPr lang="en-AU" dirty="0">
                <a:solidFill>
                  <a:schemeClr val="tx2">
                    <a:lumMod val="10000"/>
                  </a:schemeClr>
                </a:solidFill>
              </a:rPr>
              <a:t>The most fruitful approach to developing such rules is to analyze attack tools and scripts collected on the Internet</a:t>
            </a:r>
          </a:p>
          <a:p>
            <a:pPr lvl="1">
              <a:buClr>
                <a:schemeClr val="bg1"/>
              </a:buClr>
            </a:pPr>
            <a:r>
              <a:rPr lang="en-AU" dirty="0">
                <a:solidFill>
                  <a:schemeClr val="tx2">
                    <a:lumMod val="10000"/>
                  </a:schemeClr>
                </a:solidFill>
              </a:rPr>
              <a:t>These rules can be supplemented with rules generated by knowledgeable security personnel</a:t>
            </a:r>
          </a:p>
          <a:p>
            <a:pPr marL="282575" lvl="1" indent="-282575">
              <a:spcBef>
                <a:spcPts val="2000"/>
              </a:spcBef>
              <a:buClrTx/>
            </a:pPr>
            <a:r>
              <a:rPr lang="en-AU" sz="2400" dirty="0">
                <a:solidFill>
                  <a:schemeClr val="tx2">
                    <a:lumMod val="10000"/>
                  </a:schemeClr>
                </a:solidFill>
              </a:rPr>
              <a:t>USTAT</a:t>
            </a:r>
          </a:p>
          <a:p>
            <a:pPr lvl="1">
              <a:buClr>
                <a:schemeClr val="bg1"/>
              </a:buClr>
            </a:pPr>
            <a:r>
              <a:rPr lang="en-AU" sz="2162" dirty="0">
                <a:solidFill>
                  <a:schemeClr val="tx2">
                    <a:lumMod val="10000"/>
                  </a:schemeClr>
                </a:solidFill>
              </a:rPr>
              <a:t>A model independent of specific audit records</a:t>
            </a:r>
          </a:p>
          <a:p>
            <a:pPr lvl="1">
              <a:buClr>
                <a:schemeClr val="bg1"/>
              </a:buClr>
            </a:pPr>
            <a:r>
              <a:rPr lang="en-AU" sz="2162" dirty="0">
                <a:solidFill>
                  <a:schemeClr val="tx2">
                    <a:lumMod val="10000"/>
                  </a:schemeClr>
                </a:solidFill>
              </a:rPr>
              <a:t>Deals in general actions rather than the detailed specific actions recorded by the UNIX auditing mechanism</a:t>
            </a:r>
          </a:p>
          <a:p>
            <a:pPr lvl="1">
              <a:buClr>
                <a:schemeClr val="bg1"/>
              </a:buClr>
            </a:pPr>
            <a:r>
              <a:rPr lang="en-AU" sz="2162" dirty="0">
                <a:solidFill>
                  <a:schemeClr val="tx2">
                    <a:lumMod val="10000"/>
                  </a:schemeClr>
                </a:solidFill>
              </a:rPr>
              <a:t>Implemented on a SunOS system that provides audit records on 239 events</a:t>
            </a:r>
          </a:p>
        </p:txBody>
      </p:sp>
    </p:spTree>
    <p:extLst>
      <p:ext uri="{BB962C8B-B14F-4D97-AF65-F5344CB8AC3E}">
        <p14:creationId xmlns:p14="http://schemas.microsoft.com/office/powerpoint/2010/main" val="54698179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6038" t="-4706" r="7547"/>
              <a:stretch>
                <a:fillRect/>
              </a:stretch>
            </p:blipFill>
          </mc:Choice>
          <mc:Fallback>
            <p:blipFill>
              <a:blip r:embed="rId4"/>
              <a:srcRect l="6038" t="-4706" r="7547"/>
              <a:stretch>
                <a:fillRect/>
              </a:stretch>
            </p:blipFill>
          </mc:Fallback>
        </mc:AlternateContent>
        <p:spPr>
          <a:xfrm>
            <a:off x="1295400" y="1219200"/>
            <a:ext cx="6950453" cy="5402573"/>
          </a:xfrm>
          <a:prstGeom prst="rect">
            <a:avLst/>
          </a:prstGeom>
          <a:solidFill>
            <a:schemeClr val="tx1"/>
          </a:solidFill>
        </p:spPr>
      </p:pic>
      <p:sp>
        <p:nvSpPr>
          <p:cNvPr id="5" name="Rectangle 4"/>
          <p:cNvSpPr/>
          <p:nvPr/>
        </p:nvSpPr>
        <p:spPr>
          <a:xfrm>
            <a:off x="0" y="0"/>
            <a:ext cx="9144000" cy="892552"/>
          </a:xfrm>
          <a:prstGeom prst="rect">
            <a:avLst/>
          </a:prstGeom>
        </p:spPr>
        <p:txBody>
          <a:bodyPr wrap="square">
            <a:spAutoFit/>
          </a:bodyPr>
          <a:lstStyle/>
          <a:p>
            <a:pPr algn="ctr"/>
            <a:r>
              <a:rPr lang="en-US" sz="2800" b="1" dirty="0">
                <a:latin typeface="+mn-lt"/>
              </a:rPr>
              <a:t>Table 11.2</a:t>
            </a:r>
          </a:p>
          <a:p>
            <a:pPr algn="ctr"/>
            <a:r>
              <a:rPr lang="en-US" sz="2400" b="1" dirty="0">
                <a:latin typeface="+mn-lt"/>
              </a:rPr>
              <a:t>USTAT Actions versus SunOS Event Types</a:t>
            </a:r>
            <a:r>
              <a:rPr lang="en-US" sz="2400" dirty="0">
                <a:latin typeface="+mn-lt"/>
              </a:rPr>
              <a:t> </a:t>
            </a:r>
          </a:p>
        </p:txBody>
      </p:sp>
    </p:spTree>
    <p:extLst>
      <p:ext uri="{BB962C8B-B14F-4D97-AF65-F5344CB8AC3E}">
        <p14:creationId xmlns:p14="http://schemas.microsoft.com/office/powerpoint/2010/main" val="628198157"/>
      </p:ext>
    </p:extLst>
  </p:cSld>
  <p:clrMapOvr>
    <a:masterClrMapping/>
  </p:clrMapOvr>
  <p:transition spd="med">
    <p:wipe dir="d"/>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AU" dirty="0"/>
              <a:t>Base-Rate Fallacy</a:t>
            </a:r>
          </a:p>
        </p:txBody>
      </p:sp>
      <p:sp>
        <p:nvSpPr>
          <p:cNvPr id="62467" name="Rectangle 3"/>
          <p:cNvSpPr>
            <a:spLocks noGrp="1" noChangeArrowheads="1"/>
          </p:cNvSpPr>
          <p:nvPr>
            <p:ph idx="1"/>
          </p:nvPr>
        </p:nvSpPr>
        <p:spPr>
          <a:xfrm>
            <a:off x="779463" y="1828800"/>
            <a:ext cx="7583488" cy="4648200"/>
          </a:xfrm>
        </p:spPr>
        <p:txBody>
          <a:bodyPr>
            <a:normAutofit fontScale="85000" lnSpcReduction="20000"/>
          </a:bodyPr>
          <a:lstStyle/>
          <a:p>
            <a:r>
              <a:rPr lang="en-AU" dirty="0">
                <a:solidFill>
                  <a:schemeClr val="tx2">
                    <a:lumMod val="10000"/>
                  </a:schemeClr>
                </a:solidFill>
              </a:rPr>
              <a:t>To be of practical use, an intrusion detection system should detect a substantial percentage of intrusions while keeping the false alarm rate at an acceptable level</a:t>
            </a:r>
          </a:p>
          <a:p>
            <a:pPr lvl="1">
              <a:buClr>
                <a:schemeClr val="bg1"/>
              </a:buClr>
            </a:pPr>
            <a:r>
              <a:rPr lang="en-AU" dirty="0">
                <a:solidFill>
                  <a:schemeClr val="tx2">
                    <a:lumMod val="10000"/>
                  </a:schemeClr>
                </a:solidFill>
              </a:rPr>
              <a:t>If only a modest percentage of actual intrusions are detected, the system provides a false sense of security</a:t>
            </a:r>
          </a:p>
          <a:p>
            <a:pPr lvl="1">
              <a:buClr>
                <a:schemeClr val="bg1"/>
              </a:buClr>
            </a:pPr>
            <a:r>
              <a:rPr lang="en-AU" dirty="0">
                <a:solidFill>
                  <a:schemeClr val="tx2">
                    <a:lumMod val="10000"/>
                  </a:schemeClr>
                </a:solidFill>
              </a:rPr>
              <a:t>If the system frequently triggers an alert when there is no intrusion, then either system managers will begin to ignore the alarms or much time will be wasted analyzing the false alarms</a:t>
            </a:r>
          </a:p>
          <a:p>
            <a:r>
              <a:rPr lang="en-AU" dirty="0">
                <a:solidFill>
                  <a:schemeClr val="tx2">
                    <a:lumMod val="10000"/>
                  </a:schemeClr>
                </a:solidFill>
              </a:rPr>
              <a:t>Because of the nature of the probabilities involved, it is very difficult to meet the standard of high rate of detections with a low rate of false alarms</a:t>
            </a:r>
          </a:p>
          <a:p>
            <a:pPr lvl="1">
              <a:buClr>
                <a:schemeClr val="bg1"/>
              </a:buClr>
            </a:pPr>
            <a:r>
              <a:rPr lang="en-AU" dirty="0">
                <a:solidFill>
                  <a:schemeClr val="tx2">
                    <a:lumMod val="10000"/>
                  </a:schemeClr>
                </a:solidFill>
              </a:rPr>
              <a:t>If the actual numbers of intrusions is low compared to the number of legitimate uses of a system, then the false alarm rate will be high unless the test is extremely discriminating</a:t>
            </a:r>
          </a:p>
          <a:p>
            <a:r>
              <a:rPr lang="en-AU" dirty="0">
                <a:solidFill>
                  <a:schemeClr val="tx2">
                    <a:lumMod val="10000"/>
                  </a:schemeClr>
                </a:solidFill>
              </a:rPr>
              <a:t>See Appendix J for a brief background on the mathematics of this problem</a:t>
            </a:r>
          </a:p>
        </p:txBody>
      </p:sp>
    </p:spTree>
    <p:extLst>
      <p:ext uri="{BB962C8B-B14F-4D97-AF65-F5344CB8AC3E}">
        <p14:creationId xmlns:p14="http://schemas.microsoft.com/office/powerpoint/2010/main" val="304828835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AU" dirty="0"/>
              <a:t>Distributed Intrusion Detection</a:t>
            </a:r>
          </a:p>
        </p:txBody>
      </p:sp>
      <p:sp>
        <p:nvSpPr>
          <p:cNvPr id="65539" name="Rectangle 3"/>
          <p:cNvSpPr>
            <a:spLocks noGrp="1" noChangeArrowheads="1"/>
          </p:cNvSpPr>
          <p:nvPr>
            <p:ph idx="1"/>
          </p:nvPr>
        </p:nvSpPr>
        <p:spPr>
          <a:xfrm>
            <a:off x="838200" y="1600200"/>
            <a:ext cx="7583488" cy="3276600"/>
          </a:xfrm>
        </p:spPr>
        <p:txBody>
          <a:bodyPr>
            <a:normAutofit fontScale="92500" lnSpcReduction="10000"/>
          </a:bodyPr>
          <a:lstStyle/>
          <a:p>
            <a:r>
              <a:rPr lang="en-AU" dirty="0">
                <a:solidFill>
                  <a:schemeClr val="tx2">
                    <a:lumMod val="10000"/>
                  </a:schemeClr>
                </a:solidFill>
              </a:rPr>
              <a:t>Traditional systems focused on single-system stand-alone facilities</a:t>
            </a:r>
          </a:p>
          <a:p>
            <a:pPr lvl="1">
              <a:buClr>
                <a:schemeClr val="bg1"/>
              </a:buClr>
            </a:pPr>
            <a:r>
              <a:rPr lang="en-AU" dirty="0">
                <a:solidFill>
                  <a:schemeClr val="tx2">
                    <a:lumMod val="10000"/>
                  </a:schemeClr>
                </a:solidFill>
              </a:rPr>
              <a:t>The typical organization, however, needs to defend a distributed collection of hosts supported by a LAN or internetwork</a:t>
            </a:r>
          </a:p>
          <a:p>
            <a:pPr lvl="1">
              <a:buClr>
                <a:schemeClr val="bg1"/>
              </a:buClr>
            </a:pPr>
            <a:r>
              <a:rPr lang="en-AU" dirty="0">
                <a:solidFill>
                  <a:schemeClr val="tx2">
                    <a:lumMod val="10000"/>
                  </a:schemeClr>
                </a:solidFill>
              </a:rPr>
              <a:t>A more effective defense can be achieved by coordination and cooperation among intrusion detection systems across the network</a:t>
            </a:r>
          </a:p>
          <a:p>
            <a:r>
              <a:rPr lang="en-AU" dirty="0">
                <a:solidFill>
                  <a:schemeClr val="tx2">
                    <a:lumMod val="10000"/>
                  </a:schemeClr>
                </a:solidFill>
              </a:rPr>
              <a:t>Major design issues:</a:t>
            </a:r>
          </a:p>
        </p:txBody>
      </p:sp>
      <p:graphicFrame>
        <p:nvGraphicFramePr>
          <p:cNvPr id="4" name="Diagram 3"/>
          <p:cNvGraphicFramePr/>
          <p:nvPr/>
        </p:nvGraphicFramePr>
        <p:xfrm>
          <a:off x="990600" y="4724400"/>
          <a:ext cx="7162800" cy="195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698823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2727" t="5882" r="2727" b="5882"/>
              <a:stretch>
                <a:fillRect/>
              </a:stretch>
            </p:blipFill>
          </mc:Choice>
          <mc:Fallback>
            <p:blipFill>
              <a:blip r:embed="rId4"/>
              <a:srcRect l="2727" t="5882" r="2727" b="5882"/>
              <a:stretch>
                <a:fillRect/>
              </a:stretch>
            </p:blipFill>
          </mc:Fallback>
        </mc:AlternateContent>
        <p:spPr>
          <a:xfrm>
            <a:off x="376540" y="403426"/>
            <a:ext cx="8390922" cy="6051120"/>
          </a:xfrm>
          <a:prstGeom prst="rect">
            <a:avLst/>
          </a:prstGeom>
          <a:solidFill>
            <a:schemeClr val="tx1"/>
          </a:solidFill>
        </p:spPr>
      </p:pic>
    </p:spTree>
    <p:extLst>
      <p:ext uri="{BB962C8B-B14F-4D97-AF65-F5344CB8AC3E}">
        <p14:creationId xmlns:p14="http://schemas.microsoft.com/office/powerpoint/2010/main" val="1882908941"/>
      </p:ext>
    </p:extLst>
  </p:cSld>
  <p:clrMapOvr>
    <a:masterClrMapping/>
  </p:clrMapOvr>
  <p:transition spd="med">
    <p:pull dir="ld"/>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6364" b="8182"/>
              <a:stretch>
                <a:fillRect/>
              </a:stretch>
            </p:blipFill>
          </mc:Choice>
          <mc:Fallback>
            <p:blipFill>
              <a:blip r:embed="rId4"/>
              <a:srcRect t="6364" b="8182"/>
              <a:stretch>
                <a:fillRect/>
              </a:stretch>
            </p:blipFill>
          </mc:Fallback>
        </mc:AlternateContent>
        <p:spPr>
          <a:xfrm>
            <a:off x="1600200" y="164516"/>
            <a:ext cx="5867400" cy="6488587"/>
          </a:xfrm>
          <a:prstGeom prst="rect">
            <a:avLst/>
          </a:prstGeom>
          <a:solidFill>
            <a:schemeClr val="tx1"/>
          </a:solidFill>
        </p:spPr>
      </p:pic>
    </p:spTree>
    <p:extLst>
      <p:ext uri="{BB962C8B-B14F-4D97-AF65-F5344CB8AC3E}">
        <p14:creationId xmlns:p14="http://schemas.microsoft.com/office/powerpoint/2010/main" val="1371919195"/>
      </p:ext>
    </p:extLst>
  </p:cSld>
  <p:clrMapOvr>
    <a:masterClrMapping/>
  </p:clrMapOvr>
  <p:transition>
    <p:dissolv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dirty="0"/>
              <a:t>Honeypots</a:t>
            </a:r>
            <a:endParaRPr lang="en-AU" dirty="0"/>
          </a:p>
        </p:txBody>
      </p:sp>
      <p:sp>
        <p:nvSpPr>
          <p:cNvPr id="68611" name="Rectangle 3"/>
          <p:cNvSpPr>
            <a:spLocks noGrp="1" noChangeArrowheads="1"/>
          </p:cNvSpPr>
          <p:nvPr>
            <p:ph idx="1"/>
          </p:nvPr>
        </p:nvSpPr>
        <p:spPr>
          <a:xfrm>
            <a:off x="381000" y="1676400"/>
            <a:ext cx="8458200" cy="4876800"/>
          </a:xfrm>
        </p:spPr>
        <p:txBody>
          <a:bodyPr>
            <a:normAutofit fontScale="70000" lnSpcReduction="20000"/>
          </a:bodyPr>
          <a:lstStyle/>
          <a:p>
            <a:r>
              <a:rPr lang="en-AU" dirty="0">
                <a:solidFill>
                  <a:schemeClr val="tx2">
                    <a:lumMod val="10000"/>
                  </a:schemeClr>
                </a:solidFill>
              </a:rPr>
              <a:t>Decoy systems that are designed to lure a potential attacker away from critical systems</a:t>
            </a:r>
          </a:p>
          <a:p>
            <a:endParaRPr lang="en-AU" dirty="0">
              <a:solidFill>
                <a:schemeClr val="tx2">
                  <a:lumMod val="10000"/>
                </a:schemeClr>
              </a:solidFill>
            </a:endParaRPr>
          </a:p>
          <a:p>
            <a:endParaRPr lang="en-AU" dirty="0">
              <a:solidFill>
                <a:schemeClr val="tx2">
                  <a:lumMod val="10000"/>
                </a:schemeClr>
              </a:solidFill>
            </a:endParaRPr>
          </a:p>
          <a:p>
            <a:endParaRPr lang="en-AU" dirty="0">
              <a:solidFill>
                <a:schemeClr val="tx2">
                  <a:lumMod val="10000"/>
                </a:schemeClr>
              </a:solidFill>
            </a:endParaRPr>
          </a:p>
          <a:p>
            <a:endParaRPr lang="en-AU" dirty="0">
              <a:solidFill>
                <a:schemeClr val="tx2">
                  <a:lumMod val="10000"/>
                </a:schemeClr>
              </a:solidFill>
            </a:endParaRPr>
          </a:p>
          <a:p>
            <a:endParaRPr lang="en-AU" dirty="0">
              <a:solidFill>
                <a:schemeClr val="tx2">
                  <a:lumMod val="10000"/>
                </a:schemeClr>
              </a:solidFill>
            </a:endParaRPr>
          </a:p>
          <a:p>
            <a:endParaRPr lang="en-AU" dirty="0">
              <a:solidFill>
                <a:schemeClr val="tx2">
                  <a:lumMod val="10000"/>
                </a:schemeClr>
              </a:solidFill>
            </a:endParaRPr>
          </a:p>
          <a:p>
            <a:r>
              <a:rPr lang="en-AU" dirty="0">
                <a:solidFill>
                  <a:schemeClr val="tx2">
                    <a:lumMod val="10000"/>
                  </a:schemeClr>
                </a:solidFill>
              </a:rPr>
              <a:t>Because any attack against the honeypot is made to seem successful, administrators have time to mobilize and log and track the attacker without ever exposing productive systems</a:t>
            </a:r>
          </a:p>
          <a:p>
            <a:r>
              <a:rPr lang="en-AU" dirty="0">
                <a:solidFill>
                  <a:schemeClr val="tx2">
                    <a:lumMod val="10000"/>
                  </a:schemeClr>
                </a:solidFill>
              </a:rPr>
              <a:t>Recent research has focused on building entire honeypot networks that emulate an enterprise, possible with actual or simulated traffic and data</a:t>
            </a:r>
          </a:p>
          <a:p>
            <a:endParaRPr lang="en-AU" dirty="0">
              <a:solidFill>
                <a:schemeClr val="tx2">
                  <a:lumMod val="10000"/>
                </a:schemeClr>
              </a:solidFill>
            </a:endParaRPr>
          </a:p>
          <a:p>
            <a:endParaRPr lang="en-AU" dirty="0">
              <a:solidFill>
                <a:schemeClr val="tx2">
                  <a:lumMod val="10000"/>
                </a:schemeClr>
              </a:solidFill>
            </a:endParaRPr>
          </a:p>
          <a:p>
            <a:endParaRPr lang="en-AU" dirty="0">
              <a:solidFill>
                <a:schemeClr val="tx2">
                  <a:lumMod val="10000"/>
                </a:schemeClr>
              </a:solidFill>
            </a:endParaRPr>
          </a:p>
        </p:txBody>
      </p:sp>
      <p:graphicFrame>
        <p:nvGraphicFramePr>
          <p:cNvPr id="4" name="Diagram 3"/>
          <p:cNvGraphicFramePr/>
          <p:nvPr/>
        </p:nvGraphicFramePr>
        <p:xfrm>
          <a:off x="762000" y="2133600"/>
          <a:ext cx="7239000" cy="279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021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5.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3636" b="12727"/>
              <a:stretch>
                <a:fillRect/>
              </a:stretch>
            </p:blipFill>
          </mc:Choice>
          <mc:Fallback>
            <p:blipFill>
              <a:blip r:embed="rId4"/>
              <a:srcRect t="13636" b="12727"/>
              <a:stretch>
                <a:fillRect/>
              </a:stretch>
            </p:blipFill>
          </mc:Fallback>
        </mc:AlternateContent>
        <p:spPr>
          <a:xfrm>
            <a:off x="1006371" y="1"/>
            <a:ext cx="7196705" cy="6858000"/>
          </a:xfrm>
          <a:prstGeom prst="rect">
            <a:avLst/>
          </a:prstGeom>
          <a:solidFill>
            <a:schemeClr val="tx1"/>
          </a:solidFill>
        </p:spPr>
      </p:pic>
    </p:spTree>
  </p:cSld>
  <p:clrMapOvr>
    <a:masterClrMapping/>
  </p:clrMapOvr>
  <p:transition spd="med">
    <p:pull dir="ld"/>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1765" r="-11765"/>
              <a:stretch>
                <a:fillRect/>
              </a:stretch>
            </p:blipFill>
          </mc:Choice>
          <mc:Fallback>
            <p:blipFill>
              <a:blip r:embed="rId4"/>
              <a:srcRect l="-11765" r="-11765"/>
              <a:stretch>
                <a:fillRect/>
              </a:stretch>
            </p:blipFill>
          </mc:Fallback>
        </mc:AlternateContent>
        <p:spPr>
          <a:xfrm>
            <a:off x="1298809" y="0"/>
            <a:ext cx="6546388" cy="6858000"/>
          </a:xfrm>
          <a:prstGeom prst="rect">
            <a:avLst/>
          </a:prstGeom>
          <a:solidFill>
            <a:schemeClr val="tx1"/>
          </a:solidFill>
        </p:spPr>
      </p:pic>
    </p:spTree>
    <p:extLst>
      <p:ext uri="{BB962C8B-B14F-4D97-AF65-F5344CB8AC3E}">
        <p14:creationId xmlns:p14="http://schemas.microsoft.com/office/powerpoint/2010/main" val="3851101733"/>
      </p:ext>
    </p:extLst>
  </p:cSld>
  <p:clrMapOvr>
    <a:masterClrMapping/>
  </p:clrMapOvr>
  <p:transition spd="med">
    <p:wipe dir="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Intrusion detection exchange format</a:t>
            </a:r>
          </a:p>
        </p:txBody>
      </p:sp>
      <p:sp>
        <p:nvSpPr>
          <p:cNvPr id="7" name="Content Placeholder 6"/>
          <p:cNvSpPr>
            <a:spLocks noGrp="1"/>
          </p:cNvSpPr>
          <p:nvPr>
            <p:ph idx="1"/>
          </p:nvPr>
        </p:nvSpPr>
        <p:spPr>
          <a:xfrm>
            <a:off x="609600" y="1828800"/>
            <a:ext cx="7924799" cy="4648200"/>
          </a:xfrm>
        </p:spPr>
        <p:txBody>
          <a:bodyPr>
            <a:normAutofit fontScale="92500"/>
          </a:bodyPr>
          <a:lstStyle/>
          <a:p>
            <a:r>
              <a:rPr lang="en-US" dirty="0">
                <a:solidFill>
                  <a:schemeClr val="tx2">
                    <a:lumMod val="10000"/>
                  </a:schemeClr>
                </a:solidFill>
              </a:rPr>
              <a:t>To facilitate the development of distributed intrusion detection systems that can function across a wide range of platforms and environments, standards are needed to support interoperability</a:t>
            </a:r>
          </a:p>
          <a:p>
            <a:r>
              <a:rPr lang="en-US" dirty="0">
                <a:solidFill>
                  <a:schemeClr val="tx2">
                    <a:lumMod val="10000"/>
                  </a:schemeClr>
                </a:solidFill>
              </a:rPr>
              <a:t>IETF Intrusion Detection Working Group</a:t>
            </a:r>
          </a:p>
          <a:p>
            <a:pPr lvl="1">
              <a:buClr>
                <a:schemeClr val="bg1"/>
              </a:buClr>
            </a:pPr>
            <a:r>
              <a:rPr lang="en-US" dirty="0">
                <a:solidFill>
                  <a:schemeClr val="tx2">
                    <a:lumMod val="10000"/>
                  </a:schemeClr>
                </a:solidFill>
              </a:rPr>
              <a:t>Purpose of the group is to define data formats and exchange procedures for sharing information of interest to intrusion detection with response systems and to management systems that may need to interact with them</a:t>
            </a:r>
          </a:p>
          <a:p>
            <a:pPr lvl="1">
              <a:buClr>
                <a:schemeClr val="bg1"/>
              </a:buClr>
            </a:pPr>
            <a:r>
              <a:rPr lang="en-US" dirty="0">
                <a:solidFill>
                  <a:schemeClr val="tx2">
                    <a:lumMod val="10000"/>
                  </a:schemeClr>
                </a:solidFill>
              </a:rPr>
              <a:t>Have issued the following RFCs:</a:t>
            </a:r>
          </a:p>
          <a:p>
            <a:pPr lvl="2"/>
            <a:r>
              <a:rPr lang="en-US" dirty="0">
                <a:solidFill>
                  <a:schemeClr val="tx2">
                    <a:lumMod val="10000"/>
                  </a:schemeClr>
                </a:solidFill>
              </a:rPr>
              <a:t>Intrusion Detection Message Exchange Requirements (RFC 4766)</a:t>
            </a:r>
          </a:p>
          <a:p>
            <a:pPr lvl="2"/>
            <a:r>
              <a:rPr lang="en-US" dirty="0">
                <a:solidFill>
                  <a:schemeClr val="tx2">
                    <a:lumMod val="10000"/>
                  </a:schemeClr>
                </a:solidFill>
              </a:rPr>
              <a:t>The Intrusion Detection Message Exchange Format (RFC 4765)</a:t>
            </a:r>
          </a:p>
          <a:p>
            <a:pPr lvl="2"/>
            <a:r>
              <a:rPr lang="en-US" dirty="0">
                <a:solidFill>
                  <a:schemeClr val="tx2">
                    <a:lumMod val="10000"/>
                  </a:schemeClr>
                </a:solidFill>
              </a:rPr>
              <a:t>The Intrusion Detection Exchange Protocol (RFC 4767)</a:t>
            </a:r>
          </a:p>
          <a:p>
            <a:endParaRPr lang="en-US" dirty="0">
              <a:solidFill>
                <a:schemeClr val="tx2">
                  <a:lumMod val="10000"/>
                </a:schemeClr>
              </a:solidFill>
            </a:endParaRPr>
          </a:p>
          <a:p>
            <a:endParaRPr lang="en-US" dirty="0">
              <a:solidFill>
                <a:schemeClr val="tx2">
                  <a:lumMod val="10000"/>
                </a:schemeClr>
              </a:solidFill>
            </a:endParaRPr>
          </a:p>
        </p:txBody>
      </p:sp>
    </p:spTree>
    <p:extLst>
      <p:ext uri="{BB962C8B-B14F-4D97-AF65-F5344CB8AC3E}">
        <p14:creationId xmlns:p14="http://schemas.microsoft.com/office/powerpoint/2010/main" val="331716132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5.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0000" b="6364"/>
              <a:stretch>
                <a:fillRect/>
              </a:stretch>
            </p:blipFill>
          </mc:Choice>
          <mc:Fallback>
            <p:blipFill>
              <a:blip r:embed="rId4"/>
              <a:srcRect t="10000" b="6364"/>
              <a:stretch>
                <a:fillRect/>
              </a:stretch>
            </p:blipFill>
          </mc:Fallback>
        </mc:AlternateContent>
        <p:spPr>
          <a:xfrm>
            <a:off x="1664804" y="260004"/>
            <a:ext cx="5955195" cy="6445596"/>
          </a:xfrm>
          <a:prstGeom prst="rect">
            <a:avLst/>
          </a:prstGeom>
          <a:solidFill>
            <a:schemeClr val="tx1"/>
          </a:solidFill>
        </p:spPr>
      </p:pic>
    </p:spTree>
    <p:extLst>
      <p:ext uri="{BB962C8B-B14F-4D97-AF65-F5344CB8AC3E}">
        <p14:creationId xmlns:p14="http://schemas.microsoft.com/office/powerpoint/2010/main" val="1204004613"/>
      </p:ext>
    </p:extLst>
  </p:cSld>
  <p:clrMapOvr>
    <a:masterClrMapping/>
  </p:clrMapOvr>
  <p:transition spd="med">
    <p:pull dir="rd"/>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0" y="62753"/>
            <a:ext cx="9144000" cy="1283167"/>
          </a:xfrm>
        </p:spPr>
        <p:txBody>
          <a:bodyPr/>
          <a:lstStyle/>
          <a:p>
            <a:r>
              <a:rPr lang="en-US" dirty="0"/>
              <a:t>Password Management</a:t>
            </a:r>
            <a:endParaRPr lang="en-AU" dirty="0"/>
          </a:p>
        </p:txBody>
      </p:sp>
      <p:sp>
        <p:nvSpPr>
          <p:cNvPr id="69635" name="Rectangle 3"/>
          <p:cNvSpPr>
            <a:spLocks noGrp="1" noChangeArrowheads="1"/>
          </p:cNvSpPr>
          <p:nvPr>
            <p:ph idx="1"/>
          </p:nvPr>
        </p:nvSpPr>
        <p:spPr/>
        <p:txBody>
          <a:bodyPr>
            <a:normAutofit lnSpcReduction="10000"/>
          </a:bodyPr>
          <a:lstStyle/>
          <a:p>
            <a:r>
              <a:rPr lang="en-AU" dirty="0">
                <a:solidFill>
                  <a:schemeClr val="tx2">
                    <a:lumMod val="10000"/>
                  </a:schemeClr>
                </a:solidFill>
              </a:rPr>
              <a:t>Front line of defense against intruders</a:t>
            </a:r>
          </a:p>
          <a:p>
            <a:r>
              <a:rPr lang="en-AU" dirty="0">
                <a:solidFill>
                  <a:schemeClr val="tx2">
                    <a:lumMod val="10000"/>
                  </a:schemeClr>
                </a:solidFill>
              </a:rPr>
              <a:t>Virtually all multiuser systems require that a user provide not only a name or identifier (ID) but also a password</a:t>
            </a:r>
          </a:p>
          <a:p>
            <a:pPr lvl="1">
              <a:buClr>
                <a:schemeClr val="bg1"/>
              </a:buClr>
            </a:pPr>
            <a:r>
              <a:rPr lang="en-AU" dirty="0">
                <a:solidFill>
                  <a:schemeClr val="tx2">
                    <a:lumMod val="10000"/>
                  </a:schemeClr>
                </a:solidFill>
              </a:rPr>
              <a:t>Password serves to authenticate the ID of the individual logging on to the system</a:t>
            </a:r>
          </a:p>
          <a:p>
            <a:pPr lvl="1">
              <a:buClr>
                <a:schemeClr val="bg1"/>
              </a:buClr>
            </a:pPr>
            <a:r>
              <a:rPr lang="en-AU" dirty="0">
                <a:solidFill>
                  <a:schemeClr val="tx2">
                    <a:lumMod val="10000"/>
                  </a:schemeClr>
                </a:solidFill>
              </a:rPr>
              <a:t>The ID provides security by:</a:t>
            </a:r>
          </a:p>
          <a:p>
            <a:pPr lvl="2"/>
            <a:r>
              <a:rPr lang="en-AU" dirty="0">
                <a:solidFill>
                  <a:schemeClr val="tx2">
                    <a:lumMod val="10000"/>
                  </a:schemeClr>
                </a:solidFill>
              </a:rPr>
              <a:t>Determining whether the user is authorized to gain access to a system</a:t>
            </a:r>
          </a:p>
          <a:p>
            <a:pPr lvl="2"/>
            <a:r>
              <a:rPr lang="en-AU" dirty="0">
                <a:solidFill>
                  <a:schemeClr val="tx2">
                    <a:lumMod val="10000"/>
                  </a:schemeClr>
                </a:solidFill>
              </a:rPr>
              <a:t>Determining the privileges accorded to the user</a:t>
            </a:r>
          </a:p>
          <a:p>
            <a:pPr lvl="2"/>
            <a:r>
              <a:rPr lang="en-AU" dirty="0">
                <a:solidFill>
                  <a:schemeClr val="tx2">
                    <a:lumMod val="10000"/>
                  </a:schemeClr>
                </a:solidFill>
              </a:rPr>
              <a:t>Used in discretionary access control</a:t>
            </a:r>
          </a:p>
        </p:txBody>
      </p:sp>
    </p:spTree>
    <p:extLst>
      <p:ext uri="{BB962C8B-B14F-4D97-AF65-F5344CB8AC3E}">
        <p14:creationId xmlns:p14="http://schemas.microsoft.com/office/powerpoint/2010/main" val="8109786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52400" y="62753"/>
            <a:ext cx="8839200" cy="1283167"/>
          </a:xfrm>
        </p:spPr>
        <p:txBody>
          <a:bodyPr/>
          <a:lstStyle/>
          <a:p>
            <a:r>
              <a:rPr lang="en-AU" sz="3600" dirty="0"/>
              <a:t>Attack strategies and countermeasures</a:t>
            </a:r>
          </a:p>
        </p:txBody>
      </p:sp>
      <p:graphicFrame>
        <p:nvGraphicFramePr>
          <p:cNvPr id="5" name="Content Placeholder 4"/>
          <p:cNvGraphicFramePr>
            <a:graphicFrameLocks noGrp="1"/>
          </p:cNvGraphicFramePr>
          <p:nvPr>
            <p:ph sz="half" idx="1"/>
          </p:nvPr>
        </p:nvGraphicFramePr>
        <p:xfrm>
          <a:off x="381000" y="1828800"/>
          <a:ext cx="8534399"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412716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AU" sz="3600" dirty="0"/>
              <a:t>Attack strategies and countermeasures</a:t>
            </a:r>
          </a:p>
        </p:txBody>
      </p:sp>
      <p:graphicFrame>
        <p:nvGraphicFramePr>
          <p:cNvPr id="6" name="Content Placeholder 5"/>
          <p:cNvGraphicFramePr>
            <a:graphicFrameLocks noGrp="1"/>
          </p:cNvGraphicFramePr>
          <p:nvPr>
            <p:ph sz="half" idx="1"/>
          </p:nvPr>
        </p:nvGraphicFramePr>
        <p:xfrm>
          <a:off x="228600" y="1828800"/>
          <a:ext cx="86868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831696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6.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3636" b="2727"/>
              <a:stretch>
                <a:fillRect/>
              </a:stretch>
            </p:blipFill>
          </mc:Choice>
          <mc:Fallback>
            <p:blipFill>
              <a:blip r:embed="rId4"/>
              <a:srcRect t="3636" b="2727"/>
              <a:stretch>
                <a:fillRect/>
              </a:stretch>
            </p:blipFill>
          </mc:Fallback>
        </mc:AlternateContent>
        <p:spPr>
          <a:xfrm>
            <a:off x="1922318" y="249473"/>
            <a:ext cx="5299364" cy="6421477"/>
          </a:xfrm>
          <a:prstGeom prst="rect">
            <a:avLst/>
          </a:prstGeom>
          <a:solidFill>
            <a:schemeClr val="tx1"/>
          </a:solidFill>
        </p:spPr>
      </p:pic>
    </p:spTree>
    <p:extLst>
      <p:ext uri="{BB962C8B-B14F-4D97-AF65-F5344CB8AC3E}">
        <p14:creationId xmlns:p14="http://schemas.microsoft.com/office/powerpoint/2010/main" val="1501262316"/>
      </p:ext>
    </p:extLst>
  </p:cSld>
  <p:clrMapOvr>
    <a:masterClrMapping/>
  </p:clrMapOvr>
  <p:transition>
    <p:dissolv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0" y="62753"/>
            <a:ext cx="9144000" cy="1283167"/>
          </a:xfrm>
        </p:spPr>
        <p:txBody>
          <a:bodyPr/>
          <a:lstStyle/>
          <a:p>
            <a:r>
              <a:rPr lang="en-AU" dirty="0"/>
              <a:t>Unix implementations</a:t>
            </a:r>
          </a:p>
        </p:txBody>
      </p:sp>
      <p:sp>
        <p:nvSpPr>
          <p:cNvPr id="82947" name="Rectangle 1027"/>
          <p:cNvSpPr>
            <a:spLocks noGrp="1" noChangeArrowheads="1"/>
          </p:cNvSpPr>
          <p:nvPr>
            <p:ph idx="1"/>
          </p:nvPr>
        </p:nvSpPr>
        <p:spPr>
          <a:xfrm>
            <a:off x="779463" y="1828800"/>
            <a:ext cx="7583488" cy="4876800"/>
          </a:xfrm>
        </p:spPr>
        <p:txBody>
          <a:bodyPr>
            <a:normAutofit fontScale="77500" lnSpcReduction="20000"/>
          </a:bodyPr>
          <a:lstStyle/>
          <a:p>
            <a:r>
              <a:rPr lang="en-AU" dirty="0">
                <a:solidFill>
                  <a:schemeClr val="tx2">
                    <a:lumMod val="10000"/>
                  </a:schemeClr>
                </a:solidFill>
              </a:rPr>
              <a:t>Crypt(3)</a:t>
            </a:r>
          </a:p>
          <a:p>
            <a:pPr lvl="1">
              <a:buClr>
                <a:schemeClr val="bg1"/>
              </a:buClr>
            </a:pPr>
            <a:r>
              <a:rPr lang="en-AU" dirty="0">
                <a:solidFill>
                  <a:schemeClr val="tx2">
                    <a:lumMod val="10000"/>
                  </a:schemeClr>
                </a:solidFill>
              </a:rPr>
              <a:t>Was designed to discourage guessing attacks</a:t>
            </a:r>
          </a:p>
          <a:p>
            <a:pPr lvl="1">
              <a:buClr>
                <a:schemeClr val="bg1"/>
              </a:buClr>
            </a:pPr>
            <a:r>
              <a:rPr lang="en-AU" dirty="0">
                <a:solidFill>
                  <a:schemeClr val="tx2">
                    <a:lumMod val="10000"/>
                  </a:schemeClr>
                </a:solidFill>
              </a:rPr>
              <a:t>This particular implementation is now considered inadequate</a:t>
            </a:r>
          </a:p>
          <a:p>
            <a:pPr lvl="1">
              <a:buClr>
                <a:schemeClr val="bg1"/>
              </a:buClr>
            </a:pPr>
            <a:r>
              <a:rPr lang="en-AU" dirty="0">
                <a:solidFill>
                  <a:schemeClr val="tx2">
                    <a:lumMod val="10000"/>
                  </a:schemeClr>
                </a:solidFill>
              </a:rPr>
              <a:t>Despite its known weaknesses, this UNIX scheme is still often required for compatibility with existing account management software or in multivendor environments</a:t>
            </a:r>
          </a:p>
          <a:p>
            <a:r>
              <a:rPr lang="en-AU" dirty="0">
                <a:solidFill>
                  <a:schemeClr val="tx2">
                    <a:lumMod val="10000"/>
                  </a:schemeClr>
                </a:solidFill>
              </a:rPr>
              <a:t>MD5 secure hash algorithm</a:t>
            </a:r>
          </a:p>
          <a:p>
            <a:pPr lvl="1">
              <a:buClr>
                <a:schemeClr val="bg1"/>
              </a:buClr>
            </a:pPr>
            <a:r>
              <a:rPr lang="en-AU" dirty="0">
                <a:solidFill>
                  <a:schemeClr val="tx2">
                    <a:lumMod val="10000"/>
                  </a:schemeClr>
                </a:solidFill>
              </a:rPr>
              <a:t>The recommended hash function for many UNIX systems, including Linux, Solaris, and FreeBSD</a:t>
            </a:r>
          </a:p>
          <a:p>
            <a:pPr lvl="1">
              <a:buClr>
                <a:schemeClr val="bg1"/>
              </a:buClr>
            </a:pPr>
            <a:r>
              <a:rPr lang="en-AU" dirty="0">
                <a:solidFill>
                  <a:schemeClr val="tx2">
                    <a:lumMod val="10000"/>
                  </a:schemeClr>
                </a:solidFill>
              </a:rPr>
              <a:t>Far slower than crypt(3)</a:t>
            </a:r>
          </a:p>
          <a:p>
            <a:r>
              <a:rPr lang="en-AU" dirty="0">
                <a:solidFill>
                  <a:schemeClr val="tx2">
                    <a:lumMod val="10000"/>
                  </a:schemeClr>
                </a:solidFill>
              </a:rPr>
              <a:t>Bcrypt</a:t>
            </a:r>
          </a:p>
          <a:p>
            <a:pPr lvl="1">
              <a:buClr>
                <a:schemeClr val="bg1"/>
              </a:buClr>
            </a:pPr>
            <a:r>
              <a:rPr lang="en-AU" dirty="0">
                <a:solidFill>
                  <a:schemeClr val="tx2">
                    <a:lumMod val="10000"/>
                  </a:schemeClr>
                </a:solidFill>
              </a:rPr>
              <a:t>Developed for OpenBSD</a:t>
            </a:r>
          </a:p>
          <a:p>
            <a:pPr lvl="1">
              <a:buClr>
                <a:schemeClr val="bg1"/>
              </a:buClr>
            </a:pPr>
            <a:r>
              <a:rPr lang="en-AU" dirty="0">
                <a:solidFill>
                  <a:schemeClr val="tx2">
                    <a:lumMod val="10000"/>
                  </a:schemeClr>
                </a:solidFill>
              </a:rPr>
              <a:t>Probably the most secure version of the UNIX hash/salt scheme</a:t>
            </a:r>
          </a:p>
          <a:p>
            <a:pPr lvl="1">
              <a:buClr>
                <a:schemeClr val="bg1"/>
              </a:buClr>
            </a:pPr>
            <a:r>
              <a:rPr lang="en-AU" dirty="0">
                <a:solidFill>
                  <a:schemeClr val="tx2">
                    <a:lumMod val="10000"/>
                  </a:schemeClr>
                </a:solidFill>
              </a:rPr>
              <a:t>Uses a hash function based on the Blowfish symmetric block cipher</a:t>
            </a:r>
          </a:p>
          <a:p>
            <a:pPr lvl="1">
              <a:buClr>
                <a:schemeClr val="bg1"/>
              </a:buClr>
            </a:pPr>
            <a:r>
              <a:rPr lang="en-AU" dirty="0">
                <a:solidFill>
                  <a:schemeClr val="tx2">
                    <a:lumMod val="10000"/>
                  </a:schemeClr>
                </a:solidFill>
              </a:rPr>
              <a:t>Slow to execute</a:t>
            </a:r>
          </a:p>
          <a:p>
            <a:pPr lvl="1">
              <a:buClr>
                <a:schemeClr val="bg1"/>
              </a:buClr>
            </a:pPr>
            <a:r>
              <a:rPr lang="en-AU" dirty="0">
                <a:solidFill>
                  <a:schemeClr val="tx2">
                    <a:lumMod val="10000"/>
                  </a:schemeClr>
                </a:solidFill>
              </a:rPr>
              <a:t>Includes a cost variable </a:t>
            </a:r>
          </a:p>
          <a:p>
            <a:pPr lvl="1"/>
            <a:endParaRPr lang="en-AU" dirty="0">
              <a:solidFill>
                <a:schemeClr val="tx2">
                  <a:lumMod val="10000"/>
                </a:schemeClr>
              </a:solidFill>
            </a:endParaRPr>
          </a:p>
          <a:p>
            <a:endParaRPr lang="en-AU" dirty="0">
              <a:solidFill>
                <a:schemeClr val="tx2">
                  <a:lumMod val="10000"/>
                </a:schemeClr>
              </a:solidFill>
            </a:endParaRPr>
          </a:p>
        </p:txBody>
      </p:sp>
    </p:spTree>
    <p:extLst>
      <p:ext uri="{BB962C8B-B14F-4D97-AF65-F5344CB8AC3E}">
        <p14:creationId xmlns:p14="http://schemas.microsoft.com/office/powerpoint/2010/main" val="45894215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0" y="0"/>
            <a:ext cx="9144000" cy="1772816"/>
          </a:xfrm>
        </p:spPr>
        <p:txBody>
          <a:bodyPr>
            <a:normAutofit fontScale="92500" lnSpcReduction="10000"/>
          </a:bodyPr>
          <a:lstStyle/>
          <a:p>
            <a:r>
              <a:rPr lang="en-US" sz="2800" dirty="0">
                <a:solidFill>
                  <a:schemeClr val="tx2">
                    <a:lumMod val="10000"/>
                  </a:schemeClr>
                </a:solidFill>
              </a:rPr>
              <a:t>Table 11.3</a:t>
            </a:r>
          </a:p>
          <a:p>
            <a:r>
              <a:rPr lang="en-US" sz="2800" dirty="0">
                <a:solidFill>
                  <a:schemeClr val="tx2">
                    <a:lumMod val="10000"/>
                  </a:schemeClr>
                </a:solidFill>
              </a:rPr>
              <a:t>Observed Password Lengths [SPAF92a]</a:t>
            </a:r>
          </a:p>
          <a:p>
            <a:r>
              <a:rPr lang="en-US" sz="2800" dirty="0">
                <a:solidFill>
                  <a:schemeClr val="tx2">
                    <a:lumMod val="10000"/>
                  </a:schemeClr>
                </a:solidFill>
              </a:rPr>
              <a:t>http://codereview.stackexchange.com/questions/38474/brute-force-algorithm-in-c</a:t>
            </a:r>
          </a:p>
        </p:txBody>
      </p:sp>
      <p:pic>
        <p:nvPicPr>
          <p:cNvPr id="7" name="Picture 6"/>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5094" r="16604" b="6729"/>
              <a:stretch>
                <a:fillRect/>
              </a:stretch>
            </p:blipFill>
          </mc:Choice>
          <mc:Fallback>
            <p:blipFill>
              <a:blip r:embed="rId4"/>
              <a:srcRect l="15094" r="16604" b="6729"/>
              <a:stretch>
                <a:fillRect/>
              </a:stretch>
            </p:blipFill>
          </mc:Fallback>
        </mc:AlternateContent>
        <p:spPr>
          <a:xfrm>
            <a:off x="669479" y="1772816"/>
            <a:ext cx="7805041" cy="4781774"/>
          </a:xfrm>
          <a:prstGeom prst="rect">
            <a:avLst/>
          </a:prstGeom>
          <a:solidFill>
            <a:schemeClr val="tx1"/>
          </a:solidFill>
        </p:spPr>
      </p:pic>
    </p:spTree>
    <p:extLst>
      <p:ext uri="{BB962C8B-B14F-4D97-AF65-F5344CB8AC3E}">
        <p14:creationId xmlns:p14="http://schemas.microsoft.com/office/powerpoint/2010/main" val="2500812298"/>
      </p:ext>
    </p:extLst>
  </p:cSld>
  <p:clrMapOvr>
    <a:masterClrMapping/>
  </p:clrMapOvr>
  <p:transition spd="med">
    <p:wip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509" b="16667"/>
              <a:stretch>
                <a:fillRect/>
              </a:stretch>
            </p:blipFill>
          </mc:Choice>
          <mc:Fallback>
            <p:blipFill>
              <a:blip r:embed="rId4"/>
              <a:srcRect l="-1509" b="16667"/>
              <a:stretch>
                <a:fillRect/>
              </a:stretch>
            </p:blipFill>
          </mc:Fallback>
        </mc:AlternateContent>
        <p:spPr>
          <a:xfrm>
            <a:off x="533400" y="152400"/>
            <a:ext cx="5586851" cy="6230682"/>
          </a:xfrm>
          <a:prstGeom prst="rect">
            <a:avLst/>
          </a:prstGeom>
          <a:solidFill>
            <a:schemeClr val="tx1"/>
          </a:solidFill>
        </p:spPr>
      </p:pic>
      <p:sp>
        <p:nvSpPr>
          <p:cNvPr id="5" name="TextBox 4"/>
          <p:cNvSpPr txBox="1"/>
          <p:nvPr/>
        </p:nvSpPr>
        <p:spPr>
          <a:xfrm>
            <a:off x="6705600" y="914400"/>
            <a:ext cx="2133600" cy="4585871"/>
          </a:xfrm>
          <a:prstGeom prst="rect">
            <a:avLst/>
          </a:prstGeom>
          <a:noFill/>
        </p:spPr>
        <p:txBody>
          <a:bodyPr wrap="square" rtlCol="0">
            <a:spAutoFit/>
          </a:bodyPr>
          <a:lstStyle/>
          <a:p>
            <a:r>
              <a:rPr lang="en-US" sz="3200" b="1" dirty="0">
                <a:latin typeface="+mn-lt"/>
              </a:rPr>
              <a:t>Table 11.4    </a:t>
            </a:r>
          </a:p>
          <a:p>
            <a:endParaRPr lang="en-US" sz="3200" b="1" dirty="0">
              <a:latin typeface="+mn-lt"/>
            </a:endParaRPr>
          </a:p>
          <a:p>
            <a:endParaRPr lang="en-US" sz="3200" b="1" dirty="0">
              <a:latin typeface="+mn-lt"/>
            </a:endParaRPr>
          </a:p>
          <a:p>
            <a:pPr algn="ctr"/>
            <a:r>
              <a:rPr lang="en-US" sz="2800" b="1" dirty="0">
                <a:latin typeface="+mn-lt"/>
              </a:rPr>
              <a:t>Passwords Cracked from a Sample Set of 13,797 Accounts [KLEI90]</a:t>
            </a:r>
            <a:r>
              <a:rPr lang="en-US" sz="2800" dirty="0">
                <a:latin typeface="+mn-lt"/>
              </a:rPr>
              <a:t> </a:t>
            </a:r>
          </a:p>
        </p:txBody>
      </p:sp>
      <p:sp>
        <p:nvSpPr>
          <p:cNvPr id="6" name="TextBox 5"/>
          <p:cNvSpPr txBox="1"/>
          <p:nvPr/>
        </p:nvSpPr>
        <p:spPr>
          <a:xfrm>
            <a:off x="6629400" y="6324600"/>
            <a:ext cx="2286000" cy="430887"/>
          </a:xfrm>
          <a:prstGeom prst="rect">
            <a:avLst/>
          </a:prstGeom>
          <a:noFill/>
        </p:spPr>
        <p:txBody>
          <a:bodyPr wrap="square" rtlCol="0">
            <a:spAutoFit/>
          </a:bodyPr>
          <a:lstStyle/>
          <a:p>
            <a:pPr algn="ctr"/>
            <a:r>
              <a:rPr lang="en-US" sz="1100" dirty="0">
                <a:latin typeface="+mn-lt"/>
              </a:rPr>
              <a:t>(This table can be found on page 364 in the textbook.)</a:t>
            </a:r>
          </a:p>
        </p:txBody>
      </p:sp>
      <p:sp>
        <p:nvSpPr>
          <p:cNvPr id="7" name="TextBox 6"/>
          <p:cNvSpPr txBox="1"/>
          <p:nvPr/>
        </p:nvSpPr>
        <p:spPr>
          <a:xfrm>
            <a:off x="457200" y="6457890"/>
            <a:ext cx="5867400" cy="400110"/>
          </a:xfrm>
          <a:prstGeom prst="rect">
            <a:avLst/>
          </a:prstGeom>
          <a:noFill/>
        </p:spPr>
        <p:txBody>
          <a:bodyPr wrap="square" rtlCol="0">
            <a:spAutoFit/>
          </a:bodyPr>
          <a:lstStyle/>
          <a:p>
            <a:r>
              <a:rPr lang="en-US" sz="1000" b="1" dirty="0">
                <a:latin typeface="+mn-lt"/>
              </a:rPr>
              <a:t>* Computed as the number of matches divided by the search size. The more words that needed to be tested for a match, the lower the cost/benefit ratio.</a:t>
            </a:r>
            <a:endParaRPr lang="en-US" sz="1000" dirty="0">
              <a:latin typeface="+mn-lt"/>
            </a:endParaRPr>
          </a:p>
        </p:txBody>
      </p:sp>
    </p:spTree>
    <p:extLst>
      <p:ext uri="{BB962C8B-B14F-4D97-AF65-F5344CB8AC3E}">
        <p14:creationId xmlns:p14="http://schemas.microsoft.com/office/powerpoint/2010/main" val="582900969"/>
      </p:ext>
    </p:extLst>
  </p:cSld>
  <p:clrMapOvr>
    <a:masterClrMapping/>
  </p:clrMapOvr>
  <p:transition spd="med">
    <p:wipe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04800" y="762000"/>
            <a:ext cx="3959352" cy="1691640"/>
          </a:xfrm>
        </p:spPr>
        <p:txBody>
          <a:bodyPr/>
          <a:lstStyle/>
          <a:p>
            <a:r>
              <a:rPr lang="en-US" dirty="0"/>
              <a:t>Network Security Essentials</a:t>
            </a:r>
            <a:endParaRPr lang="en-AU" dirty="0"/>
          </a:p>
        </p:txBody>
      </p:sp>
      <p:sp>
        <p:nvSpPr>
          <p:cNvPr id="2051" name="Rectangle 3"/>
          <p:cNvSpPr>
            <a:spLocks noGrp="1" noChangeArrowheads="1"/>
          </p:cNvSpPr>
          <p:nvPr>
            <p:ph type="body" sz="half" idx="2"/>
          </p:nvPr>
        </p:nvSpPr>
        <p:spPr>
          <a:xfrm>
            <a:off x="304800" y="2362200"/>
            <a:ext cx="3959352" cy="3200400"/>
          </a:xfrm>
        </p:spPr>
        <p:txBody>
          <a:bodyPr>
            <a:normAutofit/>
          </a:bodyPr>
          <a:lstStyle/>
          <a:p>
            <a:endParaRPr lang="en-US" dirty="0"/>
          </a:p>
          <a:p>
            <a:endParaRPr lang="en-US" dirty="0"/>
          </a:p>
          <a:p>
            <a:endParaRPr lang="en-US" dirty="0"/>
          </a:p>
          <a:p>
            <a:r>
              <a:rPr lang="en-US" dirty="0"/>
              <a:t>Fifth Edition</a:t>
            </a:r>
          </a:p>
          <a:p>
            <a:r>
              <a:rPr lang="en-US" dirty="0"/>
              <a:t>by William Stallings</a:t>
            </a:r>
          </a:p>
        </p:txBody>
      </p:sp>
      <p:sp>
        <p:nvSpPr>
          <p:cNvPr id="3" name="TextBox 2"/>
          <p:cNvSpPr txBox="1"/>
          <p:nvPr/>
        </p:nvSpPr>
        <p:spPr>
          <a:xfrm>
            <a:off x="4562832" y="392668"/>
            <a:ext cx="4320480" cy="461665"/>
          </a:xfrm>
          <a:prstGeom prst="rect">
            <a:avLst/>
          </a:prstGeom>
          <a:noFill/>
        </p:spPr>
        <p:txBody>
          <a:bodyPr wrap="square" rtlCol="0">
            <a:spAutoFit/>
          </a:bodyPr>
          <a:lstStyle/>
          <a:p>
            <a:pPr algn="ctr"/>
            <a:r>
              <a:rPr lang="en-US" sz="2400" b="1" dirty="0">
                <a:solidFill>
                  <a:schemeClr val="bg2"/>
                </a:solidFill>
              </a:rPr>
              <a:t>Contents</a:t>
            </a:r>
          </a:p>
        </p:txBody>
      </p:sp>
      <p:graphicFrame>
        <p:nvGraphicFramePr>
          <p:cNvPr id="5" name="Table 4">
            <a:extLst>
              <a:ext uri="{FF2B5EF4-FFF2-40B4-BE49-F238E27FC236}">
                <a16:creationId xmlns:a16="http://schemas.microsoft.com/office/drawing/2014/main" id="{B80D647E-8FB2-468E-8724-52F0CA13B746}"/>
              </a:ext>
            </a:extLst>
          </p:cNvPr>
          <p:cNvGraphicFramePr>
            <a:graphicFrameLocks noGrp="1"/>
          </p:cNvGraphicFramePr>
          <p:nvPr>
            <p:extLst>
              <p:ext uri="{D42A27DB-BD31-4B8C-83A1-F6EECF244321}">
                <p14:modId xmlns:p14="http://schemas.microsoft.com/office/powerpoint/2010/main" val="3183742050"/>
              </p:ext>
            </p:extLst>
          </p:nvPr>
        </p:nvGraphicFramePr>
        <p:xfrm>
          <a:off x="4823520" y="851669"/>
          <a:ext cx="4320480" cy="2860040"/>
        </p:xfrm>
        <a:graphic>
          <a:graphicData uri="http://schemas.openxmlformats.org/drawingml/2006/table">
            <a:tbl>
              <a:tblPr firstRow="1" bandRow="1">
                <a:tableStyleId>{5C22544A-7EE6-4342-B048-85BDC9FD1C3A}</a:tableStyleId>
              </a:tblPr>
              <a:tblGrid>
                <a:gridCol w="1020700">
                  <a:extLst>
                    <a:ext uri="{9D8B030D-6E8A-4147-A177-3AD203B41FA5}">
                      <a16:colId xmlns:a16="http://schemas.microsoft.com/office/drawing/2014/main" val="3382942832"/>
                    </a:ext>
                  </a:extLst>
                </a:gridCol>
                <a:gridCol w="1859620">
                  <a:extLst>
                    <a:ext uri="{9D8B030D-6E8A-4147-A177-3AD203B41FA5}">
                      <a16:colId xmlns:a16="http://schemas.microsoft.com/office/drawing/2014/main" val="4254789490"/>
                    </a:ext>
                  </a:extLst>
                </a:gridCol>
                <a:gridCol w="1440160">
                  <a:extLst>
                    <a:ext uri="{9D8B030D-6E8A-4147-A177-3AD203B41FA5}">
                      <a16:colId xmlns:a16="http://schemas.microsoft.com/office/drawing/2014/main" val="3591135257"/>
                    </a:ext>
                  </a:extLst>
                </a:gridCol>
              </a:tblGrid>
              <a:tr h="370840">
                <a:tc>
                  <a:txBody>
                    <a:bodyPr/>
                    <a:lstStyle/>
                    <a:p>
                      <a:pPr algn="ctr"/>
                      <a:r>
                        <a:rPr lang="en-US" dirty="0"/>
                        <a:t>Chapter</a:t>
                      </a:r>
                    </a:p>
                  </a:txBody>
                  <a:tcPr/>
                </a:tc>
                <a:tc>
                  <a:txBody>
                    <a:bodyPr/>
                    <a:lstStyle/>
                    <a:p>
                      <a:pPr algn="ctr"/>
                      <a:r>
                        <a:rPr lang="en-US" dirty="0"/>
                        <a:t>Slide No.</a:t>
                      </a:r>
                    </a:p>
                  </a:txBody>
                  <a:tcPr/>
                </a:tc>
                <a:tc>
                  <a:txBody>
                    <a:bodyPr/>
                    <a:lstStyle/>
                    <a:p>
                      <a:pPr algn="ctr"/>
                      <a:r>
                        <a:rPr lang="en-US" dirty="0"/>
                        <a:t>Summary</a:t>
                      </a:r>
                    </a:p>
                  </a:txBody>
                  <a:tcPr/>
                </a:tc>
                <a:extLst>
                  <a:ext uri="{0D108BD9-81ED-4DB2-BD59-A6C34878D82A}">
                    <a16:rowId xmlns:a16="http://schemas.microsoft.com/office/drawing/2014/main" val="1940514872"/>
                  </a:ext>
                </a:extLst>
              </a:tr>
              <a:tr h="370840">
                <a:tc>
                  <a:txBody>
                    <a:bodyPr/>
                    <a:lstStyle/>
                    <a:p>
                      <a:pPr algn="ctr"/>
                      <a:r>
                        <a:rPr lang="en-US" dirty="0"/>
                        <a:t>7</a:t>
                      </a:r>
                    </a:p>
                  </a:txBody>
                  <a:tcPr/>
                </a:tc>
                <a:tc>
                  <a:txBody>
                    <a:bodyPr/>
                    <a:lstStyle/>
                    <a:p>
                      <a:pPr algn="ctr"/>
                      <a:r>
                        <a:rPr lang="en-US" dirty="0"/>
                        <a:t>1-39</a:t>
                      </a:r>
                    </a:p>
                  </a:txBody>
                  <a:tcPr/>
                </a:tc>
                <a:tc>
                  <a:txBody>
                    <a:bodyPr/>
                    <a:lstStyle/>
                    <a:p>
                      <a:pPr algn="ctr"/>
                      <a:r>
                        <a:rPr lang="en-US" dirty="0">
                          <a:hlinkClick r:id="rId3" action="ppaction://hlinksldjump"/>
                        </a:rPr>
                        <a:t>39</a:t>
                      </a:r>
                      <a:endParaRPr lang="en-US" dirty="0"/>
                    </a:p>
                  </a:txBody>
                  <a:tcPr/>
                </a:tc>
                <a:extLst>
                  <a:ext uri="{0D108BD9-81ED-4DB2-BD59-A6C34878D82A}">
                    <a16:rowId xmlns:a16="http://schemas.microsoft.com/office/drawing/2014/main" val="1178681996"/>
                  </a:ext>
                </a:extLst>
              </a:tr>
              <a:tr h="370840">
                <a:tc>
                  <a:txBody>
                    <a:bodyPr/>
                    <a:lstStyle/>
                    <a:p>
                      <a:pPr algn="ctr"/>
                      <a:r>
                        <a:rPr lang="en-US" dirty="0"/>
                        <a:t>8</a:t>
                      </a:r>
                    </a:p>
                  </a:txBody>
                  <a:tcPr/>
                </a:tc>
                <a:tc>
                  <a:txBody>
                    <a:bodyPr/>
                    <a:lstStyle/>
                    <a:p>
                      <a:pPr algn="ctr"/>
                      <a:r>
                        <a:rPr lang="en-US" dirty="0">
                          <a:hlinkClick r:id="rId4" action="ppaction://hlinksldjump"/>
                        </a:rPr>
                        <a:t>41</a:t>
                      </a:r>
                      <a:endParaRPr lang="en-US" dirty="0"/>
                    </a:p>
                  </a:txBody>
                  <a:tcPr/>
                </a:tc>
                <a:tc>
                  <a:txBody>
                    <a:bodyPr/>
                    <a:lstStyle/>
                    <a:p>
                      <a:pPr algn="ctr"/>
                      <a:r>
                        <a:rPr lang="en-US" dirty="0">
                          <a:hlinkClick r:id="rId5" action="ppaction://hlinksldjump"/>
                        </a:rPr>
                        <a:t>78</a:t>
                      </a:r>
                      <a:endParaRPr lang="en-US" dirty="0"/>
                    </a:p>
                  </a:txBody>
                  <a:tcPr/>
                </a:tc>
                <a:extLst>
                  <a:ext uri="{0D108BD9-81ED-4DB2-BD59-A6C34878D82A}">
                    <a16:rowId xmlns:a16="http://schemas.microsoft.com/office/drawing/2014/main" val="4165660515"/>
                  </a:ext>
                </a:extLst>
              </a:tr>
              <a:tr h="327640">
                <a:tc>
                  <a:txBody>
                    <a:bodyPr/>
                    <a:lstStyle/>
                    <a:p>
                      <a:pPr algn="ctr"/>
                      <a:r>
                        <a:rPr lang="en-US" dirty="0"/>
                        <a:t>9</a:t>
                      </a:r>
                    </a:p>
                  </a:txBody>
                  <a:tcPr/>
                </a:tc>
                <a:tc>
                  <a:txBody>
                    <a:bodyPr/>
                    <a:lstStyle/>
                    <a:p>
                      <a:pPr algn="ctr"/>
                      <a:r>
                        <a:rPr lang="en-US" dirty="0">
                          <a:hlinkClick r:id="rId6" action="ppaction://hlinksldjump"/>
                        </a:rPr>
                        <a:t>80</a:t>
                      </a:r>
                      <a:endParaRPr lang="en-US" dirty="0"/>
                    </a:p>
                  </a:txBody>
                  <a:tcPr/>
                </a:tc>
                <a:tc>
                  <a:txBody>
                    <a:bodyPr/>
                    <a:lstStyle/>
                    <a:p>
                      <a:pPr algn="ctr"/>
                      <a:r>
                        <a:rPr lang="en-US" dirty="0">
                          <a:hlinkClick r:id="rId7" action="ppaction://hlinksldjump"/>
                        </a:rPr>
                        <a:t>117</a:t>
                      </a:r>
                      <a:endParaRPr lang="en-US" dirty="0"/>
                    </a:p>
                  </a:txBody>
                  <a:tcPr/>
                </a:tc>
                <a:extLst>
                  <a:ext uri="{0D108BD9-81ED-4DB2-BD59-A6C34878D82A}">
                    <a16:rowId xmlns:a16="http://schemas.microsoft.com/office/drawing/2014/main" val="94039188"/>
                  </a:ext>
                </a:extLst>
              </a:tr>
              <a:tr h="556736">
                <a:tc>
                  <a:txBody>
                    <a:bodyPr/>
                    <a:lstStyle/>
                    <a:p>
                      <a:pPr algn="ctr"/>
                      <a:r>
                        <a:rPr lang="en-US" dirty="0"/>
                        <a:t>10</a:t>
                      </a:r>
                    </a:p>
                  </a:txBody>
                  <a:tcPr/>
                </a:tc>
                <a:tc>
                  <a:txBody>
                    <a:bodyPr/>
                    <a:lstStyle/>
                    <a:p>
                      <a:pPr algn="ctr"/>
                      <a:r>
                        <a:rPr lang="en-US" dirty="0">
                          <a:hlinkClick r:id="rId8" action="ppaction://hlinksldjump"/>
                        </a:rPr>
                        <a:t>119</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hlinkClick r:id="rId9" action="ppaction://hlinksldjump"/>
                        </a:rPr>
                        <a:t>165</a:t>
                      </a:r>
                      <a:endParaRPr lang="en-US" dirty="0"/>
                    </a:p>
                    <a:p>
                      <a:pPr algn="ctr"/>
                      <a:endParaRPr lang="en-US" dirty="0"/>
                    </a:p>
                  </a:txBody>
                  <a:tcPr/>
                </a:tc>
                <a:extLst>
                  <a:ext uri="{0D108BD9-81ED-4DB2-BD59-A6C34878D82A}">
                    <a16:rowId xmlns:a16="http://schemas.microsoft.com/office/drawing/2014/main" val="1138150853"/>
                  </a:ext>
                </a:extLst>
              </a:tr>
              <a:tr h="370840">
                <a:tc>
                  <a:txBody>
                    <a:bodyPr/>
                    <a:lstStyle/>
                    <a:p>
                      <a:pPr algn="ctr"/>
                      <a:r>
                        <a:rPr lang="en-US" dirty="0"/>
                        <a:t>11</a:t>
                      </a:r>
                    </a:p>
                  </a:txBody>
                  <a:tcPr/>
                </a:tc>
                <a:tc>
                  <a:txBody>
                    <a:bodyPr/>
                    <a:lstStyle/>
                    <a:p>
                      <a:pPr algn="ctr"/>
                      <a:r>
                        <a:rPr lang="en-US" dirty="0">
                          <a:hlinkClick r:id="rId10" action="ppaction://hlinksldjump"/>
                        </a:rPr>
                        <a:t>167</a:t>
                      </a:r>
                      <a:endParaRPr lang="en-US" dirty="0"/>
                    </a:p>
                  </a:txBody>
                  <a:tcPr/>
                </a:tc>
                <a:tc>
                  <a:txBody>
                    <a:bodyPr/>
                    <a:lstStyle/>
                    <a:p>
                      <a:pPr algn="ctr"/>
                      <a:r>
                        <a:rPr lang="en-US" dirty="0">
                          <a:hlinkClick r:id="rId11" action="ppaction://hlinksldjump"/>
                        </a:rPr>
                        <a:t>202</a:t>
                      </a:r>
                      <a:endParaRPr lang="en-US" dirty="0"/>
                    </a:p>
                  </a:txBody>
                  <a:tcPr/>
                </a:tc>
                <a:extLst>
                  <a:ext uri="{0D108BD9-81ED-4DB2-BD59-A6C34878D82A}">
                    <a16:rowId xmlns:a16="http://schemas.microsoft.com/office/drawing/2014/main" val="2501863486"/>
                  </a:ext>
                </a:extLst>
              </a:tr>
              <a:tr h="370840">
                <a:tc>
                  <a:txBody>
                    <a:bodyPr/>
                    <a:lstStyle/>
                    <a:p>
                      <a:pPr algn="ctr"/>
                      <a:r>
                        <a:rPr lang="en-US" dirty="0"/>
                        <a:t>12</a:t>
                      </a:r>
                    </a:p>
                  </a:txBody>
                  <a:tcPr/>
                </a:tc>
                <a:tc>
                  <a:txBody>
                    <a:bodyPr/>
                    <a:lstStyle/>
                    <a:p>
                      <a:pPr algn="ctr"/>
                      <a:r>
                        <a:rPr lang="en-US" dirty="0">
                          <a:hlinkClick r:id="rId12" action="ppaction://hlinksldjump"/>
                        </a:rPr>
                        <a:t>204</a:t>
                      </a:r>
                      <a:endParaRPr lang="en-US" dirty="0"/>
                    </a:p>
                  </a:txBody>
                  <a:tcPr/>
                </a:tc>
                <a:tc>
                  <a:txBody>
                    <a:bodyPr/>
                    <a:lstStyle/>
                    <a:p>
                      <a:pPr algn="ctr"/>
                      <a:r>
                        <a:rPr lang="en-US" dirty="0">
                          <a:hlinkClick r:id="rId13" action="ppaction://hlinksldjump"/>
                        </a:rPr>
                        <a:t>225</a:t>
                      </a:r>
                      <a:endParaRPr lang="en-US" dirty="0"/>
                    </a:p>
                  </a:txBody>
                  <a:tcPr/>
                </a:tc>
                <a:extLst>
                  <a:ext uri="{0D108BD9-81ED-4DB2-BD59-A6C34878D82A}">
                    <a16:rowId xmlns:a16="http://schemas.microsoft.com/office/drawing/2014/main" val="1643101079"/>
                  </a:ext>
                </a:extLst>
              </a:tr>
            </a:tbl>
          </a:graphicData>
        </a:graphic>
      </p:graphicFrame>
    </p:spTree>
    <p:extLst>
      <p:ext uri="{BB962C8B-B14F-4D97-AF65-F5344CB8AC3E}">
        <p14:creationId xmlns:p14="http://schemas.microsoft.com/office/powerpoint/2010/main" val="287022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0522" t="-5180" r="10522"/>
              <a:stretch>
                <a:fillRect/>
              </a:stretch>
            </p:blipFill>
          </mc:Choice>
          <mc:Fallback>
            <p:blipFill>
              <a:blip r:embed="rId4"/>
              <a:srcRect l="10522" t="-5180" r="10522"/>
              <a:stretch>
                <a:fillRect/>
              </a:stretch>
            </p:blipFill>
          </mc:Fallback>
        </mc:AlternateContent>
        <p:spPr>
          <a:xfrm>
            <a:off x="533400" y="762000"/>
            <a:ext cx="8145376" cy="6297431"/>
          </a:xfrm>
          <a:prstGeom prst="rect">
            <a:avLst/>
          </a:prstGeom>
        </p:spPr>
      </p:pic>
      <p:sp>
        <p:nvSpPr>
          <p:cNvPr id="5" name="Rectangle 4"/>
          <p:cNvSpPr/>
          <p:nvPr/>
        </p:nvSpPr>
        <p:spPr>
          <a:xfrm>
            <a:off x="0" y="0"/>
            <a:ext cx="9144000" cy="954107"/>
          </a:xfrm>
          <a:prstGeom prst="rect">
            <a:avLst/>
          </a:prstGeom>
        </p:spPr>
        <p:txBody>
          <a:bodyPr wrap="square">
            <a:spAutoFit/>
          </a:bodyPr>
          <a:lstStyle/>
          <a:p>
            <a:pPr algn="ctr"/>
            <a:r>
              <a:rPr lang="en-US" sz="2800" b="1" dirty="0">
                <a:latin typeface="+mn-lt"/>
              </a:rPr>
              <a:t>Table 7.2  </a:t>
            </a:r>
          </a:p>
          <a:p>
            <a:pPr algn="ctr"/>
            <a:r>
              <a:rPr lang="en-US" sz="2800" b="1" dirty="0">
                <a:latin typeface="+mn-lt"/>
              </a:rPr>
              <a:t>IEEE 802.11 Services </a:t>
            </a:r>
          </a:p>
        </p:txBody>
      </p:sp>
    </p:spTree>
  </p:cSld>
  <p:clrMapOvr>
    <a:masterClrMapping/>
  </p:clrMapOvr>
  <p:transition spd="med">
    <p:wipe dir="u"/>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0" y="62753"/>
            <a:ext cx="9144000" cy="1283167"/>
          </a:xfrm>
        </p:spPr>
        <p:txBody>
          <a:bodyPr/>
          <a:lstStyle/>
          <a:p>
            <a:r>
              <a:rPr lang="en-US" dirty="0"/>
              <a:t>Password selection strategies</a:t>
            </a:r>
            <a:endParaRPr lang="en-AU" dirty="0"/>
          </a:p>
        </p:txBody>
      </p:sp>
      <p:sp>
        <p:nvSpPr>
          <p:cNvPr id="74755" name="Rectangle 3"/>
          <p:cNvSpPr>
            <a:spLocks noGrp="1" noChangeArrowheads="1"/>
          </p:cNvSpPr>
          <p:nvPr>
            <p:ph idx="1"/>
          </p:nvPr>
        </p:nvSpPr>
        <p:spPr>
          <a:xfrm>
            <a:off x="228600" y="1676400"/>
            <a:ext cx="4173537" cy="2895600"/>
          </a:xfrm>
        </p:spPr>
        <p:txBody>
          <a:bodyPr>
            <a:normAutofit/>
          </a:bodyPr>
          <a:lstStyle/>
          <a:p>
            <a:r>
              <a:rPr lang="en-AU" dirty="0">
                <a:solidFill>
                  <a:schemeClr val="tx2">
                    <a:lumMod val="10000"/>
                  </a:schemeClr>
                </a:solidFill>
              </a:rPr>
              <a:t>The goal is to eliminate guessable passwords while allowing the user to select a password that is memorable</a:t>
            </a:r>
          </a:p>
          <a:p>
            <a:r>
              <a:rPr lang="en-AU" dirty="0">
                <a:solidFill>
                  <a:schemeClr val="tx2">
                    <a:lumMod val="10000"/>
                  </a:schemeClr>
                </a:solidFill>
              </a:rPr>
              <a:t>Four basic techniques are in use:</a:t>
            </a:r>
          </a:p>
          <a:p>
            <a:endParaRPr lang="en-AU" dirty="0">
              <a:solidFill>
                <a:schemeClr val="tx2">
                  <a:lumMod val="10000"/>
                </a:schemeClr>
              </a:solidFill>
            </a:endParaRPr>
          </a:p>
        </p:txBody>
      </p:sp>
      <p:graphicFrame>
        <p:nvGraphicFramePr>
          <p:cNvPr id="4" name="Diagram 3"/>
          <p:cNvGraphicFramePr/>
          <p:nvPr/>
        </p:nvGraphicFramePr>
        <p:xfrm>
          <a:off x="3581400" y="1600200"/>
          <a:ext cx="6096000" cy="482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770120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7.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5455" t="5882" r="6364" b="4706"/>
              <a:stretch>
                <a:fillRect/>
              </a:stretch>
            </p:blipFill>
          </mc:Choice>
          <mc:Fallback>
            <p:blipFill>
              <a:blip r:embed="rId4"/>
              <a:srcRect l="5455" t="5882" r="6364" b="4706"/>
              <a:stretch>
                <a:fillRect/>
              </a:stretch>
            </p:blipFill>
          </mc:Fallback>
        </mc:AlternateContent>
        <p:spPr>
          <a:xfrm>
            <a:off x="618680" y="403455"/>
            <a:ext cx="7826004" cy="6131766"/>
          </a:xfrm>
          <a:prstGeom prst="rect">
            <a:avLst/>
          </a:prstGeom>
          <a:solidFill>
            <a:schemeClr val="tx1"/>
          </a:solidFill>
        </p:spPr>
      </p:pic>
    </p:spTree>
    <p:extLst>
      <p:ext uri="{BB962C8B-B14F-4D97-AF65-F5344CB8AC3E}">
        <p14:creationId xmlns:p14="http://schemas.microsoft.com/office/powerpoint/2010/main" val="2727842431"/>
      </p:ext>
    </p:extLst>
  </p:cSld>
  <p:clrMapOvr>
    <a:masterClrMapping/>
  </p:clrMapOvr>
  <p:transition>
    <p:dissolv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a:t>Summary</a:t>
            </a:r>
            <a:endParaRPr lang="en-AU" dirty="0"/>
          </a:p>
        </p:txBody>
      </p:sp>
      <p:sp>
        <p:nvSpPr>
          <p:cNvPr id="45059" name="Rectangle 3"/>
          <p:cNvSpPr>
            <a:spLocks noGrp="1" noChangeArrowheads="1"/>
          </p:cNvSpPr>
          <p:nvPr>
            <p:ph sz="half" idx="1"/>
          </p:nvPr>
        </p:nvSpPr>
        <p:spPr>
          <a:xfrm>
            <a:off x="779463" y="1828800"/>
            <a:ext cx="3566160" cy="4648200"/>
          </a:xfrm>
        </p:spPr>
        <p:txBody>
          <a:bodyPr>
            <a:normAutofit lnSpcReduction="10000"/>
          </a:bodyPr>
          <a:lstStyle/>
          <a:p>
            <a:r>
              <a:rPr lang="en-US" dirty="0">
                <a:solidFill>
                  <a:schemeClr val="tx2">
                    <a:lumMod val="10000"/>
                  </a:schemeClr>
                </a:solidFill>
              </a:rPr>
              <a:t>Intruders</a:t>
            </a:r>
          </a:p>
          <a:p>
            <a:pPr lvl="1">
              <a:buClr>
                <a:schemeClr val="bg1"/>
              </a:buClr>
            </a:pPr>
            <a:r>
              <a:rPr lang="en-US" dirty="0">
                <a:solidFill>
                  <a:schemeClr val="tx2">
                    <a:lumMod val="10000"/>
                  </a:schemeClr>
                </a:solidFill>
              </a:rPr>
              <a:t>Behavior patterns</a:t>
            </a:r>
          </a:p>
          <a:p>
            <a:pPr lvl="1">
              <a:buClr>
                <a:schemeClr val="bg1"/>
              </a:buClr>
            </a:pPr>
            <a:r>
              <a:rPr lang="en-US" dirty="0">
                <a:solidFill>
                  <a:schemeClr val="tx2">
                    <a:lumMod val="10000"/>
                  </a:schemeClr>
                </a:solidFill>
              </a:rPr>
              <a:t>Intrusion techniques</a:t>
            </a:r>
          </a:p>
          <a:p>
            <a:r>
              <a:rPr lang="en-US" dirty="0">
                <a:solidFill>
                  <a:schemeClr val="tx2">
                    <a:lumMod val="10000"/>
                  </a:schemeClr>
                </a:solidFill>
              </a:rPr>
              <a:t>Intrusion detection</a:t>
            </a:r>
          </a:p>
          <a:p>
            <a:pPr lvl="1">
              <a:buClr>
                <a:schemeClr val="bg1"/>
              </a:buClr>
            </a:pPr>
            <a:r>
              <a:rPr lang="en-US" dirty="0">
                <a:solidFill>
                  <a:schemeClr val="tx2">
                    <a:lumMod val="10000"/>
                  </a:schemeClr>
                </a:solidFill>
              </a:rPr>
              <a:t>Audit records</a:t>
            </a:r>
          </a:p>
          <a:p>
            <a:pPr lvl="1">
              <a:buClr>
                <a:schemeClr val="bg1"/>
              </a:buClr>
            </a:pPr>
            <a:r>
              <a:rPr lang="en-US" dirty="0">
                <a:solidFill>
                  <a:schemeClr val="tx2">
                    <a:lumMod val="10000"/>
                  </a:schemeClr>
                </a:solidFill>
              </a:rPr>
              <a:t>Statistical anomaly detection</a:t>
            </a:r>
          </a:p>
          <a:p>
            <a:pPr lvl="1">
              <a:buClr>
                <a:schemeClr val="bg1"/>
              </a:buClr>
            </a:pPr>
            <a:r>
              <a:rPr lang="en-US" dirty="0">
                <a:solidFill>
                  <a:schemeClr val="tx2">
                    <a:lumMod val="10000"/>
                  </a:schemeClr>
                </a:solidFill>
              </a:rPr>
              <a:t>Rule-based intrusion detection</a:t>
            </a:r>
          </a:p>
          <a:p>
            <a:pPr lvl="1">
              <a:buClr>
                <a:schemeClr val="bg1"/>
              </a:buClr>
            </a:pPr>
            <a:r>
              <a:rPr lang="en-US" dirty="0">
                <a:solidFill>
                  <a:schemeClr val="tx2">
                    <a:lumMod val="10000"/>
                  </a:schemeClr>
                </a:solidFill>
              </a:rPr>
              <a:t>The base-rate fallacy</a:t>
            </a:r>
          </a:p>
          <a:p>
            <a:pPr lvl="1">
              <a:buClr>
                <a:schemeClr val="bg1"/>
              </a:buClr>
            </a:pPr>
            <a:r>
              <a:rPr lang="en-US" dirty="0">
                <a:solidFill>
                  <a:schemeClr val="tx2">
                    <a:lumMod val="10000"/>
                  </a:schemeClr>
                </a:solidFill>
              </a:rPr>
              <a:t>Distributed intrusion detection</a:t>
            </a:r>
          </a:p>
          <a:p>
            <a:pPr lvl="1">
              <a:buClr>
                <a:schemeClr val="bg1"/>
              </a:buClr>
            </a:pPr>
            <a:r>
              <a:rPr lang="en-US" dirty="0">
                <a:solidFill>
                  <a:schemeClr val="tx2">
                    <a:lumMod val="10000"/>
                  </a:schemeClr>
                </a:solidFill>
              </a:rPr>
              <a:t>Honeypots</a:t>
            </a:r>
          </a:p>
          <a:p>
            <a:pPr lvl="1">
              <a:buClr>
                <a:schemeClr val="bg1"/>
              </a:buClr>
            </a:pPr>
            <a:r>
              <a:rPr lang="en-US" dirty="0">
                <a:solidFill>
                  <a:schemeClr val="tx2">
                    <a:lumMod val="10000"/>
                  </a:schemeClr>
                </a:solidFill>
              </a:rPr>
              <a:t>Intrusion detection exchange format</a:t>
            </a:r>
          </a:p>
          <a:p>
            <a:endParaRPr lang="en-US" dirty="0">
              <a:solidFill>
                <a:schemeClr val="tx2">
                  <a:lumMod val="10000"/>
                </a:schemeClr>
              </a:solidFill>
            </a:endParaRPr>
          </a:p>
          <a:p>
            <a:pPr lvl="1"/>
            <a:endParaRPr lang="en-AU" dirty="0"/>
          </a:p>
        </p:txBody>
      </p:sp>
      <p:sp>
        <p:nvSpPr>
          <p:cNvPr id="7" name="Content Placeholder 6"/>
          <p:cNvSpPr>
            <a:spLocks noGrp="1"/>
          </p:cNvSpPr>
          <p:nvPr>
            <p:ph sz="half" idx="2"/>
          </p:nvPr>
        </p:nvSpPr>
        <p:spPr>
          <a:xfrm>
            <a:off x="4796791" y="2209800"/>
            <a:ext cx="3566160" cy="3916363"/>
          </a:xfrm>
        </p:spPr>
        <p:txBody>
          <a:bodyPr>
            <a:normAutofit/>
          </a:bodyPr>
          <a:lstStyle/>
          <a:p>
            <a:r>
              <a:rPr lang="en-US" dirty="0">
                <a:solidFill>
                  <a:schemeClr val="tx2">
                    <a:lumMod val="10000"/>
                  </a:schemeClr>
                </a:solidFill>
              </a:rPr>
              <a:t>Password management</a:t>
            </a:r>
          </a:p>
          <a:p>
            <a:pPr lvl="1">
              <a:buClr>
                <a:schemeClr val="bg1"/>
              </a:buClr>
            </a:pPr>
            <a:r>
              <a:rPr lang="en-US" dirty="0">
                <a:solidFill>
                  <a:schemeClr val="tx2">
                    <a:lumMod val="10000"/>
                  </a:schemeClr>
                </a:solidFill>
              </a:rPr>
              <a:t>The vulnerability of passwords</a:t>
            </a:r>
          </a:p>
          <a:p>
            <a:pPr lvl="1">
              <a:buClr>
                <a:schemeClr val="bg1"/>
              </a:buClr>
            </a:pPr>
            <a:r>
              <a:rPr lang="en-US" dirty="0">
                <a:solidFill>
                  <a:schemeClr val="tx2">
                    <a:lumMod val="10000"/>
                  </a:schemeClr>
                </a:solidFill>
              </a:rPr>
              <a:t>The use of hashed passwords</a:t>
            </a:r>
          </a:p>
          <a:p>
            <a:pPr lvl="1">
              <a:buClr>
                <a:schemeClr val="bg1"/>
              </a:buClr>
            </a:pPr>
            <a:r>
              <a:rPr lang="en-US" dirty="0">
                <a:solidFill>
                  <a:schemeClr val="tx2">
                    <a:lumMod val="10000"/>
                  </a:schemeClr>
                </a:solidFill>
              </a:rPr>
              <a:t>User password choices</a:t>
            </a:r>
          </a:p>
          <a:p>
            <a:pPr lvl="1">
              <a:buClr>
                <a:schemeClr val="bg1"/>
              </a:buClr>
            </a:pPr>
            <a:r>
              <a:rPr lang="en-US" dirty="0">
                <a:solidFill>
                  <a:schemeClr val="tx2">
                    <a:lumMod val="10000"/>
                  </a:schemeClr>
                </a:solidFill>
              </a:rPr>
              <a:t>Password selection strategies</a:t>
            </a:r>
          </a:p>
          <a:p>
            <a:pPr lvl="1">
              <a:buClr>
                <a:schemeClr val="bg1"/>
              </a:buClr>
            </a:pPr>
            <a:r>
              <a:rPr lang="en-US" dirty="0">
                <a:solidFill>
                  <a:schemeClr val="tx2">
                    <a:lumMod val="10000"/>
                  </a:schemeClr>
                </a:solidFill>
              </a:rPr>
              <a:t>Bloom filter</a:t>
            </a:r>
          </a:p>
        </p:txBody>
      </p:sp>
    </p:spTree>
    <p:extLst>
      <p:ext uri="{BB962C8B-B14F-4D97-AF65-F5344CB8AC3E}">
        <p14:creationId xmlns:p14="http://schemas.microsoft.com/office/powerpoint/2010/main" val="90032230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04800" y="762000"/>
            <a:ext cx="3959352" cy="1691640"/>
          </a:xfrm>
        </p:spPr>
        <p:txBody>
          <a:bodyPr/>
          <a:lstStyle/>
          <a:p>
            <a:r>
              <a:rPr lang="en-US" dirty="0"/>
              <a:t>Network Security Essentials</a:t>
            </a:r>
            <a:endParaRPr lang="en-AU" dirty="0"/>
          </a:p>
        </p:txBody>
      </p:sp>
      <p:pic>
        <p:nvPicPr>
          <p:cNvPr id="25" name="Picture Placeholder 24" descr="NetSec5e.jpg"/>
          <p:cNvPicPr>
            <a:picLocks noGrp="1" noChangeAspect="1"/>
          </p:cNvPicPr>
          <p:nvPr>
            <p:ph type="pic" idx="1"/>
          </p:nvPr>
        </p:nvPicPr>
        <p:blipFill>
          <a:blip r:embed="rId3"/>
          <a:srcRect t="-1333" b="-2444"/>
          <a:stretch>
            <a:fillRect/>
          </a:stretch>
        </p:blipFill>
        <p:spPr>
          <a:xfrm>
            <a:off x="4864608" y="778931"/>
            <a:ext cx="3959352" cy="5357516"/>
          </a:xfrm>
        </p:spPr>
      </p:pic>
      <p:sp>
        <p:nvSpPr>
          <p:cNvPr id="2051" name="Rectangle 3"/>
          <p:cNvSpPr>
            <a:spLocks noGrp="1" noChangeArrowheads="1"/>
          </p:cNvSpPr>
          <p:nvPr>
            <p:ph type="body" sz="half" idx="2"/>
          </p:nvPr>
        </p:nvSpPr>
        <p:spPr>
          <a:xfrm>
            <a:off x="304800" y="2362200"/>
            <a:ext cx="3959352" cy="3200400"/>
          </a:xfrm>
        </p:spPr>
        <p:txBody>
          <a:bodyPr>
            <a:normAutofit/>
          </a:bodyPr>
          <a:lstStyle/>
          <a:p>
            <a:endParaRPr lang="en-US" dirty="0"/>
          </a:p>
          <a:p>
            <a:endParaRPr lang="en-US" dirty="0"/>
          </a:p>
          <a:p>
            <a:endParaRPr lang="en-US" dirty="0"/>
          </a:p>
          <a:p>
            <a:r>
              <a:rPr lang="en-US" dirty="0"/>
              <a:t>Fifth Edition</a:t>
            </a:r>
          </a:p>
          <a:p>
            <a:r>
              <a:rPr lang="en-US" dirty="0"/>
              <a:t>by William Stallings</a:t>
            </a:r>
          </a:p>
        </p:txBody>
      </p:sp>
    </p:spTree>
    <p:extLst>
      <p:ext uri="{BB962C8B-B14F-4D97-AF65-F5344CB8AC3E}">
        <p14:creationId xmlns:p14="http://schemas.microsoft.com/office/powerpoint/2010/main" val="53820480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pPr eaLnBrk="1" hangingPunct="1">
              <a:defRPr/>
            </a:pPr>
            <a:r>
              <a:rPr lang="en-US" dirty="0"/>
              <a:t>Chapter 12</a:t>
            </a:r>
          </a:p>
        </p:txBody>
      </p:sp>
      <p:sp>
        <p:nvSpPr>
          <p:cNvPr id="19459" name="Subtitle 13"/>
          <p:cNvSpPr>
            <a:spLocks noGrp="1"/>
          </p:cNvSpPr>
          <p:nvPr>
            <p:ph type="subTitle" idx="1"/>
          </p:nvPr>
        </p:nvSpPr>
        <p:spPr/>
        <p:txBody>
          <a:bodyPr>
            <a:normAutofit/>
          </a:bodyPr>
          <a:lstStyle/>
          <a:p>
            <a:pPr eaLnBrk="1" hangingPunct="1"/>
            <a:r>
              <a:rPr lang="en-US" sz="3600" dirty="0">
                <a:solidFill>
                  <a:schemeClr val="tx2">
                    <a:lumMod val="10000"/>
                  </a:schemeClr>
                </a:solidFill>
              </a:rPr>
              <a:t>Firewalls</a:t>
            </a:r>
          </a:p>
        </p:txBody>
      </p:sp>
    </p:spTree>
    <p:extLst>
      <p:ext uri="{BB962C8B-B14F-4D97-AF65-F5344CB8AC3E}">
        <p14:creationId xmlns:p14="http://schemas.microsoft.com/office/powerpoint/2010/main" val="90877622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779462" y="1905000"/>
            <a:ext cx="7907337" cy="4572000"/>
          </a:xfrm>
        </p:spPr>
        <p:txBody>
          <a:bodyPr>
            <a:normAutofit/>
          </a:bodyPr>
          <a:lstStyle/>
          <a:p>
            <a:pPr>
              <a:buNone/>
            </a:pPr>
            <a:r>
              <a:rPr lang="en-US" sz="3027" i="1" dirty="0">
                <a:solidFill>
                  <a:schemeClr val="tx2">
                    <a:lumMod val="10000"/>
                  </a:schemeClr>
                </a:solidFill>
              </a:rPr>
              <a:t>The function of a strong position is to make the forces holding it practically unassailable.</a:t>
            </a:r>
            <a:r>
              <a:rPr lang="en-AU" sz="3027" i="1" dirty="0">
                <a:solidFill>
                  <a:schemeClr val="tx2">
                    <a:lumMod val="10000"/>
                  </a:schemeClr>
                </a:solidFill>
              </a:rPr>
              <a:t>	</a:t>
            </a:r>
          </a:p>
          <a:p>
            <a:pPr algn="r">
              <a:buNone/>
              <a:defRPr/>
            </a:pPr>
            <a:r>
              <a:rPr lang="en-AU" sz="3027" b="1" i="1" dirty="0">
                <a:solidFill>
                  <a:schemeClr val="tx2">
                    <a:lumMod val="10000"/>
                  </a:schemeClr>
                </a:solidFill>
                <a:ea typeface="+mn-ea"/>
                <a:cs typeface="+mn-cs"/>
              </a:rPr>
              <a:t>—</a:t>
            </a:r>
            <a:r>
              <a:rPr lang="en-US" sz="3027" dirty="0">
                <a:solidFill>
                  <a:schemeClr val="tx2">
                    <a:lumMod val="10000"/>
                  </a:schemeClr>
                </a:solidFill>
              </a:rPr>
              <a:t> </a:t>
            </a:r>
            <a:r>
              <a:rPr lang="en-US" sz="3027" b="1" i="1" dirty="0">
                <a:solidFill>
                  <a:schemeClr val="tx2">
                    <a:lumMod val="10000"/>
                  </a:schemeClr>
                </a:solidFill>
              </a:rPr>
              <a:t>On War</a:t>
            </a:r>
            <a:r>
              <a:rPr lang="en-AU" sz="3027" b="1" i="1" dirty="0">
                <a:solidFill>
                  <a:schemeClr val="tx2">
                    <a:lumMod val="10000"/>
                  </a:schemeClr>
                </a:solidFill>
                <a:ea typeface="+mn-ea"/>
                <a:cs typeface="+mn-cs"/>
              </a:rPr>
              <a:t>, </a:t>
            </a:r>
            <a:r>
              <a:rPr lang="en-US" sz="3200" b="1" dirty="0">
                <a:solidFill>
                  <a:schemeClr val="tx2">
                    <a:lumMod val="10000"/>
                  </a:schemeClr>
                </a:solidFill>
              </a:rPr>
              <a:t>Carl Von Clausewitz</a:t>
            </a:r>
          </a:p>
          <a:p>
            <a:pPr>
              <a:buNone/>
            </a:pPr>
            <a:r>
              <a:rPr lang="en-US" sz="3027" i="1" dirty="0">
                <a:solidFill>
                  <a:schemeClr val="tx2">
                    <a:lumMod val="10000"/>
                  </a:schemeClr>
                </a:solidFill>
              </a:rPr>
              <a:t>On the day that you take up your command, block the frontier passes, destroy the official tallies, and stop the passage of all emissaries.</a:t>
            </a:r>
          </a:p>
          <a:p>
            <a:pPr algn="r">
              <a:buNone/>
            </a:pPr>
            <a:r>
              <a:rPr lang="en-US" sz="3027" b="1" i="1" dirty="0">
                <a:solidFill>
                  <a:schemeClr val="tx2">
                    <a:lumMod val="10000"/>
                  </a:schemeClr>
                </a:solidFill>
              </a:rPr>
              <a:t>—The Art of War,</a:t>
            </a:r>
            <a:r>
              <a:rPr lang="en-US" sz="3200" dirty="0"/>
              <a:t> </a:t>
            </a:r>
            <a:r>
              <a:rPr lang="en-US" sz="3200" b="1" dirty="0">
                <a:solidFill>
                  <a:schemeClr val="tx2">
                    <a:lumMod val="10000"/>
                  </a:schemeClr>
                </a:solidFill>
              </a:rPr>
              <a:t>Sun Tzu</a:t>
            </a:r>
            <a:endParaRPr lang="en-AU" sz="3200" b="1" dirty="0">
              <a:solidFill>
                <a:schemeClr val="tx2">
                  <a:lumMod val="10000"/>
                </a:schemeClr>
              </a:solidFill>
            </a:endParaRPr>
          </a:p>
          <a:p>
            <a:pPr eaLnBrk="1" hangingPunct="1">
              <a:buFont typeface="Wingdings" pitchFamily="-107" charset="2"/>
              <a:buChar char="Ø"/>
              <a:defRPr/>
            </a:pPr>
            <a:endParaRPr lang="en-AU" sz="4000" i="1" dirty="0">
              <a:ea typeface="+mn-ea"/>
              <a:cs typeface="+mn-cs"/>
            </a:endParaRPr>
          </a:p>
        </p:txBody>
      </p:sp>
    </p:spTree>
    <p:extLst>
      <p:ext uri="{BB962C8B-B14F-4D97-AF65-F5344CB8AC3E}">
        <p14:creationId xmlns:p14="http://schemas.microsoft.com/office/powerpoint/2010/main" val="386032447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0" y="62753"/>
            <a:ext cx="9143999" cy="1283167"/>
          </a:xfrm>
        </p:spPr>
        <p:txBody>
          <a:bodyPr/>
          <a:lstStyle/>
          <a:p>
            <a:r>
              <a:rPr lang="en-US" dirty="0"/>
              <a:t>The Need for firewalls</a:t>
            </a:r>
            <a:endParaRPr lang="en-AU" dirty="0"/>
          </a:p>
        </p:txBody>
      </p:sp>
      <p:sp>
        <p:nvSpPr>
          <p:cNvPr id="46083" name="Rectangle 3"/>
          <p:cNvSpPr>
            <a:spLocks noGrp="1" noChangeArrowheads="1"/>
          </p:cNvSpPr>
          <p:nvPr>
            <p:ph idx="1"/>
          </p:nvPr>
        </p:nvSpPr>
        <p:spPr>
          <a:xfrm>
            <a:off x="779463" y="1828800"/>
            <a:ext cx="7583488" cy="4800600"/>
          </a:xfrm>
        </p:spPr>
        <p:txBody>
          <a:bodyPr>
            <a:normAutofit fontScale="77500" lnSpcReduction="20000"/>
          </a:bodyPr>
          <a:lstStyle/>
          <a:p>
            <a:r>
              <a:rPr lang="en-AU" dirty="0">
                <a:solidFill>
                  <a:schemeClr val="tx2">
                    <a:lumMod val="10000"/>
                  </a:schemeClr>
                </a:solidFill>
              </a:rPr>
              <a:t>Internet connectivity is no longer optional for organizations</a:t>
            </a:r>
          </a:p>
          <a:p>
            <a:pPr lvl="1">
              <a:buClr>
                <a:schemeClr val="bg1"/>
              </a:buClr>
            </a:pPr>
            <a:r>
              <a:rPr lang="en-AU" dirty="0">
                <a:solidFill>
                  <a:schemeClr val="tx2">
                    <a:lumMod val="10000"/>
                  </a:schemeClr>
                </a:solidFill>
              </a:rPr>
              <a:t>Individual users within the organization want and need Internet access</a:t>
            </a:r>
          </a:p>
          <a:p>
            <a:r>
              <a:rPr lang="en-AU" dirty="0">
                <a:solidFill>
                  <a:schemeClr val="tx2">
                    <a:lumMod val="10000"/>
                  </a:schemeClr>
                </a:solidFill>
              </a:rPr>
              <a:t>While Internet access provides benefits to the organization, it enables the outside world to reach and interact with local network assets</a:t>
            </a:r>
          </a:p>
          <a:p>
            <a:pPr lvl="1">
              <a:buClr>
                <a:schemeClr val="bg1"/>
              </a:buClr>
            </a:pPr>
            <a:r>
              <a:rPr lang="en-AU" dirty="0">
                <a:solidFill>
                  <a:schemeClr val="tx2">
                    <a:lumMod val="10000"/>
                  </a:schemeClr>
                </a:solidFill>
              </a:rPr>
              <a:t>This creates a threat to the organization</a:t>
            </a:r>
          </a:p>
          <a:p>
            <a:pPr lvl="1">
              <a:buClr>
                <a:schemeClr val="bg1"/>
              </a:buClr>
            </a:pPr>
            <a:r>
              <a:rPr lang="en-AU" sz="2240" dirty="0">
                <a:solidFill>
                  <a:schemeClr val="tx2">
                    <a:lumMod val="10000"/>
                  </a:schemeClr>
                </a:solidFill>
              </a:rPr>
              <a:t>While it is possible to equip each workstation and server on the premises network with strong security features, this may not be sufficient and in some cases is not cost-effective</a:t>
            </a:r>
          </a:p>
          <a:p>
            <a:r>
              <a:rPr lang="en-AU" dirty="0">
                <a:solidFill>
                  <a:schemeClr val="tx2">
                    <a:lumMod val="10000"/>
                  </a:schemeClr>
                </a:solidFill>
              </a:rPr>
              <a:t>Firewall</a:t>
            </a:r>
          </a:p>
          <a:p>
            <a:pPr lvl="1">
              <a:buClr>
                <a:schemeClr val="bg1"/>
              </a:buClr>
            </a:pPr>
            <a:r>
              <a:rPr lang="en-AU" dirty="0">
                <a:solidFill>
                  <a:schemeClr val="tx2">
                    <a:lumMod val="10000"/>
                  </a:schemeClr>
                </a:solidFill>
              </a:rPr>
              <a:t>An alternative, or at least complement, to host-based security services</a:t>
            </a:r>
          </a:p>
          <a:p>
            <a:pPr lvl="1">
              <a:buClr>
                <a:schemeClr val="bg1"/>
              </a:buClr>
            </a:pPr>
            <a:r>
              <a:rPr lang="en-AU" dirty="0">
                <a:solidFill>
                  <a:schemeClr val="tx2">
                    <a:lumMod val="10000"/>
                  </a:schemeClr>
                </a:solidFill>
              </a:rPr>
              <a:t>Is inserted between the premises network and the Internet to establish a controlled link and to erect an outer security wall or perimeter</a:t>
            </a:r>
          </a:p>
          <a:p>
            <a:pPr lvl="1">
              <a:buClr>
                <a:schemeClr val="bg1"/>
              </a:buClr>
            </a:pPr>
            <a:r>
              <a:rPr lang="en-AU" dirty="0">
                <a:solidFill>
                  <a:schemeClr val="tx2">
                    <a:lumMod val="10000"/>
                  </a:schemeClr>
                </a:solidFill>
              </a:rPr>
              <a:t>The aim of this perimeter is to protect the premises network from Internet-based attacks and to provide a single choke point where security and auditing can be imposed</a:t>
            </a:r>
          </a:p>
          <a:p>
            <a:pPr lvl="1">
              <a:buClr>
                <a:schemeClr val="bg1"/>
              </a:buClr>
            </a:pPr>
            <a:r>
              <a:rPr lang="en-AU" dirty="0">
                <a:solidFill>
                  <a:schemeClr val="tx2">
                    <a:lumMod val="10000"/>
                  </a:schemeClr>
                </a:solidFill>
              </a:rPr>
              <a:t>May be a single computer system or a set of two or more systems that cooperate to perform the firewall function</a:t>
            </a:r>
          </a:p>
          <a:p>
            <a:endParaRPr lang="en-AU" dirty="0">
              <a:solidFill>
                <a:schemeClr val="tx2">
                  <a:lumMod val="10000"/>
                </a:schemeClr>
              </a:solidFill>
            </a:endParaRPr>
          </a:p>
          <a:p>
            <a:endParaRPr lang="en-AU" dirty="0">
              <a:solidFill>
                <a:schemeClr val="tx2">
                  <a:lumMod val="10000"/>
                </a:schemeClr>
              </a:solidFill>
            </a:endParaRPr>
          </a:p>
          <a:p>
            <a:endParaRPr lang="en-AU" dirty="0">
              <a:solidFill>
                <a:schemeClr val="tx2">
                  <a:lumMod val="10000"/>
                </a:schemeClr>
              </a:solidFill>
            </a:endParaRPr>
          </a:p>
        </p:txBody>
      </p:sp>
    </p:spTree>
    <p:extLst>
      <p:ext uri="{BB962C8B-B14F-4D97-AF65-F5344CB8AC3E}">
        <p14:creationId xmlns:p14="http://schemas.microsoft.com/office/powerpoint/2010/main" val="362589023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0" y="62753"/>
            <a:ext cx="9144000" cy="1283167"/>
          </a:xfrm>
        </p:spPr>
        <p:txBody>
          <a:bodyPr/>
          <a:lstStyle/>
          <a:p>
            <a:r>
              <a:rPr lang="en-AU" dirty="0"/>
              <a:t>Firewall characteristics</a:t>
            </a:r>
          </a:p>
        </p:txBody>
      </p:sp>
      <p:sp>
        <p:nvSpPr>
          <p:cNvPr id="47107" name="Rectangle 3"/>
          <p:cNvSpPr>
            <a:spLocks noGrp="1" noChangeArrowheads="1"/>
          </p:cNvSpPr>
          <p:nvPr>
            <p:ph idx="1"/>
          </p:nvPr>
        </p:nvSpPr>
        <p:spPr>
          <a:xfrm>
            <a:off x="457200" y="1524000"/>
            <a:ext cx="8077200" cy="2514600"/>
          </a:xfrm>
        </p:spPr>
        <p:txBody>
          <a:bodyPr>
            <a:normAutofit fontScale="85000" lnSpcReduction="20000"/>
          </a:bodyPr>
          <a:lstStyle/>
          <a:p>
            <a:r>
              <a:rPr lang="en-AU" dirty="0">
                <a:solidFill>
                  <a:schemeClr val="tx2">
                    <a:lumMod val="10000"/>
                  </a:schemeClr>
                </a:solidFill>
              </a:rPr>
              <a:t>Design goals for a firewall:</a:t>
            </a:r>
          </a:p>
          <a:p>
            <a:pPr lvl="1">
              <a:buClr>
                <a:schemeClr val="bg1"/>
              </a:buClr>
            </a:pPr>
            <a:r>
              <a:rPr lang="en-AU" dirty="0">
                <a:solidFill>
                  <a:schemeClr val="tx2">
                    <a:lumMod val="10000"/>
                  </a:schemeClr>
                </a:solidFill>
              </a:rPr>
              <a:t>All traffic from inside to outside, and vice versa, must pass through the firewall</a:t>
            </a:r>
          </a:p>
          <a:p>
            <a:pPr lvl="1">
              <a:buClr>
                <a:schemeClr val="bg1"/>
              </a:buClr>
            </a:pPr>
            <a:r>
              <a:rPr lang="en-AU" dirty="0">
                <a:solidFill>
                  <a:schemeClr val="tx2">
                    <a:lumMod val="10000"/>
                  </a:schemeClr>
                </a:solidFill>
              </a:rPr>
              <a:t>Only authorized traffic, as defined by the local security policy, will be allowed to pass</a:t>
            </a:r>
          </a:p>
          <a:p>
            <a:pPr lvl="1">
              <a:buClr>
                <a:schemeClr val="bg1"/>
              </a:buClr>
            </a:pPr>
            <a:r>
              <a:rPr lang="en-AU" dirty="0">
                <a:solidFill>
                  <a:schemeClr val="tx2">
                    <a:lumMod val="10000"/>
                  </a:schemeClr>
                </a:solidFill>
              </a:rPr>
              <a:t>The firewall itself is immune to penetration</a:t>
            </a:r>
          </a:p>
          <a:p>
            <a:r>
              <a:rPr lang="en-AU" dirty="0">
                <a:solidFill>
                  <a:schemeClr val="tx2">
                    <a:lumMod val="10000"/>
                  </a:schemeClr>
                </a:solidFill>
              </a:rPr>
              <a:t>Techniques that firewalls use to control access and enforce the site’s security policy:</a:t>
            </a:r>
          </a:p>
        </p:txBody>
      </p:sp>
      <p:graphicFrame>
        <p:nvGraphicFramePr>
          <p:cNvPr id="4" name="Diagram 3"/>
          <p:cNvGraphicFramePr/>
          <p:nvPr/>
        </p:nvGraphicFramePr>
        <p:xfrm>
          <a:off x="609600" y="3962400"/>
          <a:ext cx="7848600" cy="276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510994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3999" cy="1283167"/>
          </a:xfrm>
        </p:spPr>
        <p:txBody>
          <a:bodyPr/>
          <a:lstStyle/>
          <a:p>
            <a:r>
              <a:rPr lang="en-US" dirty="0"/>
              <a:t>Firewall expectations</a:t>
            </a:r>
          </a:p>
        </p:txBody>
      </p:sp>
      <p:graphicFrame>
        <p:nvGraphicFramePr>
          <p:cNvPr id="4" name="Content Placeholder 3"/>
          <p:cNvGraphicFramePr>
            <a:graphicFrameLocks noGrp="1"/>
          </p:cNvGraphicFramePr>
          <p:nvPr>
            <p:ph idx="1"/>
          </p:nvPr>
        </p:nvGraphicFramePr>
        <p:xfrm>
          <a:off x="779463" y="1828800"/>
          <a:ext cx="7583488"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49966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3999" cy="1283167"/>
          </a:xfrm>
        </p:spPr>
        <p:txBody>
          <a:bodyPr/>
          <a:lstStyle/>
          <a:p>
            <a:r>
              <a:rPr lang="en-US" dirty="0"/>
              <a:t>Firewall limitations</a:t>
            </a:r>
          </a:p>
        </p:txBody>
      </p:sp>
      <p:graphicFrame>
        <p:nvGraphicFramePr>
          <p:cNvPr id="7" name="Diagram 6"/>
          <p:cNvGraphicFramePr/>
          <p:nvPr/>
        </p:nvGraphicFramePr>
        <p:xfrm>
          <a:off x="0" y="2133600"/>
          <a:ext cx="92964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3886200" y="3962400"/>
            <a:ext cx="1828800" cy="461665"/>
          </a:xfrm>
          <a:prstGeom prst="rect">
            <a:avLst/>
          </a:prstGeom>
          <a:noFill/>
        </p:spPr>
        <p:txBody>
          <a:bodyPr wrap="square" rtlCol="0">
            <a:spAutoFit/>
          </a:bodyPr>
          <a:lstStyle/>
          <a:p>
            <a:r>
              <a:rPr lang="en-US" sz="2400" dirty="0">
                <a:solidFill>
                  <a:schemeClr val="bg2"/>
                </a:solidFill>
              </a:rPr>
              <a:t>A Firewall</a:t>
            </a:r>
          </a:p>
        </p:txBody>
      </p:sp>
    </p:spTree>
    <p:extLst>
      <p:ext uri="{BB962C8B-B14F-4D97-AF65-F5344CB8AC3E}">
        <p14:creationId xmlns:p14="http://schemas.microsoft.com/office/powerpoint/2010/main" val="1929438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of Messages Within a DS</a:t>
            </a:r>
          </a:p>
        </p:txBody>
      </p:sp>
      <p:sp>
        <p:nvSpPr>
          <p:cNvPr id="11" name="Content Placeholder 10"/>
          <p:cNvSpPr>
            <a:spLocks noGrp="1"/>
          </p:cNvSpPr>
          <p:nvPr>
            <p:ph idx="1"/>
          </p:nvPr>
        </p:nvSpPr>
        <p:spPr/>
        <p:txBody>
          <a:bodyPr>
            <a:normAutofit/>
          </a:bodyPr>
          <a:lstStyle/>
          <a:p>
            <a:r>
              <a:rPr lang="en-US" dirty="0">
                <a:solidFill>
                  <a:schemeClr val="tx2">
                    <a:lumMod val="10000"/>
                  </a:schemeClr>
                </a:solidFill>
              </a:rPr>
              <a:t>The two services involved                                             with the distribution of                                       messages within a                                                                DS are:</a:t>
            </a:r>
          </a:p>
        </p:txBody>
      </p:sp>
      <p:graphicFrame>
        <p:nvGraphicFramePr>
          <p:cNvPr id="5" name="Diagram 4"/>
          <p:cNvGraphicFramePr/>
          <p:nvPr/>
        </p:nvGraphicFramePr>
        <p:xfrm>
          <a:off x="2819400" y="1854200"/>
          <a:ext cx="6324600" cy="500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Box 3"/>
          <p:cNvSpPr txBox="1">
            <a:spLocks noChangeArrowheads="1"/>
          </p:cNvSpPr>
          <p:nvPr/>
        </p:nvSpPr>
        <p:spPr bwMode="auto">
          <a:xfrm>
            <a:off x="2932113" y="3463925"/>
            <a:ext cx="185737" cy="368300"/>
          </a:xfrm>
          <a:prstGeom prst="rect">
            <a:avLst/>
          </a:prstGeom>
          <a:noFill/>
          <a:ln w="9525">
            <a:noFill/>
            <a:miter lim="800000"/>
            <a:headEnd/>
            <a:tailEnd/>
          </a:ln>
        </p:spPr>
        <p:txBody>
          <a:bodyPr wrap="none">
            <a:prstTxWarp prst="textNoShape">
              <a:avLst/>
            </a:prstTxWarp>
            <a:spAutoFit/>
          </a:bodyPr>
          <a:lstStyle/>
          <a:p>
            <a:endParaRPr lang="en-US" dirty="0"/>
          </a:p>
        </p:txBody>
      </p:sp>
      <p:pic>
        <p:nvPicPr>
          <p:cNvPr id="6" name="Picture 5" descr="f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1922318" y="0"/>
            <a:ext cx="5299364" cy="6858000"/>
          </a:xfrm>
          <a:prstGeom prst="rect">
            <a:avLst/>
          </a:prstGeom>
          <a:solidFill>
            <a:schemeClr val="tx1"/>
          </a:solidFill>
        </p:spPr>
      </p:pic>
    </p:spTree>
    <p:extLst>
      <p:ext uri="{BB962C8B-B14F-4D97-AF65-F5344CB8AC3E}">
        <p14:creationId xmlns:p14="http://schemas.microsoft.com/office/powerpoint/2010/main" val="1070458633"/>
      </p:ext>
    </p:extLst>
  </p:cSld>
  <p:clrMapOvr>
    <a:masterClrMapping/>
  </p:clrMapOvr>
  <p:transition>
    <p:dissolv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381000" y="838200"/>
            <a:ext cx="8289987" cy="2647950"/>
          </a:xfrm>
          <a:prstGeom prst="rect">
            <a:avLst/>
          </a:prstGeom>
          <a:solidFill>
            <a:schemeClr val="tx1"/>
          </a:solidFill>
        </p:spPr>
      </p:pic>
      <p:sp>
        <p:nvSpPr>
          <p:cNvPr id="8" name="Text Placeholder 7"/>
          <p:cNvSpPr>
            <a:spLocks noGrp="1"/>
          </p:cNvSpPr>
          <p:nvPr>
            <p:ph type="body" idx="1"/>
          </p:nvPr>
        </p:nvSpPr>
        <p:spPr>
          <a:xfrm>
            <a:off x="779463" y="4876800"/>
            <a:ext cx="7583487" cy="1600200"/>
          </a:xfrm>
        </p:spPr>
        <p:txBody>
          <a:bodyPr>
            <a:normAutofit/>
          </a:bodyPr>
          <a:lstStyle/>
          <a:p>
            <a:r>
              <a:rPr lang="en-US" sz="3600" dirty="0">
                <a:solidFill>
                  <a:schemeClr val="tx2">
                    <a:lumMod val="10000"/>
                  </a:schemeClr>
                </a:solidFill>
              </a:rPr>
              <a:t>Table 12.1</a:t>
            </a:r>
          </a:p>
          <a:p>
            <a:r>
              <a:rPr lang="en-US" sz="3600" dirty="0">
                <a:solidFill>
                  <a:schemeClr val="tx2">
                    <a:lumMod val="10000"/>
                  </a:schemeClr>
                </a:solidFill>
              </a:rPr>
              <a:t>Packet-Filtering Example</a:t>
            </a:r>
          </a:p>
        </p:txBody>
      </p:sp>
    </p:spTree>
    <p:extLst>
      <p:ext uri="{BB962C8B-B14F-4D97-AF65-F5344CB8AC3E}">
        <p14:creationId xmlns:p14="http://schemas.microsoft.com/office/powerpoint/2010/main" val="2915703827"/>
      </p:ext>
    </p:extLst>
  </p:cSld>
  <p:clrMapOvr>
    <a:masterClrMapping/>
  </p:clrMapOvr>
  <p:transition spd="med">
    <p:wipe dir="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62753"/>
            <a:ext cx="9144000" cy="1283167"/>
          </a:xfrm>
        </p:spPr>
        <p:txBody>
          <a:bodyPr/>
          <a:lstStyle/>
          <a:p>
            <a:r>
              <a:rPr lang="en-US" dirty="0"/>
              <a:t>Packet Filtering firewalls</a:t>
            </a:r>
            <a:endParaRPr lang="en-AU" dirty="0"/>
          </a:p>
        </p:txBody>
      </p:sp>
      <p:graphicFrame>
        <p:nvGraphicFramePr>
          <p:cNvPr id="4" name="Content Placeholder 3"/>
          <p:cNvGraphicFramePr>
            <a:graphicFrameLocks noGrp="1"/>
          </p:cNvGraphicFramePr>
          <p:nvPr>
            <p:ph idx="1"/>
          </p:nvPr>
        </p:nvGraphicFramePr>
        <p:xfrm>
          <a:off x="228600" y="1600200"/>
          <a:ext cx="87630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104415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Attacks and countermeasures</a:t>
            </a:r>
          </a:p>
        </p:txBody>
      </p:sp>
      <p:graphicFrame>
        <p:nvGraphicFramePr>
          <p:cNvPr id="4" name="Content Placeholder 3"/>
          <p:cNvGraphicFramePr>
            <a:graphicFrameLocks noGrp="1"/>
          </p:cNvGraphicFramePr>
          <p:nvPr>
            <p:ph idx="1"/>
          </p:nvPr>
        </p:nvGraphicFramePr>
        <p:xfrm>
          <a:off x="381000" y="1828800"/>
          <a:ext cx="84582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43373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7516" t="-15517" r="-7516" b="-12414"/>
              <a:stretch>
                <a:fillRect/>
              </a:stretch>
            </p:blipFill>
          </mc:Choice>
          <mc:Fallback>
            <p:blipFill>
              <a:blip r:embed="rId4"/>
              <a:srcRect l="-7516" t="-15517" r="-7516" b="-12414"/>
              <a:stretch>
                <a:fillRect/>
              </a:stretch>
            </p:blipFill>
          </mc:Fallback>
        </mc:AlternateContent>
        <p:spPr>
          <a:xfrm>
            <a:off x="914400" y="457200"/>
            <a:ext cx="7162800" cy="3858308"/>
          </a:xfrm>
          <a:prstGeom prst="rect">
            <a:avLst/>
          </a:prstGeom>
          <a:solidFill>
            <a:schemeClr val="tx1"/>
          </a:solidFill>
        </p:spPr>
      </p:pic>
      <p:sp>
        <p:nvSpPr>
          <p:cNvPr id="8" name="Text Placeholder 7"/>
          <p:cNvSpPr>
            <a:spLocks noGrp="1"/>
          </p:cNvSpPr>
          <p:nvPr>
            <p:ph type="body" idx="1"/>
          </p:nvPr>
        </p:nvSpPr>
        <p:spPr>
          <a:xfrm>
            <a:off x="0" y="4724400"/>
            <a:ext cx="9144000" cy="1828800"/>
          </a:xfrm>
        </p:spPr>
        <p:txBody>
          <a:bodyPr>
            <a:normAutofit/>
          </a:bodyPr>
          <a:lstStyle/>
          <a:p>
            <a:endParaRPr lang="en-US" dirty="0"/>
          </a:p>
          <a:p>
            <a:r>
              <a:rPr lang="en-US" sz="2800" b="1" dirty="0">
                <a:solidFill>
                  <a:schemeClr val="tx2">
                    <a:lumMod val="10000"/>
                  </a:schemeClr>
                </a:solidFill>
              </a:rPr>
              <a:t>Table 12.2</a:t>
            </a:r>
          </a:p>
          <a:p>
            <a:r>
              <a:rPr lang="en-US" sz="2400" b="1" dirty="0">
                <a:solidFill>
                  <a:schemeClr val="tx2">
                    <a:lumMod val="10000"/>
                  </a:schemeClr>
                </a:solidFill>
              </a:rPr>
              <a:t>Example Stateful Firewall Connection State Table [SCAR09b]</a:t>
            </a:r>
            <a:r>
              <a:rPr lang="en-US" sz="2400" dirty="0">
                <a:solidFill>
                  <a:schemeClr val="tx2">
                    <a:lumMod val="10000"/>
                  </a:schemeClr>
                </a:solidFill>
              </a:rPr>
              <a:t> </a:t>
            </a:r>
          </a:p>
        </p:txBody>
      </p:sp>
    </p:spTree>
    <p:extLst>
      <p:ext uri="{BB962C8B-B14F-4D97-AF65-F5344CB8AC3E}">
        <p14:creationId xmlns:p14="http://schemas.microsoft.com/office/powerpoint/2010/main" val="3801390810"/>
      </p:ext>
    </p:extLst>
  </p:cSld>
  <p:clrMapOvr>
    <a:masterClrMapping/>
  </p:clrMapOvr>
  <p:transition>
    <p:dissolv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0" y="62753"/>
            <a:ext cx="9144000" cy="1283167"/>
          </a:xfrm>
        </p:spPr>
        <p:txBody>
          <a:bodyPr/>
          <a:lstStyle/>
          <a:p>
            <a:r>
              <a:rPr lang="en-AU" dirty="0"/>
              <a:t>Application Level Gateway</a:t>
            </a:r>
          </a:p>
        </p:txBody>
      </p:sp>
      <p:sp>
        <p:nvSpPr>
          <p:cNvPr id="55299" name="Rectangle 3"/>
          <p:cNvSpPr>
            <a:spLocks noGrp="1" noChangeArrowheads="1"/>
          </p:cNvSpPr>
          <p:nvPr>
            <p:ph idx="1"/>
          </p:nvPr>
        </p:nvSpPr>
        <p:spPr/>
        <p:txBody>
          <a:bodyPr>
            <a:normAutofit fontScale="85000" lnSpcReduction="20000"/>
          </a:bodyPr>
          <a:lstStyle/>
          <a:p>
            <a:r>
              <a:rPr lang="en-AU" dirty="0">
                <a:solidFill>
                  <a:schemeClr val="tx2">
                    <a:lumMod val="10000"/>
                  </a:schemeClr>
                </a:solidFill>
              </a:rPr>
              <a:t>Also called an </a:t>
            </a:r>
            <a:r>
              <a:rPr lang="en-AU" i="1" dirty="0">
                <a:solidFill>
                  <a:schemeClr val="tx2">
                    <a:lumMod val="10000"/>
                  </a:schemeClr>
                </a:solidFill>
              </a:rPr>
              <a:t>application proxy</a:t>
            </a:r>
          </a:p>
          <a:p>
            <a:r>
              <a:rPr lang="en-AU" dirty="0">
                <a:solidFill>
                  <a:schemeClr val="tx2">
                    <a:lumMod val="10000"/>
                  </a:schemeClr>
                </a:solidFill>
              </a:rPr>
              <a:t>Acts as a relay of application-level traffic</a:t>
            </a:r>
          </a:p>
          <a:p>
            <a:r>
              <a:rPr lang="en-AU" dirty="0">
                <a:solidFill>
                  <a:schemeClr val="tx2">
                    <a:lumMod val="10000"/>
                  </a:schemeClr>
                </a:solidFill>
              </a:rPr>
              <a:t>If the gateway does not implement the proxy code for a specific application, the service is not supported and cannot be forwarded across the firewall</a:t>
            </a:r>
          </a:p>
          <a:p>
            <a:r>
              <a:rPr lang="en-AU" dirty="0">
                <a:solidFill>
                  <a:schemeClr val="tx2">
                    <a:lumMod val="10000"/>
                  </a:schemeClr>
                </a:solidFill>
              </a:rPr>
              <a:t>The gateway can be configured to support only specific features of an application that the network administrator considers acceptable while denying all other features</a:t>
            </a:r>
          </a:p>
          <a:p>
            <a:r>
              <a:rPr lang="en-AU" dirty="0">
                <a:solidFill>
                  <a:schemeClr val="tx2">
                    <a:lumMod val="10000"/>
                  </a:schemeClr>
                </a:solidFill>
              </a:rPr>
              <a:t>Tend to be more secure than packet filters</a:t>
            </a:r>
          </a:p>
          <a:p>
            <a:r>
              <a:rPr lang="en-AU" dirty="0">
                <a:solidFill>
                  <a:schemeClr val="tx2">
                    <a:lumMod val="10000"/>
                  </a:schemeClr>
                </a:solidFill>
              </a:rPr>
              <a:t>Disadvantage:</a:t>
            </a:r>
          </a:p>
          <a:p>
            <a:pPr lvl="1">
              <a:buClr>
                <a:schemeClr val="bg1"/>
              </a:buClr>
            </a:pPr>
            <a:r>
              <a:rPr lang="en-AU" dirty="0">
                <a:solidFill>
                  <a:schemeClr val="tx2">
                    <a:lumMod val="10000"/>
                  </a:schemeClr>
                </a:solidFill>
              </a:rPr>
              <a:t>The additional processing overhead on each connection</a:t>
            </a:r>
          </a:p>
        </p:txBody>
      </p:sp>
    </p:spTree>
    <p:extLst>
      <p:ext uri="{BB962C8B-B14F-4D97-AF65-F5344CB8AC3E}">
        <p14:creationId xmlns:p14="http://schemas.microsoft.com/office/powerpoint/2010/main" val="103502818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0" y="62753"/>
            <a:ext cx="9144000" cy="1283167"/>
          </a:xfrm>
        </p:spPr>
        <p:txBody>
          <a:bodyPr/>
          <a:lstStyle/>
          <a:p>
            <a:r>
              <a:rPr lang="en-AU" dirty="0"/>
              <a:t>Circuit-Level Gateway</a:t>
            </a:r>
          </a:p>
        </p:txBody>
      </p:sp>
      <p:sp>
        <p:nvSpPr>
          <p:cNvPr id="58371" name="Rectangle 3"/>
          <p:cNvSpPr>
            <a:spLocks noGrp="1" noChangeArrowheads="1"/>
          </p:cNvSpPr>
          <p:nvPr>
            <p:ph idx="1"/>
          </p:nvPr>
        </p:nvSpPr>
        <p:spPr>
          <a:xfrm>
            <a:off x="779463" y="1828800"/>
            <a:ext cx="7583488" cy="4724400"/>
          </a:xfrm>
        </p:spPr>
        <p:txBody>
          <a:bodyPr>
            <a:normAutofit fontScale="85000" lnSpcReduction="20000"/>
          </a:bodyPr>
          <a:lstStyle/>
          <a:p>
            <a:r>
              <a:rPr lang="en-AU" dirty="0">
                <a:solidFill>
                  <a:schemeClr val="tx2">
                    <a:lumMod val="10000"/>
                  </a:schemeClr>
                </a:solidFill>
              </a:rPr>
              <a:t>Also called </a:t>
            </a:r>
            <a:r>
              <a:rPr lang="en-AU" i="1" dirty="0">
                <a:solidFill>
                  <a:schemeClr val="tx2">
                    <a:lumMod val="10000"/>
                  </a:schemeClr>
                </a:solidFill>
              </a:rPr>
              <a:t>circuit-level proxy</a:t>
            </a:r>
          </a:p>
          <a:p>
            <a:r>
              <a:rPr lang="en-AU" dirty="0">
                <a:solidFill>
                  <a:schemeClr val="tx2">
                    <a:lumMod val="10000"/>
                  </a:schemeClr>
                </a:solidFill>
              </a:rPr>
              <a:t>Can be a stand-alone system or it can be a specialized function performed by an application-level gateway for certain applications</a:t>
            </a:r>
          </a:p>
          <a:p>
            <a:r>
              <a:rPr lang="en-AU" dirty="0">
                <a:solidFill>
                  <a:schemeClr val="tx2">
                    <a:lumMod val="10000"/>
                  </a:schemeClr>
                </a:solidFill>
              </a:rPr>
              <a:t>Does not permit an end-to-end TCP connection</a:t>
            </a:r>
          </a:p>
          <a:p>
            <a:r>
              <a:rPr lang="en-AU" dirty="0">
                <a:solidFill>
                  <a:schemeClr val="tx2">
                    <a:lumMod val="10000"/>
                  </a:schemeClr>
                </a:solidFill>
              </a:rPr>
              <a:t>The security function consists of determining which connections will be allowed</a:t>
            </a:r>
          </a:p>
          <a:p>
            <a:r>
              <a:rPr lang="en-AU" dirty="0">
                <a:solidFill>
                  <a:schemeClr val="tx2">
                    <a:lumMod val="10000"/>
                  </a:schemeClr>
                </a:solidFill>
              </a:rPr>
              <a:t>Typical use is a situation in which the system administrator trusts the internal users</a:t>
            </a:r>
          </a:p>
          <a:p>
            <a:r>
              <a:rPr lang="en-AU" dirty="0">
                <a:solidFill>
                  <a:schemeClr val="tx2">
                    <a:lumMod val="10000"/>
                  </a:schemeClr>
                </a:solidFill>
              </a:rPr>
              <a:t>Can be configured to support application-level or proxy service on inbound connections and circuit-level functions for outbound connections</a:t>
            </a:r>
          </a:p>
          <a:p>
            <a:r>
              <a:rPr lang="en-AU" dirty="0">
                <a:solidFill>
                  <a:schemeClr val="tx2">
                    <a:lumMod val="10000"/>
                  </a:schemeClr>
                </a:solidFill>
              </a:rPr>
              <a:t>Example of implementation is the SOCKS package</a:t>
            </a:r>
          </a:p>
          <a:p>
            <a:endParaRPr lang="en-AU" dirty="0">
              <a:solidFill>
                <a:schemeClr val="tx2">
                  <a:lumMod val="10000"/>
                </a:schemeClr>
              </a:solidFill>
            </a:endParaRPr>
          </a:p>
        </p:txBody>
      </p:sp>
    </p:spTree>
    <p:extLst>
      <p:ext uri="{BB962C8B-B14F-4D97-AF65-F5344CB8AC3E}">
        <p14:creationId xmlns:p14="http://schemas.microsoft.com/office/powerpoint/2010/main" val="44683477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AU" dirty="0"/>
              <a:t>Bastion Host</a:t>
            </a:r>
          </a:p>
        </p:txBody>
      </p:sp>
      <p:sp>
        <p:nvSpPr>
          <p:cNvPr id="59395" name="Rectangle 3"/>
          <p:cNvSpPr>
            <a:spLocks noGrp="1" noChangeArrowheads="1"/>
          </p:cNvSpPr>
          <p:nvPr>
            <p:ph idx="1"/>
          </p:nvPr>
        </p:nvSpPr>
        <p:spPr>
          <a:xfrm>
            <a:off x="457200" y="1828800"/>
            <a:ext cx="8305800" cy="4724400"/>
          </a:xfrm>
        </p:spPr>
        <p:txBody>
          <a:bodyPr>
            <a:normAutofit fontScale="70000" lnSpcReduction="20000"/>
          </a:bodyPr>
          <a:lstStyle/>
          <a:p>
            <a:r>
              <a:rPr lang="en-AU" dirty="0">
                <a:solidFill>
                  <a:schemeClr val="tx2">
                    <a:lumMod val="10000"/>
                  </a:schemeClr>
                </a:solidFill>
              </a:rPr>
              <a:t>A system identified by the firewall administrator as a critical strong point in the network’s security</a:t>
            </a:r>
          </a:p>
          <a:p>
            <a:r>
              <a:rPr lang="en-AU" dirty="0">
                <a:solidFill>
                  <a:schemeClr val="tx2">
                    <a:lumMod val="10000"/>
                  </a:schemeClr>
                </a:solidFill>
              </a:rPr>
              <a:t>Typically serves as a platform for an application-level or circuit-level gateway</a:t>
            </a:r>
          </a:p>
          <a:p>
            <a:r>
              <a:rPr lang="en-AU" dirty="0">
                <a:solidFill>
                  <a:schemeClr val="tx2">
                    <a:lumMod val="10000"/>
                  </a:schemeClr>
                </a:solidFill>
              </a:rPr>
              <a:t>Common characteristics:</a:t>
            </a:r>
          </a:p>
          <a:p>
            <a:pPr lvl="1">
              <a:buClr>
                <a:schemeClr val="bg1"/>
              </a:buClr>
            </a:pPr>
            <a:r>
              <a:rPr lang="en-AU" dirty="0">
                <a:solidFill>
                  <a:schemeClr val="tx2">
                    <a:lumMod val="10000"/>
                  </a:schemeClr>
                </a:solidFill>
              </a:rPr>
              <a:t>Executes a secure version of its operating system, making it a hardened system</a:t>
            </a:r>
          </a:p>
          <a:p>
            <a:pPr lvl="1">
              <a:buClr>
                <a:schemeClr val="bg1"/>
              </a:buClr>
            </a:pPr>
            <a:r>
              <a:rPr lang="en-AU" dirty="0">
                <a:solidFill>
                  <a:schemeClr val="tx2">
                    <a:lumMod val="10000"/>
                  </a:schemeClr>
                </a:solidFill>
              </a:rPr>
              <a:t>Only the services that the network administrator considers essential are installed</a:t>
            </a:r>
          </a:p>
          <a:p>
            <a:pPr lvl="1">
              <a:buClr>
                <a:schemeClr val="bg1"/>
              </a:buClr>
            </a:pPr>
            <a:r>
              <a:rPr lang="en-AU" dirty="0">
                <a:solidFill>
                  <a:schemeClr val="tx2">
                    <a:lumMod val="10000"/>
                  </a:schemeClr>
                </a:solidFill>
              </a:rPr>
              <a:t>May require additional authentication before a user is allowed access to the proxy services</a:t>
            </a:r>
          </a:p>
          <a:p>
            <a:pPr lvl="1">
              <a:buClr>
                <a:schemeClr val="bg1"/>
              </a:buClr>
            </a:pPr>
            <a:r>
              <a:rPr lang="en-AU" dirty="0">
                <a:solidFill>
                  <a:schemeClr val="tx2">
                    <a:lumMod val="10000"/>
                  </a:schemeClr>
                </a:solidFill>
              </a:rPr>
              <a:t>Each proxy is configured to support only a subset of the standard application’s command set</a:t>
            </a:r>
          </a:p>
          <a:p>
            <a:pPr lvl="1">
              <a:buClr>
                <a:schemeClr val="bg1"/>
              </a:buClr>
            </a:pPr>
            <a:r>
              <a:rPr lang="en-AU" dirty="0">
                <a:solidFill>
                  <a:schemeClr val="tx2">
                    <a:lumMod val="10000"/>
                  </a:schemeClr>
                </a:solidFill>
              </a:rPr>
              <a:t>Each proxy is configured to allow access only to specific host systems</a:t>
            </a:r>
          </a:p>
          <a:p>
            <a:pPr lvl="1">
              <a:buClr>
                <a:schemeClr val="bg1"/>
              </a:buClr>
            </a:pPr>
            <a:r>
              <a:rPr lang="en-AU" dirty="0">
                <a:solidFill>
                  <a:schemeClr val="tx2">
                    <a:lumMod val="10000"/>
                  </a:schemeClr>
                </a:solidFill>
              </a:rPr>
              <a:t>Each proxy maintains detailed audit information by logging all traffic, each connection, and the duration of each connection</a:t>
            </a:r>
          </a:p>
          <a:p>
            <a:pPr lvl="1">
              <a:buClr>
                <a:schemeClr val="bg1"/>
              </a:buClr>
            </a:pPr>
            <a:r>
              <a:rPr lang="en-AU" dirty="0">
                <a:solidFill>
                  <a:schemeClr val="tx2">
                    <a:lumMod val="10000"/>
                  </a:schemeClr>
                </a:solidFill>
              </a:rPr>
              <a:t>Each proxy module is a very small software package specifically designed for network security</a:t>
            </a:r>
          </a:p>
          <a:p>
            <a:pPr lvl="1">
              <a:buClr>
                <a:schemeClr val="bg1"/>
              </a:buClr>
            </a:pPr>
            <a:r>
              <a:rPr lang="en-AU" dirty="0">
                <a:solidFill>
                  <a:schemeClr val="tx2">
                    <a:lumMod val="10000"/>
                  </a:schemeClr>
                </a:solidFill>
              </a:rPr>
              <a:t>Each proxy is independent of other proxies on the bastion host</a:t>
            </a:r>
          </a:p>
          <a:p>
            <a:pPr lvl="1">
              <a:buClr>
                <a:schemeClr val="bg1"/>
              </a:buClr>
            </a:pPr>
            <a:r>
              <a:rPr lang="en-AU" dirty="0">
                <a:solidFill>
                  <a:schemeClr val="tx2">
                    <a:lumMod val="10000"/>
                  </a:schemeClr>
                </a:solidFill>
              </a:rPr>
              <a:t>A proxy generally performs no disk access other than  to read its initial configuration file</a:t>
            </a:r>
          </a:p>
          <a:p>
            <a:pPr lvl="1">
              <a:buClr>
                <a:schemeClr val="bg1"/>
              </a:buClr>
            </a:pPr>
            <a:r>
              <a:rPr lang="en-AU" dirty="0">
                <a:solidFill>
                  <a:schemeClr val="tx2">
                    <a:lumMod val="10000"/>
                  </a:schemeClr>
                </a:solidFill>
              </a:rPr>
              <a:t>Each proxy runs as a nonprivileged user in a private and secured directory on the bastion host</a:t>
            </a:r>
          </a:p>
        </p:txBody>
      </p:sp>
    </p:spTree>
    <p:extLst>
      <p:ext uri="{BB962C8B-B14F-4D97-AF65-F5344CB8AC3E}">
        <p14:creationId xmlns:p14="http://schemas.microsoft.com/office/powerpoint/2010/main" val="28161693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Host-Based Firewall</a:t>
            </a:r>
          </a:p>
        </p:txBody>
      </p:sp>
      <p:sp>
        <p:nvSpPr>
          <p:cNvPr id="3" name="Content Placeholder 2"/>
          <p:cNvSpPr>
            <a:spLocks noGrp="1"/>
          </p:cNvSpPr>
          <p:nvPr>
            <p:ph idx="1"/>
          </p:nvPr>
        </p:nvSpPr>
        <p:spPr>
          <a:xfrm>
            <a:off x="779463" y="1828800"/>
            <a:ext cx="7583488" cy="4648200"/>
          </a:xfrm>
        </p:spPr>
        <p:txBody>
          <a:bodyPr>
            <a:normAutofit lnSpcReduction="10000"/>
          </a:bodyPr>
          <a:lstStyle/>
          <a:p>
            <a:r>
              <a:rPr lang="en-US" dirty="0">
                <a:solidFill>
                  <a:schemeClr val="tx2">
                    <a:lumMod val="10000"/>
                  </a:schemeClr>
                </a:solidFill>
              </a:rPr>
              <a:t>A software module used to secure an individual host</a:t>
            </a:r>
          </a:p>
          <a:p>
            <a:r>
              <a:rPr lang="en-US" dirty="0">
                <a:solidFill>
                  <a:schemeClr val="tx2">
                    <a:lumMod val="10000"/>
                  </a:schemeClr>
                </a:solidFill>
              </a:rPr>
              <a:t>Is available in many operating systems or can be provided as an add-on package</a:t>
            </a:r>
          </a:p>
          <a:p>
            <a:r>
              <a:rPr lang="en-US" dirty="0">
                <a:solidFill>
                  <a:schemeClr val="tx2">
                    <a:lumMod val="10000"/>
                  </a:schemeClr>
                </a:solidFill>
              </a:rPr>
              <a:t>Filters and restricts the flow of packets</a:t>
            </a:r>
          </a:p>
          <a:p>
            <a:r>
              <a:rPr lang="en-US" dirty="0">
                <a:solidFill>
                  <a:schemeClr val="tx2">
                    <a:lumMod val="10000"/>
                  </a:schemeClr>
                </a:solidFill>
              </a:rPr>
              <a:t>Common location is a server</a:t>
            </a:r>
          </a:p>
          <a:p>
            <a:r>
              <a:rPr lang="en-US" dirty="0">
                <a:solidFill>
                  <a:schemeClr val="tx2">
                    <a:lumMod val="10000"/>
                  </a:schemeClr>
                </a:solidFill>
              </a:rPr>
              <a:t>Advantages:</a:t>
            </a:r>
          </a:p>
          <a:p>
            <a:pPr lvl="1">
              <a:buClr>
                <a:schemeClr val="bg1"/>
              </a:buClr>
            </a:pPr>
            <a:r>
              <a:rPr lang="en-US" dirty="0">
                <a:solidFill>
                  <a:schemeClr val="tx2">
                    <a:lumMod val="10000"/>
                  </a:schemeClr>
                </a:solidFill>
              </a:rPr>
              <a:t>Filtering rules can be tailored to the host environment</a:t>
            </a:r>
          </a:p>
          <a:p>
            <a:pPr lvl="1">
              <a:buClr>
                <a:schemeClr val="bg1"/>
              </a:buClr>
            </a:pPr>
            <a:r>
              <a:rPr lang="en-US" dirty="0">
                <a:solidFill>
                  <a:schemeClr val="tx2">
                    <a:lumMod val="10000"/>
                  </a:schemeClr>
                </a:solidFill>
              </a:rPr>
              <a:t>Protection is provided independent of topology</a:t>
            </a:r>
          </a:p>
          <a:p>
            <a:pPr lvl="1">
              <a:buClr>
                <a:schemeClr val="bg1"/>
              </a:buClr>
            </a:pPr>
            <a:r>
              <a:rPr lang="en-US" dirty="0">
                <a:solidFill>
                  <a:schemeClr val="tx2">
                    <a:lumMod val="10000"/>
                  </a:schemeClr>
                </a:solidFill>
              </a:rPr>
              <a:t>Used in conjunction with stand-alone firewalls, provides an additional layer of protection</a:t>
            </a:r>
          </a:p>
        </p:txBody>
      </p:sp>
    </p:spTree>
    <p:extLst>
      <p:ext uri="{BB962C8B-B14F-4D97-AF65-F5344CB8AC3E}">
        <p14:creationId xmlns:p14="http://schemas.microsoft.com/office/powerpoint/2010/main" val="42841397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Firewall</a:t>
            </a:r>
          </a:p>
        </p:txBody>
      </p:sp>
      <p:sp>
        <p:nvSpPr>
          <p:cNvPr id="3" name="Content Placeholder 2"/>
          <p:cNvSpPr>
            <a:spLocks noGrp="1"/>
          </p:cNvSpPr>
          <p:nvPr>
            <p:ph idx="1"/>
          </p:nvPr>
        </p:nvSpPr>
        <p:spPr/>
        <p:txBody>
          <a:bodyPr>
            <a:normAutofit fontScale="85000" lnSpcReduction="20000"/>
          </a:bodyPr>
          <a:lstStyle/>
          <a:p>
            <a:r>
              <a:rPr lang="en-US" dirty="0">
                <a:solidFill>
                  <a:schemeClr val="tx2">
                    <a:lumMod val="10000"/>
                  </a:schemeClr>
                </a:solidFill>
              </a:rPr>
              <a:t>Controls the traffic between a personal computer or workstation on one side and the Internet or enterprise network on the other side</a:t>
            </a:r>
          </a:p>
          <a:p>
            <a:r>
              <a:rPr lang="en-US" dirty="0">
                <a:solidFill>
                  <a:schemeClr val="tx2">
                    <a:lumMod val="10000"/>
                  </a:schemeClr>
                </a:solidFill>
              </a:rPr>
              <a:t>Can be used in the home environment and on corporate intranets</a:t>
            </a:r>
          </a:p>
          <a:p>
            <a:r>
              <a:rPr lang="en-US" dirty="0">
                <a:solidFill>
                  <a:schemeClr val="tx2">
                    <a:lumMod val="10000"/>
                  </a:schemeClr>
                </a:solidFill>
              </a:rPr>
              <a:t>Typically is a software module on the personal computer</a:t>
            </a:r>
          </a:p>
          <a:p>
            <a:r>
              <a:rPr lang="en-US" dirty="0">
                <a:solidFill>
                  <a:schemeClr val="tx2">
                    <a:lumMod val="10000"/>
                  </a:schemeClr>
                </a:solidFill>
              </a:rPr>
              <a:t>Can also be housed in a router that connects all of the home computers to a DSL, cable modem, or other Internet interface</a:t>
            </a:r>
          </a:p>
          <a:p>
            <a:r>
              <a:rPr lang="en-US" dirty="0">
                <a:solidFill>
                  <a:schemeClr val="tx2">
                    <a:lumMod val="10000"/>
                  </a:schemeClr>
                </a:solidFill>
              </a:rPr>
              <a:t>Primary role is to deny unauthorized remote access to the computer</a:t>
            </a:r>
          </a:p>
          <a:p>
            <a:r>
              <a:rPr lang="en-US" dirty="0">
                <a:solidFill>
                  <a:schemeClr val="tx2">
                    <a:lumMod val="10000"/>
                  </a:schemeClr>
                </a:solidFill>
              </a:rPr>
              <a:t>Can also monitor outgoing activity in an attempt to detect and block worms and other malware</a:t>
            </a:r>
          </a:p>
          <a:p>
            <a:endParaRPr lang="en-US" dirty="0">
              <a:solidFill>
                <a:schemeClr val="tx2">
                  <a:lumMod val="10000"/>
                </a:schemeClr>
              </a:solidFill>
            </a:endParaRPr>
          </a:p>
        </p:txBody>
      </p:sp>
    </p:spTree>
    <p:extLst>
      <p:ext uri="{BB962C8B-B14F-4D97-AF65-F5344CB8AC3E}">
        <p14:creationId xmlns:p14="http://schemas.microsoft.com/office/powerpoint/2010/main" val="1451907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Association-Related Services</a:t>
            </a:r>
          </a:p>
        </p:txBody>
      </p:sp>
      <p:sp>
        <p:nvSpPr>
          <p:cNvPr id="3" name="Content Placeholder 2"/>
          <p:cNvSpPr>
            <a:spLocks noGrp="1"/>
          </p:cNvSpPr>
          <p:nvPr>
            <p:ph idx="1"/>
          </p:nvPr>
        </p:nvSpPr>
        <p:spPr>
          <a:xfrm>
            <a:off x="762000" y="1676400"/>
            <a:ext cx="7583488" cy="4297363"/>
          </a:xfrm>
        </p:spPr>
        <p:txBody>
          <a:bodyPr/>
          <a:lstStyle/>
          <a:p>
            <a:r>
              <a:rPr lang="en-US" dirty="0">
                <a:solidFill>
                  <a:schemeClr val="tx2">
                    <a:lumMod val="10000"/>
                  </a:schemeClr>
                </a:solidFill>
              </a:rPr>
              <a:t>Transition types based on mobility:</a:t>
            </a:r>
          </a:p>
        </p:txBody>
      </p:sp>
      <p:graphicFrame>
        <p:nvGraphicFramePr>
          <p:cNvPr id="4" name="Diagram 3"/>
          <p:cNvGraphicFramePr/>
          <p:nvPr/>
        </p:nvGraphicFramePr>
        <p:xfrm>
          <a:off x="381000" y="2286000"/>
          <a:ext cx="83820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5091" b="34182"/>
              <a:stretch>
                <a:fillRect/>
              </a:stretch>
            </p:blipFill>
          </mc:Choice>
          <mc:Fallback>
            <p:blipFill>
              <a:blip r:embed="rId4"/>
              <a:srcRect t="5091" b="34182"/>
              <a:stretch>
                <a:fillRect/>
              </a:stretch>
            </p:blipFill>
          </mc:Fallback>
        </mc:AlternateContent>
        <p:spPr>
          <a:xfrm>
            <a:off x="1066800" y="304800"/>
            <a:ext cx="6907223" cy="5604102"/>
          </a:xfrm>
          <a:prstGeom prst="rect">
            <a:avLst/>
          </a:prstGeom>
        </p:spPr>
      </p:pic>
      <p:sp>
        <p:nvSpPr>
          <p:cNvPr id="5" name="Rectangle 4"/>
          <p:cNvSpPr/>
          <p:nvPr/>
        </p:nvSpPr>
        <p:spPr>
          <a:xfrm>
            <a:off x="1066800" y="5867400"/>
            <a:ext cx="6934200" cy="830997"/>
          </a:xfrm>
          <a:prstGeom prst="rect">
            <a:avLst/>
          </a:prstGeom>
        </p:spPr>
        <p:txBody>
          <a:bodyPr wrap="square">
            <a:spAutoFit/>
          </a:bodyPr>
          <a:lstStyle/>
          <a:p>
            <a:pPr algn="ctr"/>
            <a:r>
              <a:rPr lang="en-US" sz="2400" dirty="0">
                <a:latin typeface="+mn-lt"/>
              </a:rPr>
              <a:t>Figure 12.2 </a:t>
            </a:r>
          </a:p>
          <a:p>
            <a:pPr algn="ctr"/>
            <a:r>
              <a:rPr lang="en-US" sz="2400" dirty="0">
                <a:latin typeface="+mn-lt"/>
              </a:rPr>
              <a:t>Example Personal Firewall Interface</a:t>
            </a:r>
          </a:p>
        </p:txBody>
      </p:sp>
    </p:spTree>
    <p:extLst>
      <p:ext uri="{BB962C8B-B14F-4D97-AF65-F5344CB8AC3E}">
        <p14:creationId xmlns:p14="http://schemas.microsoft.com/office/powerpoint/2010/main" val="673106835"/>
      </p:ext>
    </p:extLst>
  </p:cSld>
  <p:clrMapOvr>
    <a:masterClrMapping/>
  </p:clrMapOvr>
  <p:transition spd="med">
    <p:wipe dir="u"/>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1922318" y="0"/>
            <a:ext cx="5299364" cy="6858000"/>
          </a:xfrm>
          <a:prstGeom prst="rect">
            <a:avLst/>
          </a:prstGeom>
          <a:solidFill>
            <a:schemeClr val="tx1"/>
          </a:solidFill>
        </p:spPr>
      </p:pic>
    </p:spTree>
    <p:extLst>
      <p:ext uri="{BB962C8B-B14F-4D97-AF65-F5344CB8AC3E}">
        <p14:creationId xmlns:p14="http://schemas.microsoft.com/office/powerpoint/2010/main" val="207596665"/>
      </p:ext>
    </p:extLst>
  </p:cSld>
  <p:clrMapOvr>
    <a:masterClrMapping/>
  </p:clrMapOvr>
  <p:transition spd="med">
    <p:wipe/>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4.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7273" b="13636"/>
              <a:stretch>
                <a:fillRect/>
              </a:stretch>
            </p:blipFill>
          </mc:Choice>
          <mc:Fallback>
            <p:blipFill>
              <a:blip r:embed="rId4"/>
              <a:srcRect t="17273" b="13636"/>
              <a:stretch>
                <a:fillRect/>
              </a:stretch>
            </p:blipFill>
          </mc:Fallback>
        </mc:AlternateContent>
        <p:spPr>
          <a:xfrm>
            <a:off x="1023564" y="381000"/>
            <a:ext cx="7053636" cy="6306720"/>
          </a:xfrm>
          <a:prstGeom prst="rect">
            <a:avLst/>
          </a:prstGeom>
          <a:solidFill>
            <a:schemeClr val="tx1"/>
          </a:solidFill>
        </p:spPr>
      </p:pic>
    </p:spTree>
    <p:extLst>
      <p:ext uri="{BB962C8B-B14F-4D97-AF65-F5344CB8AC3E}">
        <p14:creationId xmlns:p14="http://schemas.microsoft.com/office/powerpoint/2010/main" val="1653513766"/>
      </p:ext>
    </p:extLst>
  </p:cSld>
  <p:clrMapOvr>
    <a:masterClrMapping/>
  </p:clrMapOvr>
  <p:transition spd="med">
    <p:wipe dir="d"/>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5.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1922318" y="0"/>
            <a:ext cx="5299364" cy="6858000"/>
          </a:xfrm>
          <a:prstGeom prst="rect">
            <a:avLst/>
          </a:prstGeom>
          <a:solidFill>
            <a:schemeClr val="tx1"/>
          </a:solidFill>
        </p:spPr>
      </p:pic>
    </p:spTree>
    <p:extLst>
      <p:ext uri="{BB962C8B-B14F-4D97-AF65-F5344CB8AC3E}">
        <p14:creationId xmlns:p14="http://schemas.microsoft.com/office/powerpoint/2010/main" val="327478594"/>
      </p:ext>
    </p:extLst>
  </p:cSld>
  <p:clrMapOvr>
    <a:masterClrMapping/>
  </p:clrMapOvr>
  <p:transition spd="med">
    <p:wipe dir="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Summary of Firewall Locations and Topologies</a:t>
            </a:r>
          </a:p>
        </p:txBody>
      </p:sp>
      <p:sp>
        <p:nvSpPr>
          <p:cNvPr id="3" name="Content Placeholder 2"/>
          <p:cNvSpPr>
            <a:spLocks noGrp="1"/>
          </p:cNvSpPr>
          <p:nvPr>
            <p:ph sz="half" idx="1"/>
          </p:nvPr>
        </p:nvSpPr>
        <p:spPr>
          <a:xfrm>
            <a:off x="152400" y="1828800"/>
            <a:ext cx="4800600" cy="4876800"/>
          </a:xfrm>
        </p:spPr>
        <p:txBody>
          <a:bodyPr>
            <a:noAutofit/>
          </a:bodyPr>
          <a:lstStyle/>
          <a:p>
            <a:r>
              <a:rPr lang="en-US" sz="1600" b="1" dirty="0">
                <a:solidFill>
                  <a:schemeClr val="tx2">
                    <a:lumMod val="10000"/>
                  </a:schemeClr>
                </a:solidFill>
              </a:rPr>
              <a:t>Host-resident firewall</a:t>
            </a:r>
          </a:p>
          <a:p>
            <a:pPr lvl="1">
              <a:buClr>
                <a:schemeClr val="bg1"/>
              </a:buClr>
            </a:pPr>
            <a:r>
              <a:rPr lang="en-US" sz="1600" dirty="0">
                <a:solidFill>
                  <a:schemeClr val="tx2">
                    <a:lumMod val="10000"/>
                  </a:schemeClr>
                </a:solidFill>
              </a:rPr>
              <a:t>This category includes personal firewall software and firewall software on servers</a:t>
            </a:r>
          </a:p>
          <a:p>
            <a:pPr lvl="1">
              <a:buClr>
                <a:schemeClr val="bg1"/>
              </a:buClr>
            </a:pPr>
            <a:r>
              <a:rPr lang="en-US" sz="1600" dirty="0">
                <a:solidFill>
                  <a:schemeClr val="tx2">
                    <a:lumMod val="10000"/>
                  </a:schemeClr>
                </a:solidFill>
              </a:rPr>
              <a:t>Can be used alone or as part of an in-depth firewall deployment</a:t>
            </a:r>
          </a:p>
          <a:p>
            <a:r>
              <a:rPr lang="en-US" sz="1600" b="1" dirty="0">
                <a:solidFill>
                  <a:schemeClr val="tx2">
                    <a:lumMod val="10000"/>
                  </a:schemeClr>
                </a:solidFill>
              </a:rPr>
              <a:t>Screening router</a:t>
            </a:r>
          </a:p>
          <a:p>
            <a:pPr lvl="1">
              <a:buClr>
                <a:schemeClr val="bg1"/>
              </a:buClr>
            </a:pPr>
            <a:r>
              <a:rPr lang="en-US" sz="1600" dirty="0">
                <a:solidFill>
                  <a:schemeClr val="tx2">
                    <a:lumMod val="10000"/>
                  </a:schemeClr>
                </a:solidFill>
              </a:rPr>
              <a:t>A single router between internal and external networks with </a:t>
            </a:r>
            <a:r>
              <a:rPr lang="en-US" sz="1600">
                <a:solidFill>
                  <a:schemeClr val="tx2">
                    <a:lumMod val="10000"/>
                  </a:schemeClr>
                </a:solidFill>
              </a:rPr>
              <a:t>stateless or </a:t>
            </a:r>
            <a:r>
              <a:rPr lang="en-US" sz="1600" dirty="0">
                <a:solidFill>
                  <a:schemeClr val="tx2">
                    <a:lumMod val="10000"/>
                  </a:schemeClr>
                </a:solidFill>
              </a:rPr>
              <a:t>full packet filtering</a:t>
            </a:r>
          </a:p>
          <a:p>
            <a:pPr lvl="1">
              <a:buClr>
                <a:schemeClr val="bg1"/>
              </a:buClr>
            </a:pPr>
            <a:r>
              <a:rPr lang="en-US" sz="1600" dirty="0">
                <a:solidFill>
                  <a:schemeClr val="tx2">
                    <a:lumMod val="10000"/>
                  </a:schemeClr>
                </a:solidFill>
              </a:rPr>
              <a:t>This arrangement is typical for small office/home office (SOHO) applications</a:t>
            </a:r>
          </a:p>
          <a:p>
            <a:r>
              <a:rPr lang="en-US" sz="1600" b="1" dirty="0">
                <a:solidFill>
                  <a:schemeClr val="tx2">
                    <a:lumMod val="10000"/>
                  </a:schemeClr>
                </a:solidFill>
              </a:rPr>
              <a:t>Single bastion inline</a:t>
            </a:r>
          </a:p>
          <a:p>
            <a:pPr lvl="1">
              <a:buClr>
                <a:schemeClr val="bg1"/>
              </a:buClr>
            </a:pPr>
            <a:r>
              <a:rPr lang="en-US" sz="1600" dirty="0">
                <a:solidFill>
                  <a:schemeClr val="tx2">
                    <a:lumMod val="10000"/>
                  </a:schemeClr>
                </a:solidFill>
              </a:rPr>
              <a:t>A single firewall device between an internal and external router</a:t>
            </a:r>
          </a:p>
          <a:p>
            <a:pPr lvl="1">
              <a:buClr>
                <a:schemeClr val="bg1"/>
              </a:buClr>
            </a:pPr>
            <a:r>
              <a:rPr lang="en-US" sz="1600" dirty="0">
                <a:solidFill>
                  <a:schemeClr val="tx2">
                    <a:lumMod val="10000"/>
                  </a:schemeClr>
                </a:solidFill>
              </a:rPr>
              <a:t>This is the typical firewall appliance configuration for small-to-medium sized organizations</a:t>
            </a:r>
          </a:p>
        </p:txBody>
      </p:sp>
      <p:sp>
        <p:nvSpPr>
          <p:cNvPr id="6" name="Content Placeholder 5"/>
          <p:cNvSpPr>
            <a:spLocks noGrp="1"/>
          </p:cNvSpPr>
          <p:nvPr>
            <p:ph sz="half" idx="2"/>
          </p:nvPr>
        </p:nvSpPr>
        <p:spPr>
          <a:xfrm>
            <a:off x="4796791" y="1828800"/>
            <a:ext cx="3566160" cy="4876800"/>
          </a:xfrm>
        </p:spPr>
        <p:txBody>
          <a:bodyPr>
            <a:normAutofit fontScale="47500" lnSpcReduction="20000"/>
          </a:bodyPr>
          <a:lstStyle/>
          <a:p>
            <a:r>
              <a:rPr lang="en-US" sz="3636" b="1" dirty="0">
                <a:solidFill>
                  <a:schemeClr val="tx2">
                    <a:lumMod val="10000"/>
                  </a:schemeClr>
                </a:solidFill>
              </a:rPr>
              <a:t>Single bastion T</a:t>
            </a:r>
          </a:p>
          <a:p>
            <a:pPr lvl="1">
              <a:buClr>
                <a:schemeClr val="bg1"/>
              </a:buClr>
            </a:pPr>
            <a:r>
              <a:rPr lang="en-US" sz="3636" dirty="0">
                <a:solidFill>
                  <a:schemeClr val="tx2">
                    <a:lumMod val="10000"/>
                  </a:schemeClr>
                </a:solidFill>
              </a:rPr>
              <a:t>Similar to single bastion inline but has a third network interface on bastion to a DMZ where externally visible servers are placed</a:t>
            </a:r>
          </a:p>
          <a:p>
            <a:r>
              <a:rPr lang="en-US" sz="3636" b="1" dirty="0">
                <a:solidFill>
                  <a:schemeClr val="tx2">
                    <a:lumMod val="10000"/>
                  </a:schemeClr>
                </a:solidFill>
              </a:rPr>
              <a:t>Double bastion inline</a:t>
            </a:r>
          </a:p>
          <a:p>
            <a:pPr lvl="1">
              <a:buClr>
                <a:schemeClr val="bg1"/>
              </a:buClr>
            </a:pPr>
            <a:r>
              <a:rPr lang="en-US" sz="3636" dirty="0">
                <a:solidFill>
                  <a:schemeClr val="tx2">
                    <a:lumMod val="10000"/>
                  </a:schemeClr>
                </a:solidFill>
              </a:rPr>
              <a:t>DMZ is sandwiched between bastion firewalls</a:t>
            </a:r>
          </a:p>
          <a:p>
            <a:r>
              <a:rPr lang="en-US" sz="3636" b="1" dirty="0">
                <a:solidFill>
                  <a:schemeClr val="tx2">
                    <a:lumMod val="10000"/>
                  </a:schemeClr>
                </a:solidFill>
              </a:rPr>
              <a:t>Double bastion T</a:t>
            </a:r>
          </a:p>
          <a:p>
            <a:pPr lvl="1">
              <a:buClr>
                <a:schemeClr val="bg1"/>
              </a:buClr>
            </a:pPr>
            <a:r>
              <a:rPr lang="en-US" sz="3636" dirty="0">
                <a:solidFill>
                  <a:schemeClr val="tx2">
                    <a:lumMod val="10000"/>
                  </a:schemeClr>
                </a:solidFill>
              </a:rPr>
              <a:t>DMZ is on a separate network interface on the bastion firewall</a:t>
            </a:r>
          </a:p>
          <a:p>
            <a:r>
              <a:rPr lang="en-US" sz="3636" b="1" dirty="0">
                <a:solidFill>
                  <a:schemeClr val="tx2">
                    <a:lumMod val="10000"/>
                  </a:schemeClr>
                </a:solidFill>
              </a:rPr>
              <a:t>Distributed firewall configuration</a:t>
            </a:r>
          </a:p>
          <a:p>
            <a:pPr lvl="1">
              <a:buClr>
                <a:schemeClr val="bg1"/>
              </a:buClr>
            </a:pPr>
            <a:r>
              <a:rPr lang="en-US" sz="3636" dirty="0">
                <a:solidFill>
                  <a:schemeClr val="tx2">
                    <a:lumMod val="10000"/>
                  </a:schemeClr>
                </a:solidFill>
              </a:rPr>
              <a:t>Used by some large businesses and government organizations</a:t>
            </a:r>
          </a:p>
          <a:p>
            <a:endParaRPr lang="en-US" dirty="0"/>
          </a:p>
        </p:txBody>
      </p:sp>
    </p:spTree>
    <p:extLst>
      <p:ext uri="{BB962C8B-B14F-4D97-AF65-F5344CB8AC3E}">
        <p14:creationId xmlns:p14="http://schemas.microsoft.com/office/powerpoint/2010/main" val="14872160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a:t>Summary</a:t>
            </a:r>
            <a:endParaRPr lang="en-AU" dirty="0"/>
          </a:p>
        </p:txBody>
      </p:sp>
      <p:sp>
        <p:nvSpPr>
          <p:cNvPr id="45059" name="Rectangle 3"/>
          <p:cNvSpPr>
            <a:spLocks noGrp="1" noChangeArrowheads="1"/>
          </p:cNvSpPr>
          <p:nvPr>
            <p:ph sz="half" idx="1"/>
          </p:nvPr>
        </p:nvSpPr>
        <p:spPr/>
        <p:txBody>
          <a:bodyPr>
            <a:normAutofit fontScale="92500" lnSpcReduction="20000"/>
          </a:bodyPr>
          <a:lstStyle/>
          <a:p>
            <a:pPr lvl="1">
              <a:buClr>
                <a:schemeClr val="bg2"/>
              </a:buClr>
            </a:pPr>
            <a:r>
              <a:rPr lang="en-US" sz="2595" dirty="0">
                <a:solidFill>
                  <a:schemeClr val="tx2">
                    <a:lumMod val="10000"/>
                  </a:schemeClr>
                </a:solidFill>
              </a:rPr>
              <a:t>The need for firewalls</a:t>
            </a:r>
          </a:p>
          <a:p>
            <a:pPr lvl="1">
              <a:buClr>
                <a:schemeClr val="bg2"/>
              </a:buClr>
            </a:pPr>
            <a:r>
              <a:rPr lang="en-US" sz="2595" dirty="0">
                <a:solidFill>
                  <a:schemeClr val="tx2">
                    <a:lumMod val="10000"/>
                  </a:schemeClr>
                </a:solidFill>
              </a:rPr>
              <a:t>Firewall characteristics</a:t>
            </a:r>
          </a:p>
          <a:p>
            <a:pPr lvl="1">
              <a:buClr>
                <a:schemeClr val="bg2"/>
              </a:buClr>
            </a:pPr>
            <a:r>
              <a:rPr lang="en-US" sz="2595" dirty="0">
                <a:solidFill>
                  <a:schemeClr val="tx2">
                    <a:lumMod val="10000"/>
                  </a:schemeClr>
                </a:solidFill>
              </a:rPr>
              <a:t>Types of firewalls</a:t>
            </a:r>
          </a:p>
          <a:p>
            <a:pPr lvl="2">
              <a:buClr>
                <a:schemeClr val="bg1"/>
              </a:buClr>
            </a:pPr>
            <a:r>
              <a:rPr lang="en-US" sz="2595" dirty="0">
                <a:solidFill>
                  <a:schemeClr val="tx2">
                    <a:lumMod val="10000"/>
                  </a:schemeClr>
                </a:solidFill>
              </a:rPr>
              <a:t>Packet filtering firewall</a:t>
            </a:r>
          </a:p>
          <a:p>
            <a:pPr lvl="2">
              <a:buClr>
                <a:schemeClr val="bg1"/>
              </a:buClr>
            </a:pPr>
            <a:r>
              <a:rPr lang="en-US" sz="2595" dirty="0">
                <a:solidFill>
                  <a:schemeClr val="tx2">
                    <a:lumMod val="10000"/>
                  </a:schemeClr>
                </a:solidFill>
              </a:rPr>
              <a:t>Stateful inspection firewalls</a:t>
            </a:r>
          </a:p>
          <a:p>
            <a:pPr lvl="2">
              <a:buClr>
                <a:schemeClr val="bg1"/>
              </a:buClr>
            </a:pPr>
            <a:r>
              <a:rPr lang="en-US" sz="2595" dirty="0">
                <a:solidFill>
                  <a:schemeClr val="tx2">
                    <a:lumMod val="10000"/>
                  </a:schemeClr>
                </a:solidFill>
              </a:rPr>
              <a:t>Application level gateway</a:t>
            </a:r>
          </a:p>
          <a:p>
            <a:pPr lvl="2">
              <a:buClr>
                <a:schemeClr val="bg1"/>
              </a:buClr>
            </a:pPr>
            <a:r>
              <a:rPr lang="en-US" sz="2595" dirty="0">
                <a:solidFill>
                  <a:schemeClr val="tx2">
                    <a:lumMod val="10000"/>
                  </a:schemeClr>
                </a:solidFill>
              </a:rPr>
              <a:t>Circuit level gateway</a:t>
            </a:r>
          </a:p>
          <a:p>
            <a:pPr lvl="1"/>
            <a:endParaRPr lang="en-AU" dirty="0"/>
          </a:p>
        </p:txBody>
      </p:sp>
      <p:sp>
        <p:nvSpPr>
          <p:cNvPr id="7" name="Content Placeholder 6"/>
          <p:cNvSpPr>
            <a:spLocks noGrp="1"/>
          </p:cNvSpPr>
          <p:nvPr>
            <p:ph sz="half" idx="2"/>
          </p:nvPr>
        </p:nvSpPr>
        <p:spPr>
          <a:xfrm>
            <a:off x="4796791" y="1828800"/>
            <a:ext cx="3566160" cy="4800600"/>
          </a:xfrm>
        </p:spPr>
        <p:txBody>
          <a:bodyPr>
            <a:normAutofit fontScale="92500" lnSpcReduction="20000"/>
          </a:bodyPr>
          <a:lstStyle/>
          <a:p>
            <a:r>
              <a:rPr lang="en-US" sz="2595" dirty="0">
                <a:solidFill>
                  <a:schemeClr val="tx2">
                    <a:lumMod val="10000"/>
                  </a:schemeClr>
                </a:solidFill>
              </a:rPr>
              <a:t>Firewall basing</a:t>
            </a:r>
          </a:p>
          <a:p>
            <a:pPr lvl="1">
              <a:buClr>
                <a:schemeClr val="bg1"/>
              </a:buClr>
            </a:pPr>
            <a:r>
              <a:rPr lang="en-US" sz="2595" dirty="0">
                <a:solidFill>
                  <a:schemeClr val="tx2">
                    <a:lumMod val="10000"/>
                  </a:schemeClr>
                </a:solidFill>
              </a:rPr>
              <a:t>Bastion host</a:t>
            </a:r>
          </a:p>
          <a:p>
            <a:pPr lvl="1">
              <a:buClr>
                <a:schemeClr val="bg1"/>
              </a:buClr>
            </a:pPr>
            <a:r>
              <a:rPr lang="en-US" sz="2595" dirty="0">
                <a:solidFill>
                  <a:schemeClr val="tx2">
                    <a:lumMod val="10000"/>
                  </a:schemeClr>
                </a:solidFill>
              </a:rPr>
              <a:t>Host based firewalls</a:t>
            </a:r>
          </a:p>
          <a:p>
            <a:pPr lvl="1">
              <a:buClr>
                <a:schemeClr val="bg1"/>
              </a:buClr>
            </a:pPr>
            <a:r>
              <a:rPr lang="en-US" sz="2595" dirty="0">
                <a:solidFill>
                  <a:schemeClr val="tx2">
                    <a:lumMod val="10000"/>
                  </a:schemeClr>
                </a:solidFill>
              </a:rPr>
              <a:t>Personal firewall</a:t>
            </a:r>
          </a:p>
          <a:p>
            <a:r>
              <a:rPr lang="en-US" sz="2595" dirty="0">
                <a:solidFill>
                  <a:schemeClr val="tx2">
                    <a:lumMod val="10000"/>
                  </a:schemeClr>
                </a:solidFill>
              </a:rPr>
              <a:t>Firewall locations and configurations</a:t>
            </a:r>
          </a:p>
          <a:p>
            <a:pPr lvl="1">
              <a:buClr>
                <a:schemeClr val="bg1"/>
              </a:buClr>
            </a:pPr>
            <a:r>
              <a:rPr lang="en-US" sz="2595" dirty="0">
                <a:solidFill>
                  <a:schemeClr val="tx2">
                    <a:lumMod val="10000"/>
                  </a:schemeClr>
                </a:solidFill>
              </a:rPr>
              <a:t>DMZ networks </a:t>
            </a:r>
          </a:p>
          <a:p>
            <a:pPr lvl="1">
              <a:buClr>
                <a:schemeClr val="bg1"/>
              </a:buClr>
            </a:pPr>
            <a:r>
              <a:rPr lang="en-US" sz="2595" dirty="0">
                <a:solidFill>
                  <a:schemeClr val="tx2">
                    <a:lumMod val="10000"/>
                  </a:schemeClr>
                </a:solidFill>
              </a:rPr>
              <a:t>Virtual private networks</a:t>
            </a:r>
          </a:p>
          <a:p>
            <a:pPr lvl="1">
              <a:buClr>
                <a:schemeClr val="bg1"/>
              </a:buClr>
            </a:pPr>
            <a:r>
              <a:rPr lang="en-US" sz="2595" dirty="0">
                <a:solidFill>
                  <a:schemeClr val="tx2">
                    <a:lumMod val="10000"/>
                  </a:schemeClr>
                </a:solidFill>
              </a:rPr>
              <a:t>Distributed firewalls</a:t>
            </a:r>
          </a:p>
          <a:p>
            <a:pPr lvl="1">
              <a:buClr>
                <a:schemeClr val="bg1"/>
              </a:buClr>
            </a:pPr>
            <a:r>
              <a:rPr lang="en-US" sz="2595" dirty="0">
                <a:solidFill>
                  <a:schemeClr val="tx2">
                    <a:lumMod val="10000"/>
                  </a:schemeClr>
                </a:solidFill>
              </a:rPr>
              <a:t>Firewall location and topologies summary</a:t>
            </a:r>
          </a:p>
        </p:txBody>
      </p:sp>
    </p:spTree>
    <p:extLst>
      <p:ext uri="{BB962C8B-B14F-4D97-AF65-F5344CB8AC3E}">
        <p14:creationId xmlns:p14="http://schemas.microsoft.com/office/powerpoint/2010/main" val="94039662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a:t>Errata</a:t>
            </a:r>
            <a:endParaRPr lang="en-AU" dirty="0"/>
          </a:p>
        </p:txBody>
      </p:sp>
      <p:sp>
        <p:nvSpPr>
          <p:cNvPr id="45059" name="Rectangle 3"/>
          <p:cNvSpPr>
            <a:spLocks noGrp="1" noChangeArrowheads="1"/>
          </p:cNvSpPr>
          <p:nvPr>
            <p:ph sz="half" idx="1"/>
          </p:nvPr>
        </p:nvSpPr>
        <p:spPr>
          <a:xfrm>
            <a:off x="-324544" y="1359662"/>
            <a:ext cx="9468544" cy="557170"/>
          </a:xfrm>
        </p:spPr>
        <p:txBody>
          <a:bodyPr>
            <a:normAutofit/>
          </a:bodyPr>
          <a:lstStyle/>
          <a:p>
            <a:pPr lvl="1"/>
            <a:r>
              <a:rPr lang="en-AU" dirty="0"/>
              <a:t>By Benny Hardjono,  worms are standalone and do not require </a:t>
            </a:r>
            <a:r>
              <a:rPr lang="en-AU"/>
              <a:t>host program</a:t>
            </a:r>
            <a:endParaRPr lang="en-AU" dirty="0"/>
          </a:p>
        </p:txBody>
      </p:sp>
      <p:pic>
        <p:nvPicPr>
          <p:cNvPr id="6" name="Picture 5"/>
          <p:cNvPicPr/>
          <p:nvPr/>
        </p:nvPicPr>
        <p:blipFill>
          <a:blip r:embed="rId3"/>
          <a:stretch>
            <a:fillRect/>
          </a:stretch>
        </p:blipFill>
        <p:spPr>
          <a:xfrm>
            <a:off x="0" y="1742934"/>
            <a:ext cx="9144000" cy="4998433"/>
          </a:xfrm>
          <a:prstGeom prst="rect">
            <a:avLst/>
          </a:prstGeom>
        </p:spPr>
      </p:pic>
    </p:spTree>
    <p:extLst>
      <p:ext uri="{BB962C8B-B14F-4D97-AF65-F5344CB8AC3E}">
        <p14:creationId xmlns:p14="http://schemas.microsoft.com/office/powerpoint/2010/main" val="403739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Association-Related Services</a:t>
            </a:r>
          </a:p>
        </p:txBody>
      </p:sp>
      <p:sp>
        <p:nvSpPr>
          <p:cNvPr id="3" name="Content Placeholder 2"/>
          <p:cNvSpPr>
            <a:spLocks noGrp="1"/>
          </p:cNvSpPr>
          <p:nvPr>
            <p:ph idx="1"/>
          </p:nvPr>
        </p:nvSpPr>
        <p:spPr>
          <a:xfrm>
            <a:off x="779463" y="1828800"/>
            <a:ext cx="7583488" cy="4648200"/>
          </a:xfrm>
        </p:spPr>
        <p:txBody>
          <a:bodyPr>
            <a:normAutofit fontScale="92500" lnSpcReduction="20000"/>
          </a:bodyPr>
          <a:lstStyle/>
          <a:p>
            <a:r>
              <a:rPr lang="en-US" dirty="0">
                <a:solidFill>
                  <a:schemeClr val="tx2">
                    <a:lumMod val="10000"/>
                  </a:schemeClr>
                </a:solidFill>
              </a:rPr>
              <a:t>To deliver a message within a DS, the distribution service needs to know the identity of the AP to which the message should be delivered in order for that message to reach the destination station</a:t>
            </a:r>
          </a:p>
          <a:p>
            <a:r>
              <a:rPr lang="en-US" dirty="0">
                <a:solidFill>
                  <a:schemeClr val="tx2">
                    <a:lumMod val="10000"/>
                  </a:schemeClr>
                </a:solidFill>
              </a:rPr>
              <a:t>Three services relate to a station maintaining an association with the AP within its current BSS:</a:t>
            </a:r>
          </a:p>
          <a:p>
            <a:pPr lvl="1">
              <a:buClr>
                <a:schemeClr val="bg1"/>
              </a:buClr>
            </a:pPr>
            <a:r>
              <a:rPr lang="en-US" dirty="0">
                <a:solidFill>
                  <a:schemeClr val="tx2">
                    <a:lumMod val="10000"/>
                  </a:schemeClr>
                </a:solidFill>
              </a:rPr>
              <a:t>Association</a:t>
            </a:r>
          </a:p>
          <a:p>
            <a:pPr lvl="2"/>
            <a:r>
              <a:rPr lang="en-US" dirty="0">
                <a:solidFill>
                  <a:schemeClr val="tx2">
                    <a:lumMod val="10000"/>
                  </a:schemeClr>
                </a:solidFill>
              </a:rPr>
              <a:t>Establishes an initial association between a station and an AP</a:t>
            </a:r>
          </a:p>
          <a:p>
            <a:pPr lvl="1">
              <a:buClr>
                <a:schemeClr val="bg1"/>
              </a:buClr>
            </a:pPr>
            <a:r>
              <a:rPr lang="en-US" dirty="0">
                <a:solidFill>
                  <a:schemeClr val="tx2">
                    <a:lumMod val="10000"/>
                  </a:schemeClr>
                </a:solidFill>
              </a:rPr>
              <a:t>Reassociation</a:t>
            </a:r>
          </a:p>
          <a:p>
            <a:pPr lvl="2"/>
            <a:r>
              <a:rPr lang="en-US" dirty="0">
                <a:solidFill>
                  <a:schemeClr val="tx2">
                    <a:lumMod val="10000"/>
                  </a:schemeClr>
                </a:solidFill>
              </a:rPr>
              <a:t>Enables an established association to be transferred from one AP to another, allowing a mobile station to move from one BSS to another</a:t>
            </a:r>
          </a:p>
          <a:p>
            <a:pPr lvl="1">
              <a:buClr>
                <a:schemeClr val="bg1"/>
              </a:buClr>
            </a:pPr>
            <a:r>
              <a:rPr lang="en-US" dirty="0">
                <a:solidFill>
                  <a:schemeClr val="tx2">
                    <a:lumMod val="10000"/>
                  </a:schemeClr>
                </a:solidFill>
              </a:rPr>
              <a:t>Disassociation </a:t>
            </a:r>
          </a:p>
          <a:p>
            <a:pPr lvl="2"/>
            <a:r>
              <a:rPr lang="en-US" dirty="0">
                <a:solidFill>
                  <a:schemeClr val="tx2">
                    <a:lumMod val="10000"/>
                  </a:schemeClr>
                </a:solidFill>
              </a:rPr>
              <a:t>A notification from either a station or an AP that an existing association is terminated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IEEE 802.11I Wireless LAN Security</a:t>
            </a:r>
          </a:p>
        </p:txBody>
      </p:sp>
      <p:sp>
        <p:nvSpPr>
          <p:cNvPr id="7" name="Content Placeholder 6"/>
          <p:cNvSpPr>
            <a:spLocks noGrp="1"/>
          </p:cNvSpPr>
          <p:nvPr>
            <p:ph idx="1"/>
          </p:nvPr>
        </p:nvSpPr>
        <p:spPr>
          <a:xfrm>
            <a:off x="779463" y="1524000"/>
            <a:ext cx="7583488" cy="4602163"/>
          </a:xfrm>
        </p:spPr>
        <p:txBody>
          <a:bodyPr/>
          <a:lstStyle/>
          <a:p>
            <a:r>
              <a:rPr lang="en-US" dirty="0">
                <a:solidFill>
                  <a:schemeClr val="tx2">
                    <a:lumMod val="10000"/>
                  </a:schemeClr>
                </a:solidFill>
              </a:rPr>
              <a:t>There is an increased need for robust security services and mechanisms for wireless LANs</a:t>
            </a:r>
          </a:p>
          <a:p>
            <a:endParaRPr lang="en-US" dirty="0"/>
          </a:p>
        </p:txBody>
      </p:sp>
      <p:graphicFrame>
        <p:nvGraphicFramePr>
          <p:cNvPr id="4" name="Diagram 3"/>
          <p:cNvGraphicFramePr/>
          <p:nvPr/>
        </p:nvGraphicFramePr>
        <p:xfrm>
          <a:off x="1524000" y="25908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818" b="5455"/>
              <a:stretch>
                <a:fillRect/>
              </a:stretch>
            </p:blipFill>
          </mc:Choice>
          <mc:Fallback>
            <p:blipFill>
              <a:blip r:embed="rId4"/>
              <a:srcRect t="1818" b="5455"/>
              <a:stretch>
                <a:fillRect/>
              </a:stretch>
            </p:blipFill>
          </mc:Fallback>
        </mc:AlternateContent>
        <p:spPr>
          <a:xfrm>
            <a:off x="1905000" y="228600"/>
            <a:ext cx="5299364" cy="6359144"/>
          </a:xfrm>
          <a:prstGeom prst="rect">
            <a:avLst/>
          </a:prstGeom>
          <a:solidFill>
            <a:schemeClr val="tx1"/>
          </a:solidFill>
        </p:spPr>
      </p:pic>
    </p:spTree>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7.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4706" t="11818" r="3529" b="26364"/>
              <a:stretch>
                <a:fillRect/>
              </a:stretch>
            </p:blipFill>
          </mc:Choice>
          <mc:Fallback>
            <p:blipFill>
              <a:blip r:embed="rId4"/>
              <a:srcRect l="4706" t="11818" r="3529" b="26364"/>
              <a:stretch>
                <a:fillRect/>
              </a:stretch>
            </p:blipFill>
          </mc:Fallback>
        </mc:AlternateContent>
        <p:spPr>
          <a:xfrm>
            <a:off x="1056566" y="278025"/>
            <a:ext cx="7228639" cy="6301915"/>
          </a:xfrm>
          <a:prstGeom prst="rect">
            <a:avLst/>
          </a:prstGeom>
          <a:solidFill>
            <a:schemeClr val="tx1"/>
          </a:solidFill>
        </p:spPr>
      </p:pic>
    </p:spTree>
  </p:cSld>
  <p:clrMapOvr>
    <a:masterClrMapping/>
  </p:clrMapOvr>
  <p:transition spd="med">
    <p:pull dir="l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8.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b="9091"/>
              <a:stretch>
                <a:fillRect/>
              </a:stretch>
            </p:blipFill>
          </mc:Choice>
          <mc:Fallback>
            <p:blipFill>
              <a:blip r:embed="rId4"/>
              <a:srcRect b="9091"/>
              <a:stretch>
                <a:fillRect/>
              </a:stretch>
            </p:blipFill>
          </mc:Fallback>
        </mc:AlternateContent>
        <p:spPr>
          <a:xfrm>
            <a:off x="1752600" y="0"/>
            <a:ext cx="5829298" cy="6858000"/>
          </a:xfrm>
          <a:prstGeom prst="rect">
            <a:avLst/>
          </a:prstGeom>
          <a:solidFill>
            <a:schemeClr val="tx1"/>
          </a:solidFill>
        </p:spPr>
      </p:pic>
    </p:spTree>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IEEE 802.1X </a:t>
            </a:r>
            <a:br>
              <a:rPr lang="en-US" dirty="0"/>
            </a:br>
            <a:r>
              <a:rPr lang="en-US" dirty="0"/>
              <a:t>Access Control Approach</a:t>
            </a:r>
          </a:p>
        </p:txBody>
      </p:sp>
      <p:sp>
        <p:nvSpPr>
          <p:cNvPr id="7" name="Content Placeholder 6"/>
          <p:cNvSpPr>
            <a:spLocks noGrp="1"/>
          </p:cNvSpPr>
          <p:nvPr>
            <p:ph idx="1"/>
          </p:nvPr>
        </p:nvSpPr>
        <p:spPr>
          <a:xfrm>
            <a:off x="228600" y="1752600"/>
            <a:ext cx="3276600" cy="4876800"/>
          </a:xfrm>
        </p:spPr>
        <p:txBody>
          <a:bodyPr>
            <a:normAutofit/>
          </a:bodyPr>
          <a:lstStyle/>
          <a:p>
            <a:r>
              <a:rPr lang="en-US" dirty="0">
                <a:solidFill>
                  <a:schemeClr val="tx2">
                    <a:lumMod val="10000"/>
                  </a:schemeClr>
                </a:solidFill>
              </a:rPr>
              <a:t>Port-Based Network Access Control</a:t>
            </a:r>
          </a:p>
          <a:p>
            <a:r>
              <a:rPr lang="en-US" dirty="0">
                <a:solidFill>
                  <a:schemeClr val="tx2">
                    <a:lumMod val="10000"/>
                  </a:schemeClr>
                </a:solidFill>
              </a:rPr>
              <a:t>The authentication protocol that is used, the Extensible Authentication Protocol (EAP), is defined in the IEEE 802.1X standard</a:t>
            </a:r>
          </a:p>
          <a:p>
            <a:pPr lvl="1"/>
            <a:endParaRPr lang="en-US" dirty="0"/>
          </a:p>
          <a:p>
            <a:endParaRPr lang="en-US" dirty="0"/>
          </a:p>
          <a:p>
            <a:pPr lvl="1"/>
            <a:endParaRPr lang="en-US" dirty="0"/>
          </a:p>
        </p:txBody>
      </p:sp>
      <p:graphicFrame>
        <p:nvGraphicFramePr>
          <p:cNvPr id="4" name="Diagram 3"/>
          <p:cNvGraphicFramePr/>
          <p:nvPr/>
        </p:nvGraphicFramePr>
        <p:xfrm>
          <a:off x="1905000" y="1524000"/>
          <a:ext cx="85344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8.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818" b="10000"/>
              <a:stretch>
                <a:fillRect/>
              </a:stretch>
            </p:blipFill>
          </mc:Choice>
          <mc:Fallback>
            <p:blipFill>
              <a:blip r:embed="rId4"/>
              <a:srcRect t="1818" b="10000"/>
              <a:stretch>
                <a:fillRect/>
              </a:stretch>
            </p:blipFill>
          </mc:Fallback>
        </mc:AlternateContent>
        <p:spPr>
          <a:xfrm>
            <a:off x="1676400" y="135808"/>
            <a:ext cx="5771594" cy="6586411"/>
          </a:xfrm>
          <a:prstGeom prst="rect">
            <a:avLst/>
          </a:prstGeom>
          <a:solidFill>
            <a:schemeClr val="tx1"/>
          </a:solidFill>
        </p:spPr>
      </p:pic>
    </p:spTree>
  </p:cSld>
  <p:clrMapOvr>
    <a:masterClrMapping/>
  </p:clrMapOvr>
  <p:transition spd="med">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pPr eaLnBrk="1" hangingPunct="1">
              <a:defRPr/>
            </a:pPr>
            <a:r>
              <a:rPr lang="en-US" dirty="0"/>
              <a:t>Chapter 7</a:t>
            </a:r>
          </a:p>
        </p:txBody>
      </p:sp>
      <p:sp>
        <p:nvSpPr>
          <p:cNvPr id="19459" name="Subtitle 13"/>
          <p:cNvSpPr>
            <a:spLocks noGrp="1"/>
          </p:cNvSpPr>
          <p:nvPr>
            <p:ph type="subTitle" idx="1"/>
          </p:nvPr>
        </p:nvSpPr>
        <p:spPr/>
        <p:txBody>
          <a:bodyPr>
            <a:normAutofit/>
          </a:bodyPr>
          <a:lstStyle/>
          <a:p>
            <a:r>
              <a:rPr lang="en-US" sz="3600" dirty="0">
                <a:solidFill>
                  <a:schemeClr val="tx2">
                    <a:lumMod val="10000"/>
                  </a:schemeClr>
                </a:solidFill>
                <a:ea typeface="ＭＳ Ｐゴシック" pitchFamily="-84" charset="-128"/>
                <a:cs typeface="ＭＳ Ｐゴシック" pitchFamily="-84" charset="-128"/>
              </a:rPr>
              <a:t>Wireless Network Security</a:t>
            </a:r>
            <a:endParaRPr lang="en-AU" sz="3600" dirty="0">
              <a:solidFill>
                <a:schemeClr val="tx2">
                  <a:lumMod val="10000"/>
                </a:schemeClr>
              </a:solidFill>
              <a:ea typeface="ＭＳ Ｐゴシック" pitchFamily="-84" charset="-128"/>
              <a:cs typeface="ＭＳ Ｐゴシック" pitchFamily="-84"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9.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4545" b="7273"/>
              <a:stretch>
                <a:fillRect/>
              </a:stretch>
            </p:blipFill>
          </mc:Choice>
          <mc:Fallback>
            <p:blipFill>
              <a:blip r:embed="rId4"/>
              <a:srcRect t="4545" b="7273"/>
              <a:stretch>
                <a:fillRect/>
              </a:stretch>
            </p:blipFill>
          </mc:Fallback>
        </mc:AlternateContent>
        <p:spPr>
          <a:xfrm>
            <a:off x="1752600" y="329775"/>
            <a:ext cx="5605173" cy="6396435"/>
          </a:xfrm>
          <a:prstGeom prst="rect">
            <a:avLst/>
          </a:prstGeom>
          <a:solidFill>
            <a:schemeClr val="tx1"/>
          </a:solidFill>
        </p:spPr>
      </p:pic>
    </p:spTree>
  </p:cSld>
  <p:clrMapOvr>
    <a:masterClrMapping/>
  </p:clrMapOvr>
  <p:transition spd="med">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2250" b="2835"/>
              <a:stretch>
                <a:fillRect/>
              </a:stretch>
            </p:blipFill>
          </mc:Choice>
          <mc:Fallback>
            <p:blipFill>
              <a:blip r:embed="rId4"/>
              <a:srcRect l="2250" b="2835"/>
              <a:stretch>
                <a:fillRect/>
              </a:stretch>
            </p:blipFill>
          </mc:Fallback>
        </mc:AlternateContent>
        <p:spPr>
          <a:xfrm>
            <a:off x="0" y="1"/>
            <a:ext cx="6713982" cy="6858000"/>
          </a:xfrm>
          <a:prstGeom prst="rect">
            <a:avLst/>
          </a:prstGeom>
          <a:ln>
            <a:solidFill>
              <a:schemeClr val="tx1"/>
            </a:solidFill>
          </a:ln>
        </p:spPr>
      </p:pic>
      <p:sp>
        <p:nvSpPr>
          <p:cNvPr id="3" name="Rectangle 2"/>
          <p:cNvSpPr/>
          <p:nvPr/>
        </p:nvSpPr>
        <p:spPr>
          <a:xfrm>
            <a:off x="6781800" y="533400"/>
            <a:ext cx="2362200" cy="3508653"/>
          </a:xfrm>
          <a:prstGeom prst="rect">
            <a:avLst/>
          </a:prstGeom>
        </p:spPr>
        <p:txBody>
          <a:bodyPr wrap="square">
            <a:spAutoFit/>
          </a:bodyPr>
          <a:lstStyle/>
          <a:p>
            <a:pPr algn="ctr"/>
            <a:r>
              <a:rPr lang="en-US" sz="3200" b="1" dirty="0">
                <a:latin typeface="+mn-lt"/>
                <a:cs typeface="Perpetua Titling MT (Headings)"/>
              </a:rPr>
              <a:t>Table 7.3  </a:t>
            </a:r>
          </a:p>
          <a:p>
            <a:endParaRPr lang="en-US" b="1" dirty="0">
              <a:latin typeface="+mn-lt"/>
              <a:cs typeface="Perpetua Titling MT (Headings)"/>
            </a:endParaRPr>
          </a:p>
          <a:p>
            <a:endParaRPr lang="en-US" sz="2800" b="1" dirty="0">
              <a:latin typeface="+mn-lt"/>
              <a:cs typeface="Perpetua Titling MT (Headings)"/>
            </a:endParaRPr>
          </a:p>
          <a:p>
            <a:pPr algn="ctr"/>
            <a:r>
              <a:rPr lang="en-US" sz="2400" b="1" dirty="0">
                <a:latin typeface="+mn-lt"/>
                <a:cs typeface="Perpetua Titling MT (Headings)"/>
              </a:rPr>
              <a:t>IEEE 802.11i </a:t>
            </a:r>
          </a:p>
          <a:p>
            <a:pPr algn="ctr"/>
            <a:r>
              <a:rPr lang="en-US" sz="2400" b="1" dirty="0">
                <a:latin typeface="+mn-lt"/>
                <a:cs typeface="Perpetua Titling MT (Headings)"/>
              </a:rPr>
              <a:t>Keys for Data Confidentiality </a:t>
            </a:r>
          </a:p>
          <a:p>
            <a:pPr algn="ctr"/>
            <a:r>
              <a:rPr lang="en-US" sz="2400" b="1" dirty="0">
                <a:latin typeface="+mn-lt"/>
                <a:cs typeface="Perpetua Titling MT (Headings)"/>
              </a:rPr>
              <a:t>and </a:t>
            </a:r>
          </a:p>
          <a:p>
            <a:pPr algn="ctr"/>
            <a:r>
              <a:rPr lang="en-US" sz="2400" b="1" dirty="0">
                <a:latin typeface="+mn-lt"/>
                <a:cs typeface="Perpetua Titling MT (Headings)"/>
              </a:rPr>
              <a:t>Integrity Protocols </a:t>
            </a:r>
          </a:p>
        </p:txBody>
      </p:sp>
    </p:spTree>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Pairwise Keys</a:t>
            </a:r>
          </a:p>
        </p:txBody>
      </p:sp>
      <p:sp>
        <p:nvSpPr>
          <p:cNvPr id="7" name="Content Placeholder 6"/>
          <p:cNvSpPr>
            <a:spLocks noGrp="1"/>
          </p:cNvSpPr>
          <p:nvPr>
            <p:ph idx="1"/>
          </p:nvPr>
        </p:nvSpPr>
        <p:spPr>
          <a:xfrm>
            <a:off x="779462" y="1828800"/>
            <a:ext cx="7754937" cy="5029200"/>
          </a:xfrm>
        </p:spPr>
        <p:txBody>
          <a:bodyPr>
            <a:normAutofit fontScale="62500" lnSpcReduction="20000"/>
          </a:bodyPr>
          <a:lstStyle/>
          <a:p>
            <a:r>
              <a:rPr lang="en-US" b="1" dirty="0">
                <a:solidFill>
                  <a:schemeClr val="tx2">
                    <a:lumMod val="10000"/>
                  </a:schemeClr>
                </a:solidFill>
              </a:rPr>
              <a:t>Used for communication between a pair of devices, typically between a STA and an AP</a:t>
            </a:r>
          </a:p>
          <a:p>
            <a:pPr lvl="1">
              <a:buClr>
                <a:schemeClr val="bg1"/>
              </a:buClr>
            </a:pPr>
            <a:r>
              <a:rPr lang="en-US" dirty="0">
                <a:solidFill>
                  <a:schemeClr val="tx2">
                    <a:lumMod val="10000"/>
                  </a:schemeClr>
                </a:solidFill>
              </a:rPr>
              <a:t>These keys form a hierarchy beginning with a master key from which other keys are derived dynamically and used for a limited period of time</a:t>
            </a:r>
          </a:p>
          <a:p>
            <a:pPr>
              <a:spcBef>
                <a:spcPts val="1800"/>
              </a:spcBef>
            </a:pPr>
            <a:r>
              <a:rPr lang="en-US" b="1" dirty="0">
                <a:solidFill>
                  <a:schemeClr val="tx2">
                    <a:lumMod val="10000"/>
                  </a:schemeClr>
                </a:solidFill>
              </a:rPr>
              <a:t>Pre-shared key (PSK)</a:t>
            </a:r>
          </a:p>
          <a:p>
            <a:pPr lvl="1">
              <a:buClr>
                <a:schemeClr val="bg1"/>
              </a:buClr>
            </a:pPr>
            <a:r>
              <a:rPr lang="en-US" dirty="0">
                <a:solidFill>
                  <a:schemeClr val="tx2">
                    <a:lumMod val="10000"/>
                  </a:schemeClr>
                </a:solidFill>
              </a:rPr>
              <a:t>A secret key shared by the AP and a STA and installed in some fashion outside the scope of IEEE 802.11i</a:t>
            </a:r>
          </a:p>
          <a:p>
            <a:pPr>
              <a:spcBef>
                <a:spcPts val="1800"/>
              </a:spcBef>
            </a:pPr>
            <a:r>
              <a:rPr lang="en-US" b="1" dirty="0">
                <a:solidFill>
                  <a:schemeClr val="tx2">
                    <a:lumMod val="10000"/>
                  </a:schemeClr>
                </a:solidFill>
              </a:rPr>
              <a:t>Master session key (MSK)</a:t>
            </a:r>
          </a:p>
          <a:p>
            <a:pPr lvl="1">
              <a:buClr>
                <a:schemeClr val="bg1"/>
              </a:buClr>
            </a:pPr>
            <a:r>
              <a:rPr lang="en-US" dirty="0">
                <a:solidFill>
                  <a:schemeClr val="tx2">
                    <a:lumMod val="10000"/>
                  </a:schemeClr>
                </a:solidFill>
              </a:rPr>
              <a:t>Also known as the AAAK, and is generated using the IEEE 802.1X protocol during the authentication phase</a:t>
            </a:r>
          </a:p>
          <a:p>
            <a:pPr>
              <a:spcBef>
                <a:spcPts val="1800"/>
              </a:spcBef>
            </a:pPr>
            <a:r>
              <a:rPr lang="en-US" b="1" dirty="0">
                <a:solidFill>
                  <a:schemeClr val="tx2">
                    <a:lumMod val="10000"/>
                  </a:schemeClr>
                </a:solidFill>
              </a:rPr>
              <a:t>Pairwise master key (PMK)</a:t>
            </a:r>
          </a:p>
          <a:p>
            <a:pPr lvl="1">
              <a:buClr>
                <a:schemeClr val="bg1"/>
              </a:buClr>
            </a:pPr>
            <a:r>
              <a:rPr lang="en-US" dirty="0">
                <a:solidFill>
                  <a:schemeClr val="tx2">
                    <a:lumMod val="10000"/>
                  </a:schemeClr>
                </a:solidFill>
              </a:rPr>
              <a:t>Derived from the master key</a:t>
            </a:r>
          </a:p>
          <a:p>
            <a:pPr lvl="1">
              <a:buClr>
                <a:schemeClr val="bg1"/>
              </a:buClr>
            </a:pPr>
            <a:r>
              <a:rPr lang="en-US" dirty="0">
                <a:solidFill>
                  <a:schemeClr val="tx2">
                    <a:lumMod val="10000"/>
                  </a:schemeClr>
                </a:solidFill>
              </a:rPr>
              <a:t>If a PSK is used, then the PSK is used as the PMK; if a MSK is used, then the PMK is derived from the MSK by truncation</a:t>
            </a:r>
          </a:p>
          <a:p>
            <a:pPr>
              <a:spcBef>
                <a:spcPts val="1800"/>
              </a:spcBef>
            </a:pPr>
            <a:r>
              <a:rPr lang="en-US" b="1" dirty="0">
                <a:solidFill>
                  <a:schemeClr val="tx2">
                    <a:lumMod val="10000"/>
                  </a:schemeClr>
                </a:solidFill>
              </a:rPr>
              <a:t>Pairwise transient key (PTK)</a:t>
            </a:r>
          </a:p>
          <a:p>
            <a:pPr lvl="1">
              <a:buClr>
                <a:schemeClr val="bg1"/>
              </a:buClr>
            </a:pPr>
            <a:r>
              <a:rPr lang="en-US" dirty="0">
                <a:solidFill>
                  <a:schemeClr val="tx2">
                    <a:lumMod val="10000"/>
                  </a:schemeClr>
                </a:solidFill>
              </a:rPr>
              <a:t>Consists of three keys to be used for communication between a STA and AP after they have been mutually authenticated</a:t>
            </a:r>
          </a:p>
          <a:p>
            <a:pPr lvl="1">
              <a:buClr>
                <a:schemeClr val="bg1"/>
              </a:buClr>
            </a:pPr>
            <a:r>
              <a:rPr lang="en-US" dirty="0">
                <a:solidFill>
                  <a:schemeClr val="tx2">
                    <a:lumMod val="10000"/>
                  </a:schemeClr>
                </a:solidFill>
              </a:rPr>
              <a:t>Using the STA and AP addresses in the generation of the PTK provides protection against session hijacking and impersonation; using nonces provides additional random keying material</a:t>
            </a:r>
          </a:p>
          <a:p>
            <a:pPr lvl="1"/>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PTK Parts</a:t>
            </a:r>
          </a:p>
        </p:txBody>
      </p:sp>
      <p:sp>
        <p:nvSpPr>
          <p:cNvPr id="3" name="Content Placeholder 2"/>
          <p:cNvSpPr>
            <a:spLocks noGrp="1"/>
          </p:cNvSpPr>
          <p:nvPr>
            <p:ph idx="1"/>
          </p:nvPr>
        </p:nvSpPr>
        <p:spPr>
          <a:xfrm>
            <a:off x="152400" y="1524000"/>
            <a:ext cx="7583488" cy="4297363"/>
          </a:xfrm>
        </p:spPr>
        <p:txBody>
          <a:bodyPr/>
          <a:lstStyle/>
          <a:p>
            <a:r>
              <a:rPr lang="en-US" dirty="0">
                <a:solidFill>
                  <a:schemeClr val="tx2">
                    <a:lumMod val="10000"/>
                  </a:schemeClr>
                </a:solidFill>
              </a:rPr>
              <a:t>The three parts                                                                  of the PTK are:</a:t>
            </a:r>
          </a:p>
        </p:txBody>
      </p:sp>
      <p:graphicFrame>
        <p:nvGraphicFramePr>
          <p:cNvPr id="4" name="Diagram 3"/>
          <p:cNvGraphicFramePr/>
          <p:nvPr>
            <p:extLst>
              <p:ext uri="{D42A27DB-BD31-4B8C-83A1-F6EECF244321}">
                <p14:modId xmlns:p14="http://schemas.microsoft.com/office/powerpoint/2010/main" val="422332844"/>
              </p:ext>
            </p:extLst>
          </p:nvPr>
        </p:nvGraphicFramePr>
        <p:xfrm>
          <a:off x="838200" y="1524000"/>
          <a:ext cx="81534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Keys</a:t>
            </a:r>
          </a:p>
        </p:txBody>
      </p:sp>
      <p:sp>
        <p:nvSpPr>
          <p:cNvPr id="3" name="Content Placeholder 2"/>
          <p:cNvSpPr>
            <a:spLocks noGrp="1"/>
          </p:cNvSpPr>
          <p:nvPr>
            <p:ph idx="1"/>
          </p:nvPr>
        </p:nvSpPr>
        <p:spPr>
          <a:xfrm>
            <a:off x="779462" y="1828800"/>
            <a:ext cx="7678737" cy="4724400"/>
          </a:xfrm>
        </p:spPr>
        <p:txBody>
          <a:bodyPr>
            <a:normAutofit/>
          </a:bodyPr>
          <a:lstStyle/>
          <a:p>
            <a:r>
              <a:rPr lang="en-US" dirty="0">
                <a:solidFill>
                  <a:schemeClr val="tx2">
                    <a:lumMod val="10000"/>
                  </a:schemeClr>
                </a:solidFill>
              </a:rPr>
              <a:t> Group keys are used for multicast communication in which one STA sends MPDUs to multiple STAs</a:t>
            </a:r>
          </a:p>
          <a:p>
            <a:pPr lvl="1">
              <a:buClr>
                <a:schemeClr val="bg1"/>
              </a:buClr>
            </a:pPr>
            <a:r>
              <a:rPr lang="en-US" dirty="0">
                <a:solidFill>
                  <a:schemeClr val="tx2">
                    <a:lumMod val="10000"/>
                  </a:schemeClr>
                </a:solidFill>
              </a:rPr>
              <a:t>Group master key (GMK)</a:t>
            </a:r>
          </a:p>
          <a:p>
            <a:pPr lvl="2"/>
            <a:r>
              <a:rPr lang="en-US" dirty="0">
                <a:solidFill>
                  <a:schemeClr val="tx2">
                    <a:lumMod val="10000"/>
                  </a:schemeClr>
                </a:solidFill>
              </a:rPr>
              <a:t>Key-generating key used with other inputs to derive the GTK</a:t>
            </a:r>
          </a:p>
          <a:p>
            <a:pPr lvl="1">
              <a:buClr>
                <a:schemeClr val="bg1"/>
              </a:buClr>
            </a:pPr>
            <a:r>
              <a:rPr lang="en-US" dirty="0">
                <a:solidFill>
                  <a:schemeClr val="tx2">
                    <a:lumMod val="10000"/>
                  </a:schemeClr>
                </a:solidFill>
              </a:rPr>
              <a:t>Group temporal key (GTK)</a:t>
            </a:r>
          </a:p>
          <a:p>
            <a:pPr lvl="2"/>
            <a:r>
              <a:rPr lang="en-US" dirty="0">
                <a:solidFill>
                  <a:schemeClr val="tx2">
                    <a:lumMod val="10000"/>
                  </a:schemeClr>
                </a:solidFill>
              </a:rPr>
              <a:t>Generated by the AP and transmitted to its associated STAs</a:t>
            </a:r>
          </a:p>
          <a:p>
            <a:pPr lvl="2"/>
            <a:r>
              <a:rPr lang="en-US" dirty="0">
                <a:solidFill>
                  <a:schemeClr val="tx2">
                    <a:lumMod val="10000"/>
                  </a:schemeClr>
                </a:solidFill>
              </a:rPr>
              <a:t>IEEE 802.11i requires that its value is computationally indistinguishable from random</a:t>
            </a:r>
          </a:p>
          <a:p>
            <a:pPr lvl="2"/>
            <a:r>
              <a:rPr lang="en-US" dirty="0">
                <a:solidFill>
                  <a:schemeClr val="tx2">
                    <a:lumMod val="10000"/>
                  </a:schemeClr>
                </a:solidFill>
              </a:rPr>
              <a:t>Distributed securely using the pairwise keys that are already established</a:t>
            </a:r>
          </a:p>
          <a:p>
            <a:pPr lvl="2"/>
            <a:r>
              <a:rPr lang="en-US" dirty="0">
                <a:solidFill>
                  <a:schemeClr val="tx2">
                    <a:lumMod val="10000"/>
                  </a:schemeClr>
                </a:solidFill>
              </a:rPr>
              <a:t>Is changed every time a device leaves the network</a:t>
            </a:r>
          </a:p>
          <a:p>
            <a:pPr lvl="1"/>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0.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6364" b="10909"/>
              <a:stretch>
                <a:fillRect/>
              </a:stretch>
            </p:blipFill>
          </mc:Choice>
          <mc:Fallback>
            <p:blipFill>
              <a:blip r:embed="rId4"/>
              <a:srcRect t="6364" b="10909"/>
              <a:stretch>
                <a:fillRect/>
              </a:stretch>
            </p:blipFill>
          </mc:Fallback>
        </mc:AlternateContent>
        <p:spPr>
          <a:xfrm>
            <a:off x="1600200" y="212130"/>
            <a:ext cx="6009632" cy="6433781"/>
          </a:xfrm>
          <a:prstGeom prst="rect">
            <a:avLst/>
          </a:prstGeom>
          <a:solidFill>
            <a:schemeClr val="tx1"/>
          </a:solidFill>
        </p:spPr>
      </p:pic>
    </p:spTree>
  </p:cSld>
  <p:clrMapOvr>
    <a:masterClrMapping/>
  </p:clrMapOvr>
  <p:transition>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Protected Data Transfer Phase</a:t>
            </a:r>
          </a:p>
        </p:txBody>
      </p:sp>
      <p:sp>
        <p:nvSpPr>
          <p:cNvPr id="3" name="Content Placeholder 2"/>
          <p:cNvSpPr>
            <a:spLocks noGrp="1"/>
          </p:cNvSpPr>
          <p:nvPr>
            <p:ph idx="1"/>
          </p:nvPr>
        </p:nvSpPr>
        <p:spPr>
          <a:xfrm>
            <a:off x="304800" y="1752600"/>
            <a:ext cx="8534400" cy="4297363"/>
          </a:xfrm>
        </p:spPr>
        <p:txBody>
          <a:bodyPr>
            <a:normAutofit/>
          </a:bodyPr>
          <a:lstStyle/>
          <a:p>
            <a:r>
              <a:rPr lang="en-US" dirty="0">
                <a:solidFill>
                  <a:schemeClr val="tx2">
                    <a:lumMod val="10000"/>
                  </a:schemeClr>
                </a:solidFill>
              </a:rPr>
              <a:t>IEEE 802.11i defines two schemes for protecting data transmitted in 802.11 MPDUs:</a:t>
            </a:r>
          </a:p>
        </p:txBody>
      </p:sp>
      <p:graphicFrame>
        <p:nvGraphicFramePr>
          <p:cNvPr id="4" name="Diagram 3"/>
          <p:cNvGraphicFramePr/>
          <p:nvPr/>
        </p:nvGraphicFramePr>
        <p:xfrm>
          <a:off x="381000" y="2438400"/>
          <a:ext cx="83820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traight Connector 3"/>
          <p:cNvSpPr/>
          <p:nvPr/>
        </p:nvSpPr>
        <p:spPr>
          <a:xfrm rot="3049128" flipH="1">
            <a:off x="723723" y="3266422"/>
            <a:ext cx="3618774" cy="637255"/>
          </a:xfrm>
          <a:custGeom>
            <a:avLst/>
            <a:gdLst/>
            <a:ahLst/>
            <a:cxnLst/>
            <a:rect l="0" t="0" r="0" b="0"/>
            <a:pathLst>
              <a:path>
                <a:moveTo>
                  <a:pt x="0" y="23203"/>
                </a:moveTo>
                <a:lnTo>
                  <a:pt x="1319982" y="23203"/>
                </a:lnTo>
              </a:path>
            </a:pathLst>
          </a:custGeom>
          <a:noFill/>
          <a:ln>
            <a:solidFill>
              <a:schemeClr val="tx2"/>
            </a:solidFill>
          </a:ln>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sz="4000" dirty="0"/>
              <a:t>IEEE 802.11i</a:t>
            </a:r>
            <a:br>
              <a:rPr lang="en-US" sz="4000" dirty="0"/>
            </a:br>
            <a:r>
              <a:rPr lang="en-US" sz="4000" dirty="0"/>
              <a:t>Pseudorandom Function (PRF)</a:t>
            </a:r>
          </a:p>
        </p:txBody>
      </p:sp>
      <p:sp>
        <p:nvSpPr>
          <p:cNvPr id="3" name="Content Placeholder 2"/>
          <p:cNvSpPr>
            <a:spLocks noGrp="1"/>
          </p:cNvSpPr>
          <p:nvPr>
            <p:ph idx="1"/>
          </p:nvPr>
        </p:nvSpPr>
        <p:spPr>
          <a:xfrm>
            <a:off x="779463" y="1828800"/>
            <a:ext cx="7583488" cy="4724400"/>
          </a:xfrm>
        </p:spPr>
        <p:txBody>
          <a:bodyPr/>
          <a:lstStyle/>
          <a:p>
            <a:r>
              <a:rPr lang="en-US" dirty="0">
                <a:solidFill>
                  <a:schemeClr val="tx2">
                    <a:lumMod val="10000"/>
                  </a:schemeClr>
                </a:solidFill>
              </a:rPr>
              <a:t>Used at a number of places in the IEEE 802.11i scheme (to generate nonces, to expand pairwise keys, to generate the GTK)</a:t>
            </a:r>
          </a:p>
          <a:p>
            <a:pPr lvl="1">
              <a:buClr>
                <a:schemeClr val="bg1"/>
              </a:buClr>
            </a:pPr>
            <a:r>
              <a:rPr lang="en-US" dirty="0">
                <a:solidFill>
                  <a:schemeClr val="tx2">
                    <a:lumMod val="10000"/>
                  </a:schemeClr>
                </a:solidFill>
              </a:rPr>
              <a:t>Best security practice dictates that different pseudorandom number streams be used for these different purposes</a:t>
            </a:r>
          </a:p>
          <a:p>
            <a:r>
              <a:rPr lang="en-US" dirty="0">
                <a:solidFill>
                  <a:schemeClr val="tx2">
                    <a:lumMod val="10000"/>
                  </a:schemeClr>
                </a:solidFill>
              </a:rPr>
              <a:t>Built on the use of HMAC-SHA-1 to generate a pseudorandom bit stream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7059" t="19091" r="3529" b="6364"/>
              <a:stretch>
                <a:fillRect/>
              </a:stretch>
            </p:blipFill>
          </mc:Choice>
          <mc:Fallback>
            <p:blipFill>
              <a:blip r:embed="rId4"/>
              <a:srcRect l="7059" t="19091" r="3529" b="6364"/>
              <a:stretch>
                <a:fillRect/>
              </a:stretch>
            </p:blipFill>
          </mc:Fallback>
        </mc:AlternateContent>
        <p:spPr>
          <a:xfrm>
            <a:off x="1757810" y="308117"/>
            <a:ext cx="5856301" cy="6318682"/>
          </a:xfrm>
          <a:prstGeom prst="rect">
            <a:avLst/>
          </a:prstGeom>
          <a:solidFill>
            <a:schemeClr val="tx1"/>
          </a:solidFill>
        </p:spPr>
      </p:pic>
    </p:spTree>
  </p:cSld>
  <p:clrMapOvr>
    <a:masterClrMapping/>
  </p:clrMapOvr>
  <p:transition>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Summary</a:t>
            </a:r>
            <a:endParaRPr lang="en-AU" dirty="0"/>
          </a:p>
        </p:txBody>
      </p:sp>
      <p:sp>
        <p:nvSpPr>
          <p:cNvPr id="56323" name="Rectangle 3"/>
          <p:cNvSpPr>
            <a:spLocks noGrp="1" noChangeArrowheads="1"/>
          </p:cNvSpPr>
          <p:nvPr>
            <p:ph idx="1"/>
          </p:nvPr>
        </p:nvSpPr>
        <p:spPr>
          <a:xfrm>
            <a:off x="685800" y="1828800"/>
            <a:ext cx="4478337" cy="4724400"/>
          </a:xfrm>
        </p:spPr>
        <p:txBody>
          <a:bodyPr>
            <a:normAutofit fontScale="92500" lnSpcReduction="20000"/>
          </a:bodyPr>
          <a:lstStyle/>
          <a:p>
            <a:r>
              <a:rPr lang="en-US" dirty="0">
                <a:solidFill>
                  <a:schemeClr val="tx2">
                    <a:lumMod val="10000"/>
                  </a:schemeClr>
                </a:solidFill>
              </a:rPr>
              <a:t>Wireless network security</a:t>
            </a:r>
          </a:p>
          <a:p>
            <a:pPr lvl="1">
              <a:buClr>
                <a:schemeClr val="bg1"/>
              </a:buClr>
            </a:pPr>
            <a:r>
              <a:rPr lang="en-US" dirty="0">
                <a:solidFill>
                  <a:schemeClr val="tx2">
                    <a:lumMod val="10000"/>
                  </a:schemeClr>
                </a:solidFill>
              </a:rPr>
              <a:t>Network threats</a:t>
            </a:r>
          </a:p>
          <a:p>
            <a:pPr lvl="1">
              <a:buClr>
                <a:schemeClr val="bg1"/>
              </a:buClr>
            </a:pPr>
            <a:r>
              <a:rPr lang="en-US" dirty="0">
                <a:solidFill>
                  <a:schemeClr val="tx2">
                    <a:lumMod val="10000"/>
                  </a:schemeClr>
                </a:solidFill>
              </a:rPr>
              <a:t>Security measures</a:t>
            </a:r>
          </a:p>
          <a:p>
            <a:r>
              <a:rPr lang="en-US" dirty="0">
                <a:solidFill>
                  <a:schemeClr val="tx2">
                    <a:lumMod val="10000"/>
                  </a:schemeClr>
                </a:solidFill>
              </a:rPr>
              <a:t>Mobile device security</a:t>
            </a:r>
          </a:p>
          <a:p>
            <a:pPr lvl="1">
              <a:buClr>
                <a:schemeClr val="bg1"/>
              </a:buClr>
            </a:pPr>
            <a:r>
              <a:rPr lang="en-US" dirty="0">
                <a:solidFill>
                  <a:schemeClr val="tx2">
                    <a:lumMod val="10000"/>
                  </a:schemeClr>
                </a:solidFill>
              </a:rPr>
              <a:t>Security threats</a:t>
            </a:r>
          </a:p>
          <a:p>
            <a:pPr lvl="1">
              <a:buClr>
                <a:schemeClr val="bg1"/>
              </a:buClr>
            </a:pPr>
            <a:r>
              <a:rPr lang="en-US" dirty="0">
                <a:solidFill>
                  <a:schemeClr val="tx2">
                    <a:lumMod val="10000"/>
                  </a:schemeClr>
                </a:solidFill>
              </a:rPr>
              <a:t>Security strategy</a:t>
            </a:r>
          </a:p>
          <a:p>
            <a:r>
              <a:rPr lang="en-US" dirty="0">
                <a:solidFill>
                  <a:schemeClr val="tx2">
                    <a:lumMod val="10000"/>
                  </a:schemeClr>
                </a:solidFill>
              </a:rPr>
              <a:t>IEEE 802.11 wireless LAN overview</a:t>
            </a:r>
          </a:p>
          <a:p>
            <a:pPr lvl="1">
              <a:buClr>
                <a:schemeClr val="bg1"/>
              </a:buClr>
            </a:pPr>
            <a:r>
              <a:rPr lang="en-US" dirty="0">
                <a:solidFill>
                  <a:schemeClr val="tx2">
                    <a:lumMod val="10000"/>
                  </a:schemeClr>
                </a:solidFill>
              </a:rPr>
              <a:t>Wi-Fi Alliance</a:t>
            </a:r>
          </a:p>
          <a:p>
            <a:pPr lvl="1">
              <a:buClr>
                <a:schemeClr val="bg1"/>
              </a:buClr>
            </a:pPr>
            <a:r>
              <a:rPr lang="en-US" dirty="0">
                <a:solidFill>
                  <a:schemeClr val="tx2">
                    <a:lumMod val="10000"/>
                  </a:schemeClr>
                </a:solidFill>
              </a:rPr>
              <a:t>IEEE 802 protocol architecture</a:t>
            </a:r>
          </a:p>
          <a:p>
            <a:pPr lvl="1">
              <a:buClr>
                <a:schemeClr val="bg1"/>
              </a:buClr>
            </a:pPr>
            <a:r>
              <a:rPr lang="en-US" dirty="0">
                <a:solidFill>
                  <a:schemeClr val="tx2">
                    <a:lumMod val="10000"/>
                  </a:schemeClr>
                </a:solidFill>
              </a:rPr>
              <a:t>IEEE 802.11 network components and architectural model</a:t>
            </a:r>
          </a:p>
          <a:p>
            <a:pPr lvl="1">
              <a:buClr>
                <a:schemeClr val="bg1"/>
              </a:buClr>
            </a:pPr>
            <a:r>
              <a:rPr lang="en-US" dirty="0">
                <a:solidFill>
                  <a:schemeClr val="tx2">
                    <a:lumMod val="10000"/>
                  </a:schemeClr>
                </a:solidFill>
              </a:rPr>
              <a:t>IEEE 802.11 services</a:t>
            </a:r>
            <a:endParaRPr lang="en-AU" dirty="0">
              <a:solidFill>
                <a:schemeClr val="tx2">
                  <a:lumMod val="10000"/>
                </a:schemeClr>
              </a:solidFill>
            </a:endParaRPr>
          </a:p>
        </p:txBody>
      </p:sp>
      <p:sp>
        <p:nvSpPr>
          <p:cNvPr id="56324" name="Content Placeholder 11"/>
          <p:cNvSpPr>
            <a:spLocks noGrp="1"/>
          </p:cNvSpPr>
          <p:nvPr>
            <p:ph sz="half" idx="4294967295"/>
          </p:nvPr>
        </p:nvSpPr>
        <p:spPr>
          <a:xfrm>
            <a:off x="5334000" y="1600200"/>
            <a:ext cx="3565525" cy="4953000"/>
          </a:xfrm>
        </p:spPr>
        <p:txBody>
          <a:bodyPr>
            <a:normAutofit lnSpcReduction="10000"/>
          </a:bodyPr>
          <a:lstStyle/>
          <a:p>
            <a:r>
              <a:rPr lang="en-US" dirty="0">
                <a:solidFill>
                  <a:schemeClr val="tx2">
                    <a:lumMod val="10000"/>
                  </a:schemeClr>
                </a:solidFill>
              </a:rPr>
              <a:t>IEEE 802.11i wireless LAN security</a:t>
            </a:r>
          </a:p>
          <a:p>
            <a:pPr lvl="1">
              <a:buClr>
                <a:schemeClr val="bg1"/>
              </a:buClr>
            </a:pPr>
            <a:r>
              <a:rPr lang="en-US" dirty="0">
                <a:solidFill>
                  <a:schemeClr val="tx2">
                    <a:lumMod val="10000"/>
                  </a:schemeClr>
                </a:solidFill>
              </a:rPr>
              <a:t>IEEE 802.11i services</a:t>
            </a:r>
          </a:p>
          <a:p>
            <a:pPr lvl="1">
              <a:buClr>
                <a:schemeClr val="bg1"/>
              </a:buClr>
            </a:pPr>
            <a:r>
              <a:rPr lang="en-US" dirty="0">
                <a:solidFill>
                  <a:schemeClr val="tx2">
                    <a:lumMod val="10000"/>
                  </a:schemeClr>
                </a:solidFill>
              </a:rPr>
              <a:t>IEEE 802.11i phases of operation</a:t>
            </a:r>
          </a:p>
          <a:p>
            <a:pPr lvl="1">
              <a:buClr>
                <a:schemeClr val="bg1"/>
              </a:buClr>
            </a:pPr>
            <a:r>
              <a:rPr lang="en-US" dirty="0">
                <a:solidFill>
                  <a:schemeClr val="tx2">
                    <a:lumMod val="10000"/>
                  </a:schemeClr>
                </a:solidFill>
              </a:rPr>
              <a:t>Discovery phase</a:t>
            </a:r>
          </a:p>
          <a:p>
            <a:pPr lvl="1">
              <a:buClr>
                <a:schemeClr val="bg1"/>
              </a:buClr>
            </a:pPr>
            <a:r>
              <a:rPr lang="en-US" dirty="0">
                <a:solidFill>
                  <a:schemeClr val="tx2">
                    <a:lumMod val="10000"/>
                  </a:schemeClr>
                </a:solidFill>
              </a:rPr>
              <a:t>Authentication phase</a:t>
            </a:r>
          </a:p>
          <a:p>
            <a:pPr lvl="1">
              <a:buClr>
                <a:schemeClr val="bg1"/>
              </a:buClr>
            </a:pPr>
            <a:r>
              <a:rPr lang="en-US" dirty="0">
                <a:solidFill>
                  <a:schemeClr val="tx2">
                    <a:lumMod val="10000"/>
                  </a:schemeClr>
                </a:solidFill>
              </a:rPr>
              <a:t>Key management phase</a:t>
            </a:r>
          </a:p>
          <a:p>
            <a:pPr lvl="1">
              <a:buClr>
                <a:schemeClr val="bg1"/>
              </a:buClr>
            </a:pPr>
            <a:r>
              <a:rPr lang="en-US" dirty="0">
                <a:solidFill>
                  <a:schemeClr val="tx2">
                    <a:lumMod val="10000"/>
                  </a:schemeClr>
                </a:solidFill>
              </a:rPr>
              <a:t>Protected data transfer phase</a:t>
            </a:r>
          </a:p>
          <a:p>
            <a:pPr lvl="1">
              <a:buClr>
                <a:schemeClr val="bg1"/>
              </a:buClr>
            </a:pPr>
            <a:r>
              <a:rPr lang="en-US" dirty="0">
                <a:solidFill>
                  <a:schemeClr val="tx2">
                    <a:lumMod val="10000"/>
                  </a:schemeClr>
                </a:solidFill>
              </a:rPr>
              <a:t>The IEEE 802.11i pseudorandom function</a:t>
            </a:r>
          </a:p>
        </p:txBody>
      </p:sp>
      <p:sp>
        <p:nvSpPr>
          <p:cNvPr id="6" name="TextBox 5"/>
          <p:cNvSpPr txBox="1"/>
          <p:nvPr/>
        </p:nvSpPr>
        <p:spPr>
          <a:xfrm>
            <a:off x="6184900" y="1905000"/>
            <a:ext cx="184666" cy="369332"/>
          </a:xfrm>
          <a:prstGeom prst="rect">
            <a:avLst/>
          </a:prstGeom>
          <a:noFill/>
        </p:spPr>
        <p:txBody>
          <a:bodyPr wrap="none" rtlCol="0">
            <a:spAutoFit/>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676401"/>
            <a:ext cx="8534400" cy="7478969"/>
          </a:xfrm>
          <a:prstGeom prst="rect">
            <a:avLst/>
          </a:prstGeom>
        </p:spPr>
        <p:txBody>
          <a:bodyPr wrap="square">
            <a:prstTxWarp prst="textNoShape">
              <a:avLst/>
            </a:prstTxWarp>
            <a:spAutoFit/>
          </a:bodyPr>
          <a:lstStyle/>
          <a:p>
            <a:r>
              <a:rPr lang="en-US" sz="2400" i="1" dirty="0">
                <a:solidFill>
                  <a:schemeClr val="tx2">
                    <a:lumMod val="10000"/>
                  </a:schemeClr>
                </a:solidFill>
                <a:effectLst>
                  <a:outerShdw blurRad="63500" dir="2700000" algn="tl" rotWithShape="0">
                    <a:schemeClr val="tx1">
                      <a:alpha val="40000"/>
                    </a:schemeClr>
                  </a:outerShdw>
                </a:effectLst>
                <a:latin typeface="+mn-lt"/>
                <a:ea typeface="ＭＳ Ｐゴシック" pitchFamily="-107" charset="-128"/>
                <a:cs typeface="ＭＳ Ｐゴシック" pitchFamily="-107" charset="-128"/>
              </a:rPr>
              <a:t>“Investigators have published numerous reports of birds taking turns vocalizing; the bird spoken to gave its full attention to the speaker and never vocalized at the same time, as if the two were holding a conversation.”</a:t>
            </a:r>
          </a:p>
          <a:p>
            <a:endParaRPr lang="en-US" sz="2400" i="1" dirty="0">
              <a:solidFill>
                <a:schemeClr val="tx2">
                  <a:lumMod val="10000"/>
                </a:schemeClr>
              </a:solidFill>
              <a:effectLst>
                <a:outerShdw blurRad="63500" dir="2700000" algn="tl" rotWithShape="0">
                  <a:schemeClr val="tx1">
                    <a:alpha val="40000"/>
                  </a:schemeClr>
                </a:outerShdw>
              </a:effectLst>
              <a:latin typeface="+mn-lt"/>
              <a:ea typeface="ＭＳ Ｐゴシック" pitchFamily="-107" charset="-128"/>
              <a:cs typeface="ＭＳ Ｐゴシック" pitchFamily="-107" charset="-128"/>
            </a:endParaRPr>
          </a:p>
          <a:p>
            <a:r>
              <a:rPr lang="en-US" sz="2400" i="1" dirty="0">
                <a:solidFill>
                  <a:schemeClr val="tx2">
                    <a:lumMod val="10000"/>
                  </a:schemeClr>
                </a:solidFill>
                <a:effectLst>
                  <a:outerShdw blurRad="63500" dir="2700000" algn="tl" rotWithShape="0">
                    <a:schemeClr val="tx1">
                      <a:alpha val="40000"/>
                    </a:schemeClr>
                  </a:outerShdw>
                </a:effectLst>
                <a:latin typeface="+mn-lt"/>
                <a:ea typeface="ＭＳ Ｐゴシック" pitchFamily="-107" charset="-128"/>
                <a:cs typeface="ＭＳ Ｐゴシック" pitchFamily="-107" charset="-128"/>
              </a:rPr>
              <a:t>“Researchers and scholars who have studied the data on avian communication carefully write (a) the communication code of birds, such as crows, has not been broken by any means; (b) probably all birds have wider vocabularies than anyone realizes; and (c) greater complexity and depth are recognized in avian communication as research progresses.”</a:t>
            </a:r>
          </a:p>
          <a:p>
            <a:endParaRPr lang="en-US" sz="2400" i="1" dirty="0">
              <a:solidFill>
                <a:schemeClr val="tx2">
                  <a:lumMod val="10000"/>
                </a:schemeClr>
              </a:solidFill>
              <a:effectLst>
                <a:outerShdw blurRad="38100" dist="38100" dir="2700000" algn="tl">
                  <a:srgbClr val="000000">
                    <a:alpha val="43137"/>
                  </a:srgbClr>
                </a:outerShdw>
              </a:effectLst>
              <a:latin typeface="+mn-lt"/>
              <a:cs typeface="Calisto MT"/>
            </a:endParaRPr>
          </a:p>
          <a:p>
            <a:endParaRPr lang="en-US" sz="2400" i="1" dirty="0">
              <a:solidFill>
                <a:schemeClr val="tx2">
                  <a:lumMod val="10000"/>
                </a:schemeClr>
              </a:solidFill>
              <a:effectLst>
                <a:outerShdw blurRad="38100" dist="38100" dir="2700000" algn="tl">
                  <a:srgbClr val="000000">
                    <a:alpha val="43137"/>
                  </a:srgbClr>
                </a:outerShdw>
              </a:effectLst>
              <a:latin typeface="+mn-lt"/>
              <a:cs typeface="Calisto MT"/>
            </a:endParaRPr>
          </a:p>
          <a:p>
            <a:endParaRPr lang="en-US" sz="2400" i="1" dirty="0">
              <a:solidFill>
                <a:schemeClr val="tx2">
                  <a:lumMod val="10000"/>
                </a:schemeClr>
              </a:solidFill>
              <a:effectLst>
                <a:outerShdw blurRad="38100" dist="38100" dir="2700000" algn="tl">
                  <a:srgbClr val="000000">
                    <a:alpha val="43137"/>
                  </a:srgbClr>
                </a:outerShdw>
              </a:effectLst>
              <a:latin typeface="+mn-lt"/>
              <a:cs typeface="Calisto MT"/>
            </a:endParaRPr>
          </a:p>
          <a:p>
            <a:endParaRPr lang="en-US" sz="2400" i="1" dirty="0">
              <a:solidFill>
                <a:schemeClr val="tx2">
                  <a:lumMod val="10000"/>
                </a:schemeClr>
              </a:solidFill>
              <a:effectLst>
                <a:outerShdw blurRad="38100" dist="38100" dir="2700000" algn="tl">
                  <a:srgbClr val="000000">
                    <a:alpha val="43137"/>
                  </a:srgbClr>
                </a:outerShdw>
              </a:effectLst>
              <a:latin typeface="+mn-lt"/>
              <a:cs typeface="Calisto MT"/>
            </a:endParaRPr>
          </a:p>
          <a:p>
            <a:endParaRPr lang="en-US" sz="2400" i="1" dirty="0">
              <a:solidFill>
                <a:schemeClr val="tx2">
                  <a:lumMod val="10000"/>
                </a:schemeClr>
              </a:solidFill>
              <a:effectLst>
                <a:outerShdw blurRad="38100" dist="38100" dir="2700000" algn="tl">
                  <a:srgbClr val="000000">
                    <a:alpha val="43137"/>
                  </a:srgbClr>
                </a:outerShdw>
              </a:effectLst>
              <a:latin typeface="+mn-lt"/>
              <a:cs typeface="Calisto MT"/>
            </a:endParaRPr>
          </a:p>
          <a:p>
            <a:endParaRPr lang="en-US" sz="2400" i="1" dirty="0">
              <a:solidFill>
                <a:schemeClr val="tx2">
                  <a:lumMod val="10000"/>
                </a:schemeClr>
              </a:solidFill>
              <a:effectLst>
                <a:outerShdw blurRad="38100" dist="38100" dir="2700000" algn="tl">
                  <a:srgbClr val="000000">
                    <a:alpha val="43137"/>
                  </a:srgbClr>
                </a:outerShdw>
              </a:effectLst>
              <a:latin typeface="+mn-lt"/>
              <a:cs typeface="Calisto MT"/>
            </a:endParaRPr>
          </a:p>
          <a:p>
            <a:endParaRPr lang="en-US" sz="2400" i="1" dirty="0">
              <a:solidFill>
                <a:schemeClr val="tx2">
                  <a:lumMod val="10000"/>
                </a:schemeClr>
              </a:solidFill>
              <a:effectLst>
                <a:outerShdw blurRad="38100" dist="38100" dir="2700000" algn="tl">
                  <a:srgbClr val="000000">
                    <a:alpha val="43137"/>
                  </a:srgbClr>
                </a:outerShdw>
              </a:effectLst>
              <a:latin typeface="+mn-lt"/>
              <a:cs typeface="Calisto MT"/>
            </a:endParaRPr>
          </a:p>
          <a:p>
            <a:endParaRPr lang="en-US" sz="2400" i="1" dirty="0">
              <a:solidFill>
                <a:schemeClr val="tx2">
                  <a:lumMod val="10000"/>
                </a:schemeClr>
              </a:solidFill>
              <a:effectLst>
                <a:outerShdw blurRad="38100" dist="38100" dir="2700000" algn="tl">
                  <a:srgbClr val="000000">
                    <a:alpha val="43137"/>
                  </a:srgbClr>
                </a:outerShdw>
              </a:effectLst>
              <a:latin typeface="+mn-lt"/>
              <a:cs typeface="Calisto MT"/>
            </a:endParaRPr>
          </a:p>
          <a:p>
            <a:endParaRPr lang="en-US" sz="2400" i="1" dirty="0">
              <a:solidFill>
                <a:schemeClr val="tx2">
                  <a:lumMod val="10000"/>
                </a:schemeClr>
              </a:solidFill>
              <a:effectLst>
                <a:outerShdw blurRad="38100" dist="38100" dir="2700000" algn="tl">
                  <a:srgbClr val="000000">
                    <a:alpha val="43137"/>
                  </a:srgbClr>
                </a:outerShdw>
              </a:effectLst>
              <a:latin typeface="+mn-lt"/>
              <a:cs typeface="Calisto MT"/>
            </a:endParaRPr>
          </a:p>
        </p:txBody>
      </p:sp>
      <p:sp>
        <p:nvSpPr>
          <p:cNvPr id="5" name="Rectangle 4"/>
          <p:cNvSpPr/>
          <p:nvPr/>
        </p:nvSpPr>
        <p:spPr>
          <a:xfrm>
            <a:off x="0" y="6019800"/>
            <a:ext cx="9144000" cy="451406"/>
          </a:xfrm>
          <a:prstGeom prst="rect">
            <a:avLst/>
          </a:prstGeom>
        </p:spPr>
        <p:txBody>
          <a:bodyPr>
            <a:prstTxWarp prst="textNoShape">
              <a:avLst/>
            </a:prstTxWarp>
            <a:spAutoFit/>
          </a:bodyPr>
          <a:lstStyle/>
          <a:p>
            <a:pPr marL="342900" indent="-342900" algn="r">
              <a:lnSpc>
                <a:spcPct val="80000"/>
              </a:lnSpc>
              <a:spcBef>
                <a:spcPts val="600"/>
              </a:spcBef>
              <a:buClr>
                <a:srgbClr val="BAABE3"/>
              </a:buClr>
            </a:pPr>
            <a:r>
              <a:rPr lang="en-US" sz="2800" b="1" i="1" dirty="0">
                <a:solidFill>
                  <a:schemeClr val="tx2">
                    <a:lumMod val="10000"/>
                  </a:schemeClr>
                </a:solidFill>
                <a:effectLst>
                  <a:outerShdw blurRad="63500" dir="2700000" algn="tl" rotWithShape="0">
                    <a:schemeClr val="tx1">
                      <a:alpha val="40000"/>
                    </a:schemeClr>
                  </a:outerShdw>
                </a:effectLst>
                <a:latin typeface="+mn-lt"/>
                <a:ea typeface="ＭＳ Ｐゴシック" pitchFamily="-107" charset="-128"/>
                <a:cs typeface="ＭＳ Ｐゴシック" pitchFamily="-107" charset="-128"/>
              </a:rPr>
              <a:t>—The Human Nature of Birds, </a:t>
            </a:r>
            <a:r>
              <a:rPr lang="en-US" sz="2800" b="1" dirty="0">
                <a:solidFill>
                  <a:schemeClr val="tx2">
                    <a:lumMod val="10000"/>
                  </a:schemeClr>
                </a:solidFill>
                <a:effectLst>
                  <a:outerShdw blurRad="63500" dir="2700000" algn="tl" rotWithShape="0">
                    <a:schemeClr val="tx1">
                      <a:alpha val="40000"/>
                    </a:schemeClr>
                  </a:outerShdw>
                </a:effectLst>
                <a:latin typeface="+mn-lt"/>
                <a:ea typeface="ＭＳ Ｐゴシック" pitchFamily="-107" charset="-128"/>
                <a:cs typeface="ＭＳ Ｐゴシック" pitchFamily="-107" charset="-128"/>
              </a:rPr>
              <a:t>Theodore Barber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04800" y="762000"/>
            <a:ext cx="3959352" cy="1691640"/>
          </a:xfrm>
        </p:spPr>
        <p:txBody>
          <a:bodyPr/>
          <a:lstStyle/>
          <a:p>
            <a:r>
              <a:rPr lang="en-US" dirty="0"/>
              <a:t>Network Security Essentials</a:t>
            </a:r>
            <a:endParaRPr lang="en-AU" dirty="0"/>
          </a:p>
        </p:txBody>
      </p:sp>
      <p:pic>
        <p:nvPicPr>
          <p:cNvPr id="25" name="Picture Placeholder 24" descr="NetSec5e.jpg"/>
          <p:cNvPicPr>
            <a:picLocks noGrp="1" noChangeAspect="1"/>
          </p:cNvPicPr>
          <p:nvPr>
            <p:ph type="pic" idx="1"/>
          </p:nvPr>
        </p:nvPicPr>
        <p:blipFill>
          <a:blip r:embed="rId3"/>
          <a:srcRect t="-1333" b="-2444"/>
          <a:stretch>
            <a:fillRect/>
          </a:stretch>
        </p:blipFill>
        <p:spPr>
          <a:xfrm>
            <a:off x="4864608" y="778931"/>
            <a:ext cx="3959352" cy="5357516"/>
          </a:xfrm>
        </p:spPr>
      </p:pic>
      <p:sp>
        <p:nvSpPr>
          <p:cNvPr id="2051" name="Rectangle 3"/>
          <p:cNvSpPr>
            <a:spLocks noGrp="1" noChangeArrowheads="1"/>
          </p:cNvSpPr>
          <p:nvPr>
            <p:ph type="body" sz="half" idx="2"/>
          </p:nvPr>
        </p:nvSpPr>
        <p:spPr>
          <a:xfrm>
            <a:off x="304800" y="2362200"/>
            <a:ext cx="3959352" cy="3200400"/>
          </a:xfrm>
        </p:spPr>
        <p:txBody>
          <a:bodyPr>
            <a:normAutofit/>
          </a:bodyPr>
          <a:lstStyle/>
          <a:p>
            <a:endParaRPr lang="en-US" dirty="0"/>
          </a:p>
          <a:p>
            <a:endParaRPr lang="en-US" dirty="0"/>
          </a:p>
          <a:p>
            <a:endParaRPr lang="en-US" dirty="0"/>
          </a:p>
          <a:p>
            <a:r>
              <a:rPr lang="en-US" dirty="0"/>
              <a:t>Fifth Edition</a:t>
            </a:r>
          </a:p>
          <a:p>
            <a:r>
              <a:rPr lang="en-US" dirty="0"/>
              <a:t>by William Stallings</a:t>
            </a:r>
          </a:p>
        </p:txBody>
      </p:sp>
    </p:spTree>
    <p:extLst>
      <p:ext uri="{BB962C8B-B14F-4D97-AF65-F5344CB8AC3E}">
        <p14:creationId xmlns:p14="http://schemas.microsoft.com/office/powerpoint/2010/main" val="2676742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pPr eaLnBrk="1" hangingPunct="1">
              <a:defRPr/>
            </a:pPr>
            <a:r>
              <a:rPr lang="en-US" dirty="0"/>
              <a:t>Chapter 8</a:t>
            </a:r>
          </a:p>
        </p:txBody>
      </p:sp>
      <p:sp>
        <p:nvSpPr>
          <p:cNvPr id="19459" name="Subtitle 13"/>
          <p:cNvSpPr>
            <a:spLocks noGrp="1"/>
          </p:cNvSpPr>
          <p:nvPr>
            <p:ph type="subTitle" idx="1"/>
          </p:nvPr>
        </p:nvSpPr>
        <p:spPr/>
        <p:txBody>
          <a:bodyPr>
            <a:normAutofit/>
          </a:bodyPr>
          <a:lstStyle/>
          <a:p>
            <a:r>
              <a:rPr lang="en-US" sz="3600" dirty="0">
                <a:solidFill>
                  <a:schemeClr val="tx2">
                    <a:lumMod val="10000"/>
                  </a:schemeClr>
                </a:solidFill>
                <a:ea typeface="ＭＳ Ｐゴシック" pitchFamily="-84" charset="-128"/>
                <a:cs typeface="ＭＳ Ｐゴシック" pitchFamily="-84" charset="-128"/>
              </a:rPr>
              <a:t>Electronic Mail Security</a:t>
            </a:r>
            <a:endParaRPr lang="en-AU" sz="3600" dirty="0">
              <a:solidFill>
                <a:schemeClr val="tx2">
                  <a:lumMod val="10000"/>
                </a:schemeClr>
              </a:solidFill>
              <a:ea typeface="ＭＳ Ｐゴシック" pitchFamily="-84" charset="-128"/>
              <a:cs typeface="ＭＳ Ｐゴシック" pitchFamily="-84" charset="-128"/>
            </a:endParaRPr>
          </a:p>
        </p:txBody>
      </p:sp>
    </p:spTree>
    <p:extLst>
      <p:ext uri="{BB962C8B-B14F-4D97-AF65-F5344CB8AC3E}">
        <p14:creationId xmlns:p14="http://schemas.microsoft.com/office/powerpoint/2010/main" val="2817539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304800" y="1828800"/>
            <a:ext cx="8382000" cy="4724400"/>
          </a:xfrm>
        </p:spPr>
        <p:txBody>
          <a:bodyPr>
            <a:normAutofit/>
          </a:bodyPr>
          <a:lstStyle/>
          <a:p>
            <a:pPr eaLnBrk="1" hangingPunct="1">
              <a:lnSpc>
                <a:spcPct val="95000"/>
              </a:lnSpc>
              <a:spcBef>
                <a:spcPts val="600"/>
              </a:spcBef>
              <a:buFont typeface="Wingdings" pitchFamily="-107" charset="2"/>
              <a:buNone/>
              <a:defRPr/>
            </a:pPr>
            <a:r>
              <a:rPr lang="en-AU" i="1" dirty="0">
                <a:solidFill>
                  <a:schemeClr val="tx2">
                    <a:lumMod val="10000"/>
                  </a:schemeClr>
                </a:solidFill>
                <a:ea typeface="ＭＳ Ｐゴシック" pitchFamily="-107" charset="-128"/>
                <a:cs typeface="ＭＳ Ｐゴシック" pitchFamily="-107" charset="-128"/>
              </a:rPr>
              <a:t>	“Despite the refusal of VADM Poindexter and LtCol North to appear, the Board's access to other sources of information filled much of this gap. The FBI provided documents taken from the files of the National Security Advisor and relevant NSC staff members, including messages from the PROF system between VADM Poindexter and LtCol North. The PROF messages were conversations by computer, written at the time events occurred and presumed by the writers to be protected from disclosure. In this sense, they provide a first-hand, contemporaneous account of events.”</a:t>
            </a:r>
          </a:p>
          <a:p>
            <a:pPr algn="r" eaLnBrk="1" hangingPunct="1">
              <a:lnSpc>
                <a:spcPct val="80000"/>
              </a:lnSpc>
              <a:buFont typeface="Wingdings" pitchFamily="-107" charset="2"/>
              <a:buNone/>
              <a:defRPr/>
            </a:pPr>
            <a:endParaRPr lang="en-AU" sz="2400" b="1" i="1" dirty="0">
              <a:solidFill>
                <a:schemeClr val="tx2">
                  <a:lumMod val="10000"/>
                </a:schemeClr>
              </a:solidFill>
              <a:ea typeface="+mn-ea"/>
              <a:cs typeface="+mn-cs"/>
            </a:endParaRPr>
          </a:p>
          <a:p>
            <a:pPr algn="r" eaLnBrk="1" hangingPunct="1">
              <a:lnSpc>
                <a:spcPct val="80000"/>
              </a:lnSpc>
              <a:buFont typeface="Wingdings" pitchFamily="-107" charset="2"/>
              <a:buNone/>
              <a:defRPr/>
            </a:pPr>
            <a:r>
              <a:rPr lang="en-AU" sz="2800" b="1" dirty="0">
                <a:solidFill>
                  <a:schemeClr val="tx2">
                    <a:lumMod val="10000"/>
                  </a:schemeClr>
                </a:solidFill>
                <a:ea typeface="+mn-ea"/>
                <a:cs typeface="+mn-cs"/>
              </a:rPr>
              <a:t>	—The Tower Commission Report to President Reagan on the Iran-Contra Affair, 1987</a:t>
            </a:r>
          </a:p>
          <a:p>
            <a:pPr eaLnBrk="1" hangingPunct="1">
              <a:lnSpc>
                <a:spcPct val="80000"/>
              </a:lnSpc>
              <a:buFont typeface="Wingdings" pitchFamily="-107" charset="2"/>
              <a:buNone/>
              <a:defRPr/>
            </a:pPr>
            <a:endParaRPr lang="en-AU" sz="2400" dirty="0">
              <a:ea typeface="+mn-ea"/>
              <a:cs typeface="+mn-cs"/>
            </a:endParaRPr>
          </a:p>
          <a:p>
            <a:pPr eaLnBrk="1" hangingPunct="1">
              <a:lnSpc>
                <a:spcPct val="80000"/>
              </a:lnSpc>
              <a:buFont typeface="Wingdings" pitchFamily="-107" charset="2"/>
              <a:buChar char="Ø"/>
              <a:defRPr/>
            </a:pPr>
            <a:endParaRPr lang="en-AU" sz="2400" dirty="0">
              <a:ea typeface="+mn-ea"/>
              <a:cs typeface="+mn-cs"/>
            </a:endParaRPr>
          </a:p>
        </p:txBody>
      </p:sp>
    </p:spTree>
    <p:extLst>
      <p:ext uri="{BB962C8B-B14F-4D97-AF65-F5344CB8AC3E}">
        <p14:creationId xmlns:p14="http://schemas.microsoft.com/office/powerpoint/2010/main" val="346211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AU" dirty="0"/>
              <a:t>Pretty Good Privacy (PGP)</a:t>
            </a:r>
          </a:p>
        </p:txBody>
      </p:sp>
      <p:sp>
        <p:nvSpPr>
          <p:cNvPr id="7" name="Content Placeholder 6"/>
          <p:cNvSpPr>
            <a:spLocks noGrp="1"/>
          </p:cNvSpPr>
          <p:nvPr>
            <p:ph idx="1"/>
          </p:nvPr>
        </p:nvSpPr>
        <p:spPr>
          <a:xfrm>
            <a:off x="779463" y="1828800"/>
            <a:ext cx="7583488" cy="4800600"/>
          </a:xfrm>
        </p:spPr>
        <p:txBody>
          <a:bodyPr>
            <a:normAutofit fontScale="92500"/>
          </a:bodyPr>
          <a:lstStyle/>
          <a:p>
            <a:r>
              <a:rPr lang="en-US" sz="2378" dirty="0">
                <a:solidFill>
                  <a:schemeClr val="tx2">
                    <a:lumMod val="10000"/>
                  </a:schemeClr>
                </a:solidFill>
              </a:rPr>
              <a:t>Provides a confidentiality and authentication service that can be used for electronic mail and file storage applications</a:t>
            </a:r>
          </a:p>
          <a:p>
            <a:r>
              <a:rPr lang="en-US" dirty="0">
                <a:solidFill>
                  <a:schemeClr val="tx2">
                    <a:lumMod val="10000"/>
                  </a:schemeClr>
                </a:solidFill>
              </a:rPr>
              <a:t>Developed by Phil Zimmermann</a:t>
            </a:r>
          </a:p>
          <a:p>
            <a:pPr lvl="1">
              <a:buClr>
                <a:schemeClr val="bg1"/>
              </a:buClr>
            </a:pPr>
            <a:r>
              <a:rPr lang="en-US" dirty="0">
                <a:solidFill>
                  <a:schemeClr val="tx2">
                    <a:lumMod val="10000"/>
                  </a:schemeClr>
                </a:solidFill>
              </a:rPr>
              <a:t>Selected the best available cryptographic algorithms as building blocks</a:t>
            </a:r>
          </a:p>
          <a:p>
            <a:pPr lvl="1">
              <a:buClr>
                <a:schemeClr val="bg1"/>
              </a:buClr>
            </a:pPr>
            <a:r>
              <a:rPr lang="en-US" dirty="0">
                <a:solidFill>
                  <a:schemeClr val="tx2">
                    <a:lumMod val="10000"/>
                  </a:schemeClr>
                </a:solidFill>
              </a:rPr>
              <a:t>Integrated these algorithms into a general-purpose application that is independent of operating system and processor and that is based on a small set of easy-to-use commands</a:t>
            </a:r>
          </a:p>
          <a:p>
            <a:pPr lvl="1">
              <a:buClr>
                <a:schemeClr val="bg1"/>
              </a:buClr>
            </a:pPr>
            <a:r>
              <a:rPr lang="en-US" dirty="0">
                <a:solidFill>
                  <a:schemeClr val="tx2">
                    <a:lumMod val="10000"/>
                  </a:schemeClr>
                </a:solidFill>
              </a:rPr>
              <a:t>Made the package and its documentation, including the source code, freely available via the Internet, bulletin boards, and commercial networks</a:t>
            </a:r>
          </a:p>
          <a:p>
            <a:pPr lvl="1">
              <a:buClr>
                <a:schemeClr val="bg1"/>
              </a:buClr>
            </a:pPr>
            <a:r>
              <a:rPr lang="en-US" dirty="0">
                <a:solidFill>
                  <a:schemeClr val="tx2">
                    <a:lumMod val="10000"/>
                  </a:schemeClr>
                </a:solidFill>
              </a:rPr>
              <a:t>Entered into an agreement with a company to provide a fully compatible, low-cost commercial version of PGP</a:t>
            </a:r>
          </a:p>
        </p:txBody>
      </p:sp>
    </p:spTree>
    <p:extLst>
      <p:ext uri="{BB962C8B-B14F-4D97-AF65-F5344CB8AC3E}">
        <p14:creationId xmlns:p14="http://schemas.microsoft.com/office/powerpoint/2010/main" val="2838376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PGP Growth</a:t>
            </a:r>
          </a:p>
        </p:txBody>
      </p:sp>
      <p:graphicFrame>
        <p:nvGraphicFramePr>
          <p:cNvPr id="4" name="Content Placeholder 3"/>
          <p:cNvGraphicFramePr>
            <a:graphicFrameLocks noGrp="1"/>
          </p:cNvGraphicFramePr>
          <p:nvPr>
            <p:ph idx="1"/>
          </p:nvPr>
        </p:nvGraphicFramePr>
        <p:xfrm>
          <a:off x="779463" y="1828800"/>
          <a:ext cx="7583487" cy="4297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8789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r="1506" b="4768"/>
              <a:stretch>
                <a:fillRect/>
              </a:stretch>
            </p:blipFill>
          </mc:Choice>
          <mc:Fallback>
            <p:blipFill>
              <a:blip r:embed="rId4"/>
              <a:srcRect r="1506" b="4768"/>
              <a:stretch>
                <a:fillRect/>
              </a:stretch>
            </p:blipFill>
          </mc:Fallback>
        </mc:AlternateContent>
        <p:spPr>
          <a:xfrm>
            <a:off x="381000" y="1466930"/>
            <a:ext cx="8404358" cy="5134008"/>
          </a:xfrm>
          <a:prstGeom prst="rect">
            <a:avLst/>
          </a:prstGeom>
          <a:solidFill>
            <a:schemeClr val="tx1"/>
          </a:solidFill>
        </p:spPr>
      </p:pic>
      <p:sp>
        <p:nvSpPr>
          <p:cNvPr id="9" name="TextBox 8"/>
          <p:cNvSpPr txBox="1"/>
          <p:nvPr/>
        </p:nvSpPr>
        <p:spPr>
          <a:xfrm>
            <a:off x="0" y="0"/>
            <a:ext cx="9144000" cy="1477328"/>
          </a:xfrm>
          <a:prstGeom prst="rect">
            <a:avLst/>
          </a:prstGeom>
          <a:noFill/>
        </p:spPr>
        <p:txBody>
          <a:bodyPr wrap="square" rtlCol="0">
            <a:spAutoFit/>
          </a:bodyPr>
          <a:lstStyle/>
          <a:p>
            <a:pPr algn="ctr"/>
            <a:r>
              <a:rPr lang="en-US" sz="3600" dirty="0">
                <a:latin typeface="+mn-lt"/>
              </a:rPr>
              <a:t>Table 8.1</a:t>
            </a:r>
            <a:endParaRPr lang="en-US" sz="1600" dirty="0">
              <a:latin typeface="+mn-lt"/>
            </a:endParaRPr>
          </a:p>
          <a:p>
            <a:pPr algn="ctr">
              <a:lnSpc>
                <a:spcPct val="0"/>
              </a:lnSpc>
            </a:pPr>
            <a:endParaRPr lang="en-US" sz="3600" dirty="0">
              <a:latin typeface="+mn-lt"/>
            </a:endParaRPr>
          </a:p>
          <a:p>
            <a:pPr algn="ctr">
              <a:lnSpc>
                <a:spcPct val="0"/>
              </a:lnSpc>
            </a:pPr>
            <a:r>
              <a:rPr lang="en-US" sz="3600" dirty="0">
                <a:latin typeface="+mn-lt"/>
              </a:rPr>
              <a:t>  </a:t>
            </a:r>
          </a:p>
          <a:p>
            <a:pPr algn="ctr"/>
            <a:r>
              <a:rPr lang="en-US" sz="3600" dirty="0">
                <a:latin typeface="+mn-lt"/>
              </a:rPr>
              <a:t>Summary of PGP Services</a:t>
            </a:r>
          </a:p>
          <a:p>
            <a:endParaRPr lang="en-US" dirty="0">
              <a:latin typeface="+mn-lt"/>
            </a:endParaRPr>
          </a:p>
        </p:txBody>
      </p:sp>
    </p:spTree>
    <p:extLst>
      <p:ext uri="{BB962C8B-B14F-4D97-AF65-F5344CB8AC3E}">
        <p14:creationId xmlns:p14="http://schemas.microsoft.com/office/powerpoint/2010/main" val="2047670762"/>
      </p:ext>
    </p:extLst>
  </p:cSld>
  <p:clrMapOvr>
    <a:masterClrMapping/>
  </p:clrMapOvr>
  <p:transition>
    <p:dissolv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PGP Authentication </a:t>
            </a:r>
          </a:p>
        </p:txBody>
      </p:sp>
      <p:sp>
        <p:nvSpPr>
          <p:cNvPr id="5" name="Content Placeholder 4"/>
          <p:cNvSpPr>
            <a:spLocks noGrp="1"/>
          </p:cNvSpPr>
          <p:nvPr>
            <p:ph idx="1"/>
          </p:nvPr>
        </p:nvSpPr>
        <p:spPr>
          <a:xfrm>
            <a:off x="779463" y="1828800"/>
            <a:ext cx="7583488" cy="4800600"/>
          </a:xfrm>
        </p:spPr>
        <p:txBody>
          <a:bodyPr>
            <a:normAutofit lnSpcReduction="10000"/>
          </a:bodyPr>
          <a:lstStyle/>
          <a:p>
            <a:r>
              <a:rPr lang="en-US" dirty="0">
                <a:solidFill>
                  <a:schemeClr val="tx2">
                    <a:lumMod val="10000"/>
                  </a:schemeClr>
                </a:solidFill>
              </a:rPr>
              <a:t>Combination of SHA-1 and RSA provides an effective digital signature scheme</a:t>
            </a:r>
          </a:p>
          <a:p>
            <a:pPr lvl="1">
              <a:buClr>
                <a:schemeClr val="bg1"/>
              </a:buClr>
            </a:pPr>
            <a:r>
              <a:rPr lang="en-US" dirty="0">
                <a:solidFill>
                  <a:schemeClr val="tx2">
                    <a:lumMod val="10000"/>
                  </a:schemeClr>
                </a:solidFill>
              </a:rPr>
              <a:t>Because of the strength of RSA the recipient is assured that only the possessor of the matching private key can generate the signature</a:t>
            </a:r>
          </a:p>
          <a:p>
            <a:pPr lvl="1">
              <a:buClr>
                <a:schemeClr val="bg1"/>
              </a:buClr>
            </a:pPr>
            <a:r>
              <a:rPr lang="en-US" dirty="0">
                <a:solidFill>
                  <a:schemeClr val="tx2">
                    <a:lumMod val="10000"/>
                  </a:schemeClr>
                </a:solidFill>
              </a:rPr>
              <a:t>Because of the strength of SHA-1 the recipient is assured that no one else could generate a new message that matches the hash code</a:t>
            </a:r>
          </a:p>
          <a:p>
            <a:pPr lvl="1">
              <a:buClr>
                <a:schemeClr val="bg1"/>
              </a:buClr>
            </a:pPr>
            <a:r>
              <a:rPr lang="en-US" dirty="0">
                <a:solidFill>
                  <a:schemeClr val="tx2">
                    <a:lumMod val="10000"/>
                  </a:schemeClr>
                </a:solidFill>
              </a:rPr>
              <a:t>As an alternative, signatures can be generated using  DSS/SHA-1</a:t>
            </a:r>
          </a:p>
          <a:p>
            <a:pPr lvl="1">
              <a:buClr>
                <a:schemeClr val="bg1"/>
              </a:buClr>
            </a:pPr>
            <a:r>
              <a:rPr lang="en-US" dirty="0">
                <a:solidFill>
                  <a:schemeClr val="tx2">
                    <a:lumMod val="10000"/>
                  </a:schemeClr>
                </a:solidFill>
              </a:rPr>
              <a:t>Detached signatures are supported</a:t>
            </a:r>
          </a:p>
          <a:p>
            <a:pPr lvl="1">
              <a:buClr>
                <a:schemeClr val="bg1"/>
              </a:buClr>
            </a:pPr>
            <a:r>
              <a:rPr lang="en-US" dirty="0">
                <a:solidFill>
                  <a:schemeClr val="tx2">
                    <a:lumMod val="10000"/>
                  </a:schemeClr>
                </a:solidFill>
              </a:rPr>
              <a:t>Each person’s signature is independent                              and therefore applied only to the document</a:t>
            </a:r>
          </a:p>
          <a:p>
            <a:pPr lvl="1"/>
            <a:endParaRPr lang="en-US" dirty="0"/>
          </a:p>
        </p:txBody>
      </p:sp>
      <p:pic>
        <p:nvPicPr>
          <p:cNvPr id="6" name="Picture 5"/>
          <p:cNvPicPr>
            <a:picLocks noChangeAspect="1"/>
          </p:cNvPicPr>
          <p:nvPr/>
        </p:nvPicPr>
        <p:blipFill>
          <a:blip r:embed="rId3"/>
          <a:stretch>
            <a:fillRect/>
          </a:stretch>
        </p:blipFill>
        <p:spPr>
          <a:xfrm>
            <a:off x="6400800" y="4813300"/>
            <a:ext cx="2603500" cy="2044700"/>
          </a:xfrm>
          <a:prstGeom prst="rect">
            <a:avLst/>
          </a:prstGeom>
        </p:spPr>
      </p:pic>
    </p:spTree>
    <p:extLst>
      <p:ext uri="{BB962C8B-B14F-4D97-AF65-F5344CB8AC3E}">
        <p14:creationId xmlns:p14="http://schemas.microsoft.com/office/powerpoint/2010/main" val="1091070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PGP Confidentiality</a:t>
            </a:r>
          </a:p>
        </p:txBody>
      </p:sp>
      <p:sp>
        <p:nvSpPr>
          <p:cNvPr id="3" name="Content Placeholder 2"/>
          <p:cNvSpPr>
            <a:spLocks noGrp="1"/>
          </p:cNvSpPr>
          <p:nvPr>
            <p:ph idx="1"/>
          </p:nvPr>
        </p:nvSpPr>
        <p:spPr>
          <a:xfrm>
            <a:off x="457200" y="1676400"/>
            <a:ext cx="8229600" cy="4876800"/>
          </a:xfrm>
        </p:spPr>
        <p:txBody>
          <a:bodyPr>
            <a:normAutofit fontScale="92500"/>
          </a:bodyPr>
          <a:lstStyle/>
          <a:p>
            <a:r>
              <a:rPr lang="en-US" sz="2000" dirty="0">
                <a:solidFill>
                  <a:schemeClr val="tx2">
                    <a:lumMod val="10000"/>
                  </a:schemeClr>
                </a:solidFill>
              </a:rPr>
              <a:t>Provided by encrypting messages to be transmitted or to be stored locally as files</a:t>
            </a:r>
          </a:p>
          <a:p>
            <a:pPr lvl="1">
              <a:buClr>
                <a:schemeClr val="bg1"/>
              </a:buClr>
            </a:pPr>
            <a:r>
              <a:rPr lang="en-US" sz="1800" dirty="0">
                <a:solidFill>
                  <a:schemeClr val="tx2">
                    <a:lumMod val="10000"/>
                  </a:schemeClr>
                </a:solidFill>
              </a:rPr>
              <a:t>In both cases the symmetric encryption algorithm CAST-128 may be used</a:t>
            </a:r>
          </a:p>
          <a:p>
            <a:pPr lvl="1">
              <a:buClr>
                <a:schemeClr val="bg1"/>
              </a:buClr>
            </a:pPr>
            <a:r>
              <a:rPr lang="en-US" sz="1800" dirty="0">
                <a:solidFill>
                  <a:schemeClr val="tx2">
                    <a:lumMod val="10000"/>
                  </a:schemeClr>
                </a:solidFill>
              </a:rPr>
              <a:t>Alternatively IDEA or 3DES may be used</a:t>
            </a:r>
          </a:p>
          <a:p>
            <a:pPr lvl="1">
              <a:buClr>
                <a:schemeClr val="bg1"/>
              </a:buClr>
            </a:pPr>
            <a:r>
              <a:rPr lang="en-US" sz="1800" dirty="0">
                <a:solidFill>
                  <a:schemeClr val="tx2">
                    <a:lumMod val="10000"/>
                  </a:schemeClr>
                </a:solidFill>
              </a:rPr>
              <a:t>The 64-bit cipher feedback (CFB) mode is used</a:t>
            </a:r>
          </a:p>
          <a:p>
            <a:pPr marL="282575" lvl="1" indent="-282575">
              <a:spcBef>
                <a:spcPts val="2000"/>
              </a:spcBef>
              <a:buClrTx/>
            </a:pPr>
            <a:endParaRPr lang="en-US" sz="2400" dirty="0">
              <a:solidFill>
                <a:schemeClr val="tx2">
                  <a:lumMod val="10000"/>
                </a:schemeClr>
              </a:solidFill>
            </a:endParaRPr>
          </a:p>
          <a:p>
            <a:pPr marL="282575" lvl="1" indent="-282575">
              <a:spcBef>
                <a:spcPts val="2000"/>
              </a:spcBef>
              <a:buClrTx/>
            </a:pPr>
            <a:endParaRPr lang="en-US" sz="2400" dirty="0">
              <a:solidFill>
                <a:schemeClr val="tx2">
                  <a:lumMod val="10000"/>
                </a:schemeClr>
              </a:solidFill>
            </a:endParaRPr>
          </a:p>
          <a:p>
            <a:pPr marL="282575" lvl="1" indent="-282575">
              <a:spcBef>
                <a:spcPts val="2000"/>
              </a:spcBef>
              <a:buClrTx/>
            </a:pPr>
            <a:endParaRPr lang="en-US" sz="2400" dirty="0">
              <a:solidFill>
                <a:schemeClr val="tx2">
                  <a:lumMod val="10000"/>
                </a:schemeClr>
              </a:solidFill>
            </a:endParaRPr>
          </a:p>
          <a:p>
            <a:pPr marL="282575" lvl="1" indent="-282575">
              <a:spcBef>
                <a:spcPts val="2000"/>
              </a:spcBef>
              <a:buClrTx/>
              <a:buNone/>
            </a:pPr>
            <a:endParaRPr lang="en-US" sz="2400" dirty="0">
              <a:solidFill>
                <a:schemeClr val="tx2">
                  <a:lumMod val="10000"/>
                </a:schemeClr>
              </a:solidFill>
            </a:endParaRPr>
          </a:p>
          <a:p>
            <a:pPr marL="282575" lvl="1" indent="-282575">
              <a:spcBef>
                <a:spcPts val="2000"/>
              </a:spcBef>
              <a:buClrTx/>
            </a:pPr>
            <a:r>
              <a:rPr lang="en-US" sz="2054" dirty="0">
                <a:solidFill>
                  <a:schemeClr val="tx2">
                    <a:lumMod val="10000"/>
                  </a:schemeClr>
                </a:solidFill>
              </a:rPr>
              <a:t>As an alternative to the use of RSA for key encryption, PGP uses ElGamal, a variant of Diffie-Hellman that provides encryption/decryption</a:t>
            </a:r>
          </a:p>
        </p:txBody>
      </p:sp>
      <p:graphicFrame>
        <p:nvGraphicFramePr>
          <p:cNvPr id="4" name="Diagram 3"/>
          <p:cNvGraphicFramePr/>
          <p:nvPr/>
        </p:nvGraphicFramePr>
        <p:xfrm>
          <a:off x="1143000" y="3581400"/>
          <a:ext cx="6553200" cy="210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4719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PGP Confidentiality and Authentication</a:t>
            </a:r>
          </a:p>
        </p:txBody>
      </p:sp>
      <p:sp>
        <p:nvSpPr>
          <p:cNvPr id="3" name="Content Placeholder 2"/>
          <p:cNvSpPr>
            <a:spLocks noGrp="1"/>
          </p:cNvSpPr>
          <p:nvPr>
            <p:ph idx="1"/>
          </p:nvPr>
        </p:nvSpPr>
        <p:spPr>
          <a:xfrm>
            <a:off x="457200" y="1600200"/>
            <a:ext cx="8001000" cy="4525963"/>
          </a:xfrm>
        </p:spPr>
        <p:txBody>
          <a:bodyPr/>
          <a:lstStyle/>
          <a:p>
            <a:r>
              <a:rPr lang="en-US" dirty="0">
                <a:solidFill>
                  <a:schemeClr val="tx2">
                    <a:lumMod val="10000"/>
                  </a:schemeClr>
                </a:solidFill>
              </a:rPr>
              <a:t>Both services may be used for the same message</a:t>
            </a:r>
          </a:p>
          <a:p>
            <a:pPr lvl="1"/>
            <a:r>
              <a:rPr lang="en-US" dirty="0">
                <a:solidFill>
                  <a:schemeClr val="tx2">
                    <a:lumMod val="10000"/>
                  </a:schemeClr>
                </a:solidFill>
              </a:rPr>
              <a:t>First a signature is generated for the plaintext message and prepended to the message</a:t>
            </a:r>
          </a:p>
          <a:p>
            <a:pPr lvl="1"/>
            <a:r>
              <a:rPr lang="en-US" dirty="0">
                <a:solidFill>
                  <a:schemeClr val="tx2">
                    <a:lumMod val="10000"/>
                  </a:schemeClr>
                </a:solidFill>
              </a:rPr>
              <a:t>Then the plaintext message plus signature is encrypted using CAST-128 (or IDEA or 3DES) and the session key is encrypted using RSA (or ElGamal)</a:t>
            </a:r>
          </a:p>
          <a:p>
            <a:r>
              <a:rPr lang="en-US" dirty="0">
                <a:solidFill>
                  <a:schemeClr val="tx2">
                    <a:lumMod val="10000"/>
                  </a:schemeClr>
                </a:solidFill>
              </a:rPr>
              <a:t>When both services are used:</a:t>
            </a:r>
          </a:p>
        </p:txBody>
      </p:sp>
      <p:graphicFrame>
        <p:nvGraphicFramePr>
          <p:cNvPr id="4" name="Diagram 3"/>
          <p:cNvGraphicFramePr/>
          <p:nvPr/>
        </p:nvGraphicFramePr>
        <p:xfrm>
          <a:off x="2514600" y="3784600"/>
          <a:ext cx="6096000" cy="307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0856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dirty="0"/>
              <a:t>PGP Compression</a:t>
            </a:r>
            <a:endParaRPr lang="en-AU" dirty="0"/>
          </a:p>
        </p:txBody>
      </p:sp>
      <p:sp>
        <p:nvSpPr>
          <p:cNvPr id="54275" name="Rectangle 3"/>
          <p:cNvSpPr>
            <a:spLocks noGrp="1" noChangeArrowheads="1"/>
          </p:cNvSpPr>
          <p:nvPr>
            <p:ph idx="1"/>
          </p:nvPr>
        </p:nvSpPr>
        <p:spPr>
          <a:xfrm>
            <a:off x="779463" y="1828800"/>
            <a:ext cx="7583488" cy="4800600"/>
          </a:xfrm>
        </p:spPr>
        <p:txBody>
          <a:bodyPr/>
          <a:lstStyle/>
          <a:p>
            <a:r>
              <a:rPr lang="en-US" dirty="0">
                <a:solidFill>
                  <a:schemeClr val="tx2">
                    <a:lumMod val="10000"/>
                  </a:schemeClr>
                </a:solidFill>
              </a:rPr>
              <a:t>As a default, PGP compresses the message after applying the signature but before encryption</a:t>
            </a:r>
          </a:p>
          <a:p>
            <a:pPr lvl="1">
              <a:buClr>
                <a:schemeClr val="bg1"/>
              </a:buClr>
            </a:pPr>
            <a:r>
              <a:rPr lang="en-US" dirty="0">
                <a:solidFill>
                  <a:schemeClr val="tx2">
                    <a:lumMod val="10000"/>
                  </a:schemeClr>
                </a:solidFill>
              </a:rPr>
              <a:t>This has the benefit of saving space both for e-mail transmission and for file storage</a:t>
            </a:r>
          </a:p>
          <a:p>
            <a:pPr lvl="1">
              <a:buClr>
                <a:schemeClr val="bg1"/>
              </a:buClr>
            </a:pPr>
            <a:r>
              <a:rPr lang="en-US" dirty="0">
                <a:solidFill>
                  <a:schemeClr val="tx2">
                    <a:lumMod val="10000"/>
                  </a:schemeClr>
                </a:solidFill>
              </a:rPr>
              <a:t>The placement of the compression algorithm is critical</a:t>
            </a:r>
          </a:p>
          <a:p>
            <a:pPr lvl="2"/>
            <a:r>
              <a:rPr lang="en-US" dirty="0">
                <a:solidFill>
                  <a:schemeClr val="tx2">
                    <a:lumMod val="10000"/>
                  </a:schemeClr>
                </a:solidFill>
              </a:rPr>
              <a:t>Applying the hash function and signature after compression would constrain all PGP implementations to the same version of the compression algorithm</a:t>
            </a:r>
          </a:p>
          <a:p>
            <a:pPr lvl="2"/>
            <a:r>
              <a:rPr lang="en-US" dirty="0">
                <a:solidFill>
                  <a:schemeClr val="tx2">
                    <a:lumMod val="10000"/>
                  </a:schemeClr>
                </a:solidFill>
              </a:rPr>
              <a:t>Message encryption is applied after compression to strengthen cryptographic security</a:t>
            </a:r>
          </a:p>
          <a:p>
            <a:pPr lvl="1">
              <a:buClr>
                <a:schemeClr val="bg1"/>
              </a:buClr>
            </a:pPr>
            <a:r>
              <a:rPr lang="en-US" dirty="0">
                <a:solidFill>
                  <a:schemeClr val="tx2">
                    <a:lumMod val="10000"/>
                  </a:schemeClr>
                </a:solidFill>
              </a:rPr>
              <a:t>The compression algorithm used is ZIP</a:t>
            </a:r>
            <a:endParaRPr lang="en-AU" dirty="0">
              <a:solidFill>
                <a:schemeClr val="tx2">
                  <a:lumMod val="10000"/>
                </a:schemeClr>
              </a:solidFill>
            </a:endParaRPr>
          </a:p>
        </p:txBody>
      </p:sp>
      <p:pic>
        <p:nvPicPr>
          <p:cNvPr id="5" name="Picture 4"/>
          <p:cNvPicPr>
            <a:picLocks noChangeAspect="1"/>
          </p:cNvPicPr>
          <p:nvPr/>
        </p:nvPicPr>
        <p:blipFill>
          <a:blip r:embed="rId3"/>
          <a:stretch>
            <a:fillRect/>
          </a:stretch>
        </p:blipFill>
        <p:spPr>
          <a:xfrm>
            <a:off x="7239000" y="5257800"/>
            <a:ext cx="1479550" cy="1469485"/>
          </a:xfrm>
          <a:prstGeom prst="rect">
            <a:avLst/>
          </a:prstGeom>
        </p:spPr>
      </p:pic>
    </p:spTree>
    <p:extLst>
      <p:ext uri="{BB962C8B-B14F-4D97-AF65-F5344CB8AC3E}">
        <p14:creationId xmlns:p14="http://schemas.microsoft.com/office/powerpoint/2010/main" val="1197329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1" y="-304800"/>
            <a:ext cx="9144000" cy="1412875"/>
          </a:xfrm>
        </p:spPr>
        <p:txBody>
          <a:bodyPr/>
          <a:lstStyle/>
          <a:p>
            <a:r>
              <a:rPr lang="en-US" dirty="0">
                <a:solidFill>
                  <a:schemeClr val="bg1"/>
                </a:solidFill>
              </a:rPr>
              <a:t>Wireless Security</a:t>
            </a:r>
          </a:p>
        </p:txBody>
      </p:sp>
      <p:sp>
        <p:nvSpPr>
          <p:cNvPr id="7" name="Content Placeholder 6"/>
          <p:cNvSpPr>
            <a:spLocks noGrp="1"/>
          </p:cNvSpPr>
          <p:nvPr>
            <p:ph idx="4294967295"/>
          </p:nvPr>
        </p:nvSpPr>
        <p:spPr>
          <a:xfrm>
            <a:off x="0" y="838200"/>
            <a:ext cx="8610600" cy="838200"/>
          </a:xfrm>
        </p:spPr>
        <p:txBody>
          <a:bodyPr>
            <a:normAutofit/>
          </a:bodyPr>
          <a:lstStyle/>
          <a:p>
            <a:r>
              <a:rPr lang="en-US" dirty="0">
                <a:solidFill>
                  <a:schemeClr val="tx2">
                    <a:lumMod val="10000"/>
                  </a:schemeClr>
                </a:solidFill>
              </a:rPr>
              <a:t>Some of the key factors contributing to the higher security risk of wireless networks compared to wired networks include:</a:t>
            </a:r>
          </a:p>
        </p:txBody>
      </p:sp>
      <p:graphicFrame>
        <p:nvGraphicFramePr>
          <p:cNvPr id="4" name="Diagram 3"/>
          <p:cNvGraphicFramePr/>
          <p:nvPr/>
        </p:nvGraphicFramePr>
        <p:xfrm>
          <a:off x="228600" y="1752600"/>
          <a:ext cx="8763000" cy="497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0" y="62753"/>
            <a:ext cx="9144000" cy="1283167"/>
          </a:xfrm>
        </p:spPr>
        <p:txBody>
          <a:bodyPr/>
          <a:lstStyle/>
          <a:p>
            <a:r>
              <a:rPr lang="en-US" dirty="0"/>
              <a:t>PGP E-mail Compatibility</a:t>
            </a:r>
            <a:endParaRPr lang="en-AU" dirty="0"/>
          </a:p>
        </p:txBody>
      </p:sp>
      <p:sp>
        <p:nvSpPr>
          <p:cNvPr id="55299" name="Rectangle 3"/>
          <p:cNvSpPr>
            <a:spLocks noGrp="1" noChangeArrowheads="1"/>
          </p:cNvSpPr>
          <p:nvPr>
            <p:ph idx="1"/>
          </p:nvPr>
        </p:nvSpPr>
        <p:spPr>
          <a:xfrm>
            <a:off x="779463" y="1828800"/>
            <a:ext cx="7583488" cy="5029200"/>
          </a:xfrm>
        </p:spPr>
        <p:txBody>
          <a:bodyPr/>
          <a:lstStyle/>
          <a:p>
            <a:r>
              <a:rPr lang="en-US" dirty="0">
                <a:solidFill>
                  <a:schemeClr val="tx2">
                    <a:lumMod val="10000"/>
                  </a:schemeClr>
                </a:solidFill>
              </a:rPr>
              <a:t>Many electronic mail systems only permit the use of blocks consisting of ASCII text</a:t>
            </a:r>
          </a:p>
          <a:p>
            <a:pPr lvl="1">
              <a:buClr>
                <a:schemeClr val="bg1"/>
              </a:buClr>
            </a:pPr>
            <a:r>
              <a:rPr lang="en-US" dirty="0">
                <a:solidFill>
                  <a:schemeClr val="tx2">
                    <a:lumMod val="10000"/>
                  </a:schemeClr>
                </a:solidFill>
              </a:rPr>
              <a:t>To accommodate this restriction, PGP provides the service of converting the raw 8-bit binary stream to a stream of printable ASCII characters</a:t>
            </a:r>
          </a:p>
          <a:p>
            <a:pPr lvl="1">
              <a:buClr>
                <a:schemeClr val="bg1"/>
              </a:buClr>
            </a:pPr>
            <a:r>
              <a:rPr lang="en-US" dirty="0">
                <a:solidFill>
                  <a:schemeClr val="tx2">
                    <a:lumMod val="10000"/>
                  </a:schemeClr>
                </a:solidFill>
              </a:rPr>
              <a:t>The scheme used for this purpose is radix-64 conversion</a:t>
            </a:r>
          </a:p>
          <a:p>
            <a:pPr lvl="2"/>
            <a:r>
              <a:rPr lang="en-US" dirty="0">
                <a:solidFill>
                  <a:schemeClr val="tx2">
                    <a:lumMod val="10000"/>
                  </a:schemeClr>
                </a:solidFill>
              </a:rPr>
              <a:t>Each group of three octets of binary data is mapped into four ASCII characters</a:t>
            </a:r>
          </a:p>
          <a:p>
            <a:pPr lvl="2"/>
            <a:r>
              <a:rPr lang="en-US" dirty="0">
                <a:solidFill>
                  <a:schemeClr val="tx2">
                    <a:lumMod val="10000"/>
                  </a:schemeClr>
                </a:solidFill>
              </a:rPr>
              <a:t>This format also appends a CRC to detect           transmission errors</a:t>
            </a:r>
          </a:p>
          <a:p>
            <a:pPr lvl="2"/>
            <a:endParaRPr lang="en-AU" dirty="0"/>
          </a:p>
        </p:txBody>
      </p:sp>
      <p:pic>
        <p:nvPicPr>
          <p:cNvPr id="4" name="Picture 3"/>
          <p:cNvPicPr>
            <a:picLocks noChangeAspect="1"/>
          </p:cNvPicPr>
          <p:nvPr/>
        </p:nvPicPr>
        <p:blipFill>
          <a:blip r:embed="rId3"/>
          <a:stretch>
            <a:fillRect/>
          </a:stretch>
        </p:blipFill>
        <p:spPr>
          <a:xfrm>
            <a:off x="6781800" y="4617137"/>
            <a:ext cx="2057400" cy="2240863"/>
          </a:xfrm>
          <a:prstGeom prst="rect">
            <a:avLst/>
          </a:prstGeom>
        </p:spPr>
      </p:pic>
    </p:spTree>
    <p:extLst>
      <p:ext uri="{BB962C8B-B14F-4D97-AF65-F5344CB8AC3E}">
        <p14:creationId xmlns:p14="http://schemas.microsoft.com/office/powerpoint/2010/main" val="1578210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3636" t="3529" r="2727" b="4706"/>
              <a:stretch>
                <a:fillRect/>
              </a:stretch>
            </p:blipFill>
          </mc:Choice>
          <mc:Fallback>
            <p:blipFill>
              <a:blip r:embed="rId4"/>
              <a:srcRect l="3636" t="3529" r="2727" b="4706"/>
              <a:stretch>
                <a:fillRect/>
              </a:stretch>
            </p:blipFill>
          </mc:Fallback>
        </mc:AlternateContent>
        <p:spPr>
          <a:xfrm>
            <a:off x="457319" y="242073"/>
            <a:ext cx="8310146" cy="6293148"/>
          </a:xfrm>
          <a:prstGeom prst="rect">
            <a:avLst/>
          </a:prstGeom>
          <a:solidFill>
            <a:schemeClr val="tx1"/>
          </a:solidFill>
        </p:spPr>
      </p:pic>
    </p:spTree>
    <p:extLst>
      <p:ext uri="{BB962C8B-B14F-4D97-AF65-F5344CB8AC3E}">
        <p14:creationId xmlns:p14="http://schemas.microsoft.com/office/powerpoint/2010/main" val="3096516887"/>
      </p:ext>
    </p:extLst>
  </p:cSld>
  <p:clrMapOvr>
    <a:masterClrMapping/>
  </p:clrMapOvr>
  <p:transition spd="med">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2727" t="4706" r="3636" b="5882"/>
              <a:stretch>
                <a:fillRect/>
              </a:stretch>
            </p:blipFill>
          </mc:Choice>
          <mc:Fallback>
            <p:blipFill>
              <a:blip r:embed="rId4"/>
              <a:srcRect l="2727" t="4706" r="3636" b="5882"/>
              <a:stretch>
                <a:fillRect/>
              </a:stretch>
            </p:blipFill>
          </mc:Fallback>
        </mc:AlternateContent>
        <p:spPr>
          <a:xfrm>
            <a:off x="376671" y="322782"/>
            <a:ext cx="8310034" cy="6131764"/>
          </a:xfrm>
          <a:prstGeom prst="rect">
            <a:avLst/>
          </a:prstGeom>
          <a:solidFill>
            <a:schemeClr val="tx1"/>
          </a:solidFill>
        </p:spPr>
      </p:pic>
    </p:spTree>
    <p:extLst>
      <p:ext uri="{BB962C8B-B14F-4D97-AF65-F5344CB8AC3E}">
        <p14:creationId xmlns:p14="http://schemas.microsoft.com/office/powerpoint/2010/main" val="4054149164"/>
      </p:ext>
    </p:extLst>
  </p:cSld>
  <p:clrMapOvr>
    <a:masterClrMapping/>
  </p:clrMapOvr>
  <p:transition spd="med">
    <p:wipe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sz="4000" dirty="0"/>
              <a:t>Secure/Multipurpose Internet Mail Extension (S/MIME)</a:t>
            </a:r>
          </a:p>
        </p:txBody>
      </p:sp>
      <p:sp>
        <p:nvSpPr>
          <p:cNvPr id="3" name="Content Placeholder 2"/>
          <p:cNvSpPr>
            <a:spLocks noGrp="1"/>
          </p:cNvSpPr>
          <p:nvPr>
            <p:ph idx="1"/>
          </p:nvPr>
        </p:nvSpPr>
        <p:spPr/>
        <p:txBody>
          <a:bodyPr/>
          <a:lstStyle/>
          <a:p>
            <a:r>
              <a:rPr lang="en-US" dirty="0">
                <a:solidFill>
                  <a:schemeClr val="tx2">
                    <a:lumMod val="10000"/>
                  </a:schemeClr>
                </a:solidFill>
              </a:rPr>
              <a:t>A security enhancement to the MIME Internet e-mail format standard based on technology from RSA Data Security</a:t>
            </a:r>
          </a:p>
          <a:p>
            <a:r>
              <a:rPr lang="en-US" dirty="0">
                <a:solidFill>
                  <a:schemeClr val="tx2">
                    <a:lumMod val="10000"/>
                  </a:schemeClr>
                </a:solidFill>
              </a:rPr>
              <a:t>Defined in:</a:t>
            </a:r>
          </a:p>
          <a:p>
            <a:pPr lvl="1">
              <a:buClr>
                <a:schemeClr val="bg1"/>
              </a:buClr>
            </a:pPr>
            <a:r>
              <a:rPr lang="en-US" dirty="0">
                <a:solidFill>
                  <a:schemeClr val="tx2">
                    <a:lumMod val="10000"/>
                  </a:schemeClr>
                </a:solidFill>
              </a:rPr>
              <a:t>RFCs 3370, 3850, 3851, 3852</a:t>
            </a:r>
          </a:p>
        </p:txBody>
      </p:sp>
      <p:pic>
        <p:nvPicPr>
          <p:cNvPr id="5" name="Picture 4"/>
          <p:cNvPicPr>
            <a:picLocks noChangeAspect="1"/>
          </p:cNvPicPr>
          <p:nvPr/>
        </p:nvPicPr>
        <p:blipFill>
          <a:blip r:embed="rId3"/>
          <a:stretch>
            <a:fillRect/>
          </a:stretch>
        </p:blipFill>
        <p:spPr>
          <a:xfrm>
            <a:off x="6172200" y="3895436"/>
            <a:ext cx="2649583" cy="2810164"/>
          </a:xfrm>
          <a:prstGeom prst="rect">
            <a:avLst/>
          </a:prstGeom>
          <a:scene3d>
            <a:camera prst="orthographicFront">
              <a:rot lat="0" lon="11399999" rev="0"/>
            </a:camera>
            <a:lightRig rig="threePt" dir="t"/>
          </a:scene3d>
        </p:spPr>
      </p:pic>
    </p:spTree>
    <p:extLst>
      <p:ext uri="{BB962C8B-B14F-4D97-AF65-F5344CB8AC3E}">
        <p14:creationId xmlns:p14="http://schemas.microsoft.com/office/powerpoint/2010/main" val="22032144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RFC 5322</a:t>
            </a:r>
          </a:p>
        </p:txBody>
      </p:sp>
      <p:sp>
        <p:nvSpPr>
          <p:cNvPr id="3" name="Content Placeholder 2"/>
          <p:cNvSpPr>
            <a:spLocks noGrp="1"/>
          </p:cNvSpPr>
          <p:nvPr>
            <p:ph idx="1"/>
          </p:nvPr>
        </p:nvSpPr>
        <p:spPr>
          <a:xfrm>
            <a:off x="779463" y="1828800"/>
            <a:ext cx="7583488" cy="4648200"/>
          </a:xfrm>
        </p:spPr>
        <p:txBody>
          <a:bodyPr>
            <a:normAutofit lnSpcReduction="10000"/>
          </a:bodyPr>
          <a:lstStyle/>
          <a:p>
            <a:r>
              <a:rPr lang="en-US" dirty="0">
                <a:solidFill>
                  <a:schemeClr val="tx2">
                    <a:lumMod val="10000"/>
                  </a:schemeClr>
                </a:solidFill>
              </a:rPr>
              <a:t>Defines a format for text messages that are sent using electronic mail</a:t>
            </a:r>
          </a:p>
          <a:p>
            <a:r>
              <a:rPr lang="en-US" dirty="0">
                <a:solidFill>
                  <a:schemeClr val="tx2">
                    <a:lumMod val="10000"/>
                  </a:schemeClr>
                </a:solidFill>
              </a:rPr>
              <a:t>Messages are viewed as having an envelope and contents</a:t>
            </a:r>
          </a:p>
          <a:p>
            <a:pPr lvl="1">
              <a:buClr>
                <a:schemeClr val="bg1"/>
              </a:buClr>
            </a:pPr>
            <a:r>
              <a:rPr lang="en-US" dirty="0">
                <a:solidFill>
                  <a:schemeClr val="tx2">
                    <a:lumMod val="10000"/>
                  </a:schemeClr>
                </a:solidFill>
              </a:rPr>
              <a:t>The envelope contains whatever information is needed to accomplish transmission and delivery</a:t>
            </a:r>
          </a:p>
          <a:p>
            <a:pPr lvl="1">
              <a:buClr>
                <a:schemeClr val="bg1"/>
              </a:buClr>
            </a:pPr>
            <a:r>
              <a:rPr lang="en-US" dirty="0">
                <a:solidFill>
                  <a:schemeClr val="tx2">
                    <a:lumMod val="10000"/>
                  </a:schemeClr>
                </a:solidFill>
              </a:rPr>
              <a:t>The contents compose the object to be delivered to the recipient</a:t>
            </a:r>
          </a:p>
          <a:p>
            <a:pPr lvl="1">
              <a:buClr>
                <a:schemeClr val="bg1"/>
              </a:buClr>
            </a:pPr>
            <a:r>
              <a:rPr lang="en-US" dirty="0">
                <a:solidFill>
                  <a:schemeClr val="tx2">
                    <a:lumMod val="10000"/>
                  </a:schemeClr>
                </a:solidFill>
              </a:rPr>
              <a:t>RFC 5322 standard applies only to the contents</a:t>
            </a:r>
          </a:p>
          <a:p>
            <a:r>
              <a:rPr lang="en-US" dirty="0">
                <a:solidFill>
                  <a:schemeClr val="tx2">
                    <a:lumMod val="10000"/>
                  </a:schemeClr>
                </a:solidFill>
              </a:rPr>
              <a:t>The content standard includes a set of header fields that may be used by the mail system to create the envelope</a:t>
            </a:r>
          </a:p>
        </p:txBody>
      </p:sp>
    </p:spTree>
    <p:extLst>
      <p:ext uri="{BB962C8B-B14F-4D97-AF65-F5344CB8AC3E}">
        <p14:creationId xmlns:p14="http://schemas.microsoft.com/office/powerpoint/2010/main" val="885552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Multipurpose Internet Mail Extensions (MIME)</a:t>
            </a:r>
          </a:p>
        </p:txBody>
      </p:sp>
      <p:sp>
        <p:nvSpPr>
          <p:cNvPr id="3" name="Content Placeholder 2"/>
          <p:cNvSpPr>
            <a:spLocks noGrp="1"/>
          </p:cNvSpPr>
          <p:nvPr>
            <p:ph sz="half" idx="1"/>
          </p:nvPr>
        </p:nvSpPr>
        <p:spPr>
          <a:xfrm>
            <a:off x="228600" y="1752600"/>
            <a:ext cx="3566160" cy="4800600"/>
          </a:xfrm>
        </p:spPr>
        <p:txBody>
          <a:bodyPr>
            <a:normAutofit fontScale="47500" lnSpcReduction="20000"/>
          </a:bodyPr>
          <a:lstStyle/>
          <a:p>
            <a:r>
              <a:rPr lang="en-US" sz="4632" dirty="0">
                <a:solidFill>
                  <a:schemeClr val="tx2">
                    <a:lumMod val="10000"/>
                  </a:schemeClr>
                </a:solidFill>
              </a:rPr>
              <a:t>An extension to the RFC 5322 framework that is intended to address some of the problems and limitations of the use of Simple Mail Transfer Protocol (SMTP)</a:t>
            </a:r>
          </a:p>
          <a:p>
            <a:pPr lvl="1">
              <a:buClr>
                <a:schemeClr val="bg1"/>
              </a:buClr>
            </a:pPr>
            <a:r>
              <a:rPr lang="en-US" sz="4632" dirty="0">
                <a:solidFill>
                  <a:schemeClr val="tx2">
                    <a:lumMod val="10000"/>
                  </a:schemeClr>
                </a:solidFill>
              </a:rPr>
              <a:t>Is intended to resolve these problems in a manner that is compatible with existing RFC 5322 implementations</a:t>
            </a:r>
          </a:p>
          <a:p>
            <a:pPr lvl="1">
              <a:buClr>
                <a:schemeClr val="bg1"/>
              </a:buClr>
            </a:pPr>
            <a:r>
              <a:rPr lang="en-US" sz="4632" dirty="0">
                <a:solidFill>
                  <a:schemeClr val="tx2">
                    <a:lumMod val="10000"/>
                  </a:schemeClr>
                </a:solidFill>
              </a:rPr>
              <a:t>The specification is provided in RFCs 2045 through 2049</a:t>
            </a:r>
          </a:p>
          <a:p>
            <a:endParaRPr lang="en-US" dirty="0"/>
          </a:p>
        </p:txBody>
      </p:sp>
      <p:sp>
        <p:nvSpPr>
          <p:cNvPr id="4" name="Content Placeholder 3"/>
          <p:cNvSpPr>
            <a:spLocks noGrp="1"/>
          </p:cNvSpPr>
          <p:nvPr>
            <p:ph sz="half" idx="2"/>
          </p:nvPr>
        </p:nvSpPr>
        <p:spPr>
          <a:xfrm>
            <a:off x="4191000" y="1676400"/>
            <a:ext cx="4800599" cy="4449763"/>
          </a:xfrm>
        </p:spPr>
        <p:txBody>
          <a:bodyPr>
            <a:normAutofit/>
          </a:bodyPr>
          <a:lstStyle/>
          <a:p>
            <a:pPr>
              <a:buNone/>
            </a:pPr>
            <a:r>
              <a:rPr lang="en-US" sz="3520" b="1" dirty="0">
                <a:solidFill>
                  <a:schemeClr val="tx2">
                    <a:lumMod val="10000"/>
                  </a:schemeClr>
                </a:solidFill>
              </a:rPr>
              <a:t>    MIME specification includes the following elements:</a:t>
            </a:r>
          </a:p>
          <a:p>
            <a:endParaRPr lang="en-US" dirty="0"/>
          </a:p>
        </p:txBody>
      </p:sp>
      <p:graphicFrame>
        <p:nvGraphicFramePr>
          <p:cNvPr id="5" name="Diagram 4"/>
          <p:cNvGraphicFramePr/>
          <p:nvPr/>
        </p:nvGraphicFramePr>
        <p:xfrm>
          <a:off x="3810000" y="2286000"/>
          <a:ext cx="54864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38284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Five Header Fields Defined in MIME </a:t>
            </a:r>
          </a:p>
        </p:txBody>
      </p:sp>
      <p:graphicFrame>
        <p:nvGraphicFramePr>
          <p:cNvPr id="4" name="Content Placeholder 3"/>
          <p:cNvGraphicFramePr>
            <a:graphicFrameLocks noGrp="1"/>
          </p:cNvGraphicFramePr>
          <p:nvPr>
            <p:ph idx="1"/>
          </p:nvPr>
        </p:nvGraphicFramePr>
        <p:xfrm>
          <a:off x="228601" y="1676400"/>
          <a:ext cx="85344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63295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506" b="1593"/>
              <a:stretch>
                <a:fillRect/>
              </a:stretch>
            </p:blipFill>
          </mc:Choice>
          <mc:Fallback>
            <p:blipFill>
              <a:blip r:embed="rId4"/>
              <a:srcRect l="-1506" b="1593"/>
              <a:stretch>
                <a:fillRect/>
              </a:stretch>
            </p:blipFill>
          </mc:Fallback>
        </mc:AlternateContent>
        <p:spPr>
          <a:xfrm>
            <a:off x="0" y="0"/>
            <a:ext cx="7350515" cy="6858000"/>
          </a:xfrm>
          <a:prstGeom prst="rect">
            <a:avLst/>
          </a:prstGeom>
          <a:solidFill>
            <a:schemeClr val="tx1"/>
          </a:solidFill>
        </p:spPr>
      </p:pic>
      <p:sp>
        <p:nvSpPr>
          <p:cNvPr id="5" name="Rectangle 4"/>
          <p:cNvSpPr/>
          <p:nvPr/>
        </p:nvSpPr>
        <p:spPr>
          <a:xfrm>
            <a:off x="7162800" y="1219200"/>
            <a:ext cx="1981200" cy="2677656"/>
          </a:xfrm>
          <a:prstGeom prst="rect">
            <a:avLst/>
          </a:prstGeom>
        </p:spPr>
        <p:txBody>
          <a:bodyPr wrap="square">
            <a:spAutoFit/>
          </a:bodyPr>
          <a:lstStyle/>
          <a:p>
            <a:pPr algn="ctr"/>
            <a:r>
              <a:rPr lang="en-US" sz="2800" dirty="0">
                <a:latin typeface="+mn-lt"/>
              </a:rPr>
              <a:t>Table 8.2  </a:t>
            </a:r>
          </a:p>
          <a:p>
            <a:pPr algn="ctr"/>
            <a:endParaRPr lang="en-US" sz="2800" dirty="0">
              <a:latin typeface="+mn-lt"/>
            </a:endParaRPr>
          </a:p>
          <a:p>
            <a:pPr algn="ctr"/>
            <a:endParaRPr lang="en-US" sz="2800" dirty="0">
              <a:latin typeface="+mn-lt"/>
            </a:endParaRPr>
          </a:p>
          <a:p>
            <a:pPr algn="ctr"/>
            <a:r>
              <a:rPr lang="en-US" sz="2800" dirty="0">
                <a:latin typeface="+mn-lt"/>
              </a:rPr>
              <a:t>MIME Content Types </a:t>
            </a:r>
          </a:p>
        </p:txBody>
      </p:sp>
    </p:spTree>
    <p:extLst>
      <p:ext uri="{BB962C8B-B14F-4D97-AF65-F5344CB8AC3E}">
        <p14:creationId xmlns:p14="http://schemas.microsoft.com/office/powerpoint/2010/main" val="3498518272"/>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228600" y="2057400"/>
            <a:ext cx="8763000" cy="4656489"/>
          </a:xfrm>
          <a:prstGeom prst="rect">
            <a:avLst/>
          </a:prstGeom>
        </p:spPr>
      </p:pic>
      <p:sp>
        <p:nvSpPr>
          <p:cNvPr id="3" name="Rectangle 2"/>
          <p:cNvSpPr/>
          <p:nvPr/>
        </p:nvSpPr>
        <p:spPr>
          <a:xfrm>
            <a:off x="0" y="152400"/>
            <a:ext cx="9144000" cy="1569660"/>
          </a:xfrm>
          <a:prstGeom prst="rect">
            <a:avLst/>
          </a:prstGeom>
        </p:spPr>
        <p:txBody>
          <a:bodyPr wrap="square">
            <a:spAutoFit/>
          </a:bodyPr>
          <a:lstStyle/>
          <a:p>
            <a:pPr algn="ctr"/>
            <a:r>
              <a:rPr lang="en-US" sz="4800" dirty="0">
                <a:latin typeface="+mn-lt"/>
              </a:rPr>
              <a:t>Table 8.3  </a:t>
            </a:r>
          </a:p>
          <a:p>
            <a:pPr algn="ctr"/>
            <a:r>
              <a:rPr lang="en-US" sz="4800" dirty="0">
                <a:latin typeface="+mn-lt"/>
              </a:rPr>
              <a:t>MIME Transfer Encodings </a:t>
            </a:r>
          </a:p>
        </p:txBody>
      </p:sp>
    </p:spTree>
    <p:extLst>
      <p:ext uri="{BB962C8B-B14F-4D97-AF65-F5344CB8AC3E}">
        <p14:creationId xmlns:p14="http://schemas.microsoft.com/office/powerpoint/2010/main" val="2110149302"/>
      </p:ext>
    </p:extLst>
  </p:cSld>
  <p:clrMapOvr>
    <a:masterClrMapping/>
  </p:clrMapOvr>
  <p:transition spd="med">
    <p:wipe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5882" t="5455" r="7059" b="23636"/>
              <a:stretch>
                <a:fillRect/>
              </a:stretch>
            </p:blipFill>
          </mc:Choice>
          <mc:Fallback>
            <p:blipFill>
              <a:blip r:embed="rId4"/>
              <a:srcRect l="5882" t="5455" r="7059" b="23636"/>
              <a:stretch>
                <a:fillRect/>
              </a:stretch>
            </p:blipFill>
          </mc:Fallback>
        </mc:AlternateContent>
        <p:spPr>
          <a:xfrm>
            <a:off x="1264090" y="161432"/>
            <a:ext cx="6302059" cy="6293048"/>
          </a:xfrm>
          <a:prstGeom prst="rect">
            <a:avLst/>
          </a:prstGeom>
          <a:solidFill>
            <a:schemeClr val="tx1"/>
          </a:solidFill>
        </p:spPr>
      </p:pic>
      <p:sp>
        <p:nvSpPr>
          <p:cNvPr id="3" name="Rectangle 2"/>
          <p:cNvSpPr/>
          <p:nvPr/>
        </p:nvSpPr>
        <p:spPr>
          <a:xfrm>
            <a:off x="838200" y="6553200"/>
            <a:ext cx="6858000" cy="304800"/>
          </a:xfrm>
          <a:prstGeom prst="rect">
            <a:avLst/>
          </a:prstGeom>
        </p:spPr>
        <p:txBody>
          <a:bodyPr wrap="square">
            <a:spAutoFit/>
          </a:bodyPr>
          <a:lstStyle/>
          <a:p>
            <a:pPr algn="ctr"/>
            <a:r>
              <a:rPr lang="en-US" sz="1400" dirty="0"/>
              <a:t>Figure 8.3 Example MIME Message Structure</a:t>
            </a:r>
          </a:p>
        </p:txBody>
      </p:sp>
    </p:spTree>
    <p:extLst>
      <p:ext uri="{BB962C8B-B14F-4D97-AF65-F5344CB8AC3E}">
        <p14:creationId xmlns:p14="http://schemas.microsoft.com/office/powerpoint/2010/main" val="1400089208"/>
      </p:ext>
    </p:extLst>
  </p:cSld>
  <p:clrMapOvr>
    <a:masterClrMapping/>
  </p:clrMapOvr>
  <p:transition spd="med">
    <p:pull dir="l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1765" t="28182" r="8235" b="40000"/>
              <a:stretch>
                <a:fillRect/>
              </a:stretch>
            </p:blipFill>
          </mc:Choice>
          <mc:Fallback>
            <p:blipFill>
              <a:blip r:embed="rId4"/>
              <a:srcRect l="11765" t="28182" r="8235" b="40000"/>
              <a:stretch>
                <a:fillRect/>
              </a:stretch>
            </p:blipFill>
          </mc:Fallback>
        </mc:AlternateContent>
        <p:spPr>
          <a:xfrm>
            <a:off x="131394" y="1219200"/>
            <a:ext cx="8933084" cy="4573838"/>
          </a:xfrm>
          <a:prstGeom prst="rect">
            <a:avLst/>
          </a:prstGeom>
          <a:solidFill>
            <a:schemeClr val="tx1"/>
          </a:solidFill>
        </p:spPr>
      </p:pic>
    </p:spTree>
  </p:cSld>
  <p:clrMapOvr>
    <a:masterClrMapping/>
  </p:clrMapOvr>
  <p:transition>
    <p:dissolv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152400" y="1854306"/>
            <a:ext cx="8991600" cy="5156093"/>
          </a:xfrm>
          <a:prstGeom prst="rect">
            <a:avLst/>
          </a:prstGeom>
        </p:spPr>
      </p:pic>
      <p:sp>
        <p:nvSpPr>
          <p:cNvPr id="3" name="Rectangle 2"/>
          <p:cNvSpPr/>
          <p:nvPr/>
        </p:nvSpPr>
        <p:spPr>
          <a:xfrm>
            <a:off x="0" y="152400"/>
            <a:ext cx="9144000" cy="1569660"/>
          </a:xfrm>
          <a:prstGeom prst="rect">
            <a:avLst/>
          </a:prstGeom>
        </p:spPr>
        <p:txBody>
          <a:bodyPr wrap="square">
            <a:spAutoFit/>
          </a:bodyPr>
          <a:lstStyle/>
          <a:p>
            <a:pPr algn="ctr"/>
            <a:r>
              <a:rPr lang="en-US" sz="4800" dirty="0">
                <a:latin typeface="+mn-lt"/>
              </a:rPr>
              <a:t>Table 8.4   </a:t>
            </a:r>
          </a:p>
          <a:p>
            <a:pPr algn="ctr"/>
            <a:r>
              <a:rPr lang="en-US" sz="4800" dirty="0">
                <a:latin typeface="+mn-lt"/>
              </a:rPr>
              <a:t>Native and Canonical Form </a:t>
            </a:r>
          </a:p>
        </p:txBody>
      </p:sp>
    </p:spTree>
    <p:extLst>
      <p:ext uri="{BB962C8B-B14F-4D97-AF65-F5344CB8AC3E}">
        <p14:creationId xmlns:p14="http://schemas.microsoft.com/office/powerpoint/2010/main" val="3437424776"/>
      </p:ext>
    </p:extLst>
  </p:cSld>
  <p:clrMapOvr>
    <a:masterClrMapping/>
  </p:clrMapOvr>
  <p:transition>
    <p:dissolv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dirty="0"/>
              <a:t>S/MIME Functionality</a:t>
            </a:r>
            <a:endParaRPr lang="en-AU" dirty="0"/>
          </a:p>
        </p:txBody>
      </p:sp>
      <p:graphicFrame>
        <p:nvGraphicFramePr>
          <p:cNvPr id="8" name="Content Placeholder 7"/>
          <p:cNvGraphicFramePr>
            <a:graphicFrameLocks noGrp="1"/>
          </p:cNvGraphicFramePr>
          <p:nvPr>
            <p:ph idx="1"/>
          </p:nvPr>
        </p:nvGraphicFramePr>
        <p:xfrm>
          <a:off x="228601" y="1752600"/>
          <a:ext cx="8610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2556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43800" y="609600"/>
            <a:ext cx="1600200" cy="3816430"/>
          </a:xfrm>
          <a:prstGeom prst="rect">
            <a:avLst/>
          </a:prstGeom>
        </p:spPr>
        <p:txBody>
          <a:bodyPr wrap="square">
            <a:spAutoFit/>
          </a:bodyPr>
          <a:lstStyle/>
          <a:p>
            <a:pPr algn="ctr"/>
            <a:r>
              <a:rPr lang="en-US" sz="4000" dirty="0">
                <a:latin typeface="+mn-lt"/>
              </a:rPr>
              <a:t>Table 8.5  </a:t>
            </a:r>
          </a:p>
          <a:p>
            <a:pPr algn="ctr"/>
            <a:endParaRPr lang="en-US" dirty="0">
              <a:latin typeface="+mn-lt"/>
            </a:endParaRPr>
          </a:p>
          <a:p>
            <a:pPr algn="ctr"/>
            <a:endParaRPr lang="en-US" dirty="0">
              <a:latin typeface="+mn-lt"/>
            </a:endParaRPr>
          </a:p>
          <a:p>
            <a:pPr algn="ctr"/>
            <a:r>
              <a:rPr lang="en-US" sz="1700" b="1" dirty="0">
                <a:latin typeface="+mn-lt"/>
              </a:rPr>
              <a:t>Cryptographic</a:t>
            </a:r>
          </a:p>
          <a:p>
            <a:pPr algn="ctr"/>
            <a:endParaRPr lang="en-US" sz="1700" b="1" dirty="0">
              <a:latin typeface="+mn-lt"/>
            </a:endParaRPr>
          </a:p>
          <a:p>
            <a:pPr algn="ctr"/>
            <a:r>
              <a:rPr lang="en-US" sz="1700" b="1" dirty="0">
                <a:latin typeface="+mn-lt"/>
              </a:rPr>
              <a:t>Algorithms </a:t>
            </a:r>
          </a:p>
          <a:p>
            <a:pPr algn="ctr"/>
            <a:endParaRPr lang="en-US" sz="1700" b="1" dirty="0">
              <a:latin typeface="+mn-lt"/>
            </a:endParaRPr>
          </a:p>
          <a:p>
            <a:pPr algn="ctr"/>
            <a:r>
              <a:rPr lang="en-US" sz="1700" b="1" dirty="0">
                <a:latin typeface="+mn-lt"/>
              </a:rPr>
              <a:t>Used in </a:t>
            </a:r>
          </a:p>
          <a:p>
            <a:pPr algn="ctr"/>
            <a:endParaRPr lang="en-US" sz="1700" b="1" dirty="0">
              <a:latin typeface="+mn-lt"/>
            </a:endParaRPr>
          </a:p>
          <a:p>
            <a:pPr algn="ctr"/>
            <a:r>
              <a:rPr lang="en-US" sz="1700" b="1" dirty="0">
                <a:latin typeface="+mn-lt"/>
              </a:rPr>
              <a:t>S/MIME </a:t>
            </a:r>
          </a:p>
        </p:txBody>
      </p:sp>
      <p:pic>
        <p:nvPicPr>
          <p:cNvPr id="6" name="Picture 5"/>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b="1651"/>
              <a:stretch>
                <a:fillRect/>
              </a:stretch>
            </p:blipFill>
          </mc:Choice>
          <mc:Fallback>
            <p:blipFill>
              <a:blip r:embed="rId4"/>
              <a:srcRect b="1651"/>
              <a:stretch>
                <a:fillRect/>
              </a:stretch>
            </p:blipFill>
          </mc:Fallback>
        </mc:AlternateContent>
        <p:spPr>
          <a:xfrm>
            <a:off x="0" y="1"/>
            <a:ext cx="7502904" cy="6858000"/>
          </a:xfrm>
          <a:prstGeom prst="rect">
            <a:avLst/>
          </a:prstGeom>
          <a:solidFill>
            <a:schemeClr val="tx1"/>
          </a:solidFill>
        </p:spPr>
      </p:pic>
    </p:spTree>
    <p:extLst>
      <p:ext uri="{BB962C8B-B14F-4D97-AF65-F5344CB8AC3E}">
        <p14:creationId xmlns:p14="http://schemas.microsoft.com/office/powerpoint/2010/main" val="1504883176"/>
      </p:ext>
    </p:extLst>
  </p:cSld>
  <p:clrMapOvr>
    <a:masterClrMapping/>
  </p:clrMapOvr>
  <p:transition spd="med">
    <p:pull dir="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506"/>
              <a:stretch>
                <a:fillRect/>
              </a:stretch>
            </p:blipFill>
          </mc:Choice>
          <mc:Fallback>
            <p:blipFill>
              <a:blip r:embed="rId4"/>
              <a:srcRect l="-1506"/>
              <a:stretch>
                <a:fillRect/>
              </a:stretch>
            </p:blipFill>
          </mc:Fallback>
        </mc:AlternateContent>
        <p:spPr>
          <a:xfrm>
            <a:off x="176003" y="2133600"/>
            <a:ext cx="8681126" cy="4562435"/>
          </a:xfrm>
          <a:prstGeom prst="rect">
            <a:avLst/>
          </a:prstGeom>
          <a:solidFill>
            <a:schemeClr val="tx1"/>
          </a:solidFill>
        </p:spPr>
      </p:pic>
      <p:sp>
        <p:nvSpPr>
          <p:cNvPr id="5" name="TextBox 4"/>
          <p:cNvSpPr txBox="1"/>
          <p:nvPr/>
        </p:nvSpPr>
        <p:spPr>
          <a:xfrm>
            <a:off x="3886200" y="228600"/>
            <a:ext cx="184666" cy="369332"/>
          </a:xfrm>
          <a:prstGeom prst="rect">
            <a:avLst/>
          </a:prstGeom>
          <a:noFill/>
        </p:spPr>
        <p:txBody>
          <a:bodyPr wrap="none" rtlCol="0">
            <a:spAutoFit/>
          </a:bodyPr>
          <a:lstStyle/>
          <a:p>
            <a:endParaRPr lang="en-US" dirty="0"/>
          </a:p>
        </p:txBody>
      </p:sp>
      <p:sp>
        <p:nvSpPr>
          <p:cNvPr id="6" name="Rectangle 5"/>
          <p:cNvSpPr/>
          <p:nvPr/>
        </p:nvSpPr>
        <p:spPr>
          <a:xfrm>
            <a:off x="0" y="152400"/>
            <a:ext cx="9144000" cy="1569660"/>
          </a:xfrm>
          <a:prstGeom prst="rect">
            <a:avLst/>
          </a:prstGeom>
        </p:spPr>
        <p:txBody>
          <a:bodyPr wrap="square">
            <a:spAutoFit/>
          </a:bodyPr>
          <a:lstStyle/>
          <a:p>
            <a:pPr algn="ctr"/>
            <a:r>
              <a:rPr lang="en-US" sz="4800" dirty="0">
                <a:latin typeface="+mn-lt"/>
              </a:rPr>
              <a:t>Table 8.6  </a:t>
            </a:r>
          </a:p>
          <a:p>
            <a:pPr algn="ctr"/>
            <a:r>
              <a:rPr lang="en-US" sz="4800" dirty="0">
                <a:latin typeface="+mn-lt"/>
              </a:rPr>
              <a:t>S/MIME Content Types </a:t>
            </a:r>
          </a:p>
        </p:txBody>
      </p:sp>
    </p:spTree>
    <p:extLst>
      <p:ext uri="{BB962C8B-B14F-4D97-AF65-F5344CB8AC3E}">
        <p14:creationId xmlns:p14="http://schemas.microsoft.com/office/powerpoint/2010/main" val="1194641930"/>
      </p:ext>
    </p:extLst>
  </p:cSld>
  <p:clrMapOvr>
    <a:masterClrMapping/>
  </p:clrMapOvr>
  <p:transition>
    <p:dissolv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Securing a MIME Entity</a:t>
            </a:r>
          </a:p>
        </p:txBody>
      </p:sp>
      <p:sp>
        <p:nvSpPr>
          <p:cNvPr id="3" name="Content Placeholder 2"/>
          <p:cNvSpPr>
            <a:spLocks noGrp="1"/>
          </p:cNvSpPr>
          <p:nvPr>
            <p:ph idx="1"/>
          </p:nvPr>
        </p:nvSpPr>
        <p:spPr>
          <a:xfrm>
            <a:off x="779462" y="1828800"/>
            <a:ext cx="7754937" cy="4648200"/>
          </a:xfrm>
        </p:spPr>
        <p:txBody>
          <a:bodyPr>
            <a:normAutofit/>
          </a:bodyPr>
          <a:lstStyle/>
          <a:p>
            <a:r>
              <a:rPr lang="en-US" dirty="0">
                <a:solidFill>
                  <a:schemeClr val="tx2">
                    <a:lumMod val="10000"/>
                  </a:schemeClr>
                </a:solidFill>
              </a:rPr>
              <a:t>S/MIME secures a MIME entity with a signature, encryption, or both</a:t>
            </a:r>
          </a:p>
          <a:p>
            <a:r>
              <a:rPr lang="en-US" dirty="0">
                <a:solidFill>
                  <a:schemeClr val="tx2">
                    <a:lumMod val="10000"/>
                  </a:schemeClr>
                </a:solidFill>
              </a:rPr>
              <a:t>The MIME entity is prepared according to the normal rules for MIME message preparation</a:t>
            </a:r>
          </a:p>
          <a:p>
            <a:pPr lvl="1">
              <a:buClr>
                <a:schemeClr val="bg1"/>
              </a:buClr>
            </a:pPr>
            <a:r>
              <a:rPr lang="en-US" dirty="0">
                <a:solidFill>
                  <a:schemeClr val="tx2">
                    <a:lumMod val="10000"/>
                  </a:schemeClr>
                </a:solidFill>
              </a:rPr>
              <a:t>The MIME entity plus some security-related data, such as algorithm identifiers and certificates, are processed by      S/MIME to produce what is known as a PKCS object</a:t>
            </a:r>
          </a:p>
          <a:p>
            <a:pPr lvl="1">
              <a:buClr>
                <a:schemeClr val="bg1"/>
              </a:buClr>
            </a:pPr>
            <a:r>
              <a:rPr lang="en-US" dirty="0">
                <a:solidFill>
                  <a:schemeClr val="tx2">
                    <a:lumMod val="10000"/>
                  </a:schemeClr>
                </a:solidFill>
              </a:rPr>
              <a:t>A PKCS object is then treated as message content and wrapped in MIME</a:t>
            </a:r>
          </a:p>
          <a:p>
            <a:r>
              <a:rPr lang="en-US" dirty="0">
                <a:solidFill>
                  <a:schemeClr val="tx2">
                    <a:lumMod val="10000"/>
                  </a:schemeClr>
                </a:solidFill>
              </a:rPr>
              <a:t>In all cases the message to be sent is converted to canonical form</a:t>
            </a:r>
          </a:p>
          <a:p>
            <a:endParaRPr lang="en-US" dirty="0"/>
          </a:p>
        </p:txBody>
      </p:sp>
    </p:spTree>
    <p:extLst>
      <p:ext uri="{BB962C8B-B14F-4D97-AF65-F5344CB8AC3E}">
        <p14:creationId xmlns:p14="http://schemas.microsoft.com/office/powerpoint/2010/main" val="2535665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Enveloped Data </a:t>
            </a:r>
          </a:p>
        </p:txBody>
      </p:sp>
      <p:sp>
        <p:nvSpPr>
          <p:cNvPr id="3" name="Content Placeholder 2"/>
          <p:cNvSpPr>
            <a:spLocks noGrp="1"/>
          </p:cNvSpPr>
          <p:nvPr>
            <p:ph idx="1"/>
          </p:nvPr>
        </p:nvSpPr>
        <p:spPr>
          <a:xfrm>
            <a:off x="228600" y="1524000"/>
            <a:ext cx="8610600" cy="4297363"/>
          </a:xfrm>
        </p:spPr>
        <p:txBody>
          <a:bodyPr/>
          <a:lstStyle/>
          <a:p>
            <a:r>
              <a:rPr lang="en-US" dirty="0">
                <a:solidFill>
                  <a:schemeClr val="tx2">
                    <a:lumMod val="10000"/>
                  </a:schemeClr>
                </a:solidFill>
              </a:rPr>
              <a:t>The steps for preparing an EnvelopedData MIME are:</a:t>
            </a:r>
          </a:p>
        </p:txBody>
      </p:sp>
      <p:graphicFrame>
        <p:nvGraphicFramePr>
          <p:cNvPr id="5" name="Diagram 4"/>
          <p:cNvGraphicFramePr/>
          <p:nvPr/>
        </p:nvGraphicFramePr>
        <p:xfrm>
          <a:off x="609600" y="2133600"/>
          <a:ext cx="83058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19992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Signed Data</a:t>
            </a:r>
          </a:p>
        </p:txBody>
      </p:sp>
      <p:sp>
        <p:nvSpPr>
          <p:cNvPr id="5" name="Content Placeholder 4"/>
          <p:cNvSpPr>
            <a:spLocks noGrp="1"/>
          </p:cNvSpPr>
          <p:nvPr>
            <p:ph idx="1"/>
          </p:nvPr>
        </p:nvSpPr>
        <p:spPr>
          <a:xfrm>
            <a:off x="152400" y="1524000"/>
            <a:ext cx="7583488" cy="4297363"/>
          </a:xfrm>
        </p:spPr>
        <p:txBody>
          <a:bodyPr>
            <a:normAutofit/>
          </a:bodyPr>
          <a:lstStyle/>
          <a:p>
            <a:r>
              <a:rPr lang="en-US" dirty="0">
                <a:solidFill>
                  <a:schemeClr val="tx2">
                    <a:lumMod val="10000"/>
                  </a:schemeClr>
                </a:solidFill>
              </a:rPr>
              <a:t>The steps for preparing a SignedData MIME are:</a:t>
            </a:r>
          </a:p>
        </p:txBody>
      </p:sp>
      <p:graphicFrame>
        <p:nvGraphicFramePr>
          <p:cNvPr id="6" name="Diagram 5"/>
          <p:cNvGraphicFramePr/>
          <p:nvPr/>
        </p:nvGraphicFramePr>
        <p:xfrm>
          <a:off x="228600" y="1447800"/>
          <a:ext cx="8915400" cy="520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90411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Clear Signing</a:t>
            </a:r>
          </a:p>
        </p:txBody>
      </p:sp>
      <p:sp>
        <p:nvSpPr>
          <p:cNvPr id="3" name="Content Placeholder 2"/>
          <p:cNvSpPr>
            <a:spLocks noGrp="1"/>
          </p:cNvSpPr>
          <p:nvPr>
            <p:ph idx="1"/>
          </p:nvPr>
        </p:nvSpPr>
        <p:spPr/>
        <p:txBody>
          <a:bodyPr/>
          <a:lstStyle/>
          <a:p>
            <a:r>
              <a:rPr lang="en-US" dirty="0">
                <a:solidFill>
                  <a:schemeClr val="tx2">
                    <a:lumMod val="10000"/>
                  </a:schemeClr>
                </a:solidFill>
              </a:rPr>
              <a:t>Achieved using the multipart content type with a signed subtype</a:t>
            </a:r>
          </a:p>
          <a:p>
            <a:r>
              <a:rPr lang="en-US" dirty="0">
                <a:solidFill>
                  <a:schemeClr val="tx2">
                    <a:lumMod val="10000"/>
                  </a:schemeClr>
                </a:solidFill>
              </a:rPr>
              <a:t>This signing process does not involve transforming the message to be signed</a:t>
            </a:r>
          </a:p>
          <a:p>
            <a:r>
              <a:rPr lang="en-US" dirty="0">
                <a:solidFill>
                  <a:schemeClr val="tx2">
                    <a:lumMod val="10000"/>
                  </a:schemeClr>
                </a:solidFill>
              </a:rPr>
              <a:t>Recipients with MIME capability but not S/MIME capability are able to read the incoming message</a:t>
            </a:r>
          </a:p>
        </p:txBody>
      </p:sp>
    </p:spTree>
    <p:extLst>
      <p:ext uri="{BB962C8B-B14F-4D97-AF65-F5344CB8AC3E}">
        <p14:creationId xmlns:p14="http://schemas.microsoft.com/office/powerpoint/2010/main" val="34519669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AU" dirty="0"/>
              <a:t>S/MIME Certificate Processing</a:t>
            </a:r>
          </a:p>
        </p:txBody>
      </p:sp>
      <p:sp>
        <p:nvSpPr>
          <p:cNvPr id="65539" name="Rectangle 3"/>
          <p:cNvSpPr>
            <a:spLocks noGrp="1" noChangeArrowheads="1"/>
          </p:cNvSpPr>
          <p:nvPr>
            <p:ph idx="1"/>
          </p:nvPr>
        </p:nvSpPr>
        <p:spPr>
          <a:xfrm>
            <a:off x="779462" y="1828800"/>
            <a:ext cx="7678737" cy="4724400"/>
          </a:xfrm>
        </p:spPr>
        <p:txBody>
          <a:bodyPr>
            <a:normAutofit fontScale="92500"/>
          </a:bodyPr>
          <a:lstStyle/>
          <a:p>
            <a:r>
              <a:rPr lang="en-AU" dirty="0">
                <a:solidFill>
                  <a:schemeClr val="tx2">
                    <a:lumMod val="10000"/>
                  </a:schemeClr>
                </a:solidFill>
              </a:rPr>
              <a:t>S/MIME uses public-key certificates that conform to version 3 of X.509</a:t>
            </a:r>
          </a:p>
          <a:p>
            <a:r>
              <a:rPr lang="en-AU" dirty="0">
                <a:solidFill>
                  <a:schemeClr val="tx2">
                    <a:lumMod val="10000"/>
                  </a:schemeClr>
                </a:solidFill>
              </a:rPr>
              <a:t>The key-management scheme used by S/MIME is in some ways a hybrid between a strict X.509 certification hierarchy and PGP’s web of trust</a:t>
            </a:r>
          </a:p>
          <a:p>
            <a:r>
              <a:rPr lang="en-AU" dirty="0">
                <a:solidFill>
                  <a:schemeClr val="tx2">
                    <a:lumMod val="10000"/>
                  </a:schemeClr>
                </a:solidFill>
              </a:rPr>
              <a:t>S/MIME managers and/or users must configure each client with a list of trusted keys and with certificate revocation lists</a:t>
            </a:r>
          </a:p>
          <a:p>
            <a:pPr lvl="1">
              <a:buClr>
                <a:schemeClr val="bg1"/>
              </a:buClr>
            </a:pPr>
            <a:r>
              <a:rPr lang="en-AU" dirty="0">
                <a:solidFill>
                  <a:schemeClr val="tx2">
                    <a:lumMod val="10000"/>
                  </a:schemeClr>
                </a:solidFill>
              </a:rPr>
              <a:t>The responsibility is local for maintaining the certificates needed to verify incoming signatures and to encrypt outgoing messages</a:t>
            </a:r>
          </a:p>
          <a:p>
            <a:r>
              <a:rPr lang="en-AU" dirty="0">
                <a:solidFill>
                  <a:schemeClr val="tx2">
                    <a:lumMod val="10000"/>
                  </a:schemeClr>
                </a:solidFill>
              </a:rPr>
              <a:t>The certificates are signed by certification authorities </a:t>
            </a:r>
          </a:p>
        </p:txBody>
      </p:sp>
    </p:spTree>
    <p:extLst>
      <p:ext uri="{BB962C8B-B14F-4D97-AF65-F5344CB8AC3E}">
        <p14:creationId xmlns:p14="http://schemas.microsoft.com/office/powerpoint/2010/main" val="36889496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Agent Role</a:t>
            </a:r>
          </a:p>
        </p:txBody>
      </p:sp>
      <p:sp>
        <p:nvSpPr>
          <p:cNvPr id="3" name="Content Placeholder 2"/>
          <p:cNvSpPr>
            <a:spLocks noGrp="1"/>
          </p:cNvSpPr>
          <p:nvPr>
            <p:ph idx="1"/>
          </p:nvPr>
        </p:nvSpPr>
        <p:spPr>
          <a:xfrm>
            <a:off x="152400" y="1600200"/>
            <a:ext cx="8610600" cy="4297363"/>
          </a:xfrm>
        </p:spPr>
        <p:txBody>
          <a:bodyPr/>
          <a:lstStyle/>
          <a:p>
            <a:r>
              <a:rPr lang="en-US" dirty="0">
                <a:solidFill>
                  <a:schemeClr val="tx2">
                    <a:lumMod val="10000"/>
                  </a:schemeClr>
                </a:solidFill>
              </a:rPr>
              <a:t>An S/MIME user has several key-management functions to perform:</a:t>
            </a:r>
          </a:p>
        </p:txBody>
      </p:sp>
      <p:graphicFrame>
        <p:nvGraphicFramePr>
          <p:cNvPr id="4" name="Diagram 3"/>
          <p:cNvGraphicFramePr/>
          <p:nvPr/>
        </p:nvGraphicFramePr>
        <p:xfrm>
          <a:off x="152400" y="1371600"/>
          <a:ext cx="8763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6320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152400" y="-228600"/>
            <a:ext cx="9296400" cy="1282700"/>
          </a:xfrm>
        </p:spPr>
        <p:txBody>
          <a:bodyPr/>
          <a:lstStyle/>
          <a:p>
            <a:r>
              <a:rPr lang="en-US" dirty="0">
                <a:solidFill>
                  <a:schemeClr val="tx2">
                    <a:lumMod val="10000"/>
                  </a:schemeClr>
                </a:solidFill>
              </a:rPr>
              <a:t>Wireless Network Threats</a:t>
            </a:r>
          </a:p>
        </p:txBody>
      </p:sp>
      <p:graphicFrame>
        <p:nvGraphicFramePr>
          <p:cNvPr id="5" name="Content Placeholder 4"/>
          <p:cNvGraphicFramePr>
            <a:graphicFrameLocks noGrp="1"/>
          </p:cNvGraphicFramePr>
          <p:nvPr>
            <p:ph sz="half" idx="4294967295"/>
          </p:nvPr>
        </p:nvGraphicFramePr>
        <p:xfrm>
          <a:off x="0" y="914400"/>
          <a:ext cx="91440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dirty="0"/>
              <a:t>VeriSign Certificates</a:t>
            </a:r>
            <a:endParaRPr lang="en-AU" dirty="0"/>
          </a:p>
        </p:txBody>
      </p:sp>
      <p:sp>
        <p:nvSpPr>
          <p:cNvPr id="6" name="Content Placeholder 5"/>
          <p:cNvSpPr>
            <a:spLocks noGrp="1"/>
          </p:cNvSpPr>
          <p:nvPr>
            <p:ph idx="1"/>
          </p:nvPr>
        </p:nvSpPr>
        <p:spPr>
          <a:xfrm>
            <a:off x="533400" y="1828800"/>
            <a:ext cx="8153399" cy="4800600"/>
          </a:xfrm>
        </p:spPr>
        <p:txBody>
          <a:bodyPr>
            <a:normAutofit fontScale="92500" lnSpcReduction="10000"/>
          </a:bodyPr>
          <a:lstStyle/>
          <a:p>
            <a:r>
              <a:rPr lang="en-US" dirty="0">
                <a:solidFill>
                  <a:schemeClr val="tx2">
                    <a:lumMod val="10000"/>
                  </a:schemeClr>
                </a:solidFill>
              </a:rPr>
              <a:t>VeriSign provides a certification authority (CA) service that is intended to be compatible with S/MIME and a variety of other applications</a:t>
            </a:r>
          </a:p>
          <a:p>
            <a:r>
              <a:rPr lang="en-US" dirty="0">
                <a:solidFill>
                  <a:schemeClr val="tx2">
                    <a:lumMod val="10000"/>
                  </a:schemeClr>
                </a:solidFill>
              </a:rPr>
              <a:t>Issues X.509 certificates with the product name VeriSign Digital ID</a:t>
            </a:r>
          </a:p>
          <a:p>
            <a:r>
              <a:rPr lang="en-US" dirty="0">
                <a:solidFill>
                  <a:schemeClr val="tx2">
                    <a:lumMod val="10000"/>
                  </a:schemeClr>
                </a:solidFill>
              </a:rPr>
              <a:t>At a minimum, each Digital ID contains:</a:t>
            </a:r>
          </a:p>
          <a:p>
            <a:pPr lvl="1">
              <a:buClr>
                <a:schemeClr val="bg1"/>
              </a:buClr>
            </a:pPr>
            <a:r>
              <a:rPr lang="en-US" dirty="0">
                <a:solidFill>
                  <a:schemeClr val="tx2">
                    <a:lumMod val="10000"/>
                  </a:schemeClr>
                </a:solidFill>
              </a:rPr>
              <a:t>Owner’s public key</a:t>
            </a:r>
          </a:p>
          <a:p>
            <a:pPr lvl="1">
              <a:buClr>
                <a:schemeClr val="bg1"/>
              </a:buClr>
            </a:pPr>
            <a:r>
              <a:rPr lang="en-US" dirty="0">
                <a:solidFill>
                  <a:schemeClr val="tx2">
                    <a:lumMod val="10000"/>
                  </a:schemeClr>
                </a:solidFill>
              </a:rPr>
              <a:t>Owner’s name or alias</a:t>
            </a:r>
          </a:p>
          <a:p>
            <a:pPr lvl="1">
              <a:buClr>
                <a:schemeClr val="bg1"/>
              </a:buClr>
            </a:pPr>
            <a:r>
              <a:rPr lang="en-US" dirty="0">
                <a:solidFill>
                  <a:schemeClr val="tx2">
                    <a:lumMod val="10000"/>
                  </a:schemeClr>
                </a:solidFill>
              </a:rPr>
              <a:t>Expiration date of the Digital ID</a:t>
            </a:r>
          </a:p>
          <a:p>
            <a:pPr lvl="1">
              <a:buClr>
                <a:schemeClr val="bg1"/>
              </a:buClr>
            </a:pPr>
            <a:r>
              <a:rPr lang="en-US" dirty="0">
                <a:solidFill>
                  <a:schemeClr val="tx2">
                    <a:lumMod val="10000"/>
                  </a:schemeClr>
                </a:solidFill>
              </a:rPr>
              <a:t>Serial number of the Digital ID</a:t>
            </a:r>
          </a:p>
          <a:p>
            <a:pPr lvl="1">
              <a:buClr>
                <a:schemeClr val="bg1"/>
              </a:buClr>
            </a:pPr>
            <a:r>
              <a:rPr lang="en-US" dirty="0">
                <a:solidFill>
                  <a:schemeClr val="tx2">
                    <a:lumMod val="10000"/>
                  </a:schemeClr>
                </a:solidFill>
              </a:rPr>
              <a:t>Name of the certification authority that issued the Digital ID</a:t>
            </a:r>
          </a:p>
          <a:p>
            <a:pPr lvl="1">
              <a:buClr>
                <a:schemeClr val="bg1"/>
              </a:buClr>
            </a:pPr>
            <a:r>
              <a:rPr lang="en-US" dirty="0">
                <a:solidFill>
                  <a:schemeClr val="tx2">
                    <a:lumMod val="10000"/>
                  </a:schemeClr>
                </a:solidFill>
              </a:rPr>
              <a:t>Digital signature of the certification authority that issued the Digital ID</a:t>
            </a:r>
          </a:p>
        </p:txBody>
      </p:sp>
    </p:spTree>
    <p:extLst>
      <p:ext uri="{BB962C8B-B14F-4D97-AF65-F5344CB8AC3E}">
        <p14:creationId xmlns:p14="http://schemas.microsoft.com/office/powerpoint/2010/main" val="21585012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b="3627"/>
              <a:stretch>
                <a:fillRect/>
              </a:stretch>
            </p:blipFill>
          </mc:Choice>
          <mc:Fallback>
            <p:blipFill>
              <a:blip r:embed="rId4"/>
              <a:srcRect b="3627"/>
              <a:stretch>
                <a:fillRect/>
              </a:stretch>
            </p:blipFill>
          </mc:Fallback>
        </mc:AlternateContent>
        <p:spPr>
          <a:xfrm>
            <a:off x="1524000" y="1066800"/>
            <a:ext cx="6096000" cy="4859040"/>
          </a:xfrm>
          <a:prstGeom prst="rect">
            <a:avLst/>
          </a:prstGeom>
          <a:solidFill>
            <a:schemeClr val="tx1"/>
          </a:solidFill>
        </p:spPr>
      </p:pic>
      <p:sp>
        <p:nvSpPr>
          <p:cNvPr id="5" name="Rectangle 4"/>
          <p:cNvSpPr/>
          <p:nvPr/>
        </p:nvSpPr>
        <p:spPr>
          <a:xfrm>
            <a:off x="1524000" y="5919281"/>
            <a:ext cx="5181600" cy="938719"/>
          </a:xfrm>
          <a:prstGeom prst="rect">
            <a:avLst/>
          </a:prstGeom>
        </p:spPr>
        <p:txBody>
          <a:bodyPr wrap="square">
            <a:spAutoFit/>
          </a:bodyPr>
          <a:lstStyle/>
          <a:p>
            <a:r>
              <a:rPr lang="en-US" sz="1100" dirty="0">
                <a:latin typeface="+mn-lt"/>
              </a:rPr>
              <a:t>IA	Issuing Authority</a:t>
            </a:r>
          </a:p>
          <a:p>
            <a:r>
              <a:rPr lang="en-US" sz="1100" dirty="0">
                <a:latin typeface="+mn-lt"/>
              </a:rPr>
              <a:t>CA	Certification Authority</a:t>
            </a:r>
          </a:p>
          <a:p>
            <a:r>
              <a:rPr lang="en-US" sz="1100" dirty="0">
                <a:latin typeface="+mn-lt"/>
              </a:rPr>
              <a:t>PCA	VeriSign public primary certification authority</a:t>
            </a:r>
          </a:p>
          <a:p>
            <a:r>
              <a:rPr lang="en-US" sz="1100" dirty="0">
                <a:latin typeface="+mn-lt"/>
              </a:rPr>
              <a:t>PIN	Personal Identification Number</a:t>
            </a:r>
          </a:p>
          <a:p>
            <a:r>
              <a:rPr lang="en-US" sz="1100" dirty="0">
                <a:latin typeface="+mn-lt"/>
              </a:rPr>
              <a:t>LRAA	Local Registration Authority Administrator</a:t>
            </a:r>
          </a:p>
        </p:txBody>
      </p:sp>
      <p:sp>
        <p:nvSpPr>
          <p:cNvPr id="6" name="Rectangle 5"/>
          <p:cNvSpPr/>
          <p:nvPr/>
        </p:nvSpPr>
        <p:spPr>
          <a:xfrm>
            <a:off x="0" y="0"/>
            <a:ext cx="9144000" cy="954107"/>
          </a:xfrm>
          <a:prstGeom prst="rect">
            <a:avLst/>
          </a:prstGeom>
        </p:spPr>
        <p:txBody>
          <a:bodyPr wrap="square">
            <a:spAutoFit/>
          </a:bodyPr>
          <a:lstStyle/>
          <a:p>
            <a:pPr algn="ctr"/>
            <a:r>
              <a:rPr lang="en-US" sz="2800" dirty="0">
                <a:latin typeface="+mn-lt"/>
              </a:rPr>
              <a:t>Table 8.7  </a:t>
            </a:r>
          </a:p>
          <a:p>
            <a:pPr algn="ctr"/>
            <a:r>
              <a:rPr lang="en-US" sz="2800" dirty="0">
                <a:latin typeface="+mn-lt"/>
              </a:rPr>
              <a:t>VeriSign Public-Key Certificate Classes </a:t>
            </a:r>
          </a:p>
        </p:txBody>
      </p:sp>
    </p:spTree>
    <p:extLst>
      <p:ext uri="{BB962C8B-B14F-4D97-AF65-F5344CB8AC3E}">
        <p14:creationId xmlns:p14="http://schemas.microsoft.com/office/powerpoint/2010/main" val="424769804"/>
      </p:ext>
    </p:extLst>
  </p:cSld>
  <p:clrMapOvr>
    <a:masterClrMapping/>
  </p:clrMapOvr>
  <p:transition>
    <p:dissolv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Enhanced Security Services</a:t>
            </a:r>
          </a:p>
        </p:txBody>
      </p:sp>
      <p:sp>
        <p:nvSpPr>
          <p:cNvPr id="8" name="Content Placeholder 7"/>
          <p:cNvSpPr>
            <a:spLocks noGrp="1"/>
          </p:cNvSpPr>
          <p:nvPr>
            <p:ph idx="1"/>
          </p:nvPr>
        </p:nvSpPr>
        <p:spPr>
          <a:xfrm>
            <a:off x="685800" y="1828800"/>
            <a:ext cx="7924799" cy="4724400"/>
          </a:xfrm>
        </p:spPr>
        <p:txBody>
          <a:bodyPr>
            <a:normAutofit/>
          </a:bodyPr>
          <a:lstStyle/>
          <a:p>
            <a:r>
              <a:rPr lang="en-US" dirty="0">
                <a:solidFill>
                  <a:schemeClr val="tx2">
                    <a:lumMod val="10000"/>
                  </a:schemeClr>
                </a:solidFill>
              </a:rPr>
              <a:t>Three enhanced security services have been proposed in an Internet draft:</a:t>
            </a:r>
          </a:p>
        </p:txBody>
      </p:sp>
      <p:graphicFrame>
        <p:nvGraphicFramePr>
          <p:cNvPr id="4" name="Diagram 3"/>
          <p:cNvGraphicFramePr/>
          <p:nvPr/>
        </p:nvGraphicFramePr>
        <p:xfrm>
          <a:off x="1143000" y="2743200"/>
          <a:ext cx="7162800" cy="386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2792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DomainKeys Identified Mail (DKIM)</a:t>
            </a:r>
          </a:p>
        </p:txBody>
      </p:sp>
      <p:sp>
        <p:nvSpPr>
          <p:cNvPr id="6" name="Content Placeholder 5"/>
          <p:cNvSpPr>
            <a:spLocks noGrp="1"/>
          </p:cNvSpPr>
          <p:nvPr>
            <p:ph idx="1"/>
          </p:nvPr>
        </p:nvSpPr>
        <p:spPr>
          <a:xfrm>
            <a:off x="685800" y="1828800"/>
            <a:ext cx="7924799" cy="4572000"/>
          </a:xfrm>
        </p:spPr>
        <p:txBody>
          <a:bodyPr>
            <a:normAutofit lnSpcReduction="10000"/>
          </a:bodyPr>
          <a:lstStyle/>
          <a:p>
            <a:r>
              <a:rPr lang="en-US" dirty="0">
                <a:solidFill>
                  <a:schemeClr val="tx2">
                    <a:lumMod val="10000"/>
                  </a:schemeClr>
                </a:solidFill>
              </a:rPr>
              <a:t>A specification for cryptographically signing e-mail messages, permitting a signing domain to claim responsibility for a message in the mail stream</a:t>
            </a:r>
          </a:p>
          <a:p>
            <a:r>
              <a:rPr lang="en-US" dirty="0">
                <a:solidFill>
                  <a:schemeClr val="tx2">
                    <a:lumMod val="10000"/>
                  </a:schemeClr>
                </a:solidFill>
              </a:rPr>
              <a:t>Message recipients can verify the signature by querying the signer’s domain directly to retrieve the appropriate public key and can thereby confirm that the message was attested to by a party in possession of the private key for the signing domain</a:t>
            </a:r>
          </a:p>
          <a:p>
            <a:r>
              <a:rPr lang="en-US" dirty="0">
                <a:solidFill>
                  <a:schemeClr val="tx2">
                    <a:lumMod val="10000"/>
                  </a:schemeClr>
                </a:solidFill>
              </a:rPr>
              <a:t>Proposed Internet Standard RFC 4871</a:t>
            </a:r>
          </a:p>
          <a:p>
            <a:r>
              <a:rPr lang="en-US" dirty="0">
                <a:solidFill>
                  <a:schemeClr val="tx2">
                    <a:lumMod val="10000"/>
                  </a:schemeClr>
                </a:solidFill>
              </a:rPr>
              <a:t>Has been widely adopted by a range of e-mail providers and Internet Service Providers (ISPs)</a:t>
            </a:r>
          </a:p>
        </p:txBody>
      </p:sp>
    </p:spTree>
    <p:extLst>
      <p:ext uri="{BB962C8B-B14F-4D97-AF65-F5344CB8AC3E}">
        <p14:creationId xmlns:p14="http://schemas.microsoft.com/office/powerpoint/2010/main" val="17142177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4.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2353" t="17273" r="1176" b="17273"/>
              <a:stretch>
                <a:fillRect/>
              </a:stretch>
            </p:blipFill>
          </mc:Choice>
          <mc:Fallback>
            <p:blipFill>
              <a:blip r:embed="rId4"/>
              <a:srcRect l="2353" t="17273" r="1176" b="17273"/>
              <a:stretch>
                <a:fillRect/>
              </a:stretch>
            </p:blipFill>
          </mc:Fallback>
        </mc:AlternateContent>
        <p:spPr>
          <a:xfrm>
            <a:off x="933564" y="181230"/>
            <a:ext cx="7433946" cy="6527378"/>
          </a:xfrm>
          <a:prstGeom prst="rect">
            <a:avLst/>
          </a:prstGeom>
          <a:solidFill>
            <a:schemeClr val="tx1"/>
          </a:solidFill>
        </p:spPr>
      </p:pic>
    </p:spTree>
    <p:extLst>
      <p:ext uri="{BB962C8B-B14F-4D97-AF65-F5344CB8AC3E}">
        <p14:creationId xmlns:p14="http://schemas.microsoft.com/office/powerpoint/2010/main" val="2189451337"/>
      </p:ext>
    </p:extLst>
  </p:cSld>
  <p:clrMapOvr>
    <a:masterClrMapping/>
  </p:clrMapOvr>
  <p:transition>
    <p:dissolv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E-mail Threats</a:t>
            </a:r>
          </a:p>
        </p:txBody>
      </p:sp>
      <p:sp>
        <p:nvSpPr>
          <p:cNvPr id="3" name="Content Placeholder 2"/>
          <p:cNvSpPr>
            <a:spLocks noGrp="1"/>
          </p:cNvSpPr>
          <p:nvPr>
            <p:ph sz="half" idx="1"/>
          </p:nvPr>
        </p:nvSpPr>
        <p:spPr>
          <a:xfrm>
            <a:off x="609600" y="1752600"/>
            <a:ext cx="3566160" cy="4953000"/>
          </a:xfrm>
        </p:spPr>
        <p:txBody>
          <a:bodyPr>
            <a:normAutofit/>
          </a:bodyPr>
          <a:lstStyle/>
          <a:p>
            <a:r>
              <a:rPr lang="en-US" dirty="0">
                <a:solidFill>
                  <a:schemeClr val="tx2">
                    <a:lumMod val="10000"/>
                  </a:schemeClr>
                </a:solidFill>
              </a:rPr>
              <a:t>RFC 4684 </a:t>
            </a:r>
            <a:r>
              <a:rPr lang="en-US" i="1" dirty="0">
                <a:solidFill>
                  <a:schemeClr val="tx2">
                    <a:lumMod val="10000"/>
                  </a:schemeClr>
                </a:solidFill>
              </a:rPr>
              <a:t>(Analysis of Threats Motivating DomainKeys Identified Mail)</a:t>
            </a:r>
          </a:p>
          <a:p>
            <a:pPr lvl="1">
              <a:buClr>
                <a:schemeClr val="bg1"/>
              </a:buClr>
            </a:pPr>
            <a:r>
              <a:rPr lang="en-US" dirty="0">
                <a:solidFill>
                  <a:schemeClr val="tx2">
                    <a:lumMod val="10000"/>
                  </a:schemeClr>
                </a:solidFill>
              </a:rPr>
              <a:t>Describes the threats being addressed by DKIM in terms of the characteristics, capabilities, and location of potential attackers</a:t>
            </a:r>
          </a:p>
          <a:p>
            <a:r>
              <a:rPr lang="en-US" dirty="0">
                <a:solidFill>
                  <a:schemeClr val="tx2">
                    <a:lumMod val="10000"/>
                  </a:schemeClr>
                </a:solidFill>
              </a:rPr>
              <a:t>Characterized on three levels of threat:</a:t>
            </a:r>
          </a:p>
          <a:p>
            <a:endParaRPr lang="en-US" dirty="0"/>
          </a:p>
          <a:p>
            <a:pPr lvl="1">
              <a:buNone/>
            </a:pPr>
            <a:endParaRPr lang="en-US" dirty="0"/>
          </a:p>
        </p:txBody>
      </p:sp>
      <p:graphicFrame>
        <p:nvGraphicFramePr>
          <p:cNvPr id="4" name="Diagram 3"/>
          <p:cNvGraphicFramePr/>
          <p:nvPr/>
        </p:nvGraphicFramePr>
        <p:xfrm>
          <a:off x="3810000" y="1676400"/>
          <a:ext cx="5562600" cy="497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3982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5.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2727" b="17273"/>
              <a:stretch>
                <a:fillRect/>
              </a:stretch>
            </p:blipFill>
          </mc:Choice>
          <mc:Fallback>
            <p:blipFill>
              <a:blip r:embed="rId4"/>
              <a:srcRect t="2727" b="17273"/>
              <a:stretch>
                <a:fillRect/>
              </a:stretch>
            </p:blipFill>
          </mc:Fallback>
        </mc:AlternateContent>
        <p:spPr>
          <a:xfrm>
            <a:off x="1295400" y="0"/>
            <a:ext cx="6624249" cy="6858000"/>
          </a:xfrm>
          <a:prstGeom prst="rect">
            <a:avLst/>
          </a:prstGeom>
          <a:solidFill>
            <a:schemeClr val="tx1"/>
          </a:solidFill>
        </p:spPr>
      </p:pic>
    </p:spTree>
    <p:extLst>
      <p:ext uri="{BB962C8B-B14F-4D97-AF65-F5344CB8AC3E}">
        <p14:creationId xmlns:p14="http://schemas.microsoft.com/office/powerpoint/2010/main" val="817054448"/>
      </p:ext>
    </p:extLst>
  </p:cSld>
  <p:clrMapOvr>
    <a:masterClrMapping/>
  </p:clrMapOvr>
  <p:transition spd="med">
    <p:wedg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1905000" y="0"/>
            <a:ext cx="5299364" cy="6858000"/>
          </a:xfrm>
          <a:prstGeom prst="rect">
            <a:avLst/>
          </a:prstGeom>
          <a:solidFill>
            <a:schemeClr val="tx1"/>
          </a:solidFill>
        </p:spPr>
      </p:pic>
    </p:spTree>
    <p:extLst>
      <p:ext uri="{BB962C8B-B14F-4D97-AF65-F5344CB8AC3E}">
        <p14:creationId xmlns:p14="http://schemas.microsoft.com/office/powerpoint/2010/main" val="2009820169"/>
      </p:ext>
    </p:extLst>
  </p:cSld>
  <p:clrMapOvr>
    <a:masterClrMapping/>
  </p:clrMapOvr>
  <p:transition>
    <p:dissolv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a:t>Summary</a:t>
            </a:r>
            <a:endParaRPr lang="en-AU" dirty="0"/>
          </a:p>
        </p:txBody>
      </p:sp>
      <p:sp>
        <p:nvSpPr>
          <p:cNvPr id="100355" name="Rectangle 3"/>
          <p:cNvSpPr>
            <a:spLocks noGrp="1" noChangeArrowheads="1"/>
          </p:cNvSpPr>
          <p:nvPr>
            <p:ph sz="half" idx="1"/>
          </p:nvPr>
        </p:nvSpPr>
        <p:spPr>
          <a:xfrm>
            <a:off x="779463" y="1828800"/>
            <a:ext cx="3566160" cy="4800600"/>
          </a:xfrm>
        </p:spPr>
        <p:txBody>
          <a:bodyPr/>
          <a:lstStyle/>
          <a:p>
            <a:pPr>
              <a:lnSpc>
                <a:spcPct val="80000"/>
              </a:lnSpc>
            </a:pPr>
            <a:r>
              <a:rPr lang="en-US" sz="2200" dirty="0">
                <a:solidFill>
                  <a:schemeClr val="tx2">
                    <a:lumMod val="10000"/>
                  </a:schemeClr>
                </a:solidFill>
              </a:rPr>
              <a:t>Pretty good privacy</a:t>
            </a:r>
          </a:p>
          <a:p>
            <a:pPr lvl="1">
              <a:lnSpc>
                <a:spcPct val="80000"/>
              </a:lnSpc>
              <a:buClr>
                <a:schemeClr val="bg1"/>
              </a:buClr>
            </a:pPr>
            <a:r>
              <a:rPr lang="en-US" sz="2000" dirty="0">
                <a:solidFill>
                  <a:schemeClr val="tx2">
                    <a:lumMod val="10000"/>
                  </a:schemeClr>
                </a:solidFill>
              </a:rPr>
              <a:t>Notation</a:t>
            </a:r>
          </a:p>
          <a:p>
            <a:pPr lvl="1">
              <a:lnSpc>
                <a:spcPct val="80000"/>
              </a:lnSpc>
              <a:buClr>
                <a:schemeClr val="bg1"/>
              </a:buClr>
            </a:pPr>
            <a:r>
              <a:rPr lang="en-US" sz="2000" dirty="0">
                <a:solidFill>
                  <a:schemeClr val="tx2">
                    <a:lumMod val="10000"/>
                  </a:schemeClr>
                </a:solidFill>
              </a:rPr>
              <a:t>Operational description</a:t>
            </a:r>
          </a:p>
          <a:p>
            <a:pPr>
              <a:lnSpc>
                <a:spcPct val="80000"/>
              </a:lnSpc>
            </a:pPr>
            <a:r>
              <a:rPr lang="en-US" sz="2200" dirty="0">
                <a:solidFill>
                  <a:schemeClr val="tx2">
                    <a:lumMod val="10000"/>
                  </a:schemeClr>
                </a:solidFill>
              </a:rPr>
              <a:t>DomainKeys Identified Mail</a:t>
            </a:r>
          </a:p>
          <a:p>
            <a:pPr lvl="1">
              <a:lnSpc>
                <a:spcPct val="80000"/>
              </a:lnSpc>
              <a:buClr>
                <a:schemeClr val="bg1"/>
              </a:buClr>
            </a:pPr>
            <a:r>
              <a:rPr lang="en-US" sz="2000" dirty="0">
                <a:solidFill>
                  <a:schemeClr val="tx2">
                    <a:lumMod val="10000"/>
                  </a:schemeClr>
                </a:solidFill>
              </a:rPr>
              <a:t>Internet mail architecture</a:t>
            </a:r>
          </a:p>
          <a:p>
            <a:pPr lvl="1">
              <a:lnSpc>
                <a:spcPct val="80000"/>
              </a:lnSpc>
              <a:buClr>
                <a:schemeClr val="bg1"/>
              </a:buClr>
            </a:pPr>
            <a:r>
              <a:rPr lang="en-US" sz="2000" dirty="0">
                <a:solidFill>
                  <a:schemeClr val="tx2">
                    <a:lumMod val="10000"/>
                  </a:schemeClr>
                </a:solidFill>
              </a:rPr>
              <a:t>E-mail threats</a:t>
            </a:r>
          </a:p>
          <a:p>
            <a:pPr lvl="1">
              <a:lnSpc>
                <a:spcPct val="80000"/>
              </a:lnSpc>
              <a:buClr>
                <a:schemeClr val="bg1"/>
              </a:buClr>
            </a:pPr>
            <a:r>
              <a:rPr lang="en-US" sz="2000" dirty="0">
                <a:solidFill>
                  <a:schemeClr val="tx2">
                    <a:lumMod val="10000"/>
                  </a:schemeClr>
                </a:solidFill>
              </a:rPr>
              <a:t>DKIM strategy</a:t>
            </a:r>
          </a:p>
          <a:p>
            <a:pPr lvl="1">
              <a:lnSpc>
                <a:spcPct val="80000"/>
              </a:lnSpc>
              <a:buClr>
                <a:schemeClr val="bg1"/>
              </a:buClr>
            </a:pPr>
            <a:r>
              <a:rPr lang="en-US" sz="2000" dirty="0">
                <a:solidFill>
                  <a:schemeClr val="tx2">
                    <a:lumMod val="10000"/>
                  </a:schemeClr>
                </a:solidFill>
              </a:rPr>
              <a:t>DKIM functional flow</a:t>
            </a:r>
            <a:endParaRPr lang="en-AU" sz="2000" dirty="0">
              <a:solidFill>
                <a:schemeClr val="tx2">
                  <a:lumMod val="10000"/>
                </a:schemeClr>
              </a:solidFill>
            </a:endParaRPr>
          </a:p>
        </p:txBody>
      </p:sp>
      <p:sp>
        <p:nvSpPr>
          <p:cNvPr id="76804" name="Content Placeholder 11"/>
          <p:cNvSpPr>
            <a:spLocks noGrp="1"/>
          </p:cNvSpPr>
          <p:nvPr>
            <p:ph sz="half" idx="2"/>
          </p:nvPr>
        </p:nvSpPr>
        <p:spPr>
          <a:xfrm>
            <a:off x="4796791" y="1828800"/>
            <a:ext cx="3566160" cy="4724400"/>
          </a:xfrm>
        </p:spPr>
        <p:txBody>
          <a:bodyPr/>
          <a:lstStyle/>
          <a:p>
            <a:pPr>
              <a:lnSpc>
                <a:spcPct val="80000"/>
              </a:lnSpc>
            </a:pPr>
            <a:r>
              <a:rPr lang="en-US" sz="2200" dirty="0">
                <a:solidFill>
                  <a:schemeClr val="tx2">
                    <a:lumMod val="10000"/>
                  </a:schemeClr>
                </a:solidFill>
              </a:rPr>
              <a:t>S/MIME</a:t>
            </a:r>
          </a:p>
          <a:p>
            <a:pPr lvl="1">
              <a:lnSpc>
                <a:spcPct val="80000"/>
              </a:lnSpc>
              <a:buClr>
                <a:schemeClr val="bg1"/>
              </a:buClr>
            </a:pPr>
            <a:r>
              <a:rPr lang="en-US" sz="2000" dirty="0">
                <a:solidFill>
                  <a:schemeClr val="tx2">
                    <a:lumMod val="10000"/>
                  </a:schemeClr>
                </a:solidFill>
              </a:rPr>
              <a:t>RFC 5322</a:t>
            </a:r>
          </a:p>
          <a:p>
            <a:pPr lvl="1">
              <a:lnSpc>
                <a:spcPct val="80000"/>
              </a:lnSpc>
              <a:buClr>
                <a:schemeClr val="bg1"/>
              </a:buClr>
            </a:pPr>
            <a:r>
              <a:rPr lang="en-US" sz="2000" dirty="0">
                <a:solidFill>
                  <a:schemeClr val="tx2">
                    <a:lumMod val="10000"/>
                  </a:schemeClr>
                </a:solidFill>
              </a:rPr>
              <a:t>Multipurpose Internet mail extensions</a:t>
            </a:r>
          </a:p>
          <a:p>
            <a:pPr lvl="1">
              <a:lnSpc>
                <a:spcPct val="80000"/>
              </a:lnSpc>
              <a:buClr>
                <a:schemeClr val="bg1"/>
              </a:buClr>
            </a:pPr>
            <a:r>
              <a:rPr lang="en-US" sz="2000" dirty="0">
                <a:solidFill>
                  <a:schemeClr val="tx2">
                    <a:lumMod val="10000"/>
                  </a:schemeClr>
                </a:solidFill>
              </a:rPr>
              <a:t>S/MIME functionality</a:t>
            </a:r>
          </a:p>
          <a:p>
            <a:pPr lvl="1">
              <a:lnSpc>
                <a:spcPct val="80000"/>
              </a:lnSpc>
              <a:buClr>
                <a:schemeClr val="bg1"/>
              </a:buClr>
            </a:pPr>
            <a:r>
              <a:rPr lang="en-US" sz="2000" dirty="0">
                <a:solidFill>
                  <a:schemeClr val="tx2">
                    <a:lumMod val="10000"/>
                  </a:schemeClr>
                </a:solidFill>
              </a:rPr>
              <a:t>S/MIME messages</a:t>
            </a:r>
          </a:p>
          <a:p>
            <a:pPr lvl="1">
              <a:lnSpc>
                <a:spcPct val="80000"/>
              </a:lnSpc>
              <a:buClr>
                <a:schemeClr val="bg1"/>
              </a:buClr>
            </a:pPr>
            <a:r>
              <a:rPr lang="en-US" sz="2000" dirty="0">
                <a:solidFill>
                  <a:schemeClr val="tx2">
                    <a:lumMod val="10000"/>
                  </a:schemeClr>
                </a:solidFill>
              </a:rPr>
              <a:t>S/MIME certification processing</a:t>
            </a:r>
          </a:p>
          <a:p>
            <a:pPr lvl="1">
              <a:lnSpc>
                <a:spcPct val="80000"/>
              </a:lnSpc>
              <a:buClr>
                <a:schemeClr val="bg1"/>
              </a:buClr>
            </a:pPr>
            <a:r>
              <a:rPr lang="en-US" sz="2000" dirty="0">
                <a:solidFill>
                  <a:schemeClr val="tx2">
                    <a:lumMod val="10000"/>
                  </a:schemeClr>
                </a:solidFill>
              </a:rPr>
              <a:t>Enhanced security services</a:t>
            </a:r>
          </a:p>
        </p:txBody>
      </p:sp>
    </p:spTree>
    <p:extLst>
      <p:ext uri="{BB962C8B-B14F-4D97-AF65-F5344CB8AC3E}">
        <p14:creationId xmlns:p14="http://schemas.microsoft.com/office/powerpoint/2010/main" val="27688404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04800" y="762000"/>
            <a:ext cx="3959352" cy="1691640"/>
          </a:xfrm>
        </p:spPr>
        <p:txBody>
          <a:bodyPr/>
          <a:lstStyle/>
          <a:p>
            <a:r>
              <a:rPr lang="en-US" dirty="0"/>
              <a:t>Network Security Essentials</a:t>
            </a:r>
            <a:endParaRPr lang="en-AU" dirty="0"/>
          </a:p>
        </p:txBody>
      </p:sp>
      <p:pic>
        <p:nvPicPr>
          <p:cNvPr id="25" name="Picture Placeholder 24" descr="NetSec5e.jpg"/>
          <p:cNvPicPr>
            <a:picLocks noGrp="1" noChangeAspect="1"/>
          </p:cNvPicPr>
          <p:nvPr>
            <p:ph type="pic" idx="1"/>
          </p:nvPr>
        </p:nvPicPr>
        <p:blipFill>
          <a:blip r:embed="rId3"/>
          <a:srcRect t="-1333" b="-2444"/>
          <a:stretch>
            <a:fillRect/>
          </a:stretch>
        </p:blipFill>
        <p:spPr>
          <a:xfrm>
            <a:off x="4864608" y="778931"/>
            <a:ext cx="3959352" cy="5357516"/>
          </a:xfrm>
        </p:spPr>
      </p:pic>
      <p:sp>
        <p:nvSpPr>
          <p:cNvPr id="2051" name="Rectangle 3"/>
          <p:cNvSpPr>
            <a:spLocks noGrp="1" noChangeArrowheads="1"/>
          </p:cNvSpPr>
          <p:nvPr>
            <p:ph type="body" sz="half" idx="2"/>
          </p:nvPr>
        </p:nvSpPr>
        <p:spPr>
          <a:xfrm>
            <a:off x="304800" y="2362200"/>
            <a:ext cx="3959352" cy="3200400"/>
          </a:xfrm>
        </p:spPr>
        <p:txBody>
          <a:bodyPr>
            <a:normAutofit/>
          </a:bodyPr>
          <a:lstStyle/>
          <a:p>
            <a:endParaRPr lang="en-US" dirty="0"/>
          </a:p>
          <a:p>
            <a:endParaRPr lang="en-US" dirty="0"/>
          </a:p>
          <a:p>
            <a:endParaRPr lang="en-US" dirty="0"/>
          </a:p>
          <a:p>
            <a:r>
              <a:rPr lang="en-US" dirty="0"/>
              <a:t>Fifth Edition</a:t>
            </a:r>
          </a:p>
          <a:p>
            <a:r>
              <a:rPr lang="en-US" dirty="0"/>
              <a:t>by William Stallings</a:t>
            </a:r>
          </a:p>
        </p:txBody>
      </p:sp>
    </p:spTree>
    <p:extLst>
      <p:ext uri="{BB962C8B-B14F-4D97-AF65-F5344CB8AC3E}">
        <p14:creationId xmlns:p14="http://schemas.microsoft.com/office/powerpoint/2010/main" val="297923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Securing Wireless Transmissions</a:t>
            </a:r>
          </a:p>
        </p:txBody>
      </p:sp>
      <p:sp>
        <p:nvSpPr>
          <p:cNvPr id="6" name="Content Placeholder 5"/>
          <p:cNvSpPr>
            <a:spLocks noGrp="1"/>
          </p:cNvSpPr>
          <p:nvPr>
            <p:ph idx="1"/>
          </p:nvPr>
        </p:nvSpPr>
        <p:spPr>
          <a:xfrm>
            <a:off x="779463" y="1828800"/>
            <a:ext cx="7583488" cy="4724400"/>
          </a:xfrm>
        </p:spPr>
        <p:txBody>
          <a:bodyPr>
            <a:normAutofit fontScale="92500" lnSpcReduction="20000"/>
          </a:bodyPr>
          <a:lstStyle/>
          <a:p>
            <a:r>
              <a:rPr lang="en-US" dirty="0">
                <a:solidFill>
                  <a:schemeClr val="tx2">
                    <a:lumMod val="10000"/>
                  </a:schemeClr>
                </a:solidFill>
              </a:rPr>
              <a:t>The principal threats to wireless transmission are     eavesdropping, altering or inserting messages, and           disruption</a:t>
            </a:r>
          </a:p>
          <a:p>
            <a:r>
              <a:rPr lang="en-US" dirty="0">
                <a:solidFill>
                  <a:schemeClr val="tx2">
                    <a:lumMod val="10000"/>
                  </a:schemeClr>
                </a:solidFill>
              </a:rPr>
              <a:t>To deal with eavesdropping, two types of countermeasures are appropriate:</a:t>
            </a:r>
          </a:p>
          <a:p>
            <a:pPr lvl="1">
              <a:buClr>
                <a:schemeClr val="bg1"/>
              </a:buClr>
            </a:pPr>
            <a:r>
              <a:rPr lang="en-US" dirty="0">
                <a:solidFill>
                  <a:schemeClr val="tx2">
                    <a:lumMod val="10000"/>
                  </a:schemeClr>
                </a:solidFill>
              </a:rPr>
              <a:t>Signal-hiding techniques</a:t>
            </a:r>
          </a:p>
          <a:p>
            <a:pPr lvl="2"/>
            <a:r>
              <a:rPr lang="en-US" dirty="0">
                <a:solidFill>
                  <a:schemeClr val="tx2">
                    <a:lumMod val="10000"/>
                  </a:schemeClr>
                </a:solidFill>
              </a:rPr>
              <a:t>Turn off SSID broadcasting by wireless access points</a:t>
            </a:r>
          </a:p>
          <a:p>
            <a:pPr lvl="2"/>
            <a:r>
              <a:rPr lang="en-US" dirty="0">
                <a:solidFill>
                  <a:schemeClr val="tx2">
                    <a:lumMod val="10000"/>
                  </a:schemeClr>
                </a:solidFill>
              </a:rPr>
              <a:t>Assign cryptic names to SSIDs</a:t>
            </a:r>
          </a:p>
          <a:p>
            <a:pPr lvl="2"/>
            <a:r>
              <a:rPr lang="en-US" dirty="0">
                <a:solidFill>
                  <a:schemeClr val="tx2">
                    <a:lumMod val="10000"/>
                  </a:schemeClr>
                </a:solidFill>
              </a:rPr>
              <a:t>Reduce signal strength to the lowest level that still provides requisite coverage</a:t>
            </a:r>
          </a:p>
          <a:p>
            <a:pPr lvl="2"/>
            <a:r>
              <a:rPr lang="en-US" dirty="0">
                <a:solidFill>
                  <a:schemeClr val="tx2">
                    <a:lumMod val="10000"/>
                  </a:schemeClr>
                </a:solidFill>
              </a:rPr>
              <a:t>Locate wireless access points in the interior of the building, away from windows and exterior walls</a:t>
            </a:r>
          </a:p>
          <a:p>
            <a:pPr lvl="1">
              <a:buClr>
                <a:schemeClr val="bg1"/>
              </a:buClr>
            </a:pPr>
            <a:r>
              <a:rPr lang="en-US" dirty="0">
                <a:solidFill>
                  <a:schemeClr val="tx2">
                    <a:lumMod val="10000"/>
                  </a:schemeClr>
                </a:solidFill>
              </a:rPr>
              <a:t>Encryption</a:t>
            </a:r>
          </a:p>
          <a:p>
            <a:pPr lvl="2"/>
            <a:r>
              <a:rPr lang="en-US" dirty="0">
                <a:solidFill>
                  <a:schemeClr val="tx2">
                    <a:lumMod val="10000"/>
                  </a:schemeClr>
                </a:solidFill>
              </a:rPr>
              <a:t>Is effective against eavesdropping to the extent that the encryption keys are secured</a:t>
            </a:r>
          </a:p>
        </p:txBody>
      </p:sp>
      <p:pic>
        <p:nvPicPr>
          <p:cNvPr id="4" name="Picture 3"/>
          <p:cNvPicPr>
            <a:picLocks noChangeAspect="1"/>
          </p:cNvPicPr>
          <p:nvPr/>
        </p:nvPicPr>
        <p:blipFill>
          <a:blip r:embed="rId3"/>
          <a:stretch>
            <a:fillRect/>
          </a:stretch>
        </p:blipFill>
        <p:spPr>
          <a:xfrm>
            <a:off x="7315200" y="914400"/>
            <a:ext cx="1638525" cy="17526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pPr eaLnBrk="1" hangingPunct="1">
              <a:defRPr/>
            </a:pPr>
            <a:r>
              <a:rPr lang="en-US" dirty="0"/>
              <a:t>Chapter 9</a:t>
            </a:r>
          </a:p>
        </p:txBody>
      </p:sp>
      <p:sp>
        <p:nvSpPr>
          <p:cNvPr id="19459" name="Subtitle 13"/>
          <p:cNvSpPr>
            <a:spLocks noGrp="1"/>
          </p:cNvSpPr>
          <p:nvPr>
            <p:ph type="subTitle" idx="1"/>
          </p:nvPr>
        </p:nvSpPr>
        <p:spPr/>
        <p:txBody>
          <a:bodyPr>
            <a:normAutofit/>
          </a:bodyPr>
          <a:lstStyle/>
          <a:p>
            <a:pPr eaLnBrk="1" hangingPunct="1"/>
            <a:r>
              <a:rPr lang="en-US" sz="3600" dirty="0">
                <a:solidFill>
                  <a:schemeClr val="tx2">
                    <a:lumMod val="10000"/>
                  </a:schemeClr>
                </a:solidFill>
              </a:rPr>
              <a:t>IP Security</a:t>
            </a:r>
          </a:p>
        </p:txBody>
      </p:sp>
    </p:spTree>
    <p:extLst>
      <p:ext uri="{BB962C8B-B14F-4D97-AF65-F5344CB8AC3E}">
        <p14:creationId xmlns:p14="http://schemas.microsoft.com/office/powerpoint/2010/main" val="13745494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p:txBody>
          <a:bodyPr>
            <a:normAutofit/>
          </a:bodyPr>
          <a:lstStyle/>
          <a:p>
            <a:pPr>
              <a:buNone/>
            </a:pPr>
            <a:r>
              <a:rPr lang="en-AU" sz="3200" dirty="0">
                <a:solidFill>
                  <a:schemeClr val="tx2">
                    <a:lumMod val="10000"/>
                  </a:schemeClr>
                </a:solidFill>
              </a:rPr>
              <a:t>	“</a:t>
            </a:r>
            <a:r>
              <a:rPr lang="en-AU" sz="3200" i="1" dirty="0">
                <a:solidFill>
                  <a:schemeClr val="tx2">
                    <a:lumMod val="10000"/>
                  </a:schemeClr>
                </a:solidFill>
                <a:ea typeface="+mn-ea"/>
                <a:cs typeface="+mn-cs"/>
              </a:rPr>
              <a:t>If a secret piece of news is divulged by a spy before the time is ripe, he must be put to death, together with the man to whom the secret was told.”</a:t>
            </a:r>
          </a:p>
          <a:p>
            <a:pPr>
              <a:buNone/>
            </a:pPr>
            <a:endParaRPr lang="en-AU" dirty="0">
              <a:solidFill>
                <a:schemeClr val="tx2">
                  <a:lumMod val="10000"/>
                </a:schemeClr>
              </a:solidFill>
            </a:endParaRPr>
          </a:p>
          <a:p>
            <a:pPr algn="r">
              <a:buNone/>
            </a:pPr>
            <a:r>
              <a:rPr lang="en-AU" sz="3600" b="1" i="1" dirty="0">
                <a:solidFill>
                  <a:schemeClr val="tx2">
                    <a:lumMod val="10000"/>
                  </a:schemeClr>
                </a:solidFill>
                <a:ea typeface="+mn-ea"/>
                <a:cs typeface="+mn-cs"/>
              </a:rPr>
              <a:t>	—The Art of War, </a:t>
            </a:r>
          </a:p>
          <a:p>
            <a:pPr algn="r">
              <a:buNone/>
            </a:pPr>
            <a:r>
              <a:rPr lang="en-AU" sz="3600" b="1" dirty="0">
                <a:solidFill>
                  <a:schemeClr val="tx2">
                    <a:lumMod val="10000"/>
                  </a:schemeClr>
                </a:solidFill>
                <a:ea typeface="+mn-ea"/>
                <a:cs typeface="+mn-cs"/>
              </a:rPr>
              <a:t>Sun Tzu</a:t>
            </a:r>
          </a:p>
        </p:txBody>
      </p:sp>
    </p:spTree>
    <p:extLst>
      <p:ext uri="{BB962C8B-B14F-4D97-AF65-F5344CB8AC3E}">
        <p14:creationId xmlns:p14="http://schemas.microsoft.com/office/powerpoint/2010/main" val="39803425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a:t>IP Security Overview</a:t>
            </a:r>
            <a:endParaRPr lang="en-AU" dirty="0"/>
          </a:p>
        </p:txBody>
      </p:sp>
      <p:sp>
        <p:nvSpPr>
          <p:cNvPr id="9" name="Content Placeholder 8"/>
          <p:cNvSpPr>
            <a:spLocks noGrp="1"/>
          </p:cNvSpPr>
          <p:nvPr>
            <p:ph idx="1"/>
          </p:nvPr>
        </p:nvSpPr>
        <p:spPr>
          <a:xfrm>
            <a:off x="779462" y="1828800"/>
            <a:ext cx="7831137" cy="4495800"/>
          </a:xfrm>
        </p:spPr>
        <p:txBody>
          <a:bodyPr>
            <a:normAutofit/>
          </a:bodyPr>
          <a:lstStyle/>
          <a:p>
            <a:r>
              <a:rPr lang="en-US" dirty="0">
                <a:solidFill>
                  <a:schemeClr val="tx2">
                    <a:lumMod val="10000"/>
                  </a:schemeClr>
                </a:solidFill>
              </a:rPr>
              <a:t>RFC 1636</a:t>
            </a:r>
          </a:p>
          <a:p>
            <a:pPr lvl="1">
              <a:buClr>
                <a:schemeClr val="bg1"/>
              </a:buClr>
            </a:pPr>
            <a:r>
              <a:rPr lang="en-US" dirty="0">
                <a:solidFill>
                  <a:schemeClr val="tx2">
                    <a:lumMod val="10000"/>
                  </a:schemeClr>
                </a:solidFill>
              </a:rPr>
              <a:t>“Security in the Internet Architecture”</a:t>
            </a:r>
          </a:p>
          <a:p>
            <a:pPr lvl="1">
              <a:buClr>
                <a:schemeClr val="bg1"/>
              </a:buClr>
            </a:pPr>
            <a:r>
              <a:rPr lang="en-US" dirty="0">
                <a:solidFill>
                  <a:schemeClr val="tx2">
                    <a:lumMod val="10000"/>
                  </a:schemeClr>
                </a:solidFill>
              </a:rPr>
              <a:t>Issued in 1994 by the Internet Architecture Board (IAB)</a:t>
            </a:r>
          </a:p>
          <a:p>
            <a:pPr lvl="1">
              <a:buClr>
                <a:schemeClr val="bg1"/>
              </a:buClr>
            </a:pPr>
            <a:r>
              <a:rPr lang="en-US" dirty="0">
                <a:solidFill>
                  <a:schemeClr val="tx2">
                    <a:lumMod val="10000"/>
                  </a:schemeClr>
                </a:solidFill>
              </a:rPr>
              <a:t>Identifies key areas for security mechanisms</a:t>
            </a:r>
          </a:p>
          <a:p>
            <a:pPr lvl="2"/>
            <a:r>
              <a:rPr lang="en-US" dirty="0">
                <a:solidFill>
                  <a:schemeClr val="tx2">
                    <a:lumMod val="10000"/>
                  </a:schemeClr>
                </a:solidFill>
              </a:rPr>
              <a:t>Need to secure the network infrastructure from unauthorized monitoring and control of network traffic</a:t>
            </a:r>
          </a:p>
          <a:p>
            <a:pPr lvl="2"/>
            <a:r>
              <a:rPr lang="en-US" dirty="0">
                <a:solidFill>
                  <a:schemeClr val="tx2">
                    <a:lumMod val="10000"/>
                  </a:schemeClr>
                </a:solidFill>
              </a:rPr>
              <a:t>Need to secure end-user-to-end-user traffic using authentication and encryption mechanisms</a:t>
            </a:r>
          </a:p>
          <a:p>
            <a:pPr lvl="1">
              <a:buClr>
                <a:schemeClr val="bg1"/>
              </a:buClr>
            </a:pPr>
            <a:r>
              <a:rPr lang="en-US" dirty="0">
                <a:solidFill>
                  <a:schemeClr val="tx2">
                    <a:lumMod val="10000"/>
                  </a:schemeClr>
                </a:solidFill>
              </a:rPr>
              <a:t>IAB included authentication and encryption as necessary security features in the next generation IP (IPv6)</a:t>
            </a:r>
          </a:p>
          <a:p>
            <a:pPr lvl="2"/>
            <a:r>
              <a:rPr lang="en-US" dirty="0">
                <a:solidFill>
                  <a:schemeClr val="tx2">
                    <a:lumMod val="10000"/>
                  </a:schemeClr>
                </a:solidFill>
              </a:rPr>
              <a:t>The IPsec specification now exists as a set of Internet standards</a:t>
            </a:r>
          </a:p>
        </p:txBody>
      </p:sp>
    </p:spTree>
    <p:extLst>
      <p:ext uri="{BB962C8B-B14F-4D97-AF65-F5344CB8AC3E}">
        <p14:creationId xmlns:p14="http://schemas.microsoft.com/office/powerpoint/2010/main" val="19530950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Applications of IPsec</a:t>
            </a:r>
            <a:endParaRPr lang="en-AU" dirty="0"/>
          </a:p>
        </p:txBody>
      </p:sp>
      <p:sp>
        <p:nvSpPr>
          <p:cNvPr id="9" name="Content Placeholder 8"/>
          <p:cNvSpPr>
            <a:spLocks noGrp="1"/>
          </p:cNvSpPr>
          <p:nvPr>
            <p:ph idx="1"/>
          </p:nvPr>
        </p:nvSpPr>
        <p:spPr>
          <a:xfrm>
            <a:off x="762000" y="1600200"/>
            <a:ext cx="7583488" cy="4953000"/>
          </a:xfrm>
        </p:spPr>
        <p:txBody>
          <a:bodyPr>
            <a:normAutofit fontScale="85000" lnSpcReduction="20000"/>
          </a:bodyPr>
          <a:lstStyle/>
          <a:p>
            <a:r>
              <a:rPr lang="en-US" dirty="0">
                <a:solidFill>
                  <a:schemeClr val="tx2">
                    <a:lumMod val="10000"/>
                  </a:schemeClr>
                </a:solidFill>
              </a:rPr>
              <a:t>IPsec  provides the capability to secure communications across a LAN, private and public WANs, and the Internet</a:t>
            </a:r>
          </a:p>
          <a:p>
            <a:endParaRPr lang="en-US" dirty="0">
              <a:solidFill>
                <a:schemeClr val="tx2">
                  <a:lumMod val="10000"/>
                </a:schemeClr>
              </a:solidFill>
            </a:endParaRPr>
          </a:p>
          <a:p>
            <a:endParaRPr lang="en-US" dirty="0">
              <a:solidFill>
                <a:schemeClr val="tx2">
                  <a:lumMod val="10000"/>
                </a:schemeClr>
              </a:solidFill>
            </a:endParaRPr>
          </a:p>
          <a:p>
            <a:endParaRPr lang="en-US" dirty="0">
              <a:solidFill>
                <a:schemeClr val="tx2">
                  <a:lumMod val="10000"/>
                </a:schemeClr>
              </a:solidFill>
            </a:endParaRPr>
          </a:p>
          <a:p>
            <a:endParaRPr lang="en-US" dirty="0">
              <a:solidFill>
                <a:schemeClr val="tx2">
                  <a:lumMod val="10000"/>
                </a:schemeClr>
              </a:solidFill>
            </a:endParaRPr>
          </a:p>
          <a:p>
            <a:endParaRPr lang="en-US" dirty="0">
              <a:solidFill>
                <a:schemeClr val="tx2">
                  <a:lumMod val="10000"/>
                </a:schemeClr>
              </a:solidFill>
            </a:endParaRPr>
          </a:p>
          <a:p>
            <a:endParaRPr lang="en-US" dirty="0">
              <a:solidFill>
                <a:schemeClr val="tx2">
                  <a:lumMod val="10000"/>
                </a:schemeClr>
              </a:solidFill>
            </a:endParaRPr>
          </a:p>
          <a:p>
            <a:r>
              <a:rPr lang="en-US" dirty="0">
                <a:solidFill>
                  <a:schemeClr val="tx2">
                    <a:lumMod val="10000"/>
                  </a:schemeClr>
                </a:solidFill>
              </a:rPr>
              <a:t>Principal feature of IPsec is that it can encrypt and/or authenticate all traffic at the IP level</a:t>
            </a:r>
          </a:p>
          <a:p>
            <a:pPr lvl="1">
              <a:buClr>
                <a:schemeClr val="bg1"/>
              </a:buClr>
            </a:pPr>
            <a:r>
              <a:rPr lang="en-US" dirty="0">
                <a:solidFill>
                  <a:schemeClr val="tx2">
                    <a:lumMod val="10000"/>
                  </a:schemeClr>
                </a:solidFill>
              </a:rPr>
              <a:t>Thus all distributed applications (remote logon, client/server, e-mail, file transfer, Web access) can be secured</a:t>
            </a:r>
          </a:p>
        </p:txBody>
      </p:sp>
      <p:graphicFrame>
        <p:nvGraphicFramePr>
          <p:cNvPr id="4" name="Diagram 3"/>
          <p:cNvGraphicFramePr/>
          <p:nvPr/>
        </p:nvGraphicFramePr>
        <p:xfrm>
          <a:off x="1219200" y="2590800"/>
          <a:ext cx="5943600" cy="243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45391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176" t="20909" b="16364"/>
              <a:stretch>
                <a:fillRect/>
              </a:stretch>
            </p:blipFill>
          </mc:Choice>
          <mc:Fallback>
            <p:blipFill>
              <a:blip r:embed="rId4"/>
              <a:srcRect l="1176" t="20909" b="16364"/>
              <a:stretch>
                <a:fillRect/>
              </a:stretch>
            </p:blipFill>
          </mc:Fallback>
        </mc:AlternateContent>
        <p:spPr>
          <a:xfrm>
            <a:off x="773110" y="448280"/>
            <a:ext cx="7532690" cy="6187528"/>
          </a:xfrm>
          <a:prstGeom prst="rect">
            <a:avLst/>
          </a:prstGeom>
          <a:solidFill>
            <a:schemeClr val="tx1"/>
          </a:solidFill>
        </p:spPr>
      </p:pic>
    </p:spTree>
    <p:extLst>
      <p:ext uri="{BB962C8B-B14F-4D97-AF65-F5344CB8AC3E}">
        <p14:creationId xmlns:p14="http://schemas.microsoft.com/office/powerpoint/2010/main" val="3462759830"/>
      </p:ext>
    </p:extLst>
  </p:cSld>
  <p:clrMapOvr>
    <a:masterClrMapping/>
  </p:clrMapOvr>
  <p:transition>
    <p:dissolv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dirty="0"/>
              <a:t>Benefits of IPSec</a:t>
            </a:r>
            <a:endParaRPr lang="en-AU" dirty="0"/>
          </a:p>
        </p:txBody>
      </p:sp>
      <p:sp>
        <p:nvSpPr>
          <p:cNvPr id="9" name="Content Placeholder 8"/>
          <p:cNvSpPr>
            <a:spLocks noGrp="1"/>
          </p:cNvSpPr>
          <p:nvPr>
            <p:ph idx="1"/>
          </p:nvPr>
        </p:nvSpPr>
        <p:spPr/>
        <p:txBody>
          <a:bodyPr>
            <a:normAutofit fontScale="70000" lnSpcReduction="20000"/>
          </a:bodyPr>
          <a:lstStyle/>
          <a:p>
            <a:r>
              <a:rPr lang="en-US" dirty="0">
                <a:solidFill>
                  <a:schemeClr val="tx2">
                    <a:lumMod val="10000"/>
                  </a:schemeClr>
                </a:solidFill>
              </a:rPr>
              <a:t>Some of the benefits of IPsec:</a:t>
            </a:r>
          </a:p>
          <a:p>
            <a:pPr lvl="1">
              <a:buClr>
                <a:schemeClr val="bg1"/>
              </a:buClr>
            </a:pPr>
            <a:r>
              <a:rPr lang="en-US" dirty="0">
                <a:solidFill>
                  <a:schemeClr val="tx2">
                    <a:lumMod val="10000"/>
                  </a:schemeClr>
                </a:solidFill>
              </a:rPr>
              <a:t>When IPsec is implemented in a firewall or router, it provides strong security that can be applied to all traffic crossing the perimeter</a:t>
            </a:r>
          </a:p>
          <a:p>
            <a:pPr lvl="2"/>
            <a:r>
              <a:rPr lang="en-US" dirty="0">
                <a:solidFill>
                  <a:schemeClr val="tx2">
                    <a:lumMod val="10000"/>
                  </a:schemeClr>
                </a:solidFill>
              </a:rPr>
              <a:t>Traffic within a company or workgroup does not incur the overhead of security-related processing</a:t>
            </a:r>
          </a:p>
          <a:p>
            <a:pPr lvl="1">
              <a:buClr>
                <a:schemeClr val="bg1"/>
              </a:buClr>
            </a:pPr>
            <a:r>
              <a:rPr lang="en-US" dirty="0">
                <a:solidFill>
                  <a:schemeClr val="tx2">
                    <a:lumMod val="10000"/>
                  </a:schemeClr>
                </a:solidFill>
              </a:rPr>
              <a:t>IPsec in a firewall is resistant to bypass if all traffic from the outside must use IP and the firewall is the only means of entrance from the Internet into the organization </a:t>
            </a:r>
          </a:p>
          <a:p>
            <a:pPr lvl="1">
              <a:buClr>
                <a:schemeClr val="bg1"/>
              </a:buClr>
            </a:pPr>
            <a:r>
              <a:rPr lang="en-US" dirty="0">
                <a:solidFill>
                  <a:schemeClr val="tx2">
                    <a:lumMod val="10000"/>
                  </a:schemeClr>
                </a:solidFill>
              </a:rPr>
              <a:t>IPsec is below the transport layer (TCP, UDP) and so is transparent to applications</a:t>
            </a:r>
          </a:p>
          <a:p>
            <a:pPr lvl="2"/>
            <a:r>
              <a:rPr lang="en-US" dirty="0">
                <a:solidFill>
                  <a:schemeClr val="tx2">
                    <a:lumMod val="10000"/>
                  </a:schemeClr>
                </a:solidFill>
              </a:rPr>
              <a:t>There is no need to change software on a user or server system when IPsec is implemented in the firewall or router</a:t>
            </a:r>
          </a:p>
          <a:p>
            <a:pPr lvl="1">
              <a:buClr>
                <a:schemeClr val="bg1"/>
              </a:buClr>
            </a:pPr>
            <a:r>
              <a:rPr lang="en-US" dirty="0">
                <a:solidFill>
                  <a:schemeClr val="tx2">
                    <a:lumMod val="10000"/>
                  </a:schemeClr>
                </a:solidFill>
              </a:rPr>
              <a:t>IPsec can be transparent to end users</a:t>
            </a:r>
          </a:p>
          <a:p>
            <a:pPr lvl="2"/>
            <a:r>
              <a:rPr lang="en-US" dirty="0">
                <a:solidFill>
                  <a:schemeClr val="tx2">
                    <a:lumMod val="10000"/>
                  </a:schemeClr>
                </a:solidFill>
              </a:rPr>
              <a:t>There is no need to train users on security mechanisms, issue keying material on a per-user basis, or revoke keying material when users leave the organization</a:t>
            </a:r>
          </a:p>
          <a:p>
            <a:pPr lvl="1">
              <a:buClr>
                <a:schemeClr val="bg1"/>
              </a:buClr>
            </a:pPr>
            <a:r>
              <a:rPr lang="en-US" sz="2545" dirty="0">
                <a:solidFill>
                  <a:schemeClr val="tx2">
                    <a:lumMod val="10000"/>
                  </a:schemeClr>
                </a:solidFill>
              </a:rPr>
              <a:t>IPsec can provide security for individual users if needed</a:t>
            </a:r>
          </a:p>
          <a:p>
            <a:pPr lvl="2"/>
            <a:r>
              <a:rPr lang="en-US" sz="2429" dirty="0">
                <a:solidFill>
                  <a:schemeClr val="tx2">
                    <a:lumMod val="10000"/>
                  </a:schemeClr>
                </a:solidFill>
              </a:rPr>
              <a:t>This is useful for offsite workers and for setting up a secure virtual subnetwork within an organization for sensitive applications</a:t>
            </a:r>
          </a:p>
        </p:txBody>
      </p:sp>
    </p:spTree>
    <p:extLst>
      <p:ext uri="{BB962C8B-B14F-4D97-AF65-F5344CB8AC3E}">
        <p14:creationId xmlns:p14="http://schemas.microsoft.com/office/powerpoint/2010/main" val="7396406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Routing Applications</a:t>
            </a:r>
          </a:p>
        </p:txBody>
      </p:sp>
      <p:sp>
        <p:nvSpPr>
          <p:cNvPr id="7" name="Content Placeholder 6"/>
          <p:cNvSpPr>
            <a:spLocks noGrp="1"/>
          </p:cNvSpPr>
          <p:nvPr>
            <p:ph idx="1"/>
          </p:nvPr>
        </p:nvSpPr>
        <p:spPr>
          <a:xfrm>
            <a:off x="762000" y="1600200"/>
            <a:ext cx="7583488" cy="4297363"/>
          </a:xfrm>
        </p:spPr>
        <p:txBody>
          <a:bodyPr>
            <a:normAutofit/>
          </a:bodyPr>
          <a:lstStyle/>
          <a:p>
            <a:r>
              <a:rPr lang="en-US" dirty="0">
                <a:solidFill>
                  <a:schemeClr val="tx2">
                    <a:lumMod val="10000"/>
                  </a:schemeClr>
                </a:solidFill>
              </a:rPr>
              <a:t>IPsec can play a vital role in the routing architecture required for internetworking</a:t>
            </a:r>
          </a:p>
        </p:txBody>
      </p:sp>
      <p:graphicFrame>
        <p:nvGraphicFramePr>
          <p:cNvPr id="4" name="Diagram 3"/>
          <p:cNvGraphicFramePr/>
          <p:nvPr/>
        </p:nvGraphicFramePr>
        <p:xfrm>
          <a:off x="990600" y="2590800"/>
          <a:ext cx="7543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6438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4294967295"/>
          </p:nvPr>
        </p:nvGraphicFramePr>
        <p:xfrm>
          <a:off x="0" y="152400"/>
          <a:ext cx="8839200" cy="655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25117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a:t>IPsec Services</a:t>
            </a:r>
            <a:endParaRPr lang="en-AU" dirty="0"/>
          </a:p>
        </p:txBody>
      </p:sp>
      <p:sp>
        <p:nvSpPr>
          <p:cNvPr id="7" name="Content Placeholder 6"/>
          <p:cNvSpPr>
            <a:spLocks noGrp="1"/>
          </p:cNvSpPr>
          <p:nvPr>
            <p:ph idx="1"/>
          </p:nvPr>
        </p:nvSpPr>
        <p:spPr>
          <a:xfrm>
            <a:off x="457200" y="1676400"/>
            <a:ext cx="7583488" cy="4648200"/>
          </a:xfrm>
        </p:spPr>
        <p:txBody>
          <a:bodyPr>
            <a:normAutofit fontScale="92500" lnSpcReduction="20000"/>
          </a:bodyPr>
          <a:lstStyle/>
          <a:p>
            <a:r>
              <a:rPr lang="en-US" dirty="0">
                <a:solidFill>
                  <a:schemeClr val="tx2">
                    <a:lumMod val="10000"/>
                  </a:schemeClr>
                </a:solidFill>
              </a:rPr>
              <a:t> IPsec provides security services at the IP layer by enabling a system to: </a:t>
            </a:r>
          </a:p>
          <a:p>
            <a:pPr lvl="1">
              <a:buClr>
                <a:schemeClr val="bg1"/>
              </a:buClr>
            </a:pPr>
            <a:r>
              <a:rPr lang="en-US" dirty="0">
                <a:solidFill>
                  <a:schemeClr val="tx2">
                    <a:lumMod val="10000"/>
                  </a:schemeClr>
                </a:solidFill>
              </a:rPr>
              <a:t>Select required security protocols</a:t>
            </a:r>
          </a:p>
          <a:p>
            <a:pPr lvl="1">
              <a:buClr>
                <a:schemeClr val="bg1"/>
              </a:buClr>
            </a:pPr>
            <a:r>
              <a:rPr lang="en-US" dirty="0">
                <a:solidFill>
                  <a:schemeClr val="tx2">
                    <a:lumMod val="10000"/>
                  </a:schemeClr>
                </a:solidFill>
              </a:rPr>
              <a:t>Determine the algorithm(s) to use for the service(s)</a:t>
            </a:r>
          </a:p>
          <a:p>
            <a:pPr lvl="1">
              <a:buClr>
                <a:schemeClr val="bg1"/>
              </a:buClr>
            </a:pPr>
            <a:r>
              <a:rPr lang="en-US" dirty="0">
                <a:solidFill>
                  <a:schemeClr val="tx2">
                    <a:lumMod val="10000"/>
                  </a:schemeClr>
                </a:solidFill>
              </a:rPr>
              <a:t>Put in place any cryptographic keys required to provide the requested services</a:t>
            </a:r>
          </a:p>
          <a:p>
            <a:pPr marL="342900" lvl="1" indent="-342900">
              <a:spcBef>
                <a:spcPts val="2400"/>
              </a:spcBef>
              <a:buClrTx/>
            </a:pPr>
            <a:r>
              <a:rPr lang="en-US" sz="2800" dirty="0">
                <a:solidFill>
                  <a:schemeClr val="tx2">
                    <a:lumMod val="10000"/>
                  </a:schemeClr>
                </a:solidFill>
                <a:cs typeface="ＭＳ Ｐゴシック" pitchFamily="-84" charset="-128"/>
              </a:rPr>
              <a:t>RFC 4301 lists the following services:</a:t>
            </a:r>
          </a:p>
          <a:p>
            <a:pPr lvl="1">
              <a:buClr>
                <a:schemeClr val="bg1"/>
              </a:buClr>
            </a:pPr>
            <a:r>
              <a:rPr lang="en-US" dirty="0">
                <a:solidFill>
                  <a:schemeClr val="tx2">
                    <a:lumMod val="10000"/>
                  </a:schemeClr>
                </a:solidFill>
              </a:rPr>
              <a:t>Access control</a:t>
            </a:r>
          </a:p>
          <a:p>
            <a:pPr lvl="1">
              <a:buClr>
                <a:schemeClr val="bg1"/>
              </a:buClr>
            </a:pPr>
            <a:r>
              <a:rPr lang="en-US" dirty="0">
                <a:solidFill>
                  <a:schemeClr val="tx2">
                    <a:lumMod val="10000"/>
                  </a:schemeClr>
                </a:solidFill>
              </a:rPr>
              <a:t>Connectionless integrity</a:t>
            </a:r>
          </a:p>
          <a:p>
            <a:pPr lvl="1">
              <a:buClr>
                <a:schemeClr val="bg1"/>
              </a:buClr>
            </a:pPr>
            <a:r>
              <a:rPr lang="en-US" dirty="0">
                <a:solidFill>
                  <a:schemeClr val="tx2">
                    <a:lumMod val="10000"/>
                  </a:schemeClr>
                </a:solidFill>
              </a:rPr>
              <a:t>Data origin authentication</a:t>
            </a:r>
          </a:p>
          <a:p>
            <a:pPr lvl="1">
              <a:buClr>
                <a:schemeClr val="bg1"/>
              </a:buClr>
            </a:pPr>
            <a:r>
              <a:rPr lang="en-US" dirty="0">
                <a:solidFill>
                  <a:schemeClr val="tx2">
                    <a:lumMod val="10000"/>
                  </a:schemeClr>
                </a:solidFill>
              </a:rPr>
              <a:t>Rejection of replayed packets (a form of partial sequence integrity)</a:t>
            </a:r>
          </a:p>
          <a:p>
            <a:pPr lvl="1">
              <a:buClr>
                <a:schemeClr val="bg1"/>
              </a:buClr>
            </a:pPr>
            <a:r>
              <a:rPr lang="en-US" dirty="0">
                <a:solidFill>
                  <a:schemeClr val="tx2">
                    <a:lumMod val="10000"/>
                  </a:schemeClr>
                </a:solidFill>
              </a:rPr>
              <a:t>Confidentiality (encryption)</a:t>
            </a:r>
          </a:p>
          <a:p>
            <a:pPr lvl="1">
              <a:buClr>
                <a:schemeClr val="bg1"/>
              </a:buClr>
            </a:pPr>
            <a:r>
              <a:rPr lang="en-US" dirty="0">
                <a:solidFill>
                  <a:schemeClr val="tx2">
                    <a:lumMod val="10000"/>
                  </a:schemeClr>
                </a:solidFill>
              </a:rPr>
              <a:t>Limited traffic flow confidentiality</a:t>
            </a:r>
          </a:p>
        </p:txBody>
      </p:sp>
      <p:pic>
        <p:nvPicPr>
          <p:cNvPr id="4" name="Picture 3"/>
          <p:cNvPicPr>
            <a:picLocks noChangeAspect="1"/>
          </p:cNvPicPr>
          <p:nvPr/>
        </p:nvPicPr>
        <p:blipFill>
          <a:blip r:embed="rId3"/>
          <a:stretch>
            <a:fillRect/>
          </a:stretch>
        </p:blipFill>
        <p:spPr>
          <a:xfrm>
            <a:off x="7696200" y="5233678"/>
            <a:ext cx="1268413" cy="1441793"/>
          </a:xfrm>
          <a:prstGeom prst="rect">
            <a:avLst/>
          </a:prstGeom>
        </p:spPr>
      </p:pic>
    </p:spTree>
    <p:extLst>
      <p:ext uri="{BB962C8B-B14F-4D97-AF65-F5344CB8AC3E}">
        <p14:creationId xmlns:p14="http://schemas.microsoft.com/office/powerpoint/2010/main" val="22334053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and Tunnel Modes</a:t>
            </a:r>
          </a:p>
        </p:txBody>
      </p:sp>
      <p:graphicFrame>
        <p:nvGraphicFramePr>
          <p:cNvPr id="7" name="Content Placeholder 6"/>
          <p:cNvGraphicFramePr>
            <a:graphicFrameLocks noGrp="1"/>
          </p:cNvGraphicFramePr>
          <p:nvPr>
            <p:ph sz="half" idx="1"/>
          </p:nvPr>
        </p:nvGraphicFramePr>
        <p:xfrm>
          <a:off x="304800" y="1600200"/>
          <a:ext cx="4114800" cy="4297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7"/>
          <p:cNvGraphicFramePr>
            <a:graphicFrameLocks noGrp="1"/>
          </p:cNvGraphicFramePr>
          <p:nvPr>
            <p:ph sz="half" idx="2"/>
          </p:nvPr>
        </p:nvGraphicFramePr>
        <p:xfrm>
          <a:off x="4495800" y="2438400"/>
          <a:ext cx="4191000" cy="42973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7192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Wireless Access Points</a:t>
            </a:r>
          </a:p>
        </p:txBody>
      </p:sp>
      <p:sp>
        <p:nvSpPr>
          <p:cNvPr id="3" name="Content Placeholder 2"/>
          <p:cNvSpPr>
            <a:spLocks noGrp="1"/>
          </p:cNvSpPr>
          <p:nvPr>
            <p:ph idx="1"/>
          </p:nvPr>
        </p:nvSpPr>
        <p:spPr/>
        <p:txBody>
          <a:bodyPr/>
          <a:lstStyle/>
          <a:p>
            <a:r>
              <a:rPr lang="en-US" dirty="0">
                <a:solidFill>
                  <a:schemeClr val="tx2">
                    <a:lumMod val="10000"/>
                  </a:schemeClr>
                </a:solidFill>
              </a:rPr>
              <a:t>The main threat involving wireless access points is unauthorized access to the network</a:t>
            </a:r>
          </a:p>
          <a:p>
            <a:r>
              <a:rPr lang="en-US" dirty="0">
                <a:solidFill>
                  <a:schemeClr val="tx2">
                    <a:lumMod val="10000"/>
                  </a:schemeClr>
                </a:solidFill>
              </a:rPr>
              <a:t>The principal approach for preventing such access is the IEEE 802.1x standard for port-based network access control</a:t>
            </a:r>
          </a:p>
          <a:p>
            <a:pPr lvl="1">
              <a:buClr>
                <a:schemeClr val="bg1"/>
              </a:buClr>
            </a:pPr>
            <a:r>
              <a:rPr lang="en-US" dirty="0">
                <a:solidFill>
                  <a:schemeClr val="tx2">
                    <a:lumMod val="10000"/>
                  </a:schemeClr>
                </a:solidFill>
              </a:rPr>
              <a:t>The standard provides an authentication mechanism for devices wishing to attach to a LAN or wireless network</a:t>
            </a:r>
          </a:p>
          <a:p>
            <a:pPr lvl="1">
              <a:buClr>
                <a:schemeClr val="bg1"/>
              </a:buClr>
            </a:pPr>
            <a:r>
              <a:rPr lang="en-US" dirty="0">
                <a:solidFill>
                  <a:schemeClr val="tx2">
                    <a:lumMod val="10000"/>
                  </a:schemeClr>
                </a:solidFill>
              </a:rPr>
              <a:t>The use of 802.1x can prevent rogue access points and other unauthorized devices from becoming insecure backdoors</a:t>
            </a:r>
          </a:p>
          <a:p>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r="1509" b="2892"/>
              <a:stretch>
                <a:fillRect/>
              </a:stretch>
            </p:blipFill>
          </mc:Choice>
          <mc:Fallback>
            <p:blipFill>
              <a:blip r:embed="rId4"/>
              <a:srcRect r="1509" b="2892"/>
              <a:stretch>
                <a:fillRect/>
              </a:stretch>
            </p:blipFill>
          </mc:Fallback>
        </mc:AlternateContent>
        <p:spPr>
          <a:xfrm>
            <a:off x="152400" y="2133600"/>
            <a:ext cx="8665993" cy="4460289"/>
          </a:xfrm>
          <a:prstGeom prst="rect">
            <a:avLst/>
          </a:prstGeom>
          <a:solidFill>
            <a:schemeClr val="tx1"/>
          </a:solidFill>
        </p:spPr>
      </p:pic>
      <p:sp>
        <p:nvSpPr>
          <p:cNvPr id="8" name="TextBox 7"/>
          <p:cNvSpPr txBox="1"/>
          <p:nvPr/>
        </p:nvSpPr>
        <p:spPr>
          <a:xfrm>
            <a:off x="0" y="152400"/>
            <a:ext cx="9144000" cy="1754327"/>
          </a:xfrm>
          <a:prstGeom prst="rect">
            <a:avLst/>
          </a:prstGeom>
          <a:noFill/>
        </p:spPr>
        <p:txBody>
          <a:bodyPr wrap="square" rtlCol="0">
            <a:spAutoFit/>
          </a:bodyPr>
          <a:lstStyle/>
          <a:p>
            <a:pPr algn="ctr"/>
            <a:r>
              <a:rPr lang="en-US" sz="3600" dirty="0">
                <a:latin typeface="+mn-lt"/>
              </a:rPr>
              <a:t>Table 9.1  </a:t>
            </a:r>
          </a:p>
          <a:p>
            <a:pPr algn="ctr"/>
            <a:r>
              <a:rPr lang="en-US" sz="3600" dirty="0">
                <a:latin typeface="+mn-lt"/>
              </a:rPr>
              <a:t>Tunnel Mode and Transport Mode Functionality </a:t>
            </a:r>
          </a:p>
        </p:txBody>
      </p:sp>
    </p:spTree>
    <p:extLst>
      <p:ext uri="{BB962C8B-B14F-4D97-AF65-F5344CB8AC3E}">
        <p14:creationId xmlns:p14="http://schemas.microsoft.com/office/powerpoint/2010/main" val="2432815250"/>
      </p:ext>
    </p:extLst>
  </p:cSld>
  <p:clrMapOvr>
    <a:masterClrMapping/>
  </p:clrMapOvr>
  <p:transition spd="med">
    <p:wipe di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29091" b="22727"/>
              <a:stretch>
                <a:fillRect/>
              </a:stretch>
            </p:blipFill>
          </mc:Choice>
          <mc:Fallback>
            <p:blipFill>
              <a:blip r:embed="rId4"/>
              <a:srcRect t="29091" b="22727"/>
              <a:stretch>
                <a:fillRect/>
              </a:stretch>
            </p:blipFill>
          </mc:Fallback>
        </mc:AlternateContent>
        <p:spPr>
          <a:xfrm>
            <a:off x="152400" y="609600"/>
            <a:ext cx="8903870" cy="5551844"/>
          </a:xfrm>
          <a:prstGeom prst="rect">
            <a:avLst/>
          </a:prstGeom>
          <a:solidFill>
            <a:schemeClr val="tx1"/>
          </a:solidFill>
        </p:spPr>
      </p:pic>
    </p:spTree>
    <p:extLst>
      <p:ext uri="{BB962C8B-B14F-4D97-AF65-F5344CB8AC3E}">
        <p14:creationId xmlns:p14="http://schemas.microsoft.com/office/powerpoint/2010/main" val="520314065"/>
      </p:ext>
    </p:extLst>
  </p:cSld>
  <p:clrMapOvr>
    <a:masterClrMapping/>
  </p:clrMapOvr>
  <p:transition spd="med">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a:t>Security Association (SA)</a:t>
            </a:r>
            <a:endParaRPr lang="en-AU" dirty="0"/>
          </a:p>
        </p:txBody>
      </p:sp>
      <p:sp>
        <p:nvSpPr>
          <p:cNvPr id="53251" name="Rectangle 3"/>
          <p:cNvSpPr>
            <a:spLocks noGrp="1" noChangeArrowheads="1"/>
          </p:cNvSpPr>
          <p:nvPr>
            <p:ph sz="half" idx="1"/>
          </p:nvPr>
        </p:nvSpPr>
        <p:spPr>
          <a:xfrm>
            <a:off x="381000" y="1905000"/>
            <a:ext cx="3794760" cy="4297363"/>
          </a:xfrm>
        </p:spPr>
        <p:txBody>
          <a:bodyPr>
            <a:normAutofit/>
          </a:bodyPr>
          <a:lstStyle/>
          <a:p>
            <a:r>
              <a:rPr lang="en-US" dirty="0">
                <a:solidFill>
                  <a:schemeClr val="tx2">
                    <a:lumMod val="10000"/>
                  </a:schemeClr>
                </a:solidFill>
              </a:rPr>
              <a:t>A one-way logical connection between a sender and a receiver that affords security services to the traffic carried on it</a:t>
            </a:r>
            <a:endParaRPr lang="en-AU" dirty="0">
              <a:solidFill>
                <a:schemeClr val="tx2">
                  <a:lumMod val="10000"/>
                </a:schemeClr>
              </a:solidFill>
            </a:endParaRPr>
          </a:p>
          <a:p>
            <a:r>
              <a:rPr lang="en-AU" dirty="0">
                <a:solidFill>
                  <a:schemeClr val="tx2">
                    <a:lumMod val="10000"/>
                  </a:schemeClr>
                </a:solidFill>
              </a:rPr>
              <a:t>I</a:t>
            </a:r>
            <a:r>
              <a:rPr lang="en-US" dirty="0">
                <a:solidFill>
                  <a:schemeClr val="tx2">
                    <a:lumMod val="10000"/>
                  </a:schemeClr>
                </a:solidFill>
              </a:rPr>
              <a:t>n any IP packet, the SA is uniquely identified by the Destination Address in the IPv4 or IPv6 header and the SPI in the enclosed extension header (AH or ESP)</a:t>
            </a:r>
            <a:endParaRPr lang="en-AU" dirty="0">
              <a:solidFill>
                <a:schemeClr val="tx2">
                  <a:lumMod val="10000"/>
                </a:schemeClr>
              </a:solidFill>
            </a:endParaRPr>
          </a:p>
        </p:txBody>
      </p:sp>
      <p:graphicFrame>
        <p:nvGraphicFramePr>
          <p:cNvPr id="4" name="Diagram 3"/>
          <p:cNvGraphicFramePr/>
          <p:nvPr/>
        </p:nvGraphicFramePr>
        <p:xfrm>
          <a:off x="3810000" y="2057400"/>
          <a:ext cx="5334000"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419600" y="1600200"/>
            <a:ext cx="4572000" cy="646331"/>
          </a:xfrm>
          <a:prstGeom prst="rect">
            <a:avLst/>
          </a:prstGeom>
          <a:noFill/>
        </p:spPr>
        <p:txBody>
          <a:bodyPr wrap="square" rtlCol="0">
            <a:spAutoFit/>
          </a:bodyPr>
          <a:lstStyle/>
          <a:p>
            <a:r>
              <a:rPr lang="en-US" dirty="0">
                <a:solidFill>
                  <a:schemeClr val="tx2">
                    <a:lumMod val="10000"/>
                  </a:schemeClr>
                </a:solidFill>
                <a:latin typeface="+mn-lt"/>
              </a:rPr>
              <a:t>Uniquely identified by three parameters:</a:t>
            </a:r>
          </a:p>
          <a:p>
            <a:endParaRPr lang="en-US" dirty="0"/>
          </a:p>
        </p:txBody>
      </p:sp>
    </p:spTree>
    <p:extLst>
      <p:ext uri="{BB962C8B-B14F-4D97-AF65-F5344CB8AC3E}">
        <p14:creationId xmlns:p14="http://schemas.microsoft.com/office/powerpoint/2010/main" val="16197729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Association Database (SAD)</a:t>
            </a:r>
          </a:p>
        </p:txBody>
      </p:sp>
      <p:sp>
        <p:nvSpPr>
          <p:cNvPr id="3" name="Content Placeholder 2"/>
          <p:cNvSpPr>
            <a:spLocks noGrp="1"/>
          </p:cNvSpPr>
          <p:nvPr>
            <p:ph idx="1"/>
          </p:nvPr>
        </p:nvSpPr>
        <p:spPr>
          <a:xfrm>
            <a:off x="779463" y="1828800"/>
            <a:ext cx="7583488" cy="4648200"/>
          </a:xfrm>
        </p:spPr>
        <p:txBody>
          <a:bodyPr>
            <a:normAutofit fontScale="92500" lnSpcReduction="10000"/>
          </a:bodyPr>
          <a:lstStyle/>
          <a:p>
            <a:r>
              <a:rPr lang="en-US" dirty="0">
                <a:solidFill>
                  <a:schemeClr val="tx2">
                    <a:lumMod val="10000"/>
                  </a:schemeClr>
                </a:solidFill>
              </a:rPr>
              <a:t>Defines the parameters associated with each SA</a:t>
            </a:r>
          </a:p>
          <a:p>
            <a:r>
              <a:rPr lang="en-US" dirty="0">
                <a:solidFill>
                  <a:schemeClr val="tx2">
                    <a:lumMod val="10000"/>
                  </a:schemeClr>
                </a:solidFill>
              </a:rPr>
              <a:t>Normally defined by the following parameters in a SAD entry:</a:t>
            </a:r>
          </a:p>
          <a:p>
            <a:pPr lvl="1">
              <a:buClr>
                <a:schemeClr val="bg1"/>
              </a:buClr>
            </a:pPr>
            <a:r>
              <a:rPr lang="en-US" dirty="0">
                <a:solidFill>
                  <a:schemeClr val="tx2">
                    <a:lumMod val="10000"/>
                  </a:schemeClr>
                </a:solidFill>
              </a:rPr>
              <a:t>Security parameter index</a:t>
            </a:r>
          </a:p>
          <a:p>
            <a:pPr lvl="1">
              <a:buClr>
                <a:schemeClr val="bg1"/>
              </a:buClr>
            </a:pPr>
            <a:r>
              <a:rPr lang="en-US" dirty="0">
                <a:solidFill>
                  <a:schemeClr val="tx2">
                    <a:lumMod val="10000"/>
                  </a:schemeClr>
                </a:solidFill>
              </a:rPr>
              <a:t>Sequence number counter</a:t>
            </a:r>
          </a:p>
          <a:p>
            <a:pPr lvl="1">
              <a:buClr>
                <a:schemeClr val="bg1"/>
              </a:buClr>
            </a:pPr>
            <a:r>
              <a:rPr lang="en-US" dirty="0">
                <a:solidFill>
                  <a:schemeClr val="tx2">
                    <a:lumMod val="10000"/>
                  </a:schemeClr>
                </a:solidFill>
              </a:rPr>
              <a:t>Sequence counter overflow</a:t>
            </a:r>
          </a:p>
          <a:p>
            <a:pPr lvl="1">
              <a:buClr>
                <a:schemeClr val="bg1"/>
              </a:buClr>
            </a:pPr>
            <a:r>
              <a:rPr lang="en-US" dirty="0">
                <a:solidFill>
                  <a:schemeClr val="tx2">
                    <a:lumMod val="10000"/>
                  </a:schemeClr>
                </a:solidFill>
              </a:rPr>
              <a:t>Anti-replay window</a:t>
            </a:r>
          </a:p>
          <a:p>
            <a:pPr lvl="1">
              <a:buClr>
                <a:schemeClr val="bg1"/>
              </a:buClr>
            </a:pPr>
            <a:r>
              <a:rPr lang="en-US" dirty="0">
                <a:solidFill>
                  <a:schemeClr val="tx2">
                    <a:lumMod val="10000"/>
                  </a:schemeClr>
                </a:solidFill>
              </a:rPr>
              <a:t>AH information</a:t>
            </a:r>
          </a:p>
          <a:p>
            <a:pPr lvl="1">
              <a:buClr>
                <a:schemeClr val="bg1"/>
              </a:buClr>
            </a:pPr>
            <a:r>
              <a:rPr lang="en-US" dirty="0">
                <a:solidFill>
                  <a:schemeClr val="tx2">
                    <a:lumMod val="10000"/>
                  </a:schemeClr>
                </a:solidFill>
              </a:rPr>
              <a:t>ESP information</a:t>
            </a:r>
          </a:p>
          <a:p>
            <a:pPr lvl="1">
              <a:buClr>
                <a:schemeClr val="bg1"/>
              </a:buClr>
            </a:pPr>
            <a:r>
              <a:rPr lang="en-US" dirty="0">
                <a:solidFill>
                  <a:schemeClr val="tx2">
                    <a:lumMod val="10000"/>
                  </a:schemeClr>
                </a:solidFill>
              </a:rPr>
              <a:t>Lifetime of this security association</a:t>
            </a:r>
          </a:p>
          <a:p>
            <a:pPr lvl="1">
              <a:buClr>
                <a:schemeClr val="bg1"/>
              </a:buClr>
            </a:pPr>
            <a:r>
              <a:rPr lang="en-US" dirty="0">
                <a:solidFill>
                  <a:schemeClr val="tx2">
                    <a:lumMod val="10000"/>
                  </a:schemeClr>
                </a:solidFill>
              </a:rPr>
              <a:t>IPsec protocol mode</a:t>
            </a:r>
          </a:p>
          <a:p>
            <a:pPr lvl="1">
              <a:buClr>
                <a:schemeClr val="bg1"/>
              </a:buClr>
            </a:pPr>
            <a:r>
              <a:rPr lang="en-US" dirty="0">
                <a:solidFill>
                  <a:schemeClr val="tx2">
                    <a:lumMod val="10000"/>
                  </a:schemeClr>
                </a:solidFill>
              </a:rPr>
              <a:t>Path MTU</a:t>
            </a:r>
          </a:p>
        </p:txBody>
      </p:sp>
      <p:pic>
        <p:nvPicPr>
          <p:cNvPr id="4" name="Picture 3"/>
          <p:cNvPicPr>
            <a:picLocks noChangeAspect="1"/>
          </p:cNvPicPr>
          <p:nvPr/>
        </p:nvPicPr>
        <p:blipFill>
          <a:blip r:embed="rId3"/>
          <a:stretch>
            <a:fillRect/>
          </a:stretch>
        </p:blipFill>
        <p:spPr>
          <a:xfrm>
            <a:off x="6477000" y="4267200"/>
            <a:ext cx="2340610" cy="2314889"/>
          </a:xfrm>
          <a:prstGeom prst="rect">
            <a:avLst/>
          </a:prstGeom>
        </p:spPr>
      </p:pic>
    </p:spTree>
    <p:extLst>
      <p:ext uri="{BB962C8B-B14F-4D97-AF65-F5344CB8AC3E}">
        <p14:creationId xmlns:p14="http://schemas.microsoft.com/office/powerpoint/2010/main" val="7780960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Security Policy Database (SPD)</a:t>
            </a:r>
          </a:p>
        </p:txBody>
      </p:sp>
      <p:sp>
        <p:nvSpPr>
          <p:cNvPr id="7" name="Content Placeholder 6"/>
          <p:cNvSpPr>
            <a:spLocks noGrp="1"/>
          </p:cNvSpPr>
          <p:nvPr>
            <p:ph idx="1"/>
          </p:nvPr>
        </p:nvSpPr>
        <p:spPr>
          <a:xfrm>
            <a:off x="779463" y="1828800"/>
            <a:ext cx="7583488" cy="4724400"/>
          </a:xfrm>
        </p:spPr>
        <p:txBody>
          <a:bodyPr>
            <a:normAutofit/>
          </a:bodyPr>
          <a:lstStyle/>
          <a:p>
            <a:r>
              <a:rPr lang="en-US" dirty="0">
                <a:solidFill>
                  <a:schemeClr val="tx2">
                    <a:lumMod val="10000"/>
                  </a:schemeClr>
                </a:solidFill>
              </a:rPr>
              <a:t>The means by which IP traffic is related to specific SAs</a:t>
            </a:r>
          </a:p>
          <a:p>
            <a:pPr lvl="1">
              <a:buClr>
                <a:schemeClr val="bg1"/>
              </a:buClr>
            </a:pPr>
            <a:r>
              <a:rPr lang="en-US" dirty="0">
                <a:solidFill>
                  <a:schemeClr val="tx2">
                    <a:lumMod val="10000"/>
                  </a:schemeClr>
                </a:solidFill>
              </a:rPr>
              <a:t>Contains entries, each of which defines a subset of IP traffic and points to an SA for that traffic</a:t>
            </a:r>
          </a:p>
          <a:p>
            <a:r>
              <a:rPr lang="en-US" dirty="0">
                <a:solidFill>
                  <a:schemeClr val="tx2">
                    <a:lumMod val="10000"/>
                  </a:schemeClr>
                </a:solidFill>
              </a:rPr>
              <a:t>In more complex environments, there may be multiple entries that potentially relate to a single SA or multiple SAs associated with a single SPD entry</a:t>
            </a:r>
          </a:p>
          <a:p>
            <a:pPr lvl="1">
              <a:buClr>
                <a:schemeClr val="bg1"/>
              </a:buClr>
            </a:pPr>
            <a:r>
              <a:rPr lang="en-US" dirty="0">
                <a:solidFill>
                  <a:schemeClr val="tx2">
                    <a:lumMod val="10000"/>
                  </a:schemeClr>
                </a:solidFill>
              </a:rPr>
              <a:t>Each SPD entry is defined by a set of IP and upper-layer protocol field values called </a:t>
            </a:r>
            <a:r>
              <a:rPr lang="en-US" i="1" dirty="0">
                <a:solidFill>
                  <a:schemeClr val="tx2">
                    <a:lumMod val="10000"/>
                  </a:schemeClr>
                </a:solidFill>
              </a:rPr>
              <a:t>selectors</a:t>
            </a:r>
          </a:p>
          <a:p>
            <a:pPr lvl="1">
              <a:buClr>
                <a:schemeClr val="bg1"/>
              </a:buClr>
            </a:pPr>
            <a:r>
              <a:rPr lang="en-US" dirty="0">
                <a:solidFill>
                  <a:schemeClr val="tx2">
                    <a:lumMod val="10000"/>
                  </a:schemeClr>
                </a:solidFill>
              </a:rPr>
              <a:t>These are used to filter outgoing traffic in order to map it into a particular SA</a:t>
            </a:r>
          </a:p>
        </p:txBody>
      </p:sp>
    </p:spTree>
    <p:extLst>
      <p:ext uri="{BB962C8B-B14F-4D97-AF65-F5344CB8AC3E}">
        <p14:creationId xmlns:p14="http://schemas.microsoft.com/office/powerpoint/2010/main" val="22635455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SPD Entries</a:t>
            </a:r>
          </a:p>
        </p:txBody>
      </p:sp>
      <p:sp>
        <p:nvSpPr>
          <p:cNvPr id="3" name="Content Placeholder 2"/>
          <p:cNvSpPr>
            <a:spLocks noGrp="1"/>
          </p:cNvSpPr>
          <p:nvPr>
            <p:ph idx="1"/>
          </p:nvPr>
        </p:nvSpPr>
        <p:spPr>
          <a:xfrm>
            <a:off x="762000" y="1524000"/>
            <a:ext cx="7583488" cy="4297363"/>
          </a:xfrm>
        </p:spPr>
        <p:txBody>
          <a:bodyPr>
            <a:normAutofit/>
          </a:bodyPr>
          <a:lstStyle/>
          <a:p>
            <a:r>
              <a:rPr lang="en-US" dirty="0">
                <a:solidFill>
                  <a:schemeClr val="tx2">
                    <a:lumMod val="10000"/>
                  </a:schemeClr>
                </a:solidFill>
              </a:rPr>
              <a:t>The following selectors determine an SPD entry:</a:t>
            </a:r>
          </a:p>
        </p:txBody>
      </p:sp>
      <p:graphicFrame>
        <p:nvGraphicFramePr>
          <p:cNvPr id="4" name="Diagram 3"/>
          <p:cNvGraphicFramePr/>
          <p:nvPr/>
        </p:nvGraphicFramePr>
        <p:xfrm>
          <a:off x="228600" y="2133600"/>
          <a:ext cx="8686800" cy="452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02339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667" name="Object 3"/>
          <p:cNvGraphicFramePr>
            <a:graphicFrameLocks noChangeAspect="1"/>
          </p:cNvGraphicFramePr>
          <p:nvPr/>
        </p:nvGraphicFramePr>
        <p:xfrm>
          <a:off x="228600" y="2133600"/>
          <a:ext cx="8668230" cy="4352403"/>
        </p:xfrm>
        <a:graphic>
          <a:graphicData uri="http://schemas.openxmlformats.org/presentationml/2006/ole">
            <mc:AlternateContent xmlns:mc="http://schemas.openxmlformats.org/markup-compatibility/2006">
              <mc:Choice xmlns:v="urn:schemas-microsoft-com:vml" Requires="v">
                <p:oleObj spid="_x0000_s1045" name="Document" r:id="rId4" imgW="6019800" imgH="3022600" progId="Word.Document.12">
                  <p:link updateAutomatic="1"/>
                </p:oleObj>
              </mc:Choice>
              <mc:Fallback>
                <p:oleObj name="Document" r:id="rId4" imgW="6019800" imgH="3022600" progId="Word.Document.12">
                  <p:link updateAutomatic="1"/>
                  <p:pic>
                    <p:nvPicPr>
                      <p:cNvPr id="11366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133600"/>
                        <a:ext cx="8668230" cy="4352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a:xfrm>
            <a:off x="0" y="228600"/>
            <a:ext cx="9143999" cy="1569660"/>
          </a:xfrm>
          <a:prstGeom prst="rect">
            <a:avLst/>
          </a:prstGeom>
        </p:spPr>
        <p:txBody>
          <a:bodyPr wrap="square">
            <a:spAutoFit/>
          </a:bodyPr>
          <a:lstStyle/>
          <a:p>
            <a:pPr algn="ctr"/>
            <a:r>
              <a:rPr lang="en-US" sz="4800" dirty="0">
                <a:latin typeface="+mn-lt"/>
              </a:rPr>
              <a:t>Table 9.2  </a:t>
            </a:r>
          </a:p>
          <a:p>
            <a:pPr algn="ctr"/>
            <a:r>
              <a:rPr lang="en-US" sz="4800" dirty="0">
                <a:latin typeface="+mn-lt"/>
              </a:rPr>
              <a:t>Host SPD Example </a:t>
            </a:r>
          </a:p>
        </p:txBody>
      </p:sp>
    </p:spTree>
    <p:extLst>
      <p:ext uri="{BB962C8B-B14F-4D97-AF65-F5344CB8AC3E}">
        <p14:creationId xmlns:p14="http://schemas.microsoft.com/office/powerpoint/2010/main" val="1336893852"/>
      </p:ext>
    </p:extLst>
  </p:cSld>
  <p:clrMapOvr>
    <a:masterClrMapping/>
  </p:clrMapOvr>
  <p:transition spd="med">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5882" t="4545" r="2353" b="14545"/>
              <a:stretch>
                <a:fillRect/>
              </a:stretch>
            </p:blipFill>
          </mc:Choice>
          <mc:Fallback>
            <p:blipFill>
              <a:blip r:embed="rId4"/>
              <a:srcRect l="5882" t="4545" r="2353" b="14545"/>
              <a:stretch>
                <a:fillRect/>
              </a:stretch>
            </p:blipFill>
          </mc:Fallback>
        </mc:AlternateContent>
        <p:spPr>
          <a:xfrm>
            <a:off x="1828800" y="228600"/>
            <a:ext cx="5572067" cy="6357825"/>
          </a:xfrm>
          <a:prstGeom prst="rect">
            <a:avLst/>
          </a:prstGeom>
          <a:solidFill>
            <a:schemeClr val="tx1"/>
          </a:solidFill>
        </p:spPr>
      </p:pic>
    </p:spTree>
    <p:extLst>
      <p:ext uri="{BB962C8B-B14F-4D97-AF65-F5344CB8AC3E}">
        <p14:creationId xmlns:p14="http://schemas.microsoft.com/office/powerpoint/2010/main" val="1573649390"/>
      </p:ext>
    </p:extLst>
  </p:cSld>
  <p:clrMapOvr>
    <a:masterClrMapping/>
  </p:clrMapOvr>
  <p:transition spd="med">
    <p:wipe di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4.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0588" t="23636" r="8235" b="9091"/>
              <a:stretch>
                <a:fillRect/>
              </a:stretch>
            </p:blipFill>
          </mc:Choice>
          <mc:Fallback>
            <p:blipFill>
              <a:blip r:embed="rId4"/>
              <a:srcRect l="10588" t="23636" r="8235" b="9091"/>
              <a:stretch>
                <a:fillRect/>
              </a:stretch>
            </p:blipFill>
          </mc:Fallback>
        </mc:AlternateContent>
        <p:spPr>
          <a:xfrm>
            <a:off x="1680108" y="340339"/>
            <a:ext cx="5869927" cy="6295379"/>
          </a:xfrm>
          <a:prstGeom prst="rect">
            <a:avLst/>
          </a:prstGeom>
          <a:solidFill>
            <a:schemeClr val="tx1"/>
          </a:solidFill>
        </p:spPr>
      </p:pic>
    </p:spTree>
    <p:extLst>
      <p:ext uri="{BB962C8B-B14F-4D97-AF65-F5344CB8AC3E}">
        <p14:creationId xmlns:p14="http://schemas.microsoft.com/office/powerpoint/2010/main" val="1162254176"/>
      </p:ext>
    </p:extLst>
  </p:cSld>
  <p:clrMapOvr>
    <a:masterClrMapping/>
  </p:clrMapOvr>
  <p:transition spd="med">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5.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176" t="6364" r="4706" b="12727"/>
              <a:stretch>
                <a:fillRect/>
              </a:stretch>
            </p:blipFill>
          </mc:Choice>
          <mc:Fallback>
            <p:blipFill>
              <a:blip r:embed="rId4"/>
              <a:srcRect l="1176" t="6364" r="4706" b="12727"/>
              <a:stretch>
                <a:fillRect/>
              </a:stretch>
            </p:blipFill>
          </mc:Fallback>
        </mc:AlternateContent>
        <p:spPr>
          <a:xfrm>
            <a:off x="1517293" y="216595"/>
            <a:ext cx="5775103" cy="6424817"/>
          </a:xfrm>
          <a:prstGeom prst="rect">
            <a:avLst/>
          </a:prstGeom>
          <a:solidFill>
            <a:schemeClr val="tx1"/>
          </a:solidFill>
        </p:spPr>
      </p:pic>
    </p:spTree>
    <p:extLst>
      <p:ext uri="{BB962C8B-B14F-4D97-AF65-F5344CB8AC3E}">
        <p14:creationId xmlns:p14="http://schemas.microsoft.com/office/powerpoint/2010/main" val="3861766546"/>
      </p:ext>
    </p:extLst>
  </p:cSld>
  <p:clrMapOvr>
    <a:masterClrMapping/>
  </p:clrMapOvr>
  <p:transition spd="med">
    <p:wipe dir="u"/>
  </p:transition>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 Id="rId5" Type="http://schemas.openxmlformats.org/officeDocument/2006/relationships/image" Target="../media/image5.jpeg"/><Relationship Id="rId4" Type="http://schemas.openxmlformats.org/officeDocument/2006/relationships/image" Target="../media/image4.jpeg"/></Relationships>
</file>

<file path=ppt/theme/_rels/them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image" Target="../media/image10.jpeg"/></Relationships>
</file>

<file path=ppt/theme/theme1.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recedent">
  <a:themeElements>
    <a:clrScheme name="Precedent">
      <a:dk1>
        <a:srgbClr val="921F07"/>
      </a:dk1>
      <a:lt1>
        <a:sysClr val="window" lastClr="FFFFFF"/>
      </a:lt1>
      <a:dk2>
        <a:srgbClr val="333333"/>
      </a:dk2>
      <a:lt2>
        <a:srgbClr val="E5E5D3"/>
      </a:lt2>
      <a:accent1>
        <a:srgbClr val="993232"/>
      </a:accent1>
      <a:accent2>
        <a:srgbClr val="9B6C34"/>
      </a:accent2>
      <a:accent3>
        <a:srgbClr val="736C5D"/>
      </a:accent3>
      <a:accent4>
        <a:srgbClr val="C9972B"/>
      </a:accent4>
      <a:accent5>
        <a:srgbClr val="C95F2B"/>
      </a:accent5>
      <a:accent6>
        <a:srgbClr val="8F7A05"/>
      </a:accent6>
      <a:hlink>
        <a:srgbClr val="933926"/>
      </a:hlink>
      <a:folHlink>
        <a:srgbClr val="916019"/>
      </a:folHlink>
    </a:clrScheme>
    <a:fontScheme name="Precedent">
      <a:majorFont>
        <a:latin typeface="Perpetua Titling MT"/>
        <a:ea typeface=""/>
        <a:cs typeface=""/>
        <a:font script="Jpan" typeface="ＭＳ Ｐ明朝"/>
      </a:majorFont>
      <a:minorFont>
        <a:latin typeface="Calisto MT"/>
        <a:ea typeface=""/>
        <a:cs typeface=""/>
        <a:font script="Jpan" typeface="ＭＳ Ｐ明朝"/>
      </a:minorFont>
    </a:fontScheme>
    <a:fmtScheme name="Precedent">
      <a:fillStyleLst>
        <a:solidFill>
          <a:schemeClr val="phClr"/>
        </a:solidFill>
        <a:gradFill rotWithShape="1">
          <a:gsLst>
            <a:gs pos="0">
              <a:schemeClr val="phClr">
                <a:tint val="100000"/>
                <a:shade val="90000"/>
                <a:satMod val="135000"/>
              </a:schemeClr>
            </a:gs>
            <a:gs pos="100000">
              <a:schemeClr val="phClr">
                <a:tint val="100000"/>
                <a:shade val="30000"/>
                <a:satMod val="135000"/>
              </a:schemeClr>
            </a:gs>
          </a:gsLst>
          <a:path path="circle">
            <a:fillToRect l="70000" t="10000" b="70000"/>
          </a:path>
        </a:gradFill>
        <a:blipFill rotWithShape="1">
          <a:blip xmlns:r="http://schemas.openxmlformats.org/officeDocument/2006/relationships" r:embed="rId1">
            <a:duotone>
              <a:schemeClr val="phClr">
                <a:shade val="10000"/>
                <a:satMod val="135000"/>
              </a:schemeClr>
              <a:schemeClr val="phClr">
                <a:satMod val="150000"/>
                <a:lumMod val="110000"/>
              </a:schemeClr>
            </a:duotone>
          </a:blip>
          <a:stretch/>
        </a:blip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a:effectStyle>
        <a:effectStyle>
          <a:effectLst>
            <a:innerShdw blurRad="127000" dist="38100" dir="13200000">
              <a:srgbClr val="000000">
                <a:alpha val="75000"/>
              </a:srgbClr>
            </a:innerShdw>
            <a:outerShdw blurRad="38100" dist="12700" dir="1800000" sx="101000" sy="101000" rotWithShape="0">
              <a:srgbClr val="000000">
                <a:alpha val="40000"/>
              </a:srgbClr>
            </a:outerShdw>
            <a:reflection blurRad="127000" stA="25000" endPos="30000" dist="12700" dir="5400000" sy="-100000" rotWithShape="0"/>
          </a:effectLst>
          <a:scene3d>
            <a:camera prst="orthographicFront">
              <a:rot lat="0" lon="0" rev="0"/>
            </a:camera>
            <a:lightRig rig="twoPt" dir="t">
              <a:rot lat="0" lon="0" rev="1200000"/>
            </a:lightRig>
          </a:scene3d>
          <a:sp3d>
            <a:bevelT w="0" h="0"/>
          </a:sp3d>
        </a:effectStyle>
      </a:effectStyleLst>
      <a:bgFillStyleLst>
        <a:solidFill>
          <a:schemeClr val="phClr"/>
        </a:solidFill>
        <a:gradFill rotWithShape="1">
          <a:gsLst>
            <a:gs pos="0">
              <a:schemeClr val="phClr">
                <a:tint val="100000"/>
                <a:shade val="90000"/>
                <a:satMod val="135000"/>
              </a:schemeClr>
            </a:gs>
            <a:gs pos="100000">
              <a:schemeClr val="phClr">
                <a:shade val="30000"/>
                <a:satMod val="150000"/>
              </a:schemeClr>
            </a:gs>
          </a:gsLst>
          <a:path path="circle">
            <a:fillToRect t="10000" r="70000" b="70000"/>
          </a:path>
        </a:gradFill>
        <a:blipFill rotWithShape="1">
          <a:blip xmlns:r="http://schemas.openxmlformats.org/officeDocument/2006/relationships" r:embed="rId2">
            <a:duotone>
              <a:schemeClr val="phClr">
                <a:shade val="10000"/>
                <a:satMod val="130000"/>
                <a:lumMod val="80000"/>
              </a:schemeClr>
              <a:schemeClr val="phClr">
                <a:satMod val="15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HD:Users:lpb:admin:consult:Prentice-Hall:Slides:ch01.ppt</Template>
  <TotalTime>12733</TotalTime>
  <Words>72271</Words>
  <Application>Microsoft Office PowerPoint</Application>
  <PresentationFormat>On-screen Show (4:3)</PresentationFormat>
  <Paragraphs>7088</Paragraphs>
  <Slides>226</Slides>
  <Notes>226</Notes>
  <HiddenSlides>0</HiddenSlides>
  <MMClips>0</MMClips>
  <ScaleCrop>false</ScaleCrop>
  <HeadingPairs>
    <vt:vector size="8" baseType="variant">
      <vt:variant>
        <vt:lpstr>Fonts Used</vt:lpstr>
      </vt:variant>
      <vt:variant>
        <vt:i4>9</vt:i4>
      </vt:variant>
      <vt:variant>
        <vt:lpstr>Theme</vt:lpstr>
      </vt:variant>
      <vt:variant>
        <vt:i4>2</vt:i4>
      </vt:variant>
      <vt:variant>
        <vt:lpstr>Links</vt:lpstr>
      </vt:variant>
      <vt:variant>
        <vt:i4>2</vt:i4>
      </vt:variant>
      <vt:variant>
        <vt:lpstr>Slide Titles</vt:lpstr>
      </vt:variant>
      <vt:variant>
        <vt:i4>226</vt:i4>
      </vt:variant>
    </vt:vector>
  </HeadingPairs>
  <TitlesOfParts>
    <vt:vector size="239" baseType="lpstr">
      <vt:lpstr>ＭＳ Ｐゴシック</vt:lpstr>
      <vt:lpstr>Perpetua Titling MT (Headings)</vt:lpstr>
      <vt:lpstr>Arial</vt:lpstr>
      <vt:lpstr>Calisto MT</vt:lpstr>
      <vt:lpstr>Candara</vt:lpstr>
      <vt:lpstr>Courier New</vt:lpstr>
      <vt:lpstr>Mistral</vt:lpstr>
      <vt:lpstr>Perpetua Titling MT</vt:lpstr>
      <vt:lpstr>Wingdings</vt:lpstr>
      <vt:lpstr>Infusion</vt:lpstr>
      <vt:lpstr>Precedent</vt:lpstr>
      <vt:lpstr>!OLE_LINK3</vt:lpstr>
      <vt:lpstr>mclaughlinkl:Desktop:Crypto6e%20Tables:T20-IPsec.doc!OLE_LINK4</vt:lpstr>
      <vt:lpstr>Network Security Essentials</vt:lpstr>
      <vt:lpstr>Network Security Essentials</vt:lpstr>
      <vt:lpstr>Chapter 7</vt:lpstr>
      <vt:lpstr>PowerPoint Presentation</vt:lpstr>
      <vt:lpstr>Wireless Security</vt:lpstr>
      <vt:lpstr>PowerPoint Presentation</vt:lpstr>
      <vt:lpstr>Wireless Network Threats</vt:lpstr>
      <vt:lpstr>Securing Wireless Transmissions</vt:lpstr>
      <vt:lpstr>Securing Wireless Access Points</vt:lpstr>
      <vt:lpstr>Securing Wireless Networks</vt:lpstr>
      <vt:lpstr>Mobile Device Security</vt:lpstr>
      <vt:lpstr>Security Threats</vt:lpstr>
      <vt:lpstr>PowerPoint Presentation</vt:lpstr>
      <vt:lpstr>IEEE 802.11  Wireless LAN Overview</vt:lpstr>
      <vt:lpstr>Table 7.1   IEEE 802.11 Terminology </vt:lpstr>
      <vt:lpstr>Wi-Fi Alliance</vt:lpstr>
      <vt:lpstr>PowerPoint Presentation</vt:lpstr>
      <vt:lpstr>PowerPoint Presentation</vt:lpstr>
      <vt:lpstr>PowerPoint Presentation</vt:lpstr>
      <vt:lpstr>PowerPoint Presentation</vt:lpstr>
      <vt:lpstr>Distribution of Messages Within a DS</vt:lpstr>
      <vt:lpstr>Association-Related Services</vt:lpstr>
      <vt:lpstr>Association-Related Services</vt:lpstr>
      <vt:lpstr>IEEE 802.11I Wireless LAN Security</vt:lpstr>
      <vt:lpstr>PowerPoint Presentation</vt:lpstr>
      <vt:lpstr>PowerPoint Presentation</vt:lpstr>
      <vt:lpstr>PowerPoint Presentation</vt:lpstr>
      <vt:lpstr>IEEE 802.1X  Access Control Approach</vt:lpstr>
      <vt:lpstr>PowerPoint Presentation</vt:lpstr>
      <vt:lpstr>PowerPoint Presentation</vt:lpstr>
      <vt:lpstr>PowerPoint Presentation</vt:lpstr>
      <vt:lpstr>Pairwise Keys</vt:lpstr>
      <vt:lpstr>PTK Parts</vt:lpstr>
      <vt:lpstr>Group Keys</vt:lpstr>
      <vt:lpstr>PowerPoint Presentation</vt:lpstr>
      <vt:lpstr>Protected Data Transfer Phase</vt:lpstr>
      <vt:lpstr>IEEE 802.11i Pseudorandom Function (PRF)</vt:lpstr>
      <vt:lpstr>PowerPoint Presentation</vt:lpstr>
      <vt:lpstr>Summary</vt:lpstr>
      <vt:lpstr>Network Security Essentials</vt:lpstr>
      <vt:lpstr>Chapter 8</vt:lpstr>
      <vt:lpstr>PowerPoint Presentation</vt:lpstr>
      <vt:lpstr>Pretty Good Privacy (PGP)</vt:lpstr>
      <vt:lpstr>PGP Growth</vt:lpstr>
      <vt:lpstr>PowerPoint Presentation</vt:lpstr>
      <vt:lpstr>PGP Authentication </vt:lpstr>
      <vt:lpstr>PGP Confidentiality</vt:lpstr>
      <vt:lpstr>PGP Confidentiality and Authentication</vt:lpstr>
      <vt:lpstr>PGP Compression</vt:lpstr>
      <vt:lpstr>PGP E-mail Compatibility</vt:lpstr>
      <vt:lpstr>PowerPoint Presentation</vt:lpstr>
      <vt:lpstr>PowerPoint Presentation</vt:lpstr>
      <vt:lpstr>Secure/Multipurpose Internet Mail Extension (S/MIME)</vt:lpstr>
      <vt:lpstr>RFC 5322</vt:lpstr>
      <vt:lpstr>Multipurpose Internet Mail Extensions (MIME)</vt:lpstr>
      <vt:lpstr>The Five Header Fields Defined in MIME </vt:lpstr>
      <vt:lpstr>PowerPoint Presentation</vt:lpstr>
      <vt:lpstr>PowerPoint Presentation</vt:lpstr>
      <vt:lpstr>PowerPoint Presentation</vt:lpstr>
      <vt:lpstr>PowerPoint Presentation</vt:lpstr>
      <vt:lpstr>S/MIME Functionality</vt:lpstr>
      <vt:lpstr>PowerPoint Presentation</vt:lpstr>
      <vt:lpstr>PowerPoint Presentation</vt:lpstr>
      <vt:lpstr>Securing a MIME Entity</vt:lpstr>
      <vt:lpstr>Enveloped Data </vt:lpstr>
      <vt:lpstr>Signed Data</vt:lpstr>
      <vt:lpstr>Clear Signing</vt:lpstr>
      <vt:lpstr>S/MIME Certificate Processing</vt:lpstr>
      <vt:lpstr>User Agent Role</vt:lpstr>
      <vt:lpstr>VeriSign Certificates</vt:lpstr>
      <vt:lpstr>PowerPoint Presentation</vt:lpstr>
      <vt:lpstr>Enhanced Security Services</vt:lpstr>
      <vt:lpstr>DomainKeys Identified Mail (DKIM)</vt:lpstr>
      <vt:lpstr>PowerPoint Presentation</vt:lpstr>
      <vt:lpstr>E-mail Threats</vt:lpstr>
      <vt:lpstr>PowerPoint Presentation</vt:lpstr>
      <vt:lpstr>PowerPoint Presentation</vt:lpstr>
      <vt:lpstr>Summary</vt:lpstr>
      <vt:lpstr>Network Security Essentials</vt:lpstr>
      <vt:lpstr>Chapter 9</vt:lpstr>
      <vt:lpstr>PowerPoint Presentation</vt:lpstr>
      <vt:lpstr>IP Security Overview</vt:lpstr>
      <vt:lpstr>Applications of IPsec</vt:lpstr>
      <vt:lpstr>PowerPoint Presentation</vt:lpstr>
      <vt:lpstr>Benefits of IPSec</vt:lpstr>
      <vt:lpstr>Routing Applications</vt:lpstr>
      <vt:lpstr>PowerPoint Presentation</vt:lpstr>
      <vt:lpstr>IPsec Services</vt:lpstr>
      <vt:lpstr>Transport and Tunnel Modes</vt:lpstr>
      <vt:lpstr>PowerPoint Presentation</vt:lpstr>
      <vt:lpstr>PowerPoint Presentation</vt:lpstr>
      <vt:lpstr>Security Association (SA)</vt:lpstr>
      <vt:lpstr>Security Association Database (SAD)</vt:lpstr>
      <vt:lpstr>Security Policy Database (SPD)</vt:lpstr>
      <vt:lpstr>SPD Entries</vt:lpstr>
      <vt:lpstr>PowerPoint Presentation</vt:lpstr>
      <vt:lpstr>PowerPoint Presentation</vt:lpstr>
      <vt:lpstr>PowerPoint Presentation</vt:lpstr>
      <vt:lpstr>PowerPoint Presentation</vt:lpstr>
      <vt:lpstr>Encapsulating Security Payload (ESP)</vt:lpstr>
      <vt:lpstr>PowerPoint Presentation</vt:lpstr>
      <vt:lpstr>PowerPoint Presentation</vt:lpstr>
      <vt:lpstr>PowerPoint Presentation</vt:lpstr>
      <vt:lpstr>PowerPoint Presentation</vt:lpstr>
      <vt:lpstr>Combining Security Associations</vt:lpstr>
      <vt:lpstr>ESP with Authentication Option</vt:lpstr>
      <vt:lpstr>Transport Adjacency</vt:lpstr>
      <vt:lpstr>Transport-Tunnel Bundle</vt:lpstr>
      <vt:lpstr>PowerPoint Presentation</vt:lpstr>
      <vt:lpstr>Internet Key Exchange</vt:lpstr>
      <vt:lpstr>ISAKMP/Oakley</vt:lpstr>
      <vt:lpstr>Features of IKE Key Determination</vt:lpstr>
      <vt:lpstr>PowerPoint Presentation</vt:lpstr>
      <vt:lpstr>PowerPoint Presentation</vt:lpstr>
      <vt:lpstr>PowerPoint Presentation</vt:lpstr>
      <vt:lpstr>PowerPoint Presentation</vt:lpstr>
      <vt:lpstr>Summary</vt:lpstr>
      <vt:lpstr>Network Security Essentials</vt:lpstr>
      <vt:lpstr>Chapter 10</vt:lpstr>
      <vt:lpstr>PowerPoint Presentation</vt:lpstr>
      <vt:lpstr>Table 10.1</vt:lpstr>
      <vt:lpstr>A Broad classification of malware</vt:lpstr>
      <vt:lpstr>Broad classification (continued)</vt:lpstr>
      <vt:lpstr>Attack kits</vt:lpstr>
      <vt:lpstr>Attack sources</vt:lpstr>
      <vt:lpstr>Viruses</vt:lpstr>
      <vt:lpstr>Virus Structure</vt:lpstr>
      <vt:lpstr>Virus phases</vt:lpstr>
      <vt:lpstr>PowerPoint Presentation</vt:lpstr>
      <vt:lpstr>PowerPoint Presentation</vt:lpstr>
      <vt:lpstr>Virus Classification by target</vt:lpstr>
      <vt:lpstr>Virus classification by concealment strategy</vt:lpstr>
      <vt:lpstr>Macro and scripting viruses</vt:lpstr>
      <vt:lpstr>worms</vt:lpstr>
      <vt:lpstr>Worm phases</vt:lpstr>
      <vt:lpstr>Target discovery</vt:lpstr>
      <vt:lpstr>PowerPoint Presentation</vt:lpstr>
      <vt:lpstr>The morris worm</vt:lpstr>
      <vt:lpstr>Worm Technology</vt:lpstr>
      <vt:lpstr>Mobile code </vt:lpstr>
      <vt:lpstr>Drive-by-downloads</vt:lpstr>
      <vt:lpstr>spam</vt:lpstr>
      <vt:lpstr>Trojan horses</vt:lpstr>
      <vt:lpstr>Payload –  system corruption</vt:lpstr>
      <vt:lpstr>Payload – attack agent</vt:lpstr>
      <vt:lpstr>Uses of bots</vt:lpstr>
      <vt:lpstr>Remote control facility</vt:lpstr>
      <vt:lpstr>Payload – information theft</vt:lpstr>
      <vt:lpstr>Payload – stealthing</vt:lpstr>
      <vt:lpstr>Payload – stealthing</vt:lpstr>
      <vt:lpstr>rootkits</vt:lpstr>
      <vt:lpstr>countermeasures</vt:lpstr>
      <vt:lpstr>Malware countermeasure approaches</vt:lpstr>
      <vt:lpstr>Host-based scanners</vt:lpstr>
      <vt:lpstr>Host-based behavior-blocking software</vt:lpstr>
      <vt:lpstr>Perimeter scanning approaches</vt:lpstr>
      <vt:lpstr>Perimeter worm countermeasures</vt:lpstr>
      <vt:lpstr>Perimeter worm countermeasures</vt:lpstr>
      <vt:lpstr>PowerPoint Presentation</vt:lpstr>
      <vt:lpstr>Distributed Denial of Service Attacks (DDOS)</vt:lpstr>
      <vt:lpstr>PowerPoint Presentation</vt:lpstr>
      <vt:lpstr>PowerPoint Presentation</vt:lpstr>
      <vt:lpstr>Constructing the Attack Network</vt:lpstr>
      <vt:lpstr>DDoS Countermeasures</vt:lpstr>
      <vt:lpstr>Summary</vt:lpstr>
      <vt:lpstr>Network Security Essentials</vt:lpstr>
      <vt:lpstr>Chapter 11</vt:lpstr>
      <vt:lpstr>PowerPoint Presentation</vt:lpstr>
      <vt:lpstr>Intruders</vt:lpstr>
      <vt:lpstr>Examples of Intrusion</vt:lpstr>
      <vt:lpstr>Hackers</vt:lpstr>
      <vt:lpstr>Criminal hackers</vt:lpstr>
      <vt:lpstr>Insider Attacks</vt:lpstr>
      <vt:lpstr>Intrusion Techniques</vt:lpstr>
      <vt:lpstr>Password Guessing</vt:lpstr>
      <vt:lpstr>Intrusion Detection</vt:lpstr>
      <vt:lpstr>PowerPoint Presentation</vt:lpstr>
      <vt:lpstr>Approaches to Intrusion Detection</vt:lpstr>
      <vt:lpstr>Audit Records</vt:lpstr>
      <vt:lpstr>Statistical Anomaly Detection</vt:lpstr>
      <vt:lpstr>PowerPoint Presentation</vt:lpstr>
      <vt:lpstr>Rule-Based Intrusion Detection</vt:lpstr>
      <vt:lpstr>Rule-Based Intrusion Detection</vt:lpstr>
      <vt:lpstr>PowerPoint Presentation</vt:lpstr>
      <vt:lpstr>Base-Rate Fallacy</vt:lpstr>
      <vt:lpstr>Distributed Intrusion Detection</vt:lpstr>
      <vt:lpstr>PowerPoint Presentation</vt:lpstr>
      <vt:lpstr>PowerPoint Presentation</vt:lpstr>
      <vt:lpstr>Honeypots</vt:lpstr>
      <vt:lpstr>PowerPoint Presentation</vt:lpstr>
      <vt:lpstr>Intrusion detection exchange format</vt:lpstr>
      <vt:lpstr>PowerPoint Presentation</vt:lpstr>
      <vt:lpstr>Password Management</vt:lpstr>
      <vt:lpstr>Attack strategies and countermeasures</vt:lpstr>
      <vt:lpstr>Attack strategies and countermeasures</vt:lpstr>
      <vt:lpstr>PowerPoint Presentation</vt:lpstr>
      <vt:lpstr>Unix implementations</vt:lpstr>
      <vt:lpstr>PowerPoint Presentation</vt:lpstr>
      <vt:lpstr>PowerPoint Presentation</vt:lpstr>
      <vt:lpstr>Password selection strategies</vt:lpstr>
      <vt:lpstr>PowerPoint Presentation</vt:lpstr>
      <vt:lpstr>Summary</vt:lpstr>
      <vt:lpstr>Network Security Essentials</vt:lpstr>
      <vt:lpstr>Chapter 12</vt:lpstr>
      <vt:lpstr>PowerPoint Presentation</vt:lpstr>
      <vt:lpstr>The Need for firewalls</vt:lpstr>
      <vt:lpstr>Firewall characteristics</vt:lpstr>
      <vt:lpstr>Firewall expectations</vt:lpstr>
      <vt:lpstr>Firewall limitations</vt:lpstr>
      <vt:lpstr>PowerPoint Presentation</vt:lpstr>
      <vt:lpstr>PowerPoint Presentation</vt:lpstr>
      <vt:lpstr>Packet Filtering firewalls</vt:lpstr>
      <vt:lpstr>Attacks and countermeasures</vt:lpstr>
      <vt:lpstr>PowerPoint Presentation</vt:lpstr>
      <vt:lpstr>Application Level Gateway</vt:lpstr>
      <vt:lpstr>Circuit-Level Gateway</vt:lpstr>
      <vt:lpstr>Bastion Host</vt:lpstr>
      <vt:lpstr>Host-Based Firewall</vt:lpstr>
      <vt:lpstr>Personal Firewall</vt:lpstr>
      <vt:lpstr>PowerPoint Presentation</vt:lpstr>
      <vt:lpstr>PowerPoint Presentation</vt:lpstr>
      <vt:lpstr>PowerPoint Presentation</vt:lpstr>
      <vt:lpstr>PowerPoint Presentation</vt:lpstr>
      <vt:lpstr>Summary of Firewall Locations and Topologies</vt:lpstr>
      <vt:lpstr>Summary</vt:lpstr>
      <vt:lpstr>Errata</vt:lpstr>
    </vt:vector>
  </TitlesOfParts>
  <Manager/>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17</dc:subject>
  <dc:creator>Dr Lawrie Brown</dc:creator>
  <cp:keywords/>
  <dc:description/>
  <cp:lastModifiedBy>benny hardjono</cp:lastModifiedBy>
  <cp:revision>104</cp:revision>
  <cp:lastPrinted>2005-10-07T05:54:31Z</cp:lastPrinted>
  <dcterms:created xsi:type="dcterms:W3CDTF">2013-04-24T19:44:58Z</dcterms:created>
  <dcterms:modified xsi:type="dcterms:W3CDTF">2017-10-01T04:25:35Z</dcterms:modified>
  <cp:category/>
</cp:coreProperties>
</file>